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4"/>
  </p:sldMasterIdLst>
  <p:notesMasterIdLst>
    <p:notesMasterId r:id="rId53"/>
  </p:notesMasterIdLst>
  <p:sldIdLst>
    <p:sldId id="256" r:id="rId5"/>
    <p:sldId id="257" r:id="rId6"/>
    <p:sldId id="302"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304" r:id="rId40"/>
    <p:sldId id="303" r:id="rId41"/>
    <p:sldId id="292" r:id="rId42"/>
    <p:sldId id="293" r:id="rId43"/>
    <p:sldId id="294" r:id="rId44"/>
    <p:sldId id="295" r:id="rId45"/>
    <p:sldId id="296" r:id="rId46"/>
    <p:sldId id="297" r:id="rId47"/>
    <p:sldId id="298" r:id="rId48"/>
    <p:sldId id="299" r:id="rId49"/>
    <p:sldId id="300" r:id="rId50"/>
    <p:sldId id="259" r:id="rId51"/>
    <p:sldId id="301" r:id="rId5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14A9A9-F5D9-4ADD-B2C1-73B876E23636}" v="3" dt="2020-05-27T18:04:10.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180" y="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85b2e70efc_0_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85b2e70efc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760e8385e_5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8760e8385e_5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760e8385e_5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8760e8385e_5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760e8385e_5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8760e8385e_5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760e8385e_5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8760e8385e_5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760e8385e_5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8760e8385e_5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760e8385e_5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8760e8385e_5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760e8385e_5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8760e8385e_5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760e8385e_5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8760e8385e_5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760e8385e_5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g8760e8385e_5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760e8385e_5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8760e8385e_5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85b2e70efc_0_5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g85b2e70efc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760e8385e_5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8760e8385e_5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760e8385e_5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8760e8385e_5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760e8385e_5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8760e8385e_5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760e8385e_5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8760e8385e_5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760e8385e_5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8760e8385e_5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760e8385e_5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8760e8385e_5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760e8385e_5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8760e8385e_5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760e8385e_5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8760e8385e_5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760e8385e_5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760e8385e_5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760e8385e_5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8760e8385e_5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760e8385e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8760e8385e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760e8385e_5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8760e8385e_5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8760e8385e_5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8760e8385e_5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760e8385e_5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8760e8385e_5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8760e8385e_5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8760e8385e_5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760e8385e_5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g8760e8385e_5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8760e8385e_5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g8760e8385e_5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760e8385e_5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g8760e8385e_5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8760e8385e_5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g8760e8385e_5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760e8385e_5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8760e8385e_5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8760e8385e_5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8760e8385e_5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760e8385e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8760e8385e_5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760e8385e_5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8760e8385e_5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8760e8385e_5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8760e8385e_5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8760e8385e_5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g8760e8385e_5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760e8385e_5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g8760e8385e_5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5b2e70efc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5b2e70efc_0_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85b2e70efc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47</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85b2e70efc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85b2e70efc_0_7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g85b2e70efc_0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760e8385e_5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8760e8385e_5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760e8385e_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8760e8385e_5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760e8385e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8760e8385e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760e8385e_5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8760e8385e_5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760e8385e_5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8760e8385e_5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1 Title Slid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67203" y="3884877"/>
            <a:ext cx="8219700" cy="11226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lt1"/>
              </a:buClr>
              <a:buSzPts val="3300"/>
              <a:buFont typeface="Palatino"/>
              <a:buNone/>
              <a:defRPr sz="3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Section Slide">
  <p:cSld name="#2 Section Slide">
    <p:bg>
      <p:bgPr>
        <a:solidFill>
          <a:schemeClr val="lt1"/>
        </a:solidFill>
        <a:effectLst/>
      </p:bgPr>
    </p:bg>
    <p:spTree>
      <p:nvGrpSpPr>
        <p:cNvPr id="1" name="Shape 11"/>
        <p:cNvGrpSpPr/>
        <p:nvPr/>
      </p:nvGrpSpPr>
      <p:grpSpPr>
        <a:xfrm>
          <a:off x="0" y="0"/>
          <a:ext cx="0" cy="0"/>
          <a:chOff x="0" y="0"/>
          <a:chExt cx="0" cy="0"/>
        </a:xfrm>
      </p:grpSpPr>
      <p:sp>
        <p:nvSpPr>
          <p:cNvPr id="12" name="Google Shape;12;p3"/>
          <p:cNvSpPr/>
          <p:nvPr/>
        </p:nvSpPr>
        <p:spPr>
          <a:xfrm>
            <a:off x="0" y="0"/>
            <a:ext cx="9144000" cy="17664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13;p3"/>
          <p:cNvSpPr txBox="1">
            <a:spLocks noGrp="1"/>
          </p:cNvSpPr>
          <p:nvPr>
            <p:ph type="title"/>
          </p:nvPr>
        </p:nvSpPr>
        <p:spPr>
          <a:xfrm>
            <a:off x="800101" y="302559"/>
            <a:ext cx="7543800" cy="12642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2700"/>
              <a:buFont typeface="Palatino"/>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 name="Google Shape;14;p3"/>
          <p:cNvSpPr txBox="1">
            <a:spLocks noGrp="1"/>
          </p:cNvSpPr>
          <p:nvPr>
            <p:ph type="body" idx="1"/>
          </p:nvPr>
        </p:nvSpPr>
        <p:spPr>
          <a:xfrm>
            <a:off x="800100" y="1996927"/>
            <a:ext cx="7543800" cy="23403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3F3F3F"/>
              </a:buClr>
              <a:buSzPts val="2100"/>
              <a:buFont typeface="Arial"/>
              <a:buNone/>
              <a:defRPr sz="2100"/>
            </a:lvl1pPr>
            <a:lvl2pPr marL="914400" lvl="1" indent="-342900" algn="l">
              <a:lnSpc>
                <a:spcPct val="90000"/>
              </a:lnSpc>
              <a:spcBef>
                <a:spcPts val="400"/>
              </a:spcBef>
              <a:spcAft>
                <a:spcPts val="0"/>
              </a:spcAft>
              <a:buClr>
                <a:srgbClr val="3F3F3F"/>
              </a:buClr>
              <a:buSzPts val="1800"/>
              <a:buChar char="•"/>
              <a:defRPr sz="1800"/>
            </a:lvl2pPr>
            <a:lvl3pPr marL="1371600" lvl="2" indent="-323850" algn="l">
              <a:lnSpc>
                <a:spcPct val="90000"/>
              </a:lnSpc>
              <a:spcBef>
                <a:spcPts val="400"/>
              </a:spcBef>
              <a:spcAft>
                <a:spcPts val="0"/>
              </a:spcAft>
              <a:buClr>
                <a:srgbClr val="3F3F3F"/>
              </a:buClr>
              <a:buSzPts val="1500"/>
              <a:buChar char="•"/>
              <a:defRPr sz="1500"/>
            </a:lvl3pPr>
            <a:lvl4pPr marL="1828800" lvl="3" indent="-317500" algn="l">
              <a:lnSpc>
                <a:spcPct val="90000"/>
              </a:lnSpc>
              <a:spcBef>
                <a:spcPts val="400"/>
              </a:spcBef>
              <a:spcAft>
                <a:spcPts val="0"/>
              </a:spcAft>
              <a:buClr>
                <a:srgbClr val="3F3F3F"/>
              </a:buClr>
              <a:buSzPts val="1400"/>
              <a:buChar char="•"/>
              <a:defRPr sz="1400"/>
            </a:lvl4pPr>
            <a:lvl5pPr marL="2286000" lvl="4" indent="-323850" algn="l">
              <a:lnSpc>
                <a:spcPct val="90000"/>
              </a:lnSpc>
              <a:spcBef>
                <a:spcPts val="400"/>
              </a:spcBef>
              <a:spcAft>
                <a:spcPts val="0"/>
              </a:spcAft>
              <a:buClr>
                <a:srgbClr val="3F3F3F"/>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5" name="Google Shape;15;p3"/>
          <p:cNvSpPr txBox="1">
            <a:spLocks noGrp="1"/>
          </p:cNvSpPr>
          <p:nvPr>
            <p:ph type="sldNum" idx="12"/>
          </p:nvPr>
        </p:nvSpPr>
        <p:spPr>
          <a:xfrm>
            <a:off x="6286500" y="4767263"/>
            <a:ext cx="2057400" cy="2739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2 Section Slide" type="objTx">
  <p:cSld name="OBJECT_WITH_CAPTION_TEXT">
    <p:bg>
      <p:bgPr>
        <a:solidFill>
          <a:schemeClr val="lt1"/>
        </a:solidFill>
        <a:effectLst/>
      </p:bgPr>
    </p:bg>
    <p:spTree>
      <p:nvGrpSpPr>
        <p:cNvPr id="1" name="Shape 16"/>
        <p:cNvGrpSpPr/>
        <p:nvPr/>
      </p:nvGrpSpPr>
      <p:grpSpPr>
        <a:xfrm>
          <a:off x="0" y="0"/>
          <a:ext cx="0" cy="0"/>
          <a:chOff x="0" y="0"/>
          <a:chExt cx="0" cy="0"/>
        </a:xfrm>
      </p:grpSpPr>
      <p:sp>
        <p:nvSpPr>
          <p:cNvPr id="17" name="Google Shape;17;p4"/>
          <p:cNvSpPr/>
          <p:nvPr/>
        </p:nvSpPr>
        <p:spPr>
          <a:xfrm>
            <a:off x="0" y="0"/>
            <a:ext cx="3037200" cy="51435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 name="Google Shape;18;p4"/>
          <p:cNvSpPr/>
          <p:nvPr/>
        </p:nvSpPr>
        <p:spPr>
          <a:xfrm>
            <a:off x="-1300" y="834081"/>
            <a:ext cx="3037200" cy="3419400"/>
          </a:xfrm>
          <a:prstGeom prst="rect">
            <a:avLst/>
          </a:prstGeom>
          <a:solidFill>
            <a:srgbClr val="D0EA6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 name="Google Shape;19;p4"/>
          <p:cNvSpPr txBox="1">
            <a:spLocks noGrp="1"/>
          </p:cNvSpPr>
          <p:nvPr>
            <p:ph type="title"/>
          </p:nvPr>
        </p:nvSpPr>
        <p:spPr>
          <a:xfrm>
            <a:off x="185351" y="1001318"/>
            <a:ext cx="2687700" cy="12090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2700"/>
              <a:buFont typeface="Palatino"/>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 name="Google Shape;20;p4"/>
          <p:cNvSpPr txBox="1">
            <a:spLocks noGrp="1"/>
          </p:cNvSpPr>
          <p:nvPr>
            <p:ph type="body" idx="1"/>
          </p:nvPr>
        </p:nvSpPr>
        <p:spPr>
          <a:xfrm>
            <a:off x="3270569" y="834081"/>
            <a:ext cx="5004600" cy="35031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3F3F3F"/>
              </a:buClr>
              <a:buSzPts val="2100"/>
              <a:buFont typeface="Arial"/>
              <a:buNone/>
              <a:defRPr sz="2100"/>
            </a:lvl1pPr>
            <a:lvl2pPr marL="914400" lvl="1" indent="-342900" algn="l">
              <a:lnSpc>
                <a:spcPct val="90000"/>
              </a:lnSpc>
              <a:spcBef>
                <a:spcPts val="400"/>
              </a:spcBef>
              <a:spcAft>
                <a:spcPts val="0"/>
              </a:spcAft>
              <a:buClr>
                <a:srgbClr val="3F3F3F"/>
              </a:buClr>
              <a:buSzPts val="1800"/>
              <a:buChar char="•"/>
              <a:defRPr sz="1800"/>
            </a:lvl2pPr>
            <a:lvl3pPr marL="1371600" lvl="2" indent="-323850" algn="l">
              <a:lnSpc>
                <a:spcPct val="90000"/>
              </a:lnSpc>
              <a:spcBef>
                <a:spcPts val="400"/>
              </a:spcBef>
              <a:spcAft>
                <a:spcPts val="0"/>
              </a:spcAft>
              <a:buClr>
                <a:srgbClr val="3F3F3F"/>
              </a:buClr>
              <a:buSzPts val="1500"/>
              <a:buChar char="•"/>
              <a:defRPr sz="1500"/>
            </a:lvl3pPr>
            <a:lvl4pPr marL="1828800" lvl="3" indent="-317500" algn="l">
              <a:lnSpc>
                <a:spcPct val="90000"/>
              </a:lnSpc>
              <a:spcBef>
                <a:spcPts val="400"/>
              </a:spcBef>
              <a:spcAft>
                <a:spcPts val="0"/>
              </a:spcAft>
              <a:buClr>
                <a:srgbClr val="3F3F3F"/>
              </a:buClr>
              <a:buSzPts val="1400"/>
              <a:buChar char="•"/>
              <a:defRPr sz="1400"/>
            </a:lvl4pPr>
            <a:lvl5pPr marL="2286000" lvl="4" indent="-323850" algn="l">
              <a:lnSpc>
                <a:spcPct val="90000"/>
              </a:lnSpc>
              <a:spcBef>
                <a:spcPts val="400"/>
              </a:spcBef>
              <a:spcAft>
                <a:spcPts val="0"/>
              </a:spcAft>
              <a:buClr>
                <a:srgbClr val="3F3F3F"/>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1" name="Google Shape;21;p4"/>
          <p:cNvSpPr txBox="1">
            <a:spLocks noGrp="1"/>
          </p:cNvSpPr>
          <p:nvPr>
            <p:ph type="body" idx="2"/>
          </p:nvPr>
        </p:nvSpPr>
        <p:spPr>
          <a:xfrm>
            <a:off x="185351" y="2196413"/>
            <a:ext cx="2687700" cy="18999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rgbClr val="3F3F3F"/>
              </a:buClr>
              <a:buSzPts val="2100"/>
              <a:buNone/>
              <a:defRPr sz="2100"/>
            </a:lvl1pPr>
            <a:lvl2pPr marL="914400" lvl="1" indent="-228600" algn="l">
              <a:lnSpc>
                <a:spcPct val="90000"/>
              </a:lnSpc>
              <a:spcBef>
                <a:spcPts val="400"/>
              </a:spcBef>
              <a:spcAft>
                <a:spcPts val="0"/>
              </a:spcAft>
              <a:buClr>
                <a:srgbClr val="3F3F3F"/>
              </a:buClr>
              <a:buSzPts val="1100"/>
              <a:buNone/>
              <a:defRPr sz="1100"/>
            </a:lvl2pPr>
            <a:lvl3pPr marL="1371600" lvl="2" indent="-228600" algn="l">
              <a:lnSpc>
                <a:spcPct val="90000"/>
              </a:lnSpc>
              <a:spcBef>
                <a:spcPts val="400"/>
              </a:spcBef>
              <a:spcAft>
                <a:spcPts val="0"/>
              </a:spcAft>
              <a:buClr>
                <a:srgbClr val="3F3F3F"/>
              </a:buClr>
              <a:buSzPts val="900"/>
              <a:buNone/>
              <a:defRPr sz="900"/>
            </a:lvl3pPr>
            <a:lvl4pPr marL="1828800" lvl="3" indent="-228600" algn="l">
              <a:lnSpc>
                <a:spcPct val="90000"/>
              </a:lnSpc>
              <a:spcBef>
                <a:spcPts val="400"/>
              </a:spcBef>
              <a:spcAft>
                <a:spcPts val="0"/>
              </a:spcAft>
              <a:buClr>
                <a:srgbClr val="3F3F3F"/>
              </a:buClr>
              <a:buSzPts val="800"/>
              <a:buNone/>
              <a:defRPr sz="800"/>
            </a:lvl4pPr>
            <a:lvl5pPr marL="2286000" lvl="4" indent="-228600" algn="l">
              <a:lnSpc>
                <a:spcPct val="90000"/>
              </a:lnSpc>
              <a:spcBef>
                <a:spcPts val="400"/>
              </a:spcBef>
              <a:spcAft>
                <a:spcPts val="0"/>
              </a:spcAft>
              <a:buClr>
                <a:srgbClr val="3F3F3F"/>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2" name="Google Shape;22;p4"/>
          <p:cNvSpPr txBox="1">
            <a:spLocks noGrp="1"/>
          </p:cNvSpPr>
          <p:nvPr>
            <p:ph type="sldNum" idx="12"/>
          </p:nvPr>
        </p:nvSpPr>
        <p:spPr>
          <a:xfrm>
            <a:off x="6217655" y="4767263"/>
            <a:ext cx="2057400" cy="2739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 name="Google Shape;23;p4"/>
          <p:cNvSpPr/>
          <p:nvPr/>
        </p:nvSpPr>
        <p:spPr>
          <a:xfrm>
            <a:off x="8633012" y="-27913"/>
            <a:ext cx="510900" cy="5171400"/>
          </a:xfrm>
          <a:prstGeom prst="rect">
            <a:avLst/>
          </a:prstGeom>
          <a:solidFill>
            <a:srgbClr val="054690"/>
          </a:solidFill>
          <a:ln>
            <a:noFill/>
          </a:ln>
          <a:effectLst>
            <a:outerShdw blurRad="190500" dist="38100" dir="10800000" sx="101000" sy="101000" algn="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2 Section Slide">
  <p:cSld name="2_#2 Section Slide">
    <p:bg>
      <p:bgPr>
        <a:solidFill>
          <a:schemeClr val="lt1"/>
        </a:solidFill>
        <a:effectLst/>
      </p:bgPr>
    </p:bg>
    <p:spTree>
      <p:nvGrpSpPr>
        <p:cNvPr id="1" name="Shape 24"/>
        <p:cNvGrpSpPr/>
        <p:nvPr/>
      </p:nvGrpSpPr>
      <p:grpSpPr>
        <a:xfrm>
          <a:off x="0" y="0"/>
          <a:ext cx="0" cy="0"/>
          <a:chOff x="0" y="0"/>
          <a:chExt cx="0" cy="0"/>
        </a:xfrm>
      </p:grpSpPr>
      <p:sp>
        <p:nvSpPr>
          <p:cNvPr id="25" name="Google Shape;25;p5"/>
          <p:cNvSpPr/>
          <p:nvPr/>
        </p:nvSpPr>
        <p:spPr>
          <a:xfrm>
            <a:off x="0" y="0"/>
            <a:ext cx="3037200" cy="51435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 name="Google Shape;26;p5"/>
          <p:cNvSpPr/>
          <p:nvPr/>
        </p:nvSpPr>
        <p:spPr>
          <a:xfrm>
            <a:off x="-1300" y="834081"/>
            <a:ext cx="3037200" cy="3419400"/>
          </a:xfrm>
          <a:prstGeom prst="rect">
            <a:avLst/>
          </a:prstGeom>
          <a:solidFill>
            <a:srgbClr val="04A0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 name="Google Shape;27;p5"/>
          <p:cNvSpPr txBox="1">
            <a:spLocks noGrp="1"/>
          </p:cNvSpPr>
          <p:nvPr>
            <p:ph type="title"/>
          </p:nvPr>
        </p:nvSpPr>
        <p:spPr>
          <a:xfrm>
            <a:off x="185351" y="1001318"/>
            <a:ext cx="2687700" cy="12090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2700"/>
              <a:buFont typeface="Palatino"/>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5"/>
          <p:cNvSpPr txBox="1">
            <a:spLocks noGrp="1"/>
          </p:cNvSpPr>
          <p:nvPr>
            <p:ph type="body" idx="1"/>
          </p:nvPr>
        </p:nvSpPr>
        <p:spPr>
          <a:xfrm>
            <a:off x="3270569" y="834081"/>
            <a:ext cx="5004600" cy="35031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3F3F3F"/>
              </a:buClr>
              <a:buSzPts val="2100"/>
              <a:buFont typeface="Arial"/>
              <a:buNone/>
              <a:defRPr sz="2100"/>
            </a:lvl1pPr>
            <a:lvl2pPr marL="914400" lvl="1" indent="-342900" algn="l">
              <a:lnSpc>
                <a:spcPct val="90000"/>
              </a:lnSpc>
              <a:spcBef>
                <a:spcPts val="400"/>
              </a:spcBef>
              <a:spcAft>
                <a:spcPts val="0"/>
              </a:spcAft>
              <a:buClr>
                <a:srgbClr val="3F3F3F"/>
              </a:buClr>
              <a:buSzPts val="1800"/>
              <a:buChar char="•"/>
              <a:defRPr sz="1800"/>
            </a:lvl2pPr>
            <a:lvl3pPr marL="1371600" lvl="2" indent="-323850" algn="l">
              <a:lnSpc>
                <a:spcPct val="90000"/>
              </a:lnSpc>
              <a:spcBef>
                <a:spcPts val="400"/>
              </a:spcBef>
              <a:spcAft>
                <a:spcPts val="0"/>
              </a:spcAft>
              <a:buClr>
                <a:srgbClr val="3F3F3F"/>
              </a:buClr>
              <a:buSzPts val="1500"/>
              <a:buChar char="•"/>
              <a:defRPr sz="1500"/>
            </a:lvl3pPr>
            <a:lvl4pPr marL="1828800" lvl="3" indent="-317500" algn="l">
              <a:lnSpc>
                <a:spcPct val="90000"/>
              </a:lnSpc>
              <a:spcBef>
                <a:spcPts val="400"/>
              </a:spcBef>
              <a:spcAft>
                <a:spcPts val="0"/>
              </a:spcAft>
              <a:buClr>
                <a:srgbClr val="3F3F3F"/>
              </a:buClr>
              <a:buSzPts val="1400"/>
              <a:buChar char="•"/>
              <a:defRPr sz="1400"/>
            </a:lvl4pPr>
            <a:lvl5pPr marL="2286000" lvl="4" indent="-323850" algn="l">
              <a:lnSpc>
                <a:spcPct val="90000"/>
              </a:lnSpc>
              <a:spcBef>
                <a:spcPts val="400"/>
              </a:spcBef>
              <a:spcAft>
                <a:spcPts val="0"/>
              </a:spcAft>
              <a:buClr>
                <a:srgbClr val="3F3F3F"/>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9" name="Google Shape;29;p5"/>
          <p:cNvSpPr txBox="1">
            <a:spLocks noGrp="1"/>
          </p:cNvSpPr>
          <p:nvPr>
            <p:ph type="body" idx="2"/>
          </p:nvPr>
        </p:nvSpPr>
        <p:spPr>
          <a:xfrm>
            <a:off x="185351" y="2196413"/>
            <a:ext cx="2687700" cy="18999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rgbClr val="D8D8D8"/>
              </a:buClr>
              <a:buSzPts val="2100"/>
              <a:buNone/>
              <a:defRPr sz="2100">
                <a:solidFill>
                  <a:srgbClr val="D8D8D8"/>
                </a:solidFill>
              </a:defRPr>
            </a:lvl1pPr>
            <a:lvl2pPr marL="914400" lvl="1" indent="-228600" algn="l">
              <a:lnSpc>
                <a:spcPct val="90000"/>
              </a:lnSpc>
              <a:spcBef>
                <a:spcPts val="400"/>
              </a:spcBef>
              <a:spcAft>
                <a:spcPts val="0"/>
              </a:spcAft>
              <a:buClr>
                <a:srgbClr val="3F3F3F"/>
              </a:buClr>
              <a:buSzPts val="1100"/>
              <a:buNone/>
              <a:defRPr sz="1100"/>
            </a:lvl2pPr>
            <a:lvl3pPr marL="1371600" lvl="2" indent="-228600" algn="l">
              <a:lnSpc>
                <a:spcPct val="90000"/>
              </a:lnSpc>
              <a:spcBef>
                <a:spcPts val="400"/>
              </a:spcBef>
              <a:spcAft>
                <a:spcPts val="0"/>
              </a:spcAft>
              <a:buClr>
                <a:srgbClr val="3F3F3F"/>
              </a:buClr>
              <a:buSzPts val="900"/>
              <a:buNone/>
              <a:defRPr sz="900"/>
            </a:lvl3pPr>
            <a:lvl4pPr marL="1828800" lvl="3" indent="-228600" algn="l">
              <a:lnSpc>
                <a:spcPct val="90000"/>
              </a:lnSpc>
              <a:spcBef>
                <a:spcPts val="400"/>
              </a:spcBef>
              <a:spcAft>
                <a:spcPts val="0"/>
              </a:spcAft>
              <a:buClr>
                <a:srgbClr val="3F3F3F"/>
              </a:buClr>
              <a:buSzPts val="800"/>
              <a:buNone/>
              <a:defRPr sz="800"/>
            </a:lvl4pPr>
            <a:lvl5pPr marL="2286000" lvl="4" indent="-228600" algn="l">
              <a:lnSpc>
                <a:spcPct val="90000"/>
              </a:lnSpc>
              <a:spcBef>
                <a:spcPts val="400"/>
              </a:spcBef>
              <a:spcAft>
                <a:spcPts val="0"/>
              </a:spcAft>
              <a:buClr>
                <a:srgbClr val="3F3F3F"/>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0" name="Google Shape;30;p5"/>
          <p:cNvSpPr txBox="1">
            <a:spLocks noGrp="1"/>
          </p:cNvSpPr>
          <p:nvPr>
            <p:ph type="sldNum" idx="12"/>
          </p:nvPr>
        </p:nvSpPr>
        <p:spPr>
          <a:xfrm>
            <a:off x="6217655" y="4767263"/>
            <a:ext cx="2057400" cy="2739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5"/>
          <p:cNvSpPr/>
          <p:nvPr/>
        </p:nvSpPr>
        <p:spPr>
          <a:xfrm>
            <a:off x="8633012" y="-27913"/>
            <a:ext cx="510900" cy="5171400"/>
          </a:xfrm>
          <a:prstGeom prst="rect">
            <a:avLst/>
          </a:prstGeom>
          <a:solidFill>
            <a:srgbClr val="054690"/>
          </a:solidFill>
          <a:ln>
            <a:noFill/>
          </a:ln>
          <a:effectLst>
            <a:outerShdw blurRad="190500" dist="38100" dir="10800000" sx="101000" sy="101000" algn="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2 Section Slide">
  <p:cSld name="1_#2 Section Slide">
    <p:bg>
      <p:bgPr>
        <a:solidFill>
          <a:schemeClr val="lt1"/>
        </a:solidFill>
        <a:effectLst/>
      </p:bgPr>
    </p:bg>
    <p:spTree>
      <p:nvGrpSpPr>
        <p:cNvPr id="1" name="Shape 32"/>
        <p:cNvGrpSpPr/>
        <p:nvPr/>
      </p:nvGrpSpPr>
      <p:grpSpPr>
        <a:xfrm>
          <a:off x="0" y="0"/>
          <a:ext cx="0" cy="0"/>
          <a:chOff x="0" y="0"/>
          <a:chExt cx="0" cy="0"/>
        </a:xfrm>
      </p:grpSpPr>
      <p:sp>
        <p:nvSpPr>
          <p:cNvPr id="33" name="Google Shape;33;p6"/>
          <p:cNvSpPr/>
          <p:nvPr/>
        </p:nvSpPr>
        <p:spPr>
          <a:xfrm>
            <a:off x="0" y="0"/>
            <a:ext cx="3037200" cy="5143500"/>
          </a:xfrm>
          <a:prstGeom prst="rect">
            <a:avLst/>
          </a:prstGeom>
          <a:solidFill>
            <a:schemeClr val="dk2"/>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 name="Google Shape;34;p6"/>
          <p:cNvSpPr/>
          <p:nvPr/>
        </p:nvSpPr>
        <p:spPr>
          <a:xfrm>
            <a:off x="-1300" y="834081"/>
            <a:ext cx="3037200" cy="3419400"/>
          </a:xfrm>
          <a:prstGeom prst="rect">
            <a:avLst/>
          </a:prstGeom>
          <a:solidFill>
            <a:srgbClr val="05469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6"/>
          <p:cNvSpPr txBox="1">
            <a:spLocks noGrp="1"/>
          </p:cNvSpPr>
          <p:nvPr>
            <p:ph type="title"/>
          </p:nvPr>
        </p:nvSpPr>
        <p:spPr>
          <a:xfrm>
            <a:off x="185351" y="1001318"/>
            <a:ext cx="2687700" cy="12090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2700"/>
              <a:buFont typeface="Palatino"/>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 name="Google Shape;36;p6"/>
          <p:cNvSpPr txBox="1">
            <a:spLocks noGrp="1"/>
          </p:cNvSpPr>
          <p:nvPr>
            <p:ph type="body" idx="1"/>
          </p:nvPr>
        </p:nvSpPr>
        <p:spPr>
          <a:xfrm>
            <a:off x="3270569" y="834081"/>
            <a:ext cx="5004600" cy="35031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3F3F3F"/>
              </a:buClr>
              <a:buSzPts val="2100"/>
              <a:buFont typeface="Arial"/>
              <a:buNone/>
              <a:defRPr sz="2100"/>
            </a:lvl1pPr>
            <a:lvl2pPr marL="914400" lvl="1" indent="-342900" algn="l">
              <a:lnSpc>
                <a:spcPct val="90000"/>
              </a:lnSpc>
              <a:spcBef>
                <a:spcPts val="400"/>
              </a:spcBef>
              <a:spcAft>
                <a:spcPts val="0"/>
              </a:spcAft>
              <a:buClr>
                <a:srgbClr val="3F3F3F"/>
              </a:buClr>
              <a:buSzPts val="1800"/>
              <a:buChar char="•"/>
              <a:defRPr sz="1800"/>
            </a:lvl2pPr>
            <a:lvl3pPr marL="1371600" lvl="2" indent="-323850" algn="l">
              <a:lnSpc>
                <a:spcPct val="90000"/>
              </a:lnSpc>
              <a:spcBef>
                <a:spcPts val="400"/>
              </a:spcBef>
              <a:spcAft>
                <a:spcPts val="0"/>
              </a:spcAft>
              <a:buClr>
                <a:srgbClr val="3F3F3F"/>
              </a:buClr>
              <a:buSzPts val="1500"/>
              <a:buChar char="•"/>
              <a:defRPr sz="1500"/>
            </a:lvl3pPr>
            <a:lvl4pPr marL="1828800" lvl="3" indent="-317500" algn="l">
              <a:lnSpc>
                <a:spcPct val="90000"/>
              </a:lnSpc>
              <a:spcBef>
                <a:spcPts val="400"/>
              </a:spcBef>
              <a:spcAft>
                <a:spcPts val="0"/>
              </a:spcAft>
              <a:buClr>
                <a:srgbClr val="3F3F3F"/>
              </a:buClr>
              <a:buSzPts val="1400"/>
              <a:buChar char="•"/>
              <a:defRPr sz="1400"/>
            </a:lvl4pPr>
            <a:lvl5pPr marL="2286000" lvl="4" indent="-323850" algn="l">
              <a:lnSpc>
                <a:spcPct val="90000"/>
              </a:lnSpc>
              <a:spcBef>
                <a:spcPts val="400"/>
              </a:spcBef>
              <a:spcAft>
                <a:spcPts val="0"/>
              </a:spcAft>
              <a:buClr>
                <a:srgbClr val="3F3F3F"/>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7" name="Google Shape;37;p6"/>
          <p:cNvSpPr txBox="1">
            <a:spLocks noGrp="1"/>
          </p:cNvSpPr>
          <p:nvPr>
            <p:ph type="body" idx="2"/>
          </p:nvPr>
        </p:nvSpPr>
        <p:spPr>
          <a:xfrm>
            <a:off x="185351" y="2196413"/>
            <a:ext cx="2687700" cy="18999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rgbClr val="D8D8D8"/>
              </a:buClr>
              <a:buSzPts val="2100"/>
              <a:buNone/>
              <a:defRPr sz="2100">
                <a:solidFill>
                  <a:srgbClr val="D8D8D8"/>
                </a:solidFill>
              </a:defRPr>
            </a:lvl1pPr>
            <a:lvl2pPr marL="914400" lvl="1" indent="-228600" algn="l">
              <a:lnSpc>
                <a:spcPct val="90000"/>
              </a:lnSpc>
              <a:spcBef>
                <a:spcPts val="400"/>
              </a:spcBef>
              <a:spcAft>
                <a:spcPts val="0"/>
              </a:spcAft>
              <a:buClr>
                <a:srgbClr val="3F3F3F"/>
              </a:buClr>
              <a:buSzPts val="1100"/>
              <a:buNone/>
              <a:defRPr sz="1100"/>
            </a:lvl2pPr>
            <a:lvl3pPr marL="1371600" lvl="2" indent="-228600" algn="l">
              <a:lnSpc>
                <a:spcPct val="90000"/>
              </a:lnSpc>
              <a:spcBef>
                <a:spcPts val="400"/>
              </a:spcBef>
              <a:spcAft>
                <a:spcPts val="0"/>
              </a:spcAft>
              <a:buClr>
                <a:srgbClr val="3F3F3F"/>
              </a:buClr>
              <a:buSzPts val="900"/>
              <a:buNone/>
              <a:defRPr sz="900"/>
            </a:lvl3pPr>
            <a:lvl4pPr marL="1828800" lvl="3" indent="-228600" algn="l">
              <a:lnSpc>
                <a:spcPct val="90000"/>
              </a:lnSpc>
              <a:spcBef>
                <a:spcPts val="400"/>
              </a:spcBef>
              <a:spcAft>
                <a:spcPts val="0"/>
              </a:spcAft>
              <a:buClr>
                <a:srgbClr val="3F3F3F"/>
              </a:buClr>
              <a:buSzPts val="800"/>
              <a:buNone/>
              <a:defRPr sz="800"/>
            </a:lvl4pPr>
            <a:lvl5pPr marL="2286000" lvl="4" indent="-228600" algn="l">
              <a:lnSpc>
                <a:spcPct val="90000"/>
              </a:lnSpc>
              <a:spcBef>
                <a:spcPts val="400"/>
              </a:spcBef>
              <a:spcAft>
                <a:spcPts val="0"/>
              </a:spcAft>
              <a:buClr>
                <a:srgbClr val="3F3F3F"/>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8" name="Google Shape;38;p6"/>
          <p:cNvSpPr txBox="1">
            <a:spLocks noGrp="1"/>
          </p:cNvSpPr>
          <p:nvPr>
            <p:ph type="sldNum" idx="12"/>
          </p:nvPr>
        </p:nvSpPr>
        <p:spPr>
          <a:xfrm>
            <a:off x="6217655" y="4767263"/>
            <a:ext cx="2057400" cy="2739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6"/>
          <p:cNvSpPr/>
          <p:nvPr/>
        </p:nvSpPr>
        <p:spPr>
          <a:xfrm>
            <a:off x="8633012" y="-27913"/>
            <a:ext cx="510900" cy="5171400"/>
          </a:xfrm>
          <a:prstGeom prst="rect">
            <a:avLst/>
          </a:prstGeom>
          <a:solidFill>
            <a:srgbClr val="054690"/>
          </a:solidFill>
          <a:ln>
            <a:noFill/>
          </a:ln>
          <a:effectLst>
            <a:outerShdw blurRad="190500" dist="38100" dir="10800000" sx="101000" sy="101000" algn="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Content 2 Column Slide">
  <p:cSld name="#2 Content 2 Column Slide">
    <p:bg>
      <p:bgPr>
        <a:solidFill>
          <a:schemeClr val="lt1"/>
        </a:solidFill>
        <a:effectLst/>
      </p:bgPr>
    </p:bg>
    <p:spTree>
      <p:nvGrpSpPr>
        <p:cNvPr id="1" name="Shape 40"/>
        <p:cNvGrpSpPr/>
        <p:nvPr/>
      </p:nvGrpSpPr>
      <p:grpSpPr>
        <a:xfrm>
          <a:off x="0" y="0"/>
          <a:ext cx="0" cy="0"/>
          <a:chOff x="0" y="0"/>
          <a:chExt cx="0" cy="0"/>
        </a:xfrm>
      </p:grpSpPr>
      <p:sp>
        <p:nvSpPr>
          <p:cNvPr id="41" name="Google Shape;41;p7"/>
          <p:cNvSpPr/>
          <p:nvPr/>
        </p:nvSpPr>
        <p:spPr>
          <a:xfrm>
            <a:off x="0" y="0"/>
            <a:ext cx="696000" cy="51435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 name="Google Shape;42;p7"/>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700"/>
              <a:buFont typeface="Palatino"/>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 name="Google Shape;43;p7"/>
          <p:cNvSpPr txBox="1">
            <a:spLocks noGrp="1"/>
          </p:cNvSpPr>
          <p:nvPr>
            <p:ph type="body" idx="1"/>
          </p:nvPr>
        </p:nvSpPr>
        <p:spPr>
          <a:xfrm>
            <a:off x="958238" y="1348740"/>
            <a:ext cx="3691800" cy="329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3F3F3F"/>
              </a:buClr>
              <a:buSzPts val="1400"/>
              <a:buChar char="•"/>
              <a:defRPr/>
            </a:lvl1pPr>
            <a:lvl2pPr marL="914400" lvl="1" indent="-317500" algn="l">
              <a:lnSpc>
                <a:spcPct val="90000"/>
              </a:lnSpc>
              <a:spcBef>
                <a:spcPts val="400"/>
              </a:spcBef>
              <a:spcAft>
                <a:spcPts val="0"/>
              </a:spcAft>
              <a:buClr>
                <a:srgbClr val="3F3F3F"/>
              </a:buClr>
              <a:buSzPts val="1400"/>
              <a:buChar char="•"/>
              <a:defRPr/>
            </a:lvl2pPr>
            <a:lvl3pPr marL="1371600" lvl="2" indent="-317500" algn="l">
              <a:lnSpc>
                <a:spcPct val="90000"/>
              </a:lnSpc>
              <a:spcBef>
                <a:spcPts val="400"/>
              </a:spcBef>
              <a:spcAft>
                <a:spcPts val="0"/>
              </a:spcAft>
              <a:buClr>
                <a:srgbClr val="3F3F3F"/>
              </a:buClr>
              <a:buSzPts val="1400"/>
              <a:buChar char="•"/>
              <a:defRPr/>
            </a:lvl3pPr>
            <a:lvl4pPr marL="1828800" lvl="3" indent="-317500" algn="l">
              <a:lnSpc>
                <a:spcPct val="90000"/>
              </a:lnSpc>
              <a:spcBef>
                <a:spcPts val="400"/>
              </a:spcBef>
              <a:spcAft>
                <a:spcPts val="0"/>
              </a:spcAft>
              <a:buClr>
                <a:srgbClr val="3F3F3F"/>
              </a:buClr>
              <a:buSzPts val="1400"/>
              <a:buChar char="•"/>
              <a:defRPr/>
            </a:lvl4pPr>
            <a:lvl5pPr marL="2286000" lvl="4" indent="-317500" algn="l">
              <a:lnSpc>
                <a:spcPct val="90000"/>
              </a:lnSpc>
              <a:spcBef>
                <a:spcPts val="400"/>
              </a:spcBef>
              <a:spcAft>
                <a:spcPts val="0"/>
              </a:spcAft>
              <a:buClr>
                <a:srgbClr val="3F3F3F"/>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 name="Google Shape;44;p7"/>
          <p:cNvSpPr txBox="1">
            <a:spLocks noGrp="1"/>
          </p:cNvSpPr>
          <p:nvPr>
            <p:ph type="body" idx="2"/>
          </p:nvPr>
        </p:nvSpPr>
        <p:spPr>
          <a:xfrm>
            <a:off x="4791194" y="1348740"/>
            <a:ext cx="3711600" cy="329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3F3F3F"/>
              </a:buClr>
              <a:buSzPts val="1400"/>
              <a:buChar char="•"/>
              <a:defRPr/>
            </a:lvl1pPr>
            <a:lvl2pPr marL="914400" lvl="1" indent="-317500" algn="l">
              <a:lnSpc>
                <a:spcPct val="90000"/>
              </a:lnSpc>
              <a:spcBef>
                <a:spcPts val="400"/>
              </a:spcBef>
              <a:spcAft>
                <a:spcPts val="0"/>
              </a:spcAft>
              <a:buClr>
                <a:srgbClr val="3F3F3F"/>
              </a:buClr>
              <a:buSzPts val="1400"/>
              <a:buChar char="•"/>
              <a:defRPr/>
            </a:lvl2pPr>
            <a:lvl3pPr marL="1371600" lvl="2" indent="-317500" algn="l">
              <a:lnSpc>
                <a:spcPct val="90000"/>
              </a:lnSpc>
              <a:spcBef>
                <a:spcPts val="400"/>
              </a:spcBef>
              <a:spcAft>
                <a:spcPts val="0"/>
              </a:spcAft>
              <a:buClr>
                <a:srgbClr val="3F3F3F"/>
              </a:buClr>
              <a:buSzPts val="1400"/>
              <a:buChar char="•"/>
              <a:defRPr/>
            </a:lvl3pPr>
            <a:lvl4pPr marL="1828800" lvl="3" indent="-317500" algn="l">
              <a:lnSpc>
                <a:spcPct val="90000"/>
              </a:lnSpc>
              <a:spcBef>
                <a:spcPts val="400"/>
              </a:spcBef>
              <a:spcAft>
                <a:spcPts val="0"/>
              </a:spcAft>
              <a:buClr>
                <a:srgbClr val="3F3F3F"/>
              </a:buClr>
              <a:buSzPts val="1400"/>
              <a:buChar char="•"/>
              <a:defRPr/>
            </a:lvl4pPr>
            <a:lvl5pPr marL="2286000" lvl="4" indent="-317500" algn="l">
              <a:lnSpc>
                <a:spcPct val="90000"/>
              </a:lnSpc>
              <a:spcBef>
                <a:spcPts val="400"/>
              </a:spcBef>
              <a:spcAft>
                <a:spcPts val="0"/>
              </a:spcAft>
              <a:buClr>
                <a:srgbClr val="3F3F3F"/>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7"/>
          <p:cNvSpPr txBox="1"/>
          <p:nvPr/>
        </p:nvSpPr>
        <p:spPr>
          <a:xfrm>
            <a:off x="6435370" y="4767263"/>
            <a:ext cx="2057400" cy="273900"/>
          </a:xfrm>
          <a:prstGeom prst="rect">
            <a:avLst/>
          </a:prstGeom>
          <a:noFill/>
          <a:ln>
            <a:noFill/>
          </a:ln>
        </p:spPr>
        <p:txBody>
          <a:bodyPr spcFirstLastPara="1" wrap="square" lIns="68575" tIns="34275" rIns="0" bIns="34275"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chemeClr val="accent4"/>
                </a:solidFill>
                <a:latin typeface="Arial"/>
                <a:ea typeface="Arial"/>
                <a:cs typeface="Arial"/>
                <a:sym typeface="Arial"/>
              </a:rPr>
              <a:t>‹#›</a:t>
            </a:fld>
            <a:endParaRPr sz="800" b="0" i="0" u="none" strike="noStrike" cap="none">
              <a:solidFill>
                <a:schemeClr val="accent4"/>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2 Content 2 Column Slide">
  <p:cSld name="1_#2 Content 2 Column Slide">
    <p:bg>
      <p:bgPr>
        <a:solidFill>
          <a:schemeClr val="lt1"/>
        </a:solidFill>
        <a:effectLst/>
      </p:bgPr>
    </p:bg>
    <p:spTree>
      <p:nvGrpSpPr>
        <p:cNvPr id="1" name="Shape 46"/>
        <p:cNvGrpSpPr/>
        <p:nvPr/>
      </p:nvGrpSpPr>
      <p:grpSpPr>
        <a:xfrm>
          <a:off x="0" y="0"/>
          <a:ext cx="0" cy="0"/>
          <a:chOff x="0" y="0"/>
          <a:chExt cx="0" cy="0"/>
        </a:xfrm>
      </p:grpSpPr>
      <p:sp>
        <p:nvSpPr>
          <p:cNvPr id="47" name="Google Shape;47;p8"/>
          <p:cNvSpPr/>
          <p:nvPr/>
        </p:nvSpPr>
        <p:spPr>
          <a:xfrm>
            <a:off x="0" y="0"/>
            <a:ext cx="696000" cy="51435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 name="Google Shape;48;p8"/>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700"/>
              <a:buFont typeface="Palatino"/>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 name="Google Shape;49;p8"/>
          <p:cNvSpPr txBox="1"/>
          <p:nvPr/>
        </p:nvSpPr>
        <p:spPr>
          <a:xfrm>
            <a:off x="6435370" y="4767263"/>
            <a:ext cx="2057400" cy="273900"/>
          </a:xfrm>
          <a:prstGeom prst="rect">
            <a:avLst/>
          </a:prstGeom>
          <a:noFill/>
          <a:ln>
            <a:noFill/>
          </a:ln>
        </p:spPr>
        <p:txBody>
          <a:bodyPr spcFirstLastPara="1" wrap="square" lIns="68575" tIns="34275" rIns="0" bIns="34275"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chemeClr val="accent4"/>
                </a:solidFill>
                <a:latin typeface="Arial"/>
                <a:ea typeface="Arial"/>
                <a:cs typeface="Arial"/>
                <a:sym typeface="Arial"/>
              </a:rPr>
              <a:t>‹#›</a:t>
            </a:fld>
            <a:endParaRPr sz="800" b="0" i="0" u="none" strike="noStrike" cap="none">
              <a:solidFill>
                <a:schemeClr val="accent4"/>
              </a:solidFill>
              <a:latin typeface="Arial"/>
              <a:ea typeface="Arial"/>
              <a:cs typeface="Arial"/>
              <a:sym typeface="Arial"/>
            </a:endParaRPr>
          </a:p>
        </p:txBody>
      </p:sp>
      <p:sp>
        <p:nvSpPr>
          <p:cNvPr id="50" name="Google Shape;50;p8"/>
          <p:cNvSpPr txBox="1">
            <a:spLocks noGrp="1"/>
          </p:cNvSpPr>
          <p:nvPr>
            <p:ph type="body" idx="1"/>
          </p:nvPr>
        </p:nvSpPr>
        <p:spPr>
          <a:xfrm>
            <a:off x="958238" y="1348740"/>
            <a:ext cx="75438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3F3F3F"/>
              </a:buClr>
              <a:buSzPts val="1400"/>
              <a:buChar char="•"/>
              <a:defRPr/>
            </a:lvl1pPr>
            <a:lvl2pPr marL="914400" lvl="1" indent="-317500" algn="l">
              <a:lnSpc>
                <a:spcPct val="90000"/>
              </a:lnSpc>
              <a:spcBef>
                <a:spcPts val="400"/>
              </a:spcBef>
              <a:spcAft>
                <a:spcPts val="0"/>
              </a:spcAft>
              <a:buClr>
                <a:srgbClr val="3F3F3F"/>
              </a:buClr>
              <a:buSzPts val="1400"/>
              <a:buChar char="•"/>
              <a:defRPr/>
            </a:lvl2pPr>
            <a:lvl3pPr marL="1371600" lvl="2" indent="-317500" algn="l">
              <a:lnSpc>
                <a:spcPct val="90000"/>
              </a:lnSpc>
              <a:spcBef>
                <a:spcPts val="400"/>
              </a:spcBef>
              <a:spcAft>
                <a:spcPts val="0"/>
              </a:spcAft>
              <a:buClr>
                <a:srgbClr val="3F3F3F"/>
              </a:buClr>
              <a:buSzPts val="1400"/>
              <a:buChar char="•"/>
              <a:defRPr/>
            </a:lvl3pPr>
            <a:lvl4pPr marL="1828800" lvl="3" indent="-317500" algn="l">
              <a:lnSpc>
                <a:spcPct val="90000"/>
              </a:lnSpc>
              <a:spcBef>
                <a:spcPts val="400"/>
              </a:spcBef>
              <a:spcAft>
                <a:spcPts val="0"/>
              </a:spcAft>
              <a:buClr>
                <a:srgbClr val="3F3F3F"/>
              </a:buClr>
              <a:buSzPts val="1400"/>
              <a:buChar char="•"/>
              <a:defRPr/>
            </a:lvl4pPr>
            <a:lvl5pPr marL="2286000" lvl="4" indent="-317500" algn="l">
              <a:lnSpc>
                <a:spcPct val="90000"/>
              </a:lnSpc>
              <a:spcBef>
                <a:spcPts val="400"/>
              </a:spcBef>
              <a:spcAft>
                <a:spcPts val="0"/>
              </a:spcAft>
              <a:buClr>
                <a:srgbClr val="3F3F3F"/>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 name="Google Shape;55;p10"/>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56" name="Google Shape;56;p10"/>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p10"/>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10"/>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lvl="0" indent="0" algn="l" rtl="0">
              <a:lnSpc>
                <a:spcPct val="100000"/>
              </a:lnSpc>
              <a:spcBef>
                <a:spcPts val="0"/>
              </a:spcBef>
              <a:spcAft>
                <a:spcPts val="0"/>
              </a:spcAft>
              <a:buNone/>
              <a:defRPr/>
            </a:lvl1pPr>
            <a:lvl2pPr marL="0" lvl="1" indent="0" algn="l" rtl="0">
              <a:lnSpc>
                <a:spcPct val="100000"/>
              </a:lnSpc>
              <a:spcBef>
                <a:spcPts val="0"/>
              </a:spcBef>
              <a:spcAft>
                <a:spcPts val="0"/>
              </a:spcAft>
              <a:buNone/>
              <a:defRPr/>
            </a:lvl2pPr>
            <a:lvl3pPr marL="0" lvl="2" indent="0" algn="l" rtl="0">
              <a:lnSpc>
                <a:spcPct val="100000"/>
              </a:lnSpc>
              <a:spcBef>
                <a:spcPts val="0"/>
              </a:spcBef>
              <a:spcAft>
                <a:spcPts val="0"/>
              </a:spcAft>
              <a:buNone/>
              <a:defRPr/>
            </a:lvl3pPr>
            <a:lvl4pPr marL="0" lvl="3" indent="0" algn="l" rtl="0">
              <a:lnSpc>
                <a:spcPct val="100000"/>
              </a:lnSpc>
              <a:spcBef>
                <a:spcPts val="0"/>
              </a:spcBef>
              <a:spcAft>
                <a:spcPts val="0"/>
              </a:spcAft>
              <a:buNone/>
              <a:defRPr/>
            </a:lvl4pPr>
            <a:lvl5pPr marL="0" lvl="4" indent="0" algn="l" rtl="0">
              <a:lnSpc>
                <a:spcPct val="100000"/>
              </a:lnSpc>
              <a:spcBef>
                <a:spcPts val="0"/>
              </a:spcBef>
              <a:spcAft>
                <a:spcPts val="0"/>
              </a:spcAft>
              <a:buNone/>
              <a:defRPr/>
            </a:lvl5pPr>
            <a:lvl6pPr marL="0" lvl="5" indent="0" algn="l" rtl="0">
              <a:lnSpc>
                <a:spcPct val="100000"/>
              </a:lnSpc>
              <a:spcBef>
                <a:spcPts val="0"/>
              </a:spcBef>
              <a:spcAft>
                <a:spcPts val="0"/>
              </a:spcAft>
              <a:buNone/>
              <a:defRPr/>
            </a:lvl6pPr>
            <a:lvl7pPr marL="0" lvl="6" indent="0" algn="l" rtl="0">
              <a:lnSpc>
                <a:spcPct val="100000"/>
              </a:lnSpc>
              <a:spcBef>
                <a:spcPts val="0"/>
              </a:spcBef>
              <a:spcAft>
                <a:spcPts val="0"/>
              </a:spcAft>
              <a:buNone/>
              <a:defRPr/>
            </a:lvl7pPr>
            <a:lvl8pPr marL="0" lvl="7" indent="0" algn="l" rtl="0">
              <a:lnSpc>
                <a:spcPct val="100000"/>
              </a:lnSpc>
              <a:spcBef>
                <a:spcPts val="0"/>
              </a:spcBef>
              <a:spcAft>
                <a:spcPts val="0"/>
              </a:spcAft>
              <a:buNone/>
              <a:defRPr/>
            </a:lvl8pPr>
            <a:lvl9pPr marL="0" lvl="8" indent="0" algn="l" rtl="0">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Palatino"/>
              <a:buNone/>
              <a:defRPr sz="3300" b="0" i="0" u="none" strike="noStrike" cap="none">
                <a:solidFill>
                  <a:schemeClr val="accent2"/>
                </a:solidFill>
                <a:latin typeface="Palatino"/>
                <a:ea typeface="Palatino"/>
                <a:cs typeface="Palatino"/>
                <a:sym typeface="Palatin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36550" algn="l" rtl="0">
              <a:lnSpc>
                <a:spcPct val="90000"/>
              </a:lnSpc>
              <a:spcBef>
                <a:spcPts val="400"/>
              </a:spcBef>
              <a:spcAft>
                <a:spcPts val="0"/>
              </a:spcAft>
              <a:buClr>
                <a:srgbClr val="3F3F3F"/>
              </a:buClr>
              <a:buSzPts val="1700"/>
              <a:buFont typeface="Arial"/>
              <a:buChar char="•"/>
              <a:defRPr sz="1700" b="0" i="0" u="none" strike="noStrike" cap="none">
                <a:solidFill>
                  <a:srgbClr val="3F3F3F"/>
                </a:solidFill>
                <a:latin typeface="Arial"/>
                <a:ea typeface="Arial"/>
                <a:cs typeface="Arial"/>
                <a:sym typeface="Arial"/>
              </a:defRPr>
            </a:lvl2pPr>
            <a:lvl3pPr marL="1371600" marR="0" lvl="2" indent="-323850" algn="l" rtl="0">
              <a:lnSpc>
                <a:spcPct val="90000"/>
              </a:lnSpc>
              <a:spcBef>
                <a:spcPts val="400"/>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3pPr>
            <a:lvl4pPr marL="1828800" marR="0" lvl="3" indent="-317500" algn="l" rtl="0">
              <a:lnSpc>
                <a:spcPct val="90000"/>
              </a:lnSpc>
              <a:spcBef>
                <a:spcPts val="400"/>
              </a:spcBef>
              <a:spcAft>
                <a:spcPts val="0"/>
              </a:spcAft>
              <a:buClr>
                <a:srgbClr val="3F3F3F"/>
              </a:buClr>
              <a:buSzPts val="1400"/>
              <a:buFont typeface="Arial"/>
              <a:buChar char="•"/>
              <a:defRPr sz="1400" b="0" i="0" u="none" strike="noStrike" cap="none">
                <a:solidFill>
                  <a:srgbClr val="3F3F3F"/>
                </a:solidFill>
                <a:latin typeface="Arial"/>
                <a:ea typeface="Arial"/>
                <a:cs typeface="Arial"/>
                <a:sym typeface="Arial"/>
              </a:defRPr>
            </a:lvl4pPr>
            <a:lvl5pPr marL="2286000" marR="0" lvl="4" indent="-317500" algn="l" rtl="0">
              <a:lnSpc>
                <a:spcPct val="90000"/>
              </a:lnSpc>
              <a:spcBef>
                <a:spcPts val="400"/>
              </a:spcBef>
              <a:spcAft>
                <a:spcPts val="0"/>
              </a:spcAft>
              <a:buClr>
                <a:srgbClr val="3F3F3F"/>
              </a:buClr>
              <a:buSzPts val="1400"/>
              <a:buFont typeface="Arial"/>
              <a:buChar char="•"/>
              <a:defRPr sz="1400" b="0" i="0" u="none" strike="noStrike" cap="none">
                <a:solidFill>
                  <a:srgbClr val="3F3F3F"/>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buNone/>
              <a:defRPr sz="800" b="0" i="0" u="none" strike="noStrike" cap="none">
                <a:solidFill>
                  <a:schemeClr val="accent4"/>
                </a:solidFill>
                <a:latin typeface="Arial"/>
                <a:ea typeface="Arial"/>
                <a:cs typeface="Arial"/>
                <a:sym typeface="Arial"/>
              </a:defRPr>
            </a:lvl1pPr>
            <a:lvl2pPr marL="0" marR="0" lvl="1" indent="0" algn="r" rtl="0">
              <a:spcBef>
                <a:spcPts val="0"/>
              </a:spcBef>
              <a:buNone/>
              <a:defRPr sz="800" b="0" i="0" u="none" strike="noStrike" cap="none">
                <a:solidFill>
                  <a:schemeClr val="accent4"/>
                </a:solidFill>
                <a:latin typeface="Arial"/>
                <a:ea typeface="Arial"/>
                <a:cs typeface="Arial"/>
                <a:sym typeface="Arial"/>
              </a:defRPr>
            </a:lvl2pPr>
            <a:lvl3pPr marL="0" marR="0" lvl="2" indent="0" algn="r" rtl="0">
              <a:spcBef>
                <a:spcPts val="0"/>
              </a:spcBef>
              <a:buNone/>
              <a:defRPr sz="800" b="0" i="0" u="none" strike="noStrike" cap="none">
                <a:solidFill>
                  <a:schemeClr val="accent4"/>
                </a:solidFill>
                <a:latin typeface="Arial"/>
                <a:ea typeface="Arial"/>
                <a:cs typeface="Arial"/>
                <a:sym typeface="Arial"/>
              </a:defRPr>
            </a:lvl3pPr>
            <a:lvl4pPr marL="0" marR="0" lvl="3" indent="0" algn="r" rtl="0">
              <a:spcBef>
                <a:spcPts val="0"/>
              </a:spcBef>
              <a:buNone/>
              <a:defRPr sz="800" b="0" i="0" u="none" strike="noStrike" cap="none">
                <a:solidFill>
                  <a:schemeClr val="accent4"/>
                </a:solidFill>
                <a:latin typeface="Arial"/>
                <a:ea typeface="Arial"/>
                <a:cs typeface="Arial"/>
                <a:sym typeface="Arial"/>
              </a:defRPr>
            </a:lvl4pPr>
            <a:lvl5pPr marL="0" marR="0" lvl="4" indent="0" algn="r" rtl="0">
              <a:spcBef>
                <a:spcPts val="0"/>
              </a:spcBef>
              <a:buNone/>
              <a:defRPr sz="800" b="0" i="0" u="none" strike="noStrike" cap="none">
                <a:solidFill>
                  <a:schemeClr val="accent4"/>
                </a:solidFill>
                <a:latin typeface="Arial"/>
                <a:ea typeface="Arial"/>
                <a:cs typeface="Arial"/>
                <a:sym typeface="Arial"/>
              </a:defRPr>
            </a:lvl5pPr>
            <a:lvl6pPr marL="0" marR="0" lvl="5" indent="0" algn="r" rtl="0">
              <a:spcBef>
                <a:spcPts val="0"/>
              </a:spcBef>
              <a:buNone/>
              <a:defRPr sz="800" b="0" i="0" u="none" strike="noStrike" cap="none">
                <a:solidFill>
                  <a:schemeClr val="accent4"/>
                </a:solidFill>
                <a:latin typeface="Arial"/>
                <a:ea typeface="Arial"/>
                <a:cs typeface="Arial"/>
                <a:sym typeface="Arial"/>
              </a:defRPr>
            </a:lvl6pPr>
            <a:lvl7pPr marL="0" marR="0" lvl="6" indent="0" algn="r" rtl="0">
              <a:spcBef>
                <a:spcPts val="0"/>
              </a:spcBef>
              <a:buNone/>
              <a:defRPr sz="800" b="0" i="0" u="none" strike="noStrike" cap="none">
                <a:solidFill>
                  <a:schemeClr val="accent4"/>
                </a:solidFill>
                <a:latin typeface="Arial"/>
                <a:ea typeface="Arial"/>
                <a:cs typeface="Arial"/>
                <a:sym typeface="Arial"/>
              </a:defRPr>
            </a:lvl7pPr>
            <a:lvl8pPr marL="0" marR="0" lvl="7" indent="0" algn="r" rtl="0">
              <a:spcBef>
                <a:spcPts val="0"/>
              </a:spcBef>
              <a:buNone/>
              <a:defRPr sz="800" b="0" i="0" u="none" strike="noStrike" cap="none">
                <a:solidFill>
                  <a:schemeClr val="accent4"/>
                </a:solidFill>
                <a:latin typeface="Arial"/>
                <a:ea typeface="Arial"/>
                <a:cs typeface="Arial"/>
                <a:sym typeface="Arial"/>
              </a:defRPr>
            </a:lvl8pPr>
            <a:lvl9pPr marL="0" marR="0" lvl="8" indent="0" algn="r" rtl="0">
              <a:spcBef>
                <a:spcPts val="0"/>
              </a:spcBef>
              <a:buNone/>
              <a:defRPr sz="800" b="0" i="0" u="none" strike="noStrike" cap="none">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asccc.org/services/local-senate-visi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131125" y="3801600"/>
            <a:ext cx="8894100" cy="12642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lt1"/>
              </a:buClr>
              <a:buSzPts val="4200"/>
              <a:buFont typeface="Palatino"/>
              <a:buNone/>
            </a:pPr>
            <a:r>
              <a:rPr lang="en" sz="3000" dirty="0"/>
              <a:t>The Brown Act and Local </a:t>
            </a:r>
            <a:r>
              <a:rPr lang="en-US" sz="3000" dirty="0"/>
              <a:t>Academic </a:t>
            </a:r>
            <a:r>
              <a:rPr lang="en" sz="3000" dirty="0"/>
              <a:t>Senates </a:t>
            </a:r>
            <a:endParaRPr sz="3000" dirty="0"/>
          </a:p>
          <a:p>
            <a:pPr marL="0" lvl="0" indent="0" algn="ctr" rtl="0">
              <a:spcBef>
                <a:spcPts val="0"/>
              </a:spcBef>
              <a:spcAft>
                <a:spcPts val="0"/>
              </a:spcAft>
              <a:buClr>
                <a:schemeClr val="lt1"/>
              </a:buClr>
              <a:buSzPts val="4200"/>
              <a:buFont typeface="Palatino"/>
              <a:buNone/>
            </a:pPr>
            <a:r>
              <a:rPr lang="en" sz="1600" b="1" dirty="0"/>
              <a:t>Thursday, June 18, 2020 </a:t>
            </a:r>
            <a:r>
              <a:rPr lang="en-US" sz="1600" b="1" dirty="0"/>
              <a:t>at </a:t>
            </a:r>
            <a:r>
              <a:rPr lang="en" sz="1600" b="1" dirty="0"/>
              <a:t>11:00 a.m.-12:30 p.m.</a:t>
            </a:r>
            <a:endParaRPr sz="1600" b="1" dirty="0"/>
          </a:p>
          <a:p>
            <a:pPr marL="0" lvl="0" indent="0" algn="ctr" rtl="0">
              <a:spcBef>
                <a:spcPts val="0"/>
              </a:spcBef>
              <a:spcAft>
                <a:spcPts val="0"/>
              </a:spcAft>
              <a:buClr>
                <a:schemeClr val="lt1"/>
              </a:buClr>
              <a:buSzPts val="4200"/>
              <a:buFont typeface="Palatino"/>
              <a:buNone/>
            </a:pPr>
            <a:r>
              <a:rPr lang="en" sz="1600" dirty="0"/>
              <a:t>Jake Knapp, Associate Vice Chancellor of Human Resources, Los Rios CC District</a:t>
            </a:r>
            <a:endParaRPr sz="1600" dirty="0"/>
          </a:p>
          <a:p>
            <a:pPr marL="0" lvl="0" indent="0" algn="ctr" rtl="0">
              <a:spcBef>
                <a:spcPts val="0"/>
              </a:spcBef>
              <a:spcAft>
                <a:spcPts val="0"/>
              </a:spcAft>
              <a:buClr>
                <a:schemeClr val="lt1"/>
              </a:buClr>
              <a:buSzPts val="4200"/>
              <a:buFont typeface="Palatino"/>
              <a:buNone/>
            </a:pPr>
            <a:r>
              <a:rPr lang="en" sz="1600" dirty="0"/>
              <a:t>Michelle Velasquez Bean, At-Large Representative, ASCCC</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Salton Sea CCD</a:t>
            </a:r>
            <a:endParaRPr sz="4400">
              <a:latin typeface="Calibri"/>
              <a:ea typeface="Calibri"/>
              <a:cs typeface="Calibri"/>
              <a:sym typeface="Calibri"/>
            </a:endParaRPr>
          </a:p>
        </p:txBody>
      </p:sp>
      <p:sp>
        <p:nvSpPr>
          <p:cNvPr id="137" name="Google Shape;137;p2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37160" lvl="0" indent="-172720" algn="l" rtl="0">
              <a:spcBef>
                <a:spcPts val="0"/>
              </a:spcBef>
              <a:spcAft>
                <a:spcPts val="0"/>
              </a:spcAft>
              <a:buSzPts val="2720"/>
              <a:buChar char="•"/>
            </a:pPr>
            <a:r>
              <a:rPr lang="en" sz="3200">
                <a:latin typeface="Calibri"/>
                <a:ea typeface="Calibri"/>
                <a:cs typeface="Calibri"/>
                <a:sym typeface="Calibri"/>
              </a:rPr>
              <a:t>No!  </a:t>
            </a:r>
            <a:endParaRPr/>
          </a:p>
          <a:p>
            <a:pPr marL="342900" lvl="1" indent="-172720" algn="l" rtl="0">
              <a:spcBef>
                <a:spcPts val="640"/>
              </a:spcBef>
              <a:spcAft>
                <a:spcPts val="0"/>
              </a:spcAft>
              <a:buSzPts val="2720"/>
              <a:buChar char="•"/>
            </a:pPr>
            <a:r>
              <a:rPr lang="en" sz="3200">
                <a:latin typeface="Calibri"/>
                <a:ea typeface="Calibri"/>
                <a:cs typeface="Calibri"/>
                <a:sym typeface="Calibri"/>
              </a:rPr>
              <a:t>An advisory body created by formal action of a </a:t>
            </a:r>
            <a:r>
              <a:rPr lang="en" sz="3200" u="sng">
                <a:latin typeface="Calibri"/>
                <a:ea typeface="Calibri"/>
                <a:cs typeface="Calibri"/>
                <a:sym typeface="Calibri"/>
              </a:rPr>
              <a:t>legislative body</a:t>
            </a:r>
            <a:r>
              <a:rPr lang="en" sz="3200">
                <a:latin typeface="Calibri"/>
                <a:ea typeface="Calibri"/>
                <a:cs typeface="Calibri"/>
                <a:sym typeface="Calibri"/>
              </a:rPr>
              <a:t> is subject to the Brown Act. A mascot committee created informally by an individual member of the board, and not by formal action of the body, is not subject to the Brown Act. </a:t>
            </a:r>
            <a:endParaRPr sz="3200">
              <a:latin typeface="Calibri"/>
              <a:ea typeface="Calibri"/>
              <a:cs typeface="Calibri"/>
              <a:sym typeface="Calibri"/>
            </a:endParaRPr>
          </a:p>
          <a:p>
            <a:pPr marL="137160" lvl="0" indent="-40005" algn="l" rtl="0">
              <a:spcBef>
                <a:spcPts val="360"/>
              </a:spcBef>
              <a:spcAft>
                <a:spcPts val="0"/>
              </a:spcAft>
              <a:buSzPts val="1530"/>
              <a:buNone/>
            </a:pPr>
            <a:endParaRPr/>
          </a:p>
        </p:txBody>
      </p:sp>
      <p:pic>
        <p:nvPicPr>
          <p:cNvPr id="138" name="Google Shape;138;p21"/>
          <p:cNvPicPr preferRelativeResize="0"/>
          <p:nvPr/>
        </p:nvPicPr>
        <p:blipFill rotWithShape="1">
          <a:blip r:embed="rId3">
            <a:alphaModFix/>
          </a:blip>
          <a:srcRect/>
          <a:stretch/>
        </p:blipFill>
        <p:spPr>
          <a:xfrm>
            <a:off x="6740611" y="471488"/>
            <a:ext cx="835819" cy="1243013"/>
          </a:xfrm>
          <a:prstGeom prst="rect">
            <a:avLst/>
          </a:prstGeom>
          <a:noFill/>
          <a:ln>
            <a:noFill/>
          </a:ln>
        </p:spPr>
      </p:pic>
      <p:pic>
        <p:nvPicPr>
          <p:cNvPr id="139" name="Google Shape;139;p21"/>
          <p:cNvPicPr preferRelativeResize="0"/>
          <p:nvPr/>
        </p:nvPicPr>
        <p:blipFill rotWithShape="1">
          <a:blip r:embed="rId4">
            <a:alphaModFix/>
          </a:blip>
          <a:srcRect/>
          <a:stretch/>
        </p:blipFill>
        <p:spPr>
          <a:xfrm>
            <a:off x="7878572" y="4377193"/>
            <a:ext cx="897853" cy="67462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dirty="0">
                <a:latin typeface="Calibri"/>
                <a:ea typeface="Calibri"/>
                <a:cs typeface="Calibri"/>
                <a:sym typeface="Calibri"/>
              </a:rPr>
              <a:t>Appointed Bodies – Standing Committees</a:t>
            </a:r>
            <a:endParaRPr sz="4400" dirty="0">
              <a:latin typeface="Calibri"/>
              <a:ea typeface="Calibri"/>
              <a:cs typeface="Calibri"/>
              <a:sym typeface="Calibri"/>
            </a:endParaRPr>
          </a:p>
        </p:txBody>
      </p:sp>
      <p:sp>
        <p:nvSpPr>
          <p:cNvPr id="145" name="Google Shape;145;p22"/>
          <p:cNvSpPr txBox="1">
            <a:spLocks noGrp="1"/>
          </p:cNvSpPr>
          <p:nvPr>
            <p:ph type="body" idx="1"/>
          </p:nvPr>
        </p:nvSpPr>
        <p:spPr>
          <a:xfrm>
            <a:off x="958238" y="1348740"/>
            <a:ext cx="7543800" cy="3703082"/>
          </a:xfrm>
          <a:prstGeom prst="rect">
            <a:avLst/>
          </a:prstGeom>
          <a:noFill/>
          <a:ln>
            <a:noFill/>
          </a:ln>
        </p:spPr>
        <p:txBody>
          <a:bodyPr spcFirstLastPara="1" wrap="square" lIns="91425" tIns="45700" rIns="91425" bIns="45700" anchor="t" anchorCtr="0">
            <a:noAutofit/>
          </a:bodyPr>
          <a:lstStyle/>
          <a:p>
            <a:pPr marL="137160" lvl="0" indent="-172720" algn="l" rtl="0">
              <a:spcBef>
                <a:spcPts val="0"/>
              </a:spcBef>
              <a:spcAft>
                <a:spcPts val="0"/>
              </a:spcAft>
              <a:buSzPts val="2720"/>
              <a:buChar char="•"/>
            </a:pPr>
            <a:r>
              <a:rPr lang="en" sz="2800" dirty="0">
                <a:latin typeface="Calibri"/>
                <a:ea typeface="Calibri"/>
                <a:cs typeface="Calibri"/>
                <a:sym typeface="Calibri"/>
              </a:rPr>
              <a:t>Standing Committees of a legislative body are </a:t>
            </a:r>
            <a:r>
              <a:rPr lang="en" sz="2800" b="1" u="sng" dirty="0">
                <a:latin typeface="Calibri"/>
                <a:ea typeface="Calibri"/>
                <a:cs typeface="Calibri"/>
                <a:sym typeface="Calibri"/>
              </a:rPr>
              <a:t>ALWAYS</a:t>
            </a:r>
            <a:r>
              <a:rPr lang="en" sz="2800" dirty="0">
                <a:latin typeface="Calibri"/>
                <a:ea typeface="Calibri"/>
                <a:cs typeface="Calibri"/>
                <a:sym typeface="Calibri"/>
              </a:rPr>
              <a:t> subject to the Brown Act. </a:t>
            </a:r>
            <a:endParaRPr sz="1600" dirty="0"/>
          </a:p>
          <a:p>
            <a:pPr marL="742950" lvl="2" indent="-342900" algn="l" rtl="0">
              <a:spcBef>
                <a:spcPts val="560"/>
              </a:spcBef>
              <a:spcAft>
                <a:spcPts val="0"/>
              </a:spcAft>
              <a:buSzPts val="2520"/>
              <a:buChar char="•"/>
            </a:pPr>
            <a:r>
              <a:rPr lang="en" sz="2400" dirty="0">
                <a:latin typeface="Calibri"/>
                <a:ea typeface="Calibri"/>
                <a:cs typeface="Calibri"/>
                <a:sym typeface="Calibri"/>
              </a:rPr>
              <a:t>Standing committees, irrespective of composition, which have either:  (1) a continuing subject matter jurisdiction, or (2) a meeting schedule fixed by resolution or formal action of the legislative body. </a:t>
            </a:r>
            <a:endParaRPr sz="1400" dirty="0"/>
          </a:p>
          <a:p>
            <a:pPr marL="137160" lvl="0" indent="-172720" algn="l" rtl="0">
              <a:spcBef>
                <a:spcPts val="640"/>
              </a:spcBef>
              <a:spcAft>
                <a:spcPts val="0"/>
              </a:spcAft>
              <a:buSzPts val="2720"/>
              <a:buChar char="•"/>
            </a:pPr>
            <a:r>
              <a:rPr lang="en" sz="2800" dirty="0">
                <a:latin typeface="Calibri"/>
                <a:ea typeface="Calibri"/>
                <a:cs typeface="Calibri"/>
                <a:sym typeface="Calibri"/>
              </a:rPr>
              <a:t>Examples:  long-term committees on professional development or curriculum.  </a:t>
            </a:r>
            <a:endParaRPr sz="1600" dirty="0"/>
          </a:p>
          <a:p>
            <a:pPr marL="0" lvl="0" indent="0" algn="l" rtl="0">
              <a:spcBef>
                <a:spcPts val="640"/>
              </a:spcBef>
              <a:spcAft>
                <a:spcPts val="0"/>
              </a:spcAft>
              <a:buSzPts val="2720"/>
              <a:buNone/>
            </a:pPr>
            <a:endParaRPr sz="3200" dirty="0">
              <a:latin typeface="Calibri"/>
              <a:ea typeface="Calibri"/>
              <a:cs typeface="Calibri"/>
              <a:sym typeface="Calibri"/>
            </a:endParaRPr>
          </a:p>
          <a:p>
            <a:pPr marL="342900" lvl="1" indent="-56197" algn="l" rtl="0">
              <a:spcBef>
                <a:spcPts val="300"/>
              </a:spcBef>
              <a:spcAft>
                <a:spcPts val="0"/>
              </a:spcAft>
              <a:buSzPts val="1275"/>
              <a:buNone/>
            </a:pPr>
            <a:endParaRPr dirty="0"/>
          </a:p>
        </p:txBody>
      </p:sp>
      <p:pic>
        <p:nvPicPr>
          <p:cNvPr id="146" name="Google Shape;146;p22"/>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Calibri"/>
              <a:buNone/>
            </a:pPr>
            <a:r>
              <a:rPr lang="en" sz="4000" dirty="0">
                <a:latin typeface="Calibri"/>
                <a:ea typeface="Calibri"/>
                <a:cs typeface="Calibri"/>
                <a:sym typeface="Calibri"/>
              </a:rPr>
              <a:t>Appointed Bodies – Temporary  Advisory Committee Exception</a:t>
            </a:r>
            <a:endParaRPr sz="4000" dirty="0">
              <a:latin typeface="Calibri"/>
              <a:ea typeface="Calibri"/>
              <a:cs typeface="Calibri"/>
              <a:sym typeface="Calibri"/>
            </a:endParaRPr>
          </a:p>
        </p:txBody>
      </p:sp>
      <p:sp>
        <p:nvSpPr>
          <p:cNvPr id="152" name="Google Shape;152;p2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37160" lvl="0" indent="-172720" algn="l" rtl="0">
              <a:spcBef>
                <a:spcPts val="0"/>
              </a:spcBef>
              <a:spcAft>
                <a:spcPts val="0"/>
              </a:spcAft>
              <a:buSzPts val="2720"/>
              <a:buChar char="•"/>
            </a:pPr>
            <a:r>
              <a:rPr lang="en" sz="2800" dirty="0">
                <a:latin typeface="Calibri"/>
                <a:ea typeface="Calibri"/>
                <a:cs typeface="Calibri"/>
                <a:sym typeface="Calibri"/>
              </a:rPr>
              <a:t>Ad Hoc:  “Made or happening only for a particular purpose or need.”  </a:t>
            </a:r>
            <a:endParaRPr sz="2800" dirty="0">
              <a:latin typeface="Calibri"/>
              <a:ea typeface="Calibri"/>
              <a:cs typeface="Calibri"/>
              <a:sym typeface="Calibri"/>
            </a:endParaRPr>
          </a:p>
          <a:p>
            <a:pPr marL="137160" lvl="0" indent="-172720" algn="l" rtl="0">
              <a:spcBef>
                <a:spcPts val="640"/>
              </a:spcBef>
              <a:spcAft>
                <a:spcPts val="0"/>
              </a:spcAft>
              <a:buSzPts val="2720"/>
              <a:buChar char="•"/>
            </a:pPr>
            <a:r>
              <a:rPr lang="en" sz="2800" dirty="0">
                <a:latin typeface="Calibri"/>
                <a:ea typeface="Calibri"/>
                <a:cs typeface="Calibri"/>
                <a:sym typeface="Calibri"/>
              </a:rPr>
              <a:t>A temporary advisory committee </a:t>
            </a:r>
            <a:r>
              <a:rPr lang="en" sz="2800" b="1" dirty="0">
                <a:latin typeface="Calibri"/>
                <a:ea typeface="Calibri"/>
                <a:cs typeface="Calibri"/>
                <a:sym typeface="Calibri"/>
              </a:rPr>
              <a:t>composed solely of less than a quorum</a:t>
            </a:r>
            <a:r>
              <a:rPr lang="en" sz="2800" dirty="0">
                <a:latin typeface="Calibri"/>
                <a:ea typeface="Calibri"/>
                <a:cs typeface="Calibri"/>
                <a:sym typeface="Calibri"/>
              </a:rPr>
              <a:t> of the legislative body that serves a limited or single purpose, that is not perpetual, and that will be dissolved once its specific task is completed is not subject to the Brown Act. </a:t>
            </a:r>
            <a:endParaRPr sz="2800" dirty="0">
              <a:latin typeface="Calibri"/>
              <a:ea typeface="Calibri"/>
              <a:cs typeface="Calibri"/>
              <a:sym typeface="Calibri"/>
            </a:endParaRPr>
          </a:p>
          <a:p>
            <a:pPr marL="0" lvl="0" indent="0" algn="l" rtl="0">
              <a:spcBef>
                <a:spcPts val="360"/>
              </a:spcBef>
              <a:spcAft>
                <a:spcPts val="0"/>
              </a:spcAft>
              <a:buSzPts val="1530"/>
              <a:buNone/>
            </a:pPr>
            <a:r>
              <a:rPr lang="en" dirty="0"/>
              <a:t>   </a:t>
            </a:r>
            <a:endParaRPr dirty="0"/>
          </a:p>
          <a:p>
            <a:pPr marL="457200" lvl="1" indent="0" algn="l" rtl="0">
              <a:spcBef>
                <a:spcPts val="300"/>
              </a:spcBef>
              <a:spcAft>
                <a:spcPts val="0"/>
              </a:spcAft>
              <a:buSzPts val="1275"/>
              <a:buNone/>
            </a:pPr>
            <a:endParaRPr dirty="0"/>
          </a:p>
        </p:txBody>
      </p:sp>
      <p:pic>
        <p:nvPicPr>
          <p:cNvPr id="153" name="Google Shape;153;p23"/>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500"/>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Effect transition="in" filter="fade">
                                      <p:cBhvr>
                                        <p:cTn id="12" dur="500"/>
                                        <p:tgtEl>
                                          <p:spTgt spid="1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Salton Sea CCD</a:t>
            </a:r>
            <a:endParaRPr sz="4400">
              <a:latin typeface="Calibri"/>
              <a:ea typeface="Calibri"/>
              <a:cs typeface="Calibri"/>
              <a:sym typeface="Calibri"/>
            </a:endParaRPr>
          </a:p>
        </p:txBody>
      </p:sp>
      <p:sp>
        <p:nvSpPr>
          <p:cNvPr id="159" name="Google Shape;159;p2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37160" lvl="0" indent="-172720" algn="l" rtl="0">
              <a:spcBef>
                <a:spcPts val="0"/>
              </a:spcBef>
              <a:spcAft>
                <a:spcPts val="0"/>
              </a:spcAft>
              <a:buSzPts val="2720"/>
              <a:buChar char="•"/>
            </a:pPr>
            <a:r>
              <a:rPr lang="en" sz="2800" dirty="0">
                <a:latin typeface="Calibri"/>
                <a:ea typeface="Calibri"/>
                <a:cs typeface="Calibri"/>
                <a:sym typeface="Calibri"/>
              </a:rPr>
              <a:t>The Salton Sea CCD Board of Trustees establishes a two member advisory committee to make a recommendation on a new mascot for Salton Sea College.  </a:t>
            </a:r>
            <a:endParaRPr sz="1600" dirty="0"/>
          </a:p>
          <a:p>
            <a:pPr marL="137160" lvl="0" indent="-172720" algn="l" rtl="0">
              <a:spcBef>
                <a:spcPts val="640"/>
              </a:spcBef>
              <a:spcAft>
                <a:spcPts val="0"/>
              </a:spcAft>
              <a:buSzPts val="2720"/>
              <a:buChar char="•"/>
            </a:pPr>
            <a:r>
              <a:rPr lang="en" sz="2800" dirty="0">
                <a:latin typeface="Calibri"/>
                <a:ea typeface="Calibri"/>
                <a:cs typeface="Calibri"/>
                <a:sym typeface="Calibri"/>
              </a:rPr>
              <a:t>The mascot committee’s two members are both members of the Salton Sea CCD Board of Trustees.  </a:t>
            </a:r>
            <a:endParaRPr sz="1600" dirty="0"/>
          </a:p>
          <a:p>
            <a:pPr marL="137160" lvl="0" indent="-172720" algn="l" rtl="0">
              <a:spcBef>
                <a:spcPts val="640"/>
              </a:spcBef>
              <a:spcAft>
                <a:spcPts val="0"/>
              </a:spcAft>
              <a:buSzPts val="2720"/>
              <a:buChar char="•"/>
            </a:pPr>
            <a:r>
              <a:rPr lang="en" sz="2800" dirty="0">
                <a:latin typeface="Calibri"/>
                <a:ea typeface="Calibri"/>
                <a:cs typeface="Calibri"/>
                <a:sym typeface="Calibri"/>
              </a:rPr>
              <a:t>Are the meetings of this mascot committee subject to the Brown Act?  </a:t>
            </a:r>
            <a:endParaRPr sz="1600" dirty="0"/>
          </a:p>
        </p:txBody>
      </p:sp>
      <p:pic>
        <p:nvPicPr>
          <p:cNvPr id="160" name="Google Shape;160;p24"/>
          <p:cNvPicPr preferRelativeResize="0"/>
          <p:nvPr/>
        </p:nvPicPr>
        <p:blipFill rotWithShape="1">
          <a:blip r:embed="rId3">
            <a:alphaModFix/>
          </a:blip>
          <a:srcRect/>
          <a:stretch/>
        </p:blipFill>
        <p:spPr>
          <a:xfrm>
            <a:off x="7650479" y="444776"/>
            <a:ext cx="669851" cy="914400"/>
          </a:xfrm>
          <a:prstGeom prst="rect">
            <a:avLst/>
          </a:prstGeom>
          <a:noFill/>
          <a:ln>
            <a:noFill/>
          </a:ln>
        </p:spPr>
      </p:pic>
      <p:sp>
        <p:nvSpPr>
          <p:cNvPr id="161" name="Google Shape;161;p24"/>
          <p:cNvSpPr txBox="1"/>
          <p:nvPr/>
        </p:nvSpPr>
        <p:spPr>
          <a:xfrm>
            <a:off x="1218259" y="318925"/>
            <a:ext cx="2057400" cy="6924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5400" b="1" i="0" u="none" strike="noStrike" cap="none" dirty="0">
                <a:solidFill>
                  <a:srgbClr val="FF0000"/>
                </a:solidFill>
                <a:latin typeface="Arial"/>
                <a:ea typeface="Arial"/>
                <a:cs typeface="Arial"/>
                <a:sym typeface="Arial"/>
              </a:rPr>
              <a:t>NO!</a:t>
            </a:r>
            <a:endParaRPr sz="5400" b="1" i="0" u="none" strike="noStrike" cap="none" dirty="0">
              <a:solidFill>
                <a:srgbClr val="FF0000"/>
              </a:solidFill>
              <a:latin typeface="Arial"/>
              <a:ea typeface="Arial"/>
              <a:cs typeface="Arial"/>
              <a:sym typeface="Arial"/>
            </a:endParaRPr>
          </a:p>
        </p:txBody>
      </p:sp>
      <p:pic>
        <p:nvPicPr>
          <p:cNvPr id="162" name="Google Shape;162;p24"/>
          <p:cNvPicPr preferRelativeResize="0"/>
          <p:nvPr/>
        </p:nvPicPr>
        <p:blipFill rotWithShape="1">
          <a:blip r:embed="rId4">
            <a:alphaModFix/>
          </a:blip>
          <a:srcRect/>
          <a:stretch/>
        </p:blipFill>
        <p:spPr>
          <a:xfrm>
            <a:off x="7878572" y="4377193"/>
            <a:ext cx="897853" cy="6746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5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500"/>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500"/>
                                        <p:tgtEl>
                                          <p:spTgt spid="1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
                                        </p:tgtEl>
                                        <p:attrNameLst>
                                          <p:attrName>style.visibility</p:attrName>
                                        </p:attrNameLst>
                                      </p:cBhvr>
                                      <p:to>
                                        <p:strVal val="visible"/>
                                      </p:to>
                                    </p:set>
                                    <p:animEffect transition="in" filter="fade">
                                      <p:cBhvr>
                                        <p:cTn id="22"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Private Entities</a:t>
            </a:r>
            <a:endParaRPr sz="4400">
              <a:latin typeface="Calibri"/>
              <a:ea typeface="Calibri"/>
              <a:cs typeface="Calibri"/>
              <a:sym typeface="Calibri"/>
            </a:endParaRPr>
          </a:p>
        </p:txBody>
      </p:sp>
      <p:sp>
        <p:nvSpPr>
          <p:cNvPr id="168" name="Google Shape;168;p2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37160" lvl="0" indent="-151130" algn="l" rtl="0">
              <a:spcBef>
                <a:spcPts val="0"/>
              </a:spcBef>
              <a:spcAft>
                <a:spcPts val="0"/>
              </a:spcAft>
              <a:buSzPts val="2380"/>
              <a:buChar char="•"/>
            </a:pPr>
            <a:r>
              <a:rPr lang="en" sz="2400" dirty="0">
                <a:latin typeface="Calibri"/>
                <a:ea typeface="Calibri"/>
                <a:cs typeface="Calibri"/>
                <a:sym typeface="Calibri"/>
              </a:rPr>
              <a:t>Certain private entities are subject to the Brown Act</a:t>
            </a:r>
            <a:endParaRPr sz="1600" dirty="0"/>
          </a:p>
          <a:p>
            <a:pPr marL="137160" lvl="0" indent="-151130" algn="l" rtl="0">
              <a:spcBef>
                <a:spcPts val="560"/>
              </a:spcBef>
              <a:spcAft>
                <a:spcPts val="0"/>
              </a:spcAft>
              <a:buSzPts val="2380"/>
              <a:buChar char="•"/>
            </a:pPr>
            <a:r>
              <a:rPr lang="en" sz="2400" dirty="0">
                <a:latin typeface="Calibri"/>
                <a:ea typeface="Calibri"/>
                <a:cs typeface="Calibri"/>
                <a:sym typeface="Calibri"/>
              </a:rPr>
              <a:t>The governing body of any private organization that is either: (1) created by the legislative body in order to exercise authority that may lawfully be delegated to a private entity; or (2) receives agency funding and whose governing board includes a member of the legislative body appointed as a full voting member of the private entity’s governing board. </a:t>
            </a:r>
            <a:endParaRPr sz="1600" dirty="0"/>
          </a:p>
          <a:p>
            <a:pPr marL="137160" lvl="0" indent="0" algn="l" rtl="0">
              <a:spcBef>
                <a:spcPts val="560"/>
              </a:spcBef>
              <a:spcAft>
                <a:spcPts val="0"/>
              </a:spcAft>
              <a:buSzPts val="2380"/>
              <a:buNone/>
            </a:pPr>
            <a:endParaRPr sz="2800" dirty="0">
              <a:latin typeface="Calibri"/>
              <a:ea typeface="Calibri"/>
              <a:cs typeface="Calibri"/>
              <a:sym typeface="Calibri"/>
            </a:endParaRPr>
          </a:p>
        </p:txBody>
      </p:sp>
      <p:pic>
        <p:nvPicPr>
          <p:cNvPr id="169" name="Google Shape;169;p25"/>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778476" y="273844"/>
            <a:ext cx="8136924" cy="99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Calibri"/>
              <a:buNone/>
            </a:pPr>
            <a:r>
              <a:rPr lang="en" sz="4000" dirty="0">
                <a:latin typeface="Calibri"/>
                <a:ea typeface="Calibri"/>
                <a:cs typeface="Calibri"/>
                <a:sym typeface="Calibri"/>
              </a:rPr>
              <a:t>What About Local Academic Senates? </a:t>
            </a:r>
            <a:endParaRPr sz="4000" dirty="0">
              <a:latin typeface="Calibri"/>
              <a:ea typeface="Calibri"/>
              <a:cs typeface="Calibri"/>
              <a:sym typeface="Calibri"/>
            </a:endParaRPr>
          </a:p>
        </p:txBody>
      </p:sp>
      <p:sp>
        <p:nvSpPr>
          <p:cNvPr id="175" name="Google Shape;175;p2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37160" lvl="0" indent="-172720" algn="l" rtl="0">
              <a:spcBef>
                <a:spcPts val="0"/>
              </a:spcBef>
              <a:spcAft>
                <a:spcPts val="0"/>
              </a:spcAft>
              <a:buSzPts val="2720"/>
              <a:buChar char="•"/>
            </a:pPr>
            <a:r>
              <a:rPr lang="en" sz="2800" dirty="0">
                <a:latin typeface="Calibri"/>
                <a:ea typeface="Calibri"/>
                <a:cs typeface="Calibri"/>
                <a:sym typeface="Calibri"/>
              </a:rPr>
              <a:t>A “legislative body” includes “a commission, committee, board, </a:t>
            </a:r>
            <a:r>
              <a:rPr lang="en" sz="2800" u="sng" dirty="0">
                <a:latin typeface="Calibri"/>
                <a:ea typeface="Calibri"/>
                <a:cs typeface="Calibri"/>
                <a:sym typeface="Calibri"/>
              </a:rPr>
              <a:t>or other body of a local agency</a:t>
            </a:r>
            <a:r>
              <a:rPr lang="en" sz="2800" dirty="0">
                <a:latin typeface="Calibri"/>
                <a:ea typeface="Calibri"/>
                <a:cs typeface="Calibri"/>
                <a:sym typeface="Calibri"/>
              </a:rPr>
              <a:t>, whether permanent or temporary, decision-making or advisory, created by charter, ordinance, resolution, or formal action of the legislative body.”  </a:t>
            </a:r>
            <a:endParaRPr sz="1600" dirty="0"/>
          </a:p>
          <a:p>
            <a:pPr marL="137160" lvl="0" indent="-172720" algn="l" rtl="0">
              <a:spcBef>
                <a:spcPts val="640"/>
              </a:spcBef>
              <a:spcAft>
                <a:spcPts val="0"/>
              </a:spcAft>
              <a:buSzPts val="2720"/>
              <a:buChar char="•"/>
            </a:pPr>
            <a:r>
              <a:rPr lang="en" sz="2800" dirty="0">
                <a:latin typeface="Calibri"/>
                <a:ea typeface="Calibri"/>
                <a:cs typeface="Calibri"/>
                <a:sym typeface="Calibri"/>
              </a:rPr>
              <a:t>Is a local academic senate an advisory body of the community college district board of trustees? </a:t>
            </a:r>
            <a:endParaRPr sz="2800" dirty="0">
              <a:latin typeface="Calibri"/>
              <a:ea typeface="Calibri"/>
              <a:cs typeface="Calibri"/>
              <a:sym typeface="Calibri"/>
            </a:endParaRPr>
          </a:p>
        </p:txBody>
      </p:sp>
      <p:pic>
        <p:nvPicPr>
          <p:cNvPr id="176" name="Google Shape;176;p26"/>
          <p:cNvPicPr preferRelativeResize="0"/>
          <p:nvPr/>
        </p:nvPicPr>
        <p:blipFill rotWithShape="1">
          <a:blip r:embed="rId3">
            <a:alphaModFix/>
          </a:blip>
          <a:srcRect/>
          <a:stretch/>
        </p:blipFill>
        <p:spPr>
          <a:xfrm>
            <a:off x="8168623" y="4468871"/>
            <a:ext cx="897853" cy="67462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790831" y="273844"/>
            <a:ext cx="8112211" cy="99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Calibri"/>
              <a:buNone/>
            </a:pPr>
            <a:r>
              <a:rPr lang="en" sz="4000" dirty="0">
                <a:latin typeface="Calibri"/>
                <a:ea typeface="Calibri"/>
                <a:cs typeface="Calibri"/>
                <a:sym typeface="Calibri"/>
              </a:rPr>
              <a:t>What About Local Academic Senates? </a:t>
            </a:r>
            <a:endParaRPr sz="4000" dirty="0">
              <a:latin typeface="Calibri"/>
              <a:ea typeface="Calibri"/>
              <a:cs typeface="Calibri"/>
              <a:sym typeface="Calibri"/>
            </a:endParaRPr>
          </a:p>
        </p:txBody>
      </p:sp>
      <p:sp>
        <p:nvSpPr>
          <p:cNvPr id="182" name="Google Shape;182;p27"/>
          <p:cNvSpPr txBox="1">
            <a:spLocks noGrp="1"/>
          </p:cNvSpPr>
          <p:nvPr>
            <p:ph type="body" idx="1"/>
          </p:nvPr>
        </p:nvSpPr>
        <p:spPr>
          <a:xfrm>
            <a:off x="958238" y="1348740"/>
            <a:ext cx="7543800" cy="3458038"/>
          </a:xfrm>
          <a:prstGeom prst="rect">
            <a:avLst/>
          </a:prstGeom>
          <a:noFill/>
          <a:ln>
            <a:noFill/>
          </a:ln>
        </p:spPr>
        <p:txBody>
          <a:bodyPr spcFirstLastPara="1" wrap="square" lIns="91425" tIns="45700" rIns="91425" bIns="45700" anchor="t" anchorCtr="0">
            <a:noAutofit/>
          </a:bodyPr>
          <a:lstStyle/>
          <a:p>
            <a:pPr marL="137160" lvl="0" indent="-172720" algn="l" rtl="0">
              <a:spcBef>
                <a:spcPts val="0"/>
              </a:spcBef>
              <a:spcAft>
                <a:spcPts val="0"/>
              </a:spcAft>
              <a:buSzPts val="2720"/>
              <a:buChar char="•"/>
            </a:pPr>
            <a:r>
              <a:rPr lang="en" sz="2800" dirty="0">
                <a:latin typeface="Calibri"/>
                <a:ea typeface="Calibri"/>
                <a:cs typeface="Calibri"/>
                <a:sym typeface="Calibri"/>
              </a:rPr>
              <a:t>Title 5, section 53200(b) defines </a:t>
            </a:r>
            <a:r>
              <a:rPr lang="en" sz="2800" i="1" dirty="0">
                <a:latin typeface="Calibri"/>
                <a:ea typeface="Calibri"/>
                <a:cs typeface="Calibri"/>
                <a:sym typeface="Calibri"/>
              </a:rPr>
              <a:t>academic senate</a:t>
            </a:r>
            <a:r>
              <a:rPr lang="en" sz="2800" dirty="0">
                <a:latin typeface="Calibri"/>
                <a:ea typeface="Calibri"/>
                <a:cs typeface="Calibri"/>
                <a:sym typeface="Calibri"/>
              </a:rPr>
              <a:t>:</a:t>
            </a:r>
            <a:endParaRPr sz="1600" dirty="0"/>
          </a:p>
          <a:p>
            <a:pPr marL="342900" lvl="1" indent="-151130" algn="l" rtl="0">
              <a:spcBef>
                <a:spcPts val="560"/>
              </a:spcBef>
              <a:spcAft>
                <a:spcPts val="0"/>
              </a:spcAft>
              <a:buSzPts val="2380"/>
              <a:buChar char="•"/>
            </a:pPr>
            <a:r>
              <a:rPr lang="en" sz="2400" dirty="0">
                <a:latin typeface="Calibri"/>
                <a:ea typeface="Calibri"/>
                <a:cs typeface="Calibri"/>
                <a:sym typeface="Calibri"/>
              </a:rPr>
              <a:t>“an organization…</a:t>
            </a:r>
            <a:r>
              <a:rPr lang="en" sz="2400" u="sng" dirty="0">
                <a:latin typeface="Calibri"/>
                <a:ea typeface="Calibri"/>
                <a:cs typeface="Calibri"/>
                <a:sym typeface="Calibri"/>
              </a:rPr>
              <a:t>whose primary function </a:t>
            </a:r>
            <a:r>
              <a:rPr lang="en" sz="2400" dirty="0">
                <a:latin typeface="Calibri"/>
                <a:ea typeface="Calibri"/>
                <a:cs typeface="Calibri"/>
                <a:sym typeface="Calibri"/>
              </a:rPr>
              <a:t>is, as the representative of the faculty, </a:t>
            </a:r>
            <a:r>
              <a:rPr lang="en" sz="2400" u="sng" dirty="0">
                <a:latin typeface="Calibri"/>
                <a:ea typeface="Calibri"/>
                <a:cs typeface="Calibri"/>
                <a:sym typeface="Calibri"/>
              </a:rPr>
              <a:t>to make recommendations</a:t>
            </a:r>
            <a:r>
              <a:rPr lang="en" sz="2400" dirty="0">
                <a:latin typeface="Calibri"/>
                <a:ea typeface="Calibri"/>
                <a:cs typeface="Calibri"/>
                <a:sym typeface="Calibri"/>
              </a:rPr>
              <a:t> to the administration of a college and to </a:t>
            </a:r>
            <a:r>
              <a:rPr lang="en" sz="2400" u="sng" dirty="0">
                <a:latin typeface="Calibri"/>
                <a:ea typeface="Calibri"/>
                <a:cs typeface="Calibri"/>
                <a:sym typeface="Calibri"/>
              </a:rPr>
              <a:t>the governing board</a:t>
            </a:r>
            <a:r>
              <a:rPr lang="en" sz="2400" dirty="0">
                <a:latin typeface="Calibri"/>
                <a:ea typeface="Calibri"/>
                <a:cs typeface="Calibri"/>
                <a:sym typeface="Calibri"/>
              </a:rPr>
              <a:t> of a district with respect to academic and professional matters.”  </a:t>
            </a:r>
            <a:endParaRPr sz="1600" dirty="0"/>
          </a:p>
          <a:p>
            <a:pPr marL="137160" lvl="0" indent="-172720" algn="l" rtl="0">
              <a:spcBef>
                <a:spcPts val="640"/>
              </a:spcBef>
              <a:spcAft>
                <a:spcPts val="0"/>
              </a:spcAft>
              <a:buSzPts val="2720"/>
              <a:buChar char="•"/>
            </a:pPr>
            <a:r>
              <a:rPr lang="en" sz="2800" dirty="0">
                <a:latin typeface="Calibri"/>
                <a:ea typeface="Calibri"/>
                <a:cs typeface="Calibri"/>
                <a:sym typeface="Calibri"/>
              </a:rPr>
              <a:t>By definition an academic senate is an advisory body to the district board of trustees</a:t>
            </a:r>
            <a:endParaRPr sz="1600" dirty="0"/>
          </a:p>
          <a:p>
            <a:pPr marL="457200" lvl="1" indent="0" algn="l" rtl="0">
              <a:spcBef>
                <a:spcPts val="300"/>
              </a:spcBef>
              <a:spcAft>
                <a:spcPts val="0"/>
              </a:spcAft>
              <a:buSzPts val="1275"/>
              <a:buNone/>
            </a:pPr>
            <a:endParaRPr dirty="0"/>
          </a:p>
        </p:txBody>
      </p:sp>
      <p:pic>
        <p:nvPicPr>
          <p:cNvPr id="183" name="Google Shape;183;p27"/>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778476" y="273844"/>
            <a:ext cx="8235778" cy="99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Calibri"/>
              <a:buNone/>
            </a:pPr>
            <a:r>
              <a:rPr lang="en" sz="4000" dirty="0">
                <a:latin typeface="Calibri"/>
                <a:ea typeface="Calibri"/>
                <a:cs typeface="Calibri"/>
                <a:sym typeface="Calibri"/>
              </a:rPr>
              <a:t>What About Local Academic Senates? </a:t>
            </a:r>
            <a:endParaRPr sz="4000" dirty="0">
              <a:latin typeface="Calibri"/>
              <a:ea typeface="Calibri"/>
              <a:cs typeface="Calibri"/>
              <a:sym typeface="Calibri"/>
            </a:endParaRPr>
          </a:p>
        </p:txBody>
      </p:sp>
      <p:sp>
        <p:nvSpPr>
          <p:cNvPr id="189" name="Google Shape;189;p28"/>
          <p:cNvSpPr txBox="1">
            <a:spLocks noGrp="1"/>
          </p:cNvSpPr>
          <p:nvPr>
            <p:ph type="body" idx="1"/>
          </p:nvPr>
        </p:nvSpPr>
        <p:spPr>
          <a:xfrm>
            <a:off x="958238" y="1348740"/>
            <a:ext cx="7543800" cy="3703082"/>
          </a:xfrm>
          <a:prstGeom prst="rect">
            <a:avLst/>
          </a:prstGeom>
          <a:noFill/>
          <a:ln>
            <a:noFill/>
          </a:ln>
        </p:spPr>
        <p:txBody>
          <a:bodyPr spcFirstLastPara="1" wrap="square" lIns="91425" tIns="45700" rIns="91425" bIns="45700" anchor="t" anchorCtr="0">
            <a:noAutofit/>
          </a:bodyPr>
          <a:lstStyle/>
          <a:p>
            <a:pPr marL="137160" lvl="0" indent="-172720" algn="l" rtl="0">
              <a:spcBef>
                <a:spcPts val="0"/>
              </a:spcBef>
              <a:spcAft>
                <a:spcPts val="0"/>
              </a:spcAft>
              <a:buSzPts val="2720"/>
              <a:buChar char="•"/>
            </a:pPr>
            <a:r>
              <a:rPr lang="en" sz="2800" dirty="0">
                <a:latin typeface="Calibri"/>
                <a:ea typeface="Calibri"/>
                <a:cs typeface="Calibri"/>
                <a:sym typeface="Calibri"/>
              </a:rPr>
              <a:t>A “legislative body” includes “a commission, committee, board, or other body of a local agency, whether permanent or temporary, decision-making or advisory, </a:t>
            </a:r>
            <a:r>
              <a:rPr lang="en" sz="2800" u="sng" dirty="0">
                <a:latin typeface="Calibri"/>
                <a:ea typeface="Calibri"/>
                <a:cs typeface="Calibri"/>
                <a:sym typeface="Calibri"/>
              </a:rPr>
              <a:t>created by</a:t>
            </a:r>
            <a:r>
              <a:rPr lang="en" sz="2800" dirty="0">
                <a:latin typeface="Calibri"/>
                <a:ea typeface="Calibri"/>
                <a:cs typeface="Calibri"/>
                <a:sym typeface="Calibri"/>
              </a:rPr>
              <a:t> charter, ordinance, resolution, or </a:t>
            </a:r>
            <a:r>
              <a:rPr lang="en" sz="2800" u="sng" dirty="0">
                <a:latin typeface="Calibri"/>
                <a:ea typeface="Calibri"/>
                <a:cs typeface="Calibri"/>
                <a:sym typeface="Calibri"/>
              </a:rPr>
              <a:t>formal action of the legislative body</a:t>
            </a:r>
            <a:r>
              <a:rPr lang="en" sz="2800" dirty="0">
                <a:latin typeface="Calibri"/>
                <a:ea typeface="Calibri"/>
                <a:cs typeface="Calibri"/>
                <a:sym typeface="Calibri"/>
              </a:rPr>
              <a:t>.”  </a:t>
            </a:r>
            <a:endParaRPr sz="1600" dirty="0"/>
          </a:p>
          <a:p>
            <a:pPr marL="137160" lvl="0" indent="-172720" algn="l" rtl="0">
              <a:spcBef>
                <a:spcPts val="640"/>
              </a:spcBef>
              <a:spcAft>
                <a:spcPts val="0"/>
              </a:spcAft>
              <a:buSzPts val="2720"/>
              <a:buChar char="•"/>
            </a:pPr>
            <a:r>
              <a:rPr lang="en" sz="2800" dirty="0">
                <a:latin typeface="Calibri"/>
                <a:ea typeface="Calibri"/>
                <a:cs typeface="Calibri"/>
                <a:sym typeface="Calibri"/>
              </a:rPr>
              <a:t>Is a local academic senate an advisory body created by formal action of the board of trustees? </a:t>
            </a:r>
            <a:endParaRPr sz="2800" dirty="0">
              <a:latin typeface="Calibri"/>
              <a:ea typeface="Calibri"/>
              <a:cs typeface="Calibri"/>
              <a:sym typeface="Calibri"/>
            </a:endParaRPr>
          </a:p>
        </p:txBody>
      </p:sp>
      <p:pic>
        <p:nvPicPr>
          <p:cNvPr id="190" name="Google Shape;190;p28"/>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766119" y="273844"/>
            <a:ext cx="8161638" cy="99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Calibri"/>
              <a:buNone/>
            </a:pPr>
            <a:r>
              <a:rPr lang="en" sz="4000" dirty="0">
                <a:latin typeface="Calibri"/>
                <a:ea typeface="Calibri"/>
                <a:cs typeface="Calibri"/>
                <a:sym typeface="Calibri"/>
              </a:rPr>
              <a:t>What About Local Academic Senates? </a:t>
            </a:r>
            <a:endParaRPr sz="4000" dirty="0">
              <a:latin typeface="Calibri"/>
              <a:ea typeface="Calibri"/>
              <a:cs typeface="Calibri"/>
              <a:sym typeface="Calibri"/>
            </a:endParaRPr>
          </a:p>
        </p:txBody>
      </p:sp>
      <p:sp>
        <p:nvSpPr>
          <p:cNvPr id="196" name="Google Shape;196;p29"/>
          <p:cNvSpPr txBox="1">
            <a:spLocks noGrp="1"/>
          </p:cNvSpPr>
          <p:nvPr>
            <p:ph type="body" idx="1"/>
          </p:nvPr>
        </p:nvSpPr>
        <p:spPr>
          <a:xfrm>
            <a:off x="958238" y="1237536"/>
            <a:ext cx="7543800" cy="3703082"/>
          </a:xfrm>
          <a:prstGeom prst="rect">
            <a:avLst/>
          </a:prstGeom>
          <a:noFill/>
          <a:ln>
            <a:noFill/>
          </a:ln>
        </p:spPr>
        <p:txBody>
          <a:bodyPr spcFirstLastPara="1" wrap="square" lIns="91425" tIns="45700" rIns="91425" bIns="45700" anchor="t" anchorCtr="0">
            <a:noAutofit/>
          </a:bodyPr>
          <a:lstStyle/>
          <a:p>
            <a:pPr marL="137160" lvl="0" indent="-139795" algn="l" rtl="0">
              <a:lnSpc>
                <a:spcPct val="90000"/>
              </a:lnSpc>
              <a:spcBef>
                <a:spcPts val="0"/>
              </a:spcBef>
              <a:spcAft>
                <a:spcPts val="0"/>
              </a:spcAft>
              <a:buSzPts val="2202"/>
              <a:buChar char="•"/>
            </a:pPr>
            <a:r>
              <a:rPr lang="en" sz="2400" dirty="0">
                <a:latin typeface="Calibri"/>
                <a:ea typeface="Calibri"/>
                <a:cs typeface="Calibri"/>
                <a:sym typeface="Calibri"/>
              </a:rPr>
              <a:t>Title 5, section 53202 establishes the procedures for the formation of an academic senate</a:t>
            </a:r>
            <a:endParaRPr sz="1600" dirty="0"/>
          </a:p>
          <a:p>
            <a:pPr marL="137160" lvl="0" indent="-139795" algn="l" rtl="0">
              <a:lnSpc>
                <a:spcPct val="90000"/>
              </a:lnSpc>
              <a:spcBef>
                <a:spcPts val="518"/>
              </a:spcBef>
              <a:spcAft>
                <a:spcPts val="0"/>
              </a:spcAft>
              <a:buSzPts val="2202"/>
              <a:buChar char="•"/>
            </a:pPr>
            <a:r>
              <a:rPr lang="en" sz="2400" dirty="0">
                <a:latin typeface="Calibri"/>
                <a:ea typeface="Calibri"/>
                <a:cs typeface="Calibri"/>
                <a:sym typeface="Calibri"/>
              </a:rPr>
              <a:t>The steps include a vote of the faculty, plus certain actions by the district board after the faculty vote (recognition of the senate, authorization for faculty to establish structures and procedures, etc.)</a:t>
            </a:r>
            <a:endParaRPr sz="1600" dirty="0"/>
          </a:p>
          <a:p>
            <a:pPr marL="137160" lvl="0" indent="-139795" algn="l" rtl="0">
              <a:lnSpc>
                <a:spcPct val="90000"/>
              </a:lnSpc>
              <a:spcBef>
                <a:spcPts val="518"/>
              </a:spcBef>
              <a:spcAft>
                <a:spcPts val="0"/>
              </a:spcAft>
              <a:buSzPts val="2202"/>
              <a:buChar char="•"/>
            </a:pPr>
            <a:r>
              <a:rPr lang="en" sz="2400" dirty="0">
                <a:latin typeface="Calibri"/>
                <a:ea typeface="Calibri"/>
                <a:cs typeface="Calibri"/>
                <a:sym typeface="Calibri"/>
              </a:rPr>
              <a:t>“The legally mandated joint action to be taken by the faculty of a community college and a district board in establishing an academic senate constitutes the requisite “formal action” contemplated by [the Brown Act].”                                                                                                  	</a:t>
            </a:r>
            <a:r>
              <a:rPr lang="en" sz="2000" dirty="0">
                <a:latin typeface="Calibri"/>
                <a:ea typeface="Calibri"/>
                <a:cs typeface="Calibri"/>
                <a:sym typeface="Calibri"/>
              </a:rPr>
              <a:t>          - Attorney General Opinion No. 83-304 (1983)</a:t>
            </a:r>
            <a:endParaRPr sz="1400" dirty="0"/>
          </a:p>
          <a:p>
            <a:pPr marL="137160" lvl="0" indent="-47291" algn="l" rtl="0">
              <a:lnSpc>
                <a:spcPct val="90000"/>
              </a:lnSpc>
              <a:spcBef>
                <a:spcPts val="333"/>
              </a:spcBef>
              <a:spcAft>
                <a:spcPts val="0"/>
              </a:spcAft>
              <a:buSzPts val="1415"/>
              <a:buNone/>
            </a:pPr>
            <a:endParaRPr sz="1665" dirty="0"/>
          </a:p>
        </p:txBody>
      </p:sp>
      <p:pic>
        <p:nvPicPr>
          <p:cNvPr id="197" name="Google Shape;197;p29"/>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MEETINGS</a:t>
            </a:r>
            <a:endParaRPr sz="4400">
              <a:latin typeface="Calibri"/>
              <a:ea typeface="Calibri"/>
              <a:cs typeface="Calibri"/>
              <a:sym typeface="Calibri"/>
            </a:endParaRPr>
          </a:p>
        </p:txBody>
      </p:sp>
      <p:sp>
        <p:nvSpPr>
          <p:cNvPr id="203" name="Google Shape;203;p3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C0504D"/>
              </a:buClr>
              <a:buSzPts val="1920"/>
              <a:buNone/>
            </a:pPr>
            <a:r>
              <a:rPr lang="en" sz="3200">
                <a:solidFill>
                  <a:srgbClr val="000000"/>
                </a:solidFill>
                <a:latin typeface="Calibri"/>
                <a:ea typeface="Calibri"/>
                <a:cs typeface="Calibri"/>
                <a:sym typeface="Calibri"/>
              </a:rPr>
              <a:t>“All </a:t>
            </a:r>
            <a:r>
              <a:rPr lang="en" sz="3200" u="sng">
                <a:solidFill>
                  <a:srgbClr val="810000"/>
                </a:solidFill>
                <a:latin typeface="Calibri"/>
                <a:ea typeface="Calibri"/>
                <a:cs typeface="Calibri"/>
                <a:sym typeface="Calibri"/>
              </a:rPr>
              <a:t>meetings</a:t>
            </a:r>
            <a:r>
              <a:rPr lang="en" sz="3200">
                <a:solidFill>
                  <a:srgbClr val="000000"/>
                </a:solidFill>
                <a:latin typeface="Calibri"/>
                <a:ea typeface="Calibri"/>
                <a:cs typeface="Calibri"/>
                <a:sym typeface="Calibri"/>
              </a:rPr>
              <a:t> of </a:t>
            </a:r>
            <a:r>
              <a:rPr lang="en" sz="3200">
                <a:latin typeface="Calibri"/>
                <a:ea typeface="Calibri"/>
                <a:cs typeface="Calibri"/>
                <a:sym typeface="Calibri"/>
              </a:rPr>
              <a:t>the legislative body </a:t>
            </a:r>
            <a:r>
              <a:rPr lang="en" sz="3200">
                <a:solidFill>
                  <a:srgbClr val="000000"/>
                </a:solidFill>
                <a:latin typeface="Calibri"/>
                <a:ea typeface="Calibri"/>
                <a:cs typeface="Calibri"/>
                <a:sym typeface="Calibri"/>
              </a:rPr>
              <a:t>of a local agency shall be open and public, and all persons shall be permitted to attend any </a:t>
            </a:r>
            <a:r>
              <a:rPr lang="en" sz="3200" u="sng">
                <a:solidFill>
                  <a:srgbClr val="810000"/>
                </a:solidFill>
                <a:latin typeface="Calibri"/>
                <a:ea typeface="Calibri"/>
                <a:cs typeface="Calibri"/>
                <a:sym typeface="Calibri"/>
              </a:rPr>
              <a:t>meeting</a:t>
            </a:r>
            <a:r>
              <a:rPr lang="en" sz="3200">
                <a:solidFill>
                  <a:srgbClr val="000000"/>
                </a:solidFill>
                <a:latin typeface="Calibri"/>
                <a:ea typeface="Calibri"/>
                <a:cs typeface="Calibri"/>
                <a:sym typeface="Calibri"/>
              </a:rPr>
              <a:t> of the </a:t>
            </a:r>
            <a:r>
              <a:rPr lang="en" sz="3200">
                <a:latin typeface="Calibri"/>
                <a:ea typeface="Calibri"/>
                <a:cs typeface="Calibri"/>
                <a:sym typeface="Calibri"/>
              </a:rPr>
              <a:t>legislative body </a:t>
            </a:r>
            <a:r>
              <a:rPr lang="en" sz="3200">
                <a:solidFill>
                  <a:srgbClr val="000000"/>
                </a:solidFill>
                <a:latin typeface="Calibri"/>
                <a:ea typeface="Calibri"/>
                <a:cs typeface="Calibri"/>
                <a:sym typeface="Calibri"/>
              </a:rPr>
              <a:t>of a local agency, except as otherwise provided in this chapter.”				    		  		 -GC Section 54953(a)</a:t>
            </a:r>
            <a:endParaRPr/>
          </a:p>
          <a:p>
            <a:pPr marL="137160" lvl="0" indent="0" algn="l" rtl="0">
              <a:spcBef>
                <a:spcPts val="640"/>
              </a:spcBef>
              <a:spcAft>
                <a:spcPts val="0"/>
              </a:spcAft>
              <a:buSzPts val="2720"/>
              <a:buNone/>
            </a:pPr>
            <a:endParaRPr sz="3200">
              <a:latin typeface="Calibri"/>
              <a:ea typeface="Calibri"/>
              <a:cs typeface="Calibri"/>
              <a:sym typeface="Calibri"/>
            </a:endParaRPr>
          </a:p>
        </p:txBody>
      </p:sp>
      <p:pic>
        <p:nvPicPr>
          <p:cNvPr id="204" name="Google Shape;204;p30"/>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1536076" y="658919"/>
            <a:ext cx="5658000" cy="9480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2700"/>
              <a:buFont typeface="Palatino"/>
              <a:buNone/>
            </a:pPr>
            <a:r>
              <a:rPr lang="en"/>
              <a:t>Session Description</a:t>
            </a:r>
            <a:endParaRPr/>
          </a:p>
        </p:txBody>
      </p:sp>
      <p:sp>
        <p:nvSpPr>
          <p:cNvPr id="69" name="Google Shape;69;p12"/>
          <p:cNvSpPr txBox="1">
            <a:spLocks noGrp="1"/>
          </p:cNvSpPr>
          <p:nvPr>
            <p:ph type="body" idx="1"/>
          </p:nvPr>
        </p:nvSpPr>
        <p:spPr>
          <a:xfrm>
            <a:off x="705350" y="1905900"/>
            <a:ext cx="7782300" cy="3103200"/>
          </a:xfrm>
          <a:prstGeom prst="rect">
            <a:avLst/>
          </a:prstGeom>
          <a:noFill/>
          <a:ln>
            <a:noFill/>
          </a:ln>
        </p:spPr>
        <p:txBody>
          <a:bodyPr spcFirstLastPara="1" wrap="square" lIns="68575" tIns="34275" rIns="68575" bIns="34275" anchor="t" anchorCtr="0">
            <a:noAutofit/>
          </a:bodyPr>
          <a:lstStyle/>
          <a:p>
            <a:pPr marL="0" lvl="0" indent="0" algn="just">
              <a:spcBef>
                <a:spcPts val="0"/>
              </a:spcBef>
            </a:pPr>
            <a:r>
              <a:rPr lang="en-US" sz="1800" dirty="0">
                <a:highlight>
                  <a:srgbClr val="FFFFFF"/>
                </a:highlight>
              </a:rPr>
              <a:t>As legislatively-created bodies, local academic senates are required to comply with open meeting requirements of the Ralph M. Brown Act. What does this mean for local academic senate leaders? Is it just about posting agendas by deadlines, or is there more to consider? Not to complicate things, but how does Governor Newsom’s Executive Order N-29-20, which relaxes some of the public meeting requirements of the Brown Act in response to COVID-19 stay-at-home orders effect local academic senates? This session will help local academic senate leaders understand the basics of the Brown Act and provide effective practices for ensuring a commitment to openness that meets both the letter and the spirit of the law.</a:t>
            </a:r>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What is a “Meeting?” </a:t>
            </a:r>
            <a:endParaRPr sz="4400">
              <a:latin typeface="Calibri"/>
              <a:ea typeface="Calibri"/>
              <a:cs typeface="Calibri"/>
              <a:sym typeface="Calibri"/>
            </a:endParaRPr>
          </a:p>
        </p:txBody>
      </p:sp>
      <p:sp>
        <p:nvSpPr>
          <p:cNvPr id="210" name="Google Shape;210;p31"/>
          <p:cNvSpPr txBox="1">
            <a:spLocks noGrp="1"/>
          </p:cNvSpPr>
          <p:nvPr>
            <p:ph type="body" idx="1"/>
          </p:nvPr>
        </p:nvSpPr>
        <p:spPr>
          <a:xfrm>
            <a:off x="958238" y="1181934"/>
            <a:ext cx="7543800" cy="3703082"/>
          </a:xfrm>
          <a:prstGeom prst="rect">
            <a:avLst/>
          </a:prstGeom>
          <a:noFill/>
          <a:ln>
            <a:noFill/>
          </a:ln>
        </p:spPr>
        <p:txBody>
          <a:bodyPr spcFirstLastPara="1" wrap="square" lIns="91425" tIns="45700" rIns="91425" bIns="45700" anchor="t" anchorCtr="0">
            <a:noAutofit/>
          </a:bodyPr>
          <a:lstStyle/>
          <a:p>
            <a:pPr marL="137160" lvl="0" indent="-151130" algn="l" rtl="0">
              <a:spcBef>
                <a:spcPts val="0"/>
              </a:spcBef>
              <a:spcAft>
                <a:spcPts val="0"/>
              </a:spcAft>
              <a:buSzPts val="2380"/>
              <a:buChar char="•"/>
            </a:pPr>
            <a:r>
              <a:rPr lang="en" sz="2400" dirty="0">
                <a:latin typeface="Calibri"/>
                <a:ea typeface="Calibri"/>
                <a:cs typeface="Calibri"/>
                <a:sym typeface="Calibri"/>
              </a:rPr>
              <a:t>“Any congregation of a majority of the members of a legislative body at the same time and location to </a:t>
            </a:r>
            <a:r>
              <a:rPr lang="en" sz="2400" u="sng" dirty="0">
                <a:solidFill>
                  <a:srgbClr val="0070C0"/>
                </a:solidFill>
                <a:latin typeface="Calibri"/>
                <a:ea typeface="Calibri"/>
                <a:cs typeface="Calibri"/>
                <a:sym typeface="Calibri"/>
              </a:rPr>
              <a:t>hear, discuss, deliberate, or take action</a:t>
            </a:r>
            <a:r>
              <a:rPr lang="en" sz="2400" dirty="0">
                <a:latin typeface="Calibri"/>
                <a:ea typeface="Calibri"/>
                <a:cs typeface="Calibri"/>
                <a:sym typeface="Calibri"/>
              </a:rPr>
              <a:t> upon any item that is within the subject matter jurisdiction of the legislative body.”      				       </a:t>
            </a:r>
            <a:r>
              <a:rPr lang="en" dirty="0">
                <a:latin typeface="Calibri"/>
                <a:ea typeface="Calibri"/>
                <a:cs typeface="Calibri"/>
                <a:sym typeface="Calibri"/>
              </a:rPr>
              <a:t>- GC Section 54952.2(a)</a:t>
            </a:r>
            <a:endParaRPr dirty="0">
              <a:latin typeface="Calibri"/>
              <a:ea typeface="Calibri"/>
              <a:cs typeface="Calibri"/>
              <a:sym typeface="Calibri"/>
            </a:endParaRPr>
          </a:p>
          <a:p>
            <a:pPr marL="137160" lvl="0" indent="-151130" algn="l" rtl="0">
              <a:spcBef>
                <a:spcPts val="560"/>
              </a:spcBef>
              <a:spcAft>
                <a:spcPts val="0"/>
              </a:spcAft>
              <a:buSzPts val="2380"/>
              <a:buChar char="•"/>
            </a:pPr>
            <a:r>
              <a:rPr lang="en" sz="2400" dirty="0">
                <a:latin typeface="Calibri"/>
                <a:ea typeface="Calibri"/>
                <a:cs typeface="Calibri"/>
                <a:sym typeface="Calibri"/>
              </a:rPr>
              <a:t>The Brown Act is not limited to “meetings” where a final decision is made!</a:t>
            </a:r>
            <a:endParaRPr sz="1600" dirty="0"/>
          </a:p>
          <a:p>
            <a:pPr marL="548640" lvl="2" indent="-160020" algn="l" rtl="0">
              <a:spcBef>
                <a:spcPts val="560"/>
              </a:spcBef>
              <a:spcAft>
                <a:spcPts val="0"/>
              </a:spcAft>
              <a:buSzPts val="2520"/>
              <a:buChar char="•"/>
            </a:pPr>
            <a:r>
              <a:rPr lang="en" sz="2400" dirty="0">
                <a:latin typeface="Calibri"/>
                <a:ea typeface="Calibri"/>
                <a:cs typeface="Calibri"/>
                <a:sym typeface="Calibri"/>
              </a:rPr>
              <a:t>“HEAR”</a:t>
            </a:r>
            <a:endParaRPr sz="1400" dirty="0"/>
          </a:p>
          <a:p>
            <a:pPr marL="548640" lvl="2" indent="-160020" algn="l" rtl="0">
              <a:spcBef>
                <a:spcPts val="560"/>
              </a:spcBef>
              <a:spcAft>
                <a:spcPts val="0"/>
              </a:spcAft>
              <a:buSzPts val="2520"/>
              <a:buChar char="•"/>
            </a:pPr>
            <a:r>
              <a:rPr lang="en" sz="2400" dirty="0">
                <a:latin typeface="Calibri"/>
                <a:ea typeface="Calibri"/>
                <a:cs typeface="Calibri"/>
                <a:sym typeface="Calibri"/>
              </a:rPr>
              <a:t>“DISCUSS” </a:t>
            </a:r>
            <a:endParaRPr sz="1400" dirty="0"/>
          </a:p>
          <a:p>
            <a:pPr marL="548640" lvl="2" indent="-160020" algn="l" rtl="0">
              <a:spcBef>
                <a:spcPts val="560"/>
              </a:spcBef>
              <a:spcAft>
                <a:spcPts val="0"/>
              </a:spcAft>
              <a:buSzPts val="2520"/>
              <a:buChar char="•"/>
            </a:pPr>
            <a:r>
              <a:rPr lang="en" sz="2400" dirty="0">
                <a:latin typeface="Calibri"/>
                <a:ea typeface="Calibri"/>
                <a:cs typeface="Calibri"/>
                <a:sym typeface="Calibri"/>
              </a:rPr>
              <a:t>“DELIBERATE”</a:t>
            </a:r>
            <a:endParaRPr dirty="0"/>
          </a:p>
        </p:txBody>
      </p:sp>
      <p:pic>
        <p:nvPicPr>
          <p:cNvPr id="211" name="Google Shape;211;p31"/>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Serial Meetings</a:t>
            </a:r>
            <a:endParaRPr sz="4400">
              <a:latin typeface="Calibri"/>
              <a:ea typeface="Calibri"/>
              <a:cs typeface="Calibri"/>
              <a:sym typeface="Calibri"/>
            </a:endParaRPr>
          </a:p>
        </p:txBody>
      </p:sp>
      <p:pic>
        <p:nvPicPr>
          <p:cNvPr id="217" name="Google Shape;217;p32" descr="http://theimaginaryworld.com/tic603.jpg"/>
          <p:cNvPicPr preferRelativeResize="0">
            <a:picLocks noGrp="1"/>
          </p:cNvPicPr>
          <p:nvPr>
            <p:ph type="body" idx="1"/>
          </p:nvPr>
        </p:nvPicPr>
        <p:blipFill rotWithShape="1">
          <a:blip r:embed="rId3">
            <a:alphaModFix/>
          </a:blip>
          <a:stretch/>
        </p:blipFill>
        <p:spPr>
          <a:xfrm>
            <a:off x="2449556" y="1379501"/>
            <a:ext cx="1930400" cy="2781300"/>
          </a:xfrm>
          <a:prstGeom prst="rect">
            <a:avLst/>
          </a:prstGeom>
          <a:noFill/>
          <a:ln>
            <a:noFill/>
          </a:ln>
        </p:spPr>
      </p:pic>
      <p:pic>
        <p:nvPicPr>
          <p:cNvPr id="218" name="Google Shape;218;p32" descr="http://theimaginaryworld.com/tic759.jpg"/>
          <p:cNvPicPr preferRelativeResize="0"/>
          <p:nvPr/>
        </p:nvPicPr>
        <p:blipFill rotWithShape="1">
          <a:blip r:embed="rId4">
            <a:alphaModFix/>
          </a:blip>
          <a:srcRect/>
          <a:stretch/>
        </p:blipFill>
        <p:spPr>
          <a:xfrm>
            <a:off x="4984923" y="1379500"/>
            <a:ext cx="1949277" cy="2710585"/>
          </a:xfrm>
          <a:prstGeom prst="rect">
            <a:avLst/>
          </a:prstGeom>
          <a:noFill/>
          <a:ln>
            <a:noFill/>
          </a:ln>
        </p:spPr>
      </p:pic>
      <p:sp>
        <p:nvSpPr>
          <p:cNvPr id="219" name="Google Shape;219;p32"/>
          <p:cNvSpPr txBox="1"/>
          <p:nvPr/>
        </p:nvSpPr>
        <p:spPr>
          <a:xfrm>
            <a:off x="1638300" y="4272259"/>
            <a:ext cx="5867400" cy="39241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2800" b="1" i="0" u="none" strike="noStrike" cap="none" dirty="0">
                <a:solidFill>
                  <a:srgbClr val="000000"/>
                </a:solidFill>
                <a:latin typeface="Calibri"/>
                <a:ea typeface="Calibri"/>
                <a:cs typeface="Calibri"/>
                <a:sym typeface="Calibri"/>
              </a:rPr>
              <a:t>SERIAL MEETINGS ARE STRICTLY</a:t>
            </a:r>
            <a:endParaRPr sz="2800" b="1" i="0" u="none" strike="noStrike" cap="none" dirty="0">
              <a:solidFill>
                <a:srgbClr val="000000"/>
              </a:solidFill>
              <a:latin typeface="Calibri"/>
              <a:ea typeface="Calibri"/>
              <a:cs typeface="Calibri"/>
              <a:sym typeface="Calibri"/>
            </a:endParaRPr>
          </a:p>
        </p:txBody>
      </p:sp>
      <p:sp>
        <p:nvSpPr>
          <p:cNvPr id="220" name="Google Shape;220;p32"/>
          <p:cNvSpPr txBox="1"/>
          <p:nvPr/>
        </p:nvSpPr>
        <p:spPr>
          <a:xfrm>
            <a:off x="2209800" y="4664674"/>
            <a:ext cx="4724400" cy="39241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2800" b="1" i="0" u="none" strike="noStrike" cap="none" dirty="0">
                <a:solidFill>
                  <a:srgbClr val="000000"/>
                </a:solidFill>
                <a:latin typeface="Calibri"/>
                <a:ea typeface="Calibri"/>
                <a:cs typeface="Calibri"/>
                <a:sym typeface="Calibri"/>
              </a:rPr>
              <a:t>PROHIBITED!!!</a:t>
            </a:r>
            <a:endParaRPr sz="2800" b="1" i="0" u="none" strike="noStrike" cap="none" dirty="0">
              <a:solidFill>
                <a:srgbClr val="000000"/>
              </a:solidFill>
              <a:latin typeface="Calibri"/>
              <a:ea typeface="Calibri"/>
              <a:cs typeface="Calibri"/>
              <a:sym typeface="Calibri"/>
            </a:endParaRPr>
          </a:p>
        </p:txBody>
      </p:sp>
      <p:pic>
        <p:nvPicPr>
          <p:cNvPr id="221" name="Google Shape;221;p32"/>
          <p:cNvPicPr preferRelativeResize="0"/>
          <p:nvPr/>
        </p:nvPicPr>
        <p:blipFill rotWithShape="1">
          <a:blip r:embed="rId5">
            <a:alphaModFix/>
          </a:blip>
          <a:srcRect/>
          <a:stretch/>
        </p:blipFill>
        <p:spPr>
          <a:xfrm>
            <a:off x="7878572" y="4377193"/>
            <a:ext cx="897853" cy="67462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Serial Meetings </a:t>
            </a:r>
            <a:endParaRPr sz="4400">
              <a:latin typeface="Calibri"/>
              <a:ea typeface="Calibri"/>
              <a:cs typeface="Calibri"/>
              <a:sym typeface="Calibri"/>
            </a:endParaRPr>
          </a:p>
        </p:txBody>
      </p:sp>
      <p:sp>
        <p:nvSpPr>
          <p:cNvPr id="227" name="Google Shape;227;p33"/>
          <p:cNvSpPr txBox="1">
            <a:spLocks noGrp="1"/>
          </p:cNvSpPr>
          <p:nvPr>
            <p:ph type="body" idx="1"/>
          </p:nvPr>
        </p:nvSpPr>
        <p:spPr>
          <a:xfrm>
            <a:off x="958238" y="1180070"/>
            <a:ext cx="7543800" cy="3824416"/>
          </a:xfrm>
          <a:prstGeom prst="rect">
            <a:avLst/>
          </a:prstGeom>
          <a:noFill/>
          <a:ln>
            <a:noFill/>
          </a:ln>
        </p:spPr>
        <p:txBody>
          <a:bodyPr spcFirstLastPara="1" wrap="square" lIns="91425" tIns="45700" rIns="91425" bIns="45700" anchor="t" anchorCtr="0">
            <a:noAutofit/>
          </a:bodyPr>
          <a:lstStyle/>
          <a:p>
            <a:pPr marL="137160" lvl="0" indent="-139795" algn="l" rtl="0">
              <a:spcBef>
                <a:spcPts val="0"/>
              </a:spcBef>
              <a:spcAft>
                <a:spcPts val="0"/>
              </a:spcAft>
              <a:buSzPts val="2202"/>
              <a:buChar char="•"/>
            </a:pPr>
            <a:r>
              <a:rPr lang="en" sz="2590" dirty="0">
                <a:latin typeface="Calibri"/>
                <a:ea typeface="Calibri"/>
                <a:cs typeface="Calibri"/>
                <a:sym typeface="Calibri"/>
              </a:rPr>
              <a:t>“A majority of the members of a legislative body shall not…use a series of communications of any kind, directly or through intermediaries, to discuss, deliberate, or take action on any item of business that is within the subject matter jurisdiction of the legislative body.”             </a:t>
            </a:r>
            <a:r>
              <a:rPr lang="en" sz="2000" dirty="0">
                <a:latin typeface="Calibri"/>
                <a:ea typeface="Calibri"/>
                <a:cs typeface="Calibri"/>
                <a:sym typeface="Calibri"/>
              </a:rPr>
              <a:t>-  GC Section 54952.2(b)(1)</a:t>
            </a:r>
            <a:endParaRPr sz="1400" dirty="0"/>
          </a:p>
          <a:p>
            <a:pPr marL="137160" lvl="0" indent="-139795" algn="l" rtl="0">
              <a:spcBef>
                <a:spcPts val="518"/>
              </a:spcBef>
              <a:spcAft>
                <a:spcPts val="0"/>
              </a:spcAft>
              <a:buSzPts val="2202"/>
              <a:buChar char="•"/>
            </a:pPr>
            <a:r>
              <a:rPr lang="en" sz="2590" dirty="0">
                <a:latin typeface="Calibri"/>
                <a:ea typeface="Calibri"/>
                <a:cs typeface="Calibri"/>
                <a:sym typeface="Calibri"/>
              </a:rPr>
              <a:t>Common Types of Serial Meetings:	</a:t>
            </a:r>
            <a:endParaRPr dirty="0"/>
          </a:p>
          <a:p>
            <a:pPr marL="342900" lvl="1" indent="-139795" algn="l" rtl="0">
              <a:spcBef>
                <a:spcPts val="518"/>
              </a:spcBef>
              <a:spcAft>
                <a:spcPts val="0"/>
              </a:spcAft>
              <a:buSzPts val="2202"/>
              <a:buChar char="•"/>
            </a:pPr>
            <a:r>
              <a:rPr lang="en" sz="2590" dirty="0">
                <a:latin typeface="Calibri"/>
                <a:ea typeface="Calibri"/>
                <a:cs typeface="Calibri"/>
                <a:sym typeface="Calibri"/>
              </a:rPr>
              <a:t>Daisy Chain</a:t>
            </a:r>
            <a:endParaRPr dirty="0"/>
          </a:p>
          <a:p>
            <a:pPr marL="342900" lvl="1" indent="-139795" algn="l" rtl="0">
              <a:spcBef>
                <a:spcPts val="518"/>
              </a:spcBef>
              <a:spcAft>
                <a:spcPts val="0"/>
              </a:spcAft>
              <a:buSzPts val="2202"/>
              <a:buChar char="•"/>
            </a:pPr>
            <a:r>
              <a:rPr lang="en" sz="2590" dirty="0">
                <a:latin typeface="Calibri"/>
                <a:ea typeface="Calibri"/>
                <a:cs typeface="Calibri"/>
                <a:sym typeface="Calibri"/>
              </a:rPr>
              <a:t>Hub and Spoke</a:t>
            </a:r>
            <a:endParaRPr dirty="0"/>
          </a:p>
          <a:p>
            <a:pPr marL="342900" lvl="1" indent="-139795" algn="l" rtl="0">
              <a:spcBef>
                <a:spcPts val="518"/>
              </a:spcBef>
              <a:spcAft>
                <a:spcPts val="0"/>
              </a:spcAft>
              <a:buSzPts val="2202"/>
              <a:buChar char="•"/>
            </a:pPr>
            <a:r>
              <a:rPr lang="en" sz="2590" dirty="0">
                <a:latin typeface="Calibri"/>
                <a:ea typeface="Calibri"/>
                <a:cs typeface="Calibri"/>
                <a:sym typeface="Calibri"/>
              </a:rPr>
              <a:t>Email</a:t>
            </a:r>
            <a:endParaRPr dirty="0"/>
          </a:p>
          <a:p>
            <a:pPr marL="137160" lvl="0" indent="-47291" algn="l" rtl="0">
              <a:spcBef>
                <a:spcPts val="333"/>
              </a:spcBef>
              <a:spcAft>
                <a:spcPts val="0"/>
              </a:spcAft>
              <a:buSzPts val="1415"/>
              <a:buNone/>
            </a:pPr>
            <a:endParaRPr sz="1665" dirty="0"/>
          </a:p>
          <a:p>
            <a:pPr marL="137160" lvl="0" indent="-47291" algn="l" rtl="0">
              <a:spcBef>
                <a:spcPts val="333"/>
              </a:spcBef>
              <a:spcAft>
                <a:spcPts val="0"/>
              </a:spcAft>
              <a:buSzPts val="1415"/>
              <a:buNone/>
            </a:pPr>
            <a:endParaRPr sz="1665" dirty="0"/>
          </a:p>
        </p:txBody>
      </p:sp>
      <p:pic>
        <p:nvPicPr>
          <p:cNvPr id="228" name="Google Shape;228;p33"/>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735227" y="273844"/>
            <a:ext cx="8285205" cy="99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dirty="0">
                <a:latin typeface="Calibri"/>
                <a:ea typeface="Calibri"/>
                <a:cs typeface="Calibri"/>
                <a:sym typeface="Calibri"/>
              </a:rPr>
              <a:t>Meetings – Exceptions to the Rule</a:t>
            </a:r>
            <a:endParaRPr sz="4400" dirty="0">
              <a:latin typeface="Calibri"/>
              <a:ea typeface="Calibri"/>
              <a:cs typeface="Calibri"/>
              <a:sym typeface="Calibri"/>
            </a:endParaRPr>
          </a:p>
        </p:txBody>
      </p:sp>
      <p:sp>
        <p:nvSpPr>
          <p:cNvPr id="234" name="Google Shape;234;p3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37160" lvl="0" indent="-165163" algn="l" rtl="0">
              <a:lnSpc>
                <a:spcPct val="90000"/>
              </a:lnSpc>
              <a:spcBef>
                <a:spcPts val="0"/>
              </a:spcBef>
              <a:spcAft>
                <a:spcPts val="0"/>
              </a:spcAft>
              <a:buSzPts val="2601"/>
              <a:buChar char="•"/>
            </a:pPr>
            <a:r>
              <a:rPr lang="en" sz="2400" dirty="0">
                <a:latin typeface="Calibri"/>
                <a:ea typeface="Calibri"/>
                <a:cs typeface="Calibri"/>
                <a:sym typeface="Calibri"/>
              </a:rPr>
              <a:t>Individual Contacts </a:t>
            </a:r>
            <a:endParaRPr sz="1400" dirty="0"/>
          </a:p>
          <a:p>
            <a:pPr marL="342900" lvl="1" indent="-142224" algn="l" rtl="0">
              <a:lnSpc>
                <a:spcPct val="90000"/>
              </a:lnSpc>
              <a:spcBef>
                <a:spcPts val="527"/>
              </a:spcBef>
              <a:spcAft>
                <a:spcPts val="0"/>
              </a:spcAft>
              <a:buSzPts val="2240"/>
              <a:buChar char="•"/>
            </a:pPr>
            <a:r>
              <a:rPr lang="en" sz="2000" dirty="0">
                <a:latin typeface="Calibri"/>
                <a:ea typeface="Calibri"/>
                <a:cs typeface="Calibri"/>
                <a:sym typeface="Calibri"/>
              </a:rPr>
              <a:t>But beware of the serial meeting!</a:t>
            </a:r>
            <a:endParaRPr sz="1400" dirty="0"/>
          </a:p>
          <a:p>
            <a:pPr marL="137160" lvl="0" indent="-165163" algn="l" rtl="0">
              <a:lnSpc>
                <a:spcPct val="90000"/>
              </a:lnSpc>
              <a:spcBef>
                <a:spcPts val="612"/>
              </a:spcBef>
              <a:spcAft>
                <a:spcPts val="0"/>
              </a:spcAft>
              <a:buSzPts val="2601"/>
              <a:buChar char="•"/>
            </a:pPr>
            <a:r>
              <a:rPr lang="en" sz="2400" dirty="0">
                <a:latin typeface="Calibri"/>
                <a:ea typeface="Calibri"/>
                <a:cs typeface="Calibri"/>
                <a:sym typeface="Calibri"/>
              </a:rPr>
              <a:t>Social or Ceremonial Occasions</a:t>
            </a:r>
            <a:endParaRPr sz="1400" dirty="0"/>
          </a:p>
          <a:p>
            <a:pPr marL="342900" lvl="1" indent="-165163" algn="l" rtl="0">
              <a:lnSpc>
                <a:spcPct val="90000"/>
              </a:lnSpc>
              <a:spcBef>
                <a:spcPts val="612"/>
              </a:spcBef>
              <a:spcAft>
                <a:spcPts val="0"/>
              </a:spcAft>
              <a:buSzPts val="2601"/>
              <a:buChar char="•"/>
            </a:pPr>
            <a:r>
              <a:rPr lang="en" sz="2400" dirty="0">
                <a:latin typeface="Calibri"/>
                <a:ea typeface="Calibri"/>
                <a:cs typeface="Calibri"/>
                <a:sym typeface="Calibri"/>
              </a:rPr>
              <a:t> </a:t>
            </a:r>
            <a:r>
              <a:rPr lang="en" sz="2000" dirty="0">
                <a:latin typeface="Calibri"/>
                <a:ea typeface="Calibri"/>
                <a:cs typeface="Calibri"/>
                <a:sym typeface="Calibri"/>
              </a:rPr>
              <a:t>So long as business of the state body is not discussed</a:t>
            </a:r>
            <a:endParaRPr sz="1400" dirty="0"/>
          </a:p>
          <a:p>
            <a:pPr marL="137160" lvl="0" indent="-165163" algn="l" rtl="0">
              <a:lnSpc>
                <a:spcPct val="90000"/>
              </a:lnSpc>
              <a:spcBef>
                <a:spcPts val="612"/>
              </a:spcBef>
              <a:spcAft>
                <a:spcPts val="0"/>
              </a:spcAft>
              <a:buSzPts val="2601"/>
              <a:buChar char="•"/>
            </a:pPr>
            <a:r>
              <a:rPr lang="en" sz="2400" dirty="0">
                <a:latin typeface="Calibri"/>
                <a:ea typeface="Calibri"/>
                <a:cs typeface="Calibri"/>
                <a:sym typeface="Calibri"/>
              </a:rPr>
              <a:t>Conferences </a:t>
            </a:r>
            <a:endParaRPr sz="1400" dirty="0"/>
          </a:p>
          <a:p>
            <a:pPr marL="342900" lvl="1" indent="-142224" algn="l" rtl="0">
              <a:lnSpc>
                <a:spcPct val="90000"/>
              </a:lnSpc>
              <a:spcBef>
                <a:spcPts val="527"/>
              </a:spcBef>
              <a:spcAft>
                <a:spcPts val="0"/>
              </a:spcAft>
              <a:buSzPts val="2240"/>
              <a:buChar char="•"/>
            </a:pPr>
            <a:r>
              <a:rPr lang="en" sz="2000" dirty="0">
                <a:latin typeface="Calibri"/>
                <a:ea typeface="Calibri"/>
                <a:cs typeface="Calibri"/>
                <a:sym typeface="Calibri"/>
              </a:rPr>
              <a:t>So long as they are open to the public and involve subject matter of general interest to the public</a:t>
            </a:r>
            <a:endParaRPr sz="1400" dirty="0"/>
          </a:p>
          <a:p>
            <a:pPr marL="137160" lvl="0" indent="-165163" algn="l" rtl="0">
              <a:lnSpc>
                <a:spcPct val="90000"/>
              </a:lnSpc>
              <a:spcBef>
                <a:spcPts val="612"/>
              </a:spcBef>
              <a:spcAft>
                <a:spcPts val="0"/>
              </a:spcAft>
              <a:buSzPts val="2601"/>
              <a:buChar char="•"/>
            </a:pPr>
            <a:r>
              <a:rPr lang="en" sz="2400" dirty="0">
                <a:latin typeface="Calibri"/>
                <a:ea typeface="Calibri"/>
                <a:cs typeface="Calibri"/>
                <a:sym typeface="Calibri"/>
              </a:rPr>
              <a:t>Meetings of Another Legislative Body</a:t>
            </a:r>
            <a:endParaRPr sz="1400" dirty="0"/>
          </a:p>
          <a:p>
            <a:pPr marL="342900" lvl="1" indent="-128460" algn="l" rtl="0">
              <a:lnSpc>
                <a:spcPct val="90000"/>
              </a:lnSpc>
              <a:spcBef>
                <a:spcPts val="476"/>
              </a:spcBef>
              <a:spcAft>
                <a:spcPts val="0"/>
              </a:spcAft>
              <a:buSzPts val="2023"/>
              <a:buChar char="•"/>
            </a:pPr>
            <a:r>
              <a:rPr lang="en" sz="1800" dirty="0">
                <a:latin typeface="Calibri"/>
                <a:ea typeface="Calibri"/>
                <a:cs typeface="Calibri"/>
                <a:sym typeface="Calibri"/>
              </a:rPr>
              <a:t>The meeting must be open to the public and properly noticed  </a:t>
            </a:r>
            <a:endParaRPr sz="1400" dirty="0"/>
          </a:p>
          <a:p>
            <a:pPr marL="137160" lvl="0" indent="-137160" algn="l" rtl="0">
              <a:lnSpc>
                <a:spcPct val="90000"/>
              </a:lnSpc>
              <a:spcBef>
                <a:spcPts val="476"/>
              </a:spcBef>
              <a:spcAft>
                <a:spcPts val="0"/>
              </a:spcAft>
              <a:buSzPts val="2023"/>
              <a:buNone/>
            </a:pPr>
            <a:endParaRPr sz="2380" dirty="0"/>
          </a:p>
          <a:p>
            <a:pPr marL="137160" lvl="0" indent="-137160" algn="l" rtl="0">
              <a:lnSpc>
                <a:spcPct val="90000"/>
              </a:lnSpc>
              <a:spcBef>
                <a:spcPts val="306"/>
              </a:spcBef>
              <a:spcAft>
                <a:spcPts val="0"/>
              </a:spcAft>
              <a:buSzPts val="1301"/>
              <a:buNone/>
            </a:pPr>
            <a:endParaRPr sz="1530" dirty="0"/>
          </a:p>
        </p:txBody>
      </p:sp>
      <p:pic>
        <p:nvPicPr>
          <p:cNvPr id="235" name="Google Shape;235;p34"/>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Teleconference Meetings</a:t>
            </a:r>
            <a:endParaRPr sz="4400">
              <a:latin typeface="Calibri"/>
              <a:ea typeface="Calibri"/>
              <a:cs typeface="Calibri"/>
              <a:sym typeface="Calibri"/>
            </a:endParaRPr>
          </a:p>
        </p:txBody>
      </p:sp>
      <p:sp>
        <p:nvSpPr>
          <p:cNvPr id="241" name="Google Shape;241;p35"/>
          <p:cNvSpPr txBox="1">
            <a:spLocks noGrp="1"/>
          </p:cNvSpPr>
          <p:nvPr>
            <p:ph type="body" idx="1"/>
          </p:nvPr>
        </p:nvSpPr>
        <p:spPr>
          <a:xfrm>
            <a:off x="958238" y="1167714"/>
            <a:ext cx="7543800" cy="3701942"/>
          </a:xfrm>
          <a:prstGeom prst="rect">
            <a:avLst/>
          </a:prstGeom>
          <a:noFill/>
          <a:ln>
            <a:noFill/>
          </a:ln>
        </p:spPr>
        <p:txBody>
          <a:bodyPr spcFirstLastPara="1" wrap="square" lIns="91425" tIns="45700" rIns="91425" bIns="45700" anchor="t" anchorCtr="0">
            <a:noAutofit/>
          </a:bodyPr>
          <a:lstStyle/>
          <a:p>
            <a:pPr marL="137160" lvl="0" indent="-140335" algn="l" rtl="0">
              <a:spcBef>
                <a:spcPts val="0"/>
              </a:spcBef>
              <a:spcAft>
                <a:spcPts val="0"/>
              </a:spcAft>
              <a:buSzPts val="2210"/>
              <a:buChar char="•"/>
            </a:pPr>
            <a:r>
              <a:rPr lang="en" sz="2000" dirty="0">
                <a:latin typeface="Calibri"/>
                <a:ea typeface="Calibri"/>
                <a:cs typeface="Calibri"/>
                <a:sym typeface="Calibri"/>
              </a:rPr>
              <a:t>Agendas must identify each teleconference location and be posted at each location</a:t>
            </a:r>
            <a:endParaRPr sz="1400" dirty="0"/>
          </a:p>
          <a:p>
            <a:pPr marL="137160" lvl="0" indent="-140335" algn="l" rtl="0">
              <a:spcBef>
                <a:spcPts val="520"/>
              </a:spcBef>
              <a:spcAft>
                <a:spcPts val="0"/>
              </a:spcAft>
              <a:buSzPts val="2210"/>
              <a:buChar char="•"/>
            </a:pPr>
            <a:r>
              <a:rPr lang="en" sz="2000" dirty="0">
                <a:latin typeface="Calibri"/>
                <a:ea typeface="Calibri"/>
                <a:cs typeface="Calibri"/>
                <a:sym typeface="Calibri"/>
              </a:rPr>
              <a:t>Each location must be open and accessible to the public and allow for public participation</a:t>
            </a:r>
            <a:endParaRPr sz="1400" dirty="0"/>
          </a:p>
          <a:p>
            <a:pPr marL="342900" lvl="1" indent="-129540" algn="l" rtl="0">
              <a:spcBef>
                <a:spcPts val="480"/>
              </a:spcBef>
              <a:spcAft>
                <a:spcPts val="0"/>
              </a:spcAft>
              <a:buSzPts val="2040"/>
              <a:buChar char="•"/>
            </a:pPr>
            <a:r>
              <a:rPr lang="en" sz="1800" dirty="0">
                <a:latin typeface="Calibri"/>
                <a:ea typeface="Calibri"/>
                <a:cs typeface="Calibri"/>
                <a:sym typeface="Calibri"/>
              </a:rPr>
              <a:t>Example:  Hospital bed</a:t>
            </a:r>
            <a:endParaRPr sz="1400" dirty="0"/>
          </a:p>
          <a:p>
            <a:pPr marL="342900" lvl="1" indent="-129540" algn="l" rtl="0">
              <a:spcBef>
                <a:spcPts val="480"/>
              </a:spcBef>
              <a:spcAft>
                <a:spcPts val="0"/>
              </a:spcAft>
              <a:buSzPts val="2040"/>
              <a:buChar char="•"/>
            </a:pPr>
            <a:r>
              <a:rPr lang="en" sz="1800" dirty="0">
                <a:latin typeface="Calibri"/>
                <a:ea typeface="Calibri"/>
                <a:cs typeface="Calibri"/>
                <a:sym typeface="Calibri"/>
              </a:rPr>
              <a:t>Example:  No participation by cell phone in car </a:t>
            </a:r>
            <a:endParaRPr sz="1400" dirty="0"/>
          </a:p>
          <a:p>
            <a:pPr marL="137160" lvl="0" indent="-140335" algn="l" rtl="0">
              <a:spcBef>
                <a:spcPts val="520"/>
              </a:spcBef>
              <a:spcAft>
                <a:spcPts val="0"/>
              </a:spcAft>
              <a:buSzPts val="2210"/>
              <a:buChar char="•"/>
            </a:pPr>
            <a:r>
              <a:rPr lang="en" sz="2000" dirty="0">
                <a:latin typeface="Calibri"/>
                <a:ea typeface="Calibri"/>
                <a:cs typeface="Calibri"/>
                <a:sym typeface="Calibri"/>
              </a:rPr>
              <a:t>Agenda must provide an opportunity for public comment from each teleconference location</a:t>
            </a:r>
            <a:endParaRPr sz="1400" dirty="0"/>
          </a:p>
          <a:p>
            <a:pPr marL="137160" lvl="0" indent="-140335" algn="l" rtl="0">
              <a:spcBef>
                <a:spcPts val="520"/>
              </a:spcBef>
              <a:spcAft>
                <a:spcPts val="0"/>
              </a:spcAft>
              <a:buSzPts val="2210"/>
              <a:buChar char="•"/>
            </a:pPr>
            <a:r>
              <a:rPr lang="en" sz="2000" dirty="0">
                <a:latin typeface="Calibri"/>
                <a:ea typeface="Calibri"/>
                <a:cs typeface="Calibri"/>
                <a:sym typeface="Calibri"/>
              </a:rPr>
              <a:t>At least a quorum of the legislative body must participate from locations within the local agency’s jurisdiction</a:t>
            </a:r>
            <a:endParaRPr sz="1400" dirty="0"/>
          </a:p>
          <a:p>
            <a:pPr marL="137160" lvl="0" indent="-140335" algn="l" rtl="0">
              <a:spcBef>
                <a:spcPts val="520"/>
              </a:spcBef>
              <a:spcAft>
                <a:spcPts val="0"/>
              </a:spcAft>
              <a:buSzPts val="2210"/>
              <a:buChar char="•"/>
            </a:pPr>
            <a:r>
              <a:rPr lang="en" sz="2000" dirty="0">
                <a:latin typeface="Calibri"/>
                <a:ea typeface="Calibri"/>
                <a:cs typeface="Calibri"/>
                <a:sym typeface="Calibri"/>
              </a:rPr>
              <a:t>All votes must be audible and taken by roll call</a:t>
            </a:r>
            <a:endParaRPr sz="2600" dirty="0">
              <a:latin typeface="Calibri"/>
              <a:ea typeface="Calibri"/>
              <a:cs typeface="Calibri"/>
              <a:sym typeface="Calibri"/>
            </a:endParaRPr>
          </a:p>
        </p:txBody>
      </p:sp>
      <p:pic>
        <p:nvPicPr>
          <p:cNvPr id="242" name="Google Shape;242;p35"/>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NOTICE AND AGENDAS</a:t>
            </a:r>
            <a:endParaRPr sz="4400">
              <a:latin typeface="Calibri"/>
              <a:ea typeface="Calibri"/>
              <a:cs typeface="Calibri"/>
              <a:sym typeface="Calibri"/>
            </a:endParaRPr>
          </a:p>
        </p:txBody>
      </p:sp>
      <p:sp>
        <p:nvSpPr>
          <p:cNvPr id="248" name="Google Shape;248;p3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C0504D"/>
              </a:buClr>
              <a:buSzPts val="1920"/>
              <a:buNone/>
            </a:pPr>
            <a:r>
              <a:rPr lang="en" sz="3200">
                <a:solidFill>
                  <a:srgbClr val="000000"/>
                </a:solidFill>
                <a:latin typeface="Calibri"/>
                <a:ea typeface="Calibri"/>
                <a:cs typeface="Calibri"/>
                <a:sym typeface="Calibri"/>
              </a:rPr>
              <a:t>“All</a:t>
            </a:r>
            <a:r>
              <a:rPr lang="en" sz="3200">
                <a:latin typeface="Calibri"/>
                <a:ea typeface="Calibri"/>
                <a:cs typeface="Calibri"/>
                <a:sym typeface="Calibri"/>
              </a:rPr>
              <a:t> meetings </a:t>
            </a:r>
            <a:r>
              <a:rPr lang="en" sz="3200">
                <a:solidFill>
                  <a:srgbClr val="000000"/>
                </a:solidFill>
                <a:latin typeface="Calibri"/>
                <a:ea typeface="Calibri"/>
                <a:cs typeface="Calibri"/>
                <a:sym typeface="Calibri"/>
              </a:rPr>
              <a:t>of </a:t>
            </a:r>
            <a:r>
              <a:rPr lang="en" sz="3200">
                <a:latin typeface="Calibri"/>
                <a:ea typeface="Calibri"/>
                <a:cs typeface="Calibri"/>
                <a:sym typeface="Calibri"/>
              </a:rPr>
              <a:t>the legislative body </a:t>
            </a:r>
            <a:r>
              <a:rPr lang="en" sz="3200">
                <a:solidFill>
                  <a:srgbClr val="000000"/>
                </a:solidFill>
                <a:latin typeface="Calibri"/>
                <a:ea typeface="Calibri"/>
                <a:cs typeface="Calibri"/>
                <a:sym typeface="Calibri"/>
              </a:rPr>
              <a:t>of a local agency shall be </a:t>
            </a:r>
            <a:r>
              <a:rPr lang="en" sz="3200" u="sng">
                <a:solidFill>
                  <a:srgbClr val="810000"/>
                </a:solidFill>
                <a:latin typeface="Calibri"/>
                <a:ea typeface="Calibri"/>
                <a:cs typeface="Calibri"/>
                <a:sym typeface="Calibri"/>
              </a:rPr>
              <a:t>open and public</a:t>
            </a:r>
            <a:r>
              <a:rPr lang="en" sz="3200">
                <a:solidFill>
                  <a:srgbClr val="000000"/>
                </a:solidFill>
                <a:latin typeface="Calibri"/>
                <a:ea typeface="Calibri"/>
                <a:cs typeface="Calibri"/>
                <a:sym typeface="Calibri"/>
              </a:rPr>
              <a:t>, and all persons shall be permitted to attend any</a:t>
            </a:r>
            <a:r>
              <a:rPr lang="en" sz="3200">
                <a:latin typeface="Calibri"/>
                <a:ea typeface="Calibri"/>
                <a:cs typeface="Calibri"/>
                <a:sym typeface="Calibri"/>
              </a:rPr>
              <a:t> meeting </a:t>
            </a:r>
            <a:r>
              <a:rPr lang="en" sz="3200">
                <a:solidFill>
                  <a:srgbClr val="000000"/>
                </a:solidFill>
                <a:latin typeface="Calibri"/>
                <a:ea typeface="Calibri"/>
                <a:cs typeface="Calibri"/>
                <a:sym typeface="Calibri"/>
              </a:rPr>
              <a:t>of the </a:t>
            </a:r>
            <a:r>
              <a:rPr lang="en" sz="3200">
                <a:latin typeface="Calibri"/>
                <a:ea typeface="Calibri"/>
                <a:cs typeface="Calibri"/>
                <a:sym typeface="Calibri"/>
              </a:rPr>
              <a:t>legislative body </a:t>
            </a:r>
            <a:r>
              <a:rPr lang="en" sz="3200">
                <a:solidFill>
                  <a:srgbClr val="000000"/>
                </a:solidFill>
                <a:latin typeface="Calibri"/>
                <a:ea typeface="Calibri"/>
                <a:cs typeface="Calibri"/>
                <a:sym typeface="Calibri"/>
              </a:rPr>
              <a:t>of a local agency, except as otherwise provided in this chapter.”				    		  		 -GC Section 54953(a)</a:t>
            </a:r>
            <a:endParaRPr/>
          </a:p>
          <a:p>
            <a:pPr marL="137160" lvl="0" indent="-40005" algn="l" rtl="0">
              <a:spcBef>
                <a:spcPts val="360"/>
              </a:spcBef>
              <a:spcAft>
                <a:spcPts val="0"/>
              </a:spcAft>
              <a:buSzPts val="1530"/>
              <a:buNone/>
            </a:pPr>
            <a:endParaRPr/>
          </a:p>
          <a:p>
            <a:pPr marL="137160" lvl="0" indent="-40005" algn="l" rtl="0">
              <a:spcBef>
                <a:spcPts val="360"/>
              </a:spcBef>
              <a:spcAft>
                <a:spcPts val="0"/>
              </a:spcAft>
              <a:buSzPts val="1530"/>
              <a:buNone/>
            </a:pPr>
            <a:endParaRPr/>
          </a:p>
        </p:txBody>
      </p:sp>
      <p:pic>
        <p:nvPicPr>
          <p:cNvPr id="249" name="Google Shape;249;p36"/>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The Basics – Regular Meetings</a:t>
            </a:r>
            <a:endParaRPr sz="4400">
              <a:latin typeface="Calibri"/>
              <a:ea typeface="Calibri"/>
              <a:cs typeface="Calibri"/>
              <a:sym typeface="Calibri"/>
            </a:endParaRPr>
          </a:p>
        </p:txBody>
      </p:sp>
      <p:sp>
        <p:nvSpPr>
          <p:cNvPr id="255" name="Google Shape;255;p3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37160" lvl="0" indent="-140335" algn="l" rtl="0">
              <a:spcBef>
                <a:spcPts val="0"/>
              </a:spcBef>
              <a:spcAft>
                <a:spcPts val="0"/>
              </a:spcAft>
              <a:buSzPts val="2210"/>
              <a:buChar char="•"/>
            </a:pPr>
            <a:r>
              <a:rPr lang="en" sz="2000" dirty="0">
                <a:latin typeface="Calibri"/>
                <a:ea typeface="Calibri"/>
                <a:cs typeface="Calibri"/>
                <a:sym typeface="Calibri"/>
              </a:rPr>
              <a:t>The agenda must be posted at least </a:t>
            </a:r>
            <a:r>
              <a:rPr lang="en" sz="2000" u="sng" dirty="0">
                <a:latin typeface="Calibri"/>
                <a:ea typeface="Calibri"/>
                <a:cs typeface="Calibri"/>
                <a:sym typeface="Calibri"/>
              </a:rPr>
              <a:t>72 hours</a:t>
            </a:r>
            <a:r>
              <a:rPr lang="en" sz="2000" dirty="0">
                <a:latin typeface="Calibri"/>
                <a:ea typeface="Calibri"/>
                <a:cs typeface="Calibri"/>
                <a:sym typeface="Calibri"/>
              </a:rPr>
              <a:t> in advance of the meeting in a location “freely accessible to members of the public.” </a:t>
            </a:r>
            <a:endParaRPr sz="1400" dirty="0"/>
          </a:p>
          <a:p>
            <a:pPr marL="137160" lvl="0" indent="-140335" algn="l" rtl="0">
              <a:spcBef>
                <a:spcPts val="0"/>
              </a:spcBef>
              <a:spcAft>
                <a:spcPts val="0"/>
              </a:spcAft>
              <a:buSzPts val="2210"/>
              <a:buChar char="•"/>
            </a:pPr>
            <a:r>
              <a:rPr lang="en" sz="2000" dirty="0">
                <a:latin typeface="Calibri"/>
                <a:ea typeface="Calibri"/>
                <a:cs typeface="Calibri"/>
                <a:sym typeface="Calibri"/>
              </a:rPr>
              <a:t>The legislative body must mail a copy of the agenda to any person who has filed a written request for such materials.  The copies may be mailed at the time the agenda is posted.  </a:t>
            </a:r>
            <a:endParaRPr sz="1400" dirty="0"/>
          </a:p>
          <a:p>
            <a:pPr marL="137160" lvl="0" indent="-140335" algn="l" rtl="0">
              <a:spcBef>
                <a:spcPts val="0"/>
              </a:spcBef>
              <a:spcAft>
                <a:spcPts val="0"/>
              </a:spcAft>
              <a:buSzPts val="2210"/>
              <a:buChar char="•"/>
            </a:pPr>
            <a:r>
              <a:rPr lang="en" sz="2000" dirty="0">
                <a:latin typeface="Calibri"/>
                <a:ea typeface="Calibri"/>
                <a:cs typeface="Calibri"/>
                <a:sym typeface="Calibri"/>
              </a:rPr>
              <a:t>The notice, agenda and supporting documents are public records and must be made available to public</a:t>
            </a:r>
            <a:endParaRPr sz="1400" dirty="0"/>
          </a:p>
          <a:p>
            <a:pPr marL="342900" lvl="1" indent="-137159" algn="l" rtl="0">
              <a:spcBef>
                <a:spcPts val="0"/>
              </a:spcBef>
              <a:spcAft>
                <a:spcPts val="0"/>
              </a:spcAft>
              <a:buSzPts val="1870"/>
              <a:buChar char="•"/>
            </a:pPr>
            <a:r>
              <a:rPr lang="en" sz="1800" dirty="0">
                <a:latin typeface="Calibri"/>
                <a:ea typeface="Calibri"/>
                <a:cs typeface="Calibri"/>
                <a:sym typeface="Calibri"/>
              </a:rPr>
              <a:t>Writings, when distributed to a majority of the body by any person in connection with a matter subject to consideration at a public meeting, are public records that must be made available to the public “upon request without delay.”                                    -GC Section 54957.5</a:t>
            </a:r>
            <a:endParaRPr sz="2200" dirty="0">
              <a:latin typeface="Calibri"/>
              <a:ea typeface="Calibri"/>
              <a:cs typeface="Calibri"/>
              <a:sym typeface="Calibri"/>
            </a:endParaRPr>
          </a:p>
        </p:txBody>
      </p:sp>
      <p:pic>
        <p:nvPicPr>
          <p:cNvPr id="256" name="Google Shape;256;p37"/>
          <p:cNvPicPr preferRelativeResize="0"/>
          <p:nvPr/>
        </p:nvPicPr>
        <p:blipFill rotWithShape="1">
          <a:blip r:embed="rId3">
            <a:alphaModFix/>
          </a:blip>
          <a:srcRect/>
          <a:stretch/>
        </p:blipFill>
        <p:spPr>
          <a:xfrm>
            <a:off x="7946863" y="4468871"/>
            <a:ext cx="897853" cy="6746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animEffect transition="in" filter="fade">
                                      <p:cBhvr>
                                        <p:cTn id="7" dur="500"/>
                                        <p:tgtEl>
                                          <p:spTgt spid="2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xEl>
                                              <p:pRg st="1" end="1"/>
                                            </p:txEl>
                                          </p:spTgt>
                                        </p:tgtEl>
                                        <p:attrNameLst>
                                          <p:attrName>style.visibility</p:attrName>
                                        </p:attrNameLst>
                                      </p:cBhvr>
                                      <p:to>
                                        <p:strVal val="visible"/>
                                      </p:to>
                                    </p:set>
                                    <p:animEffect transition="in" filter="fade">
                                      <p:cBhvr>
                                        <p:cTn id="12" dur="500"/>
                                        <p:tgtEl>
                                          <p:spTgt spid="2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xEl>
                                              <p:pRg st="2" end="2"/>
                                            </p:txEl>
                                          </p:spTgt>
                                        </p:tgtEl>
                                        <p:attrNameLst>
                                          <p:attrName>style.visibility</p:attrName>
                                        </p:attrNameLst>
                                      </p:cBhvr>
                                      <p:to>
                                        <p:strVal val="visible"/>
                                      </p:to>
                                    </p:set>
                                    <p:animEffect transition="in" filter="fade">
                                      <p:cBhvr>
                                        <p:cTn id="17" dur="500"/>
                                        <p:tgtEl>
                                          <p:spTgt spid="2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5">
                                            <p:txEl>
                                              <p:pRg st="3" end="3"/>
                                            </p:txEl>
                                          </p:spTgt>
                                        </p:tgtEl>
                                        <p:attrNameLst>
                                          <p:attrName>style.visibility</p:attrName>
                                        </p:attrNameLst>
                                      </p:cBhvr>
                                      <p:to>
                                        <p:strVal val="visible"/>
                                      </p:to>
                                    </p:set>
                                    <p:animEffect transition="in" filter="fade">
                                      <p:cBhvr>
                                        <p:cTn id="22" dur="500"/>
                                        <p:tgtEl>
                                          <p:spTgt spid="2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3" name="Google Shape;263;p38"/>
          <p:cNvPicPr preferRelativeResize="0"/>
          <p:nvPr/>
        </p:nvPicPr>
        <p:blipFill rotWithShape="1">
          <a:blip r:embed="rId3">
            <a:alphaModFix/>
          </a:blip>
          <a:srcRect/>
          <a:stretch/>
        </p:blipFill>
        <p:spPr>
          <a:xfrm>
            <a:off x="7878572" y="4377193"/>
            <a:ext cx="897853" cy="674629"/>
          </a:xfrm>
          <a:prstGeom prst="rect">
            <a:avLst/>
          </a:prstGeom>
          <a:noFill/>
          <a:ln>
            <a:noFill/>
          </a:ln>
        </p:spPr>
      </p:pic>
      <p:sp>
        <p:nvSpPr>
          <p:cNvPr id="261" name="Google Shape;261;p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Agendas</a:t>
            </a:r>
            <a:endParaRPr sz="4400">
              <a:latin typeface="Calibri"/>
              <a:ea typeface="Calibri"/>
              <a:cs typeface="Calibri"/>
              <a:sym typeface="Calibri"/>
            </a:endParaRPr>
          </a:p>
        </p:txBody>
      </p:sp>
      <p:sp>
        <p:nvSpPr>
          <p:cNvPr id="262" name="Google Shape;262;p38"/>
          <p:cNvSpPr txBox="1">
            <a:spLocks noGrp="1"/>
          </p:cNvSpPr>
          <p:nvPr>
            <p:ph type="body" idx="1"/>
          </p:nvPr>
        </p:nvSpPr>
        <p:spPr>
          <a:xfrm>
            <a:off x="958238" y="1198605"/>
            <a:ext cx="7543800" cy="3853217"/>
          </a:xfrm>
          <a:prstGeom prst="rect">
            <a:avLst/>
          </a:prstGeom>
          <a:noFill/>
          <a:ln>
            <a:noFill/>
          </a:ln>
        </p:spPr>
        <p:txBody>
          <a:bodyPr spcFirstLastPara="1" wrap="square" lIns="91425" tIns="45700" rIns="91425" bIns="45700" anchor="t" anchorCtr="0">
            <a:noAutofit/>
          </a:bodyPr>
          <a:lstStyle/>
          <a:p>
            <a:pPr marL="137160" lvl="0" indent="-159766" algn="l" rtl="0">
              <a:lnSpc>
                <a:spcPct val="80000"/>
              </a:lnSpc>
              <a:spcBef>
                <a:spcPts val="0"/>
              </a:spcBef>
              <a:spcAft>
                <a:spcPts val="0"/>
              </a:spcAft>
              <a:buSzPts val="2516"/>
              <a:buChar char="•"/>
            </a:pPr>
            <a:r>
              <a:rPr lang="en" sz="2800" dirty="0">
                <a:latin typeface="Calibri"/>
                <a:ea typeface="Calibri"/>
                <a:cs typeface="Calibri"/>
                <a:sym typeface="Calibri"/>
              </a:rPr>
              <a:t>Agenda must contain a brief description of the items of business to be transacted or discussed in either open or closed session </a:t>
            </a:r>
            <a:endParaRPr sz="1600" dirty="0"/>
          </a:p>
          <a:p>
            <a:pPr marL="342900" lvl="1" indent="-149780" algn="l" rtl="0">
              <a:lnSpc>
                <a:spcPct val="80000"/>
              </a:lnSpc>
              <a:spcBef>
                <a:spcPts val="555"/>
              </a:spcBef>
              <a:spcAft>
                <a:spcPts val="0"/>
              </a:spcAft>
              <a:buSzPts val="2359"/>
              <a:buChar char="•"/>
            </a:pPr>
            <a:r>
              <a:rPr lang="en" sz="2400" dirty="0">
                <a:latin typeface="Calibri"/>
                <a:ea typeface="Calibri"/>
                <a:cs typeface="Calibri"/>
                <a:sym typeface="Calibri"/>
              </a:rPr>
              <a:t>In general, agenda descriptions need not exceed 20 words per item</a:t>
            </a:r>
            <a:endParaRPr sz="1600" dirty="0"/>
          </a:p>
          <a:p>
            <a:pPr marL="342900" lvl="1" indent="-149780" algn="l" rtl="0">
              <a:lnSpc>
                <a:spcPct val="80000"/>
              </a:lnSpc>
              <a:spcBef>
                <a:spcPts val="555"/>
              </a:spcBef>
              <a:spcAft>
                <a:spcPts val="0"/>
              </a:spcAft>
              <a:buSzPts val="2359"/>
              <a:buChar char="•"/>
            </a:pPr>
            <a:r>
              <a:rPr lang="en" sz="2400" dirty="0">
                <a:latin typeface="Calibri"/>
                <a:ea typeface="Calibri"/>
                <a:cs typeface="Calibri"/>
                <a:sym typeface="Calibri"/>
              </a:rPr>
              <a:t>Agenda descriptions should provide sufficient information to allow members of the public to decide whether or not to attend the meeting or participate in the agenda item  </a:t>
            </a:r>
            <a:endParaRPr sz="1600" dirty="0"/>
          </a:p>
          <a:p>
            <a:pPr marL="342900" lvl="1" indent="-149780" algn="l" rtl="0">
              <a:lnSpc>
                <a:spcPct val="80000"/>
              </a:lnSpc>
              <a:spcBef>
                <a:spcPts val="555"/>
              </a:spcBef>
              <a:spcAft>
                <a:spcPts val="0"/>
              </a:spcAft>
              <a:buSzPts val="2359"/>
              <a:buChar char="•"/>
            </a:pPr>
            <a:r>
              <a:rPr lang="en" sz="2400" dirty="0">
                <a:latin typeface="Calibri"/>
                <a:ea typeface="Calibri"/>
                <a:cs typeface="Calibri"/>
                <a:sym typeface="Calibri"/>
              </a:rPr>
              <a:t>Closed session items must include reference to specific statutory authority for the closed session</a:t>
            </a:r>
            <a:endParaRPr sz="1600" dirty="0"/>
          </a:p>
          <a:p>
            <a:pPr marL="342900" lvl="1" indent="-62296" algn="l" rtl="0">
              <a:lnSpc>
                <a:spcPct val="80000"/>
              </a:lnSpc>
              <a:spcBef>
                <a:spcPts val="277"/>
              </a:spcBef>
              <a:spcAft>
                <a:spcPts val="0"/>
              </a:spcAft>
              <a:buSzPts val="1179"/>
              <a:buNone/>
            </a:pPr>
            <a:endParaRPr sz="1387"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Agenda Descriptions - Example</a:t>
            </a:r>
            <a:endParaRPr sz="4400">
              <a:latin typeface="Calibri"/>
              <a:ea typeface="Calibri"/>
              <a:cs typeface="Calibri"/>
              <a:sym typeface="Calibri"/>
            </a:endParaRPr>
          </a:p>
        </p:txBody>
      </p:sp>
      <p:sp>
        <p:nvSpPr>
          <p:cNvPr id="269" name="Google Shape;269;p3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380"/>
              <a:buNone/>
            </a:pPr>
            <a:r>
              <a:rPr lang="en" sz="2400" b="1" u="sng" dirty="0">
                <a:latin typeface="Calibri"/>
                <a:ea typeface="Calibri"/>
                <a:cs typeface="Calibri"/>
                <a:sym typeface="Calibri"/>
              </a:rPr>
              <a:t>Is this agenda item descriptive enough?  </a:t>
            </a:r>
            <a:endParaRPr sz="1600" dirty="0"/>
          </a:p>
          <a:p>
            <a:pPr marL="0" lvl="0" indent="0" algn="l" rtl="0">
              <a:spcBef>
                <a:spcPts val="560"/>
              </a:spcBef>
              <a:spcAft>
                <a:spcPts val="0"/>
              </a:spcAft>
              <a:buSzPts val="2380"/>
              <a:buNone/>
            </a:pPr>
            <a:r>
              <a:rPr lang="en" sz="2400" dirty="0">
                <a:latin typeface="Calibri"/>
                <a:ea typeface="Calibri"/>
                <a:cs typeface="Calibri"/>
                <a:sym typeface="Calibri"/>
              </a:rPr>
              <a:t>Item No. 1.3:  Consideration of contract</a:t>
            </a:r>
            <a:endParaRPr sz="1600" dirty="0"/>
          </a:p>
          <a:p>
            <a:pPr marL="0" lvl="0" indent="0" algn="l" rtl="0">
              <a:spcBef>
                <a:spcPts val="560"/>
              </a:spcBef>
              <a:spcAft>
                <a:spcPts val="0"/>
              </a:spcAft>
              <a:buSzPts val="2380"/>
              <a:buNone/>
            </a:pPr>
            <a:r>
              <a:rPr lang="en" sz="2400" dirty="0">
                <a:latin typeface="Calibri"/>
                <a:ea typeface="Calibri"/>
                <a:cs typeface="Calibri"/>
                <a:sym typeface="Calibri"/>
              </a:rPr>
              <a:t>Item No. 1.3:  Consideration of contract with JK Consulting</a:t>
            </a:r>
            <a:endParaRPr sz="1600" dirty="0"/>
          </a:p>
          <a:p>
            <a:pPr marL="0" lvl="0" indent="0" algn="l" rtl="0">
              <a:spcBef>
                <a:spcPts val="560"/>
              </a:spcBef>
              <a:spcAft>
                <a:spcPts val="0"/>
              </a:spcAft>
              <a:buSzPts val="2380"/>
              <a:buNone/>
            </a:pPr>
            <a:r>
              <a:rPr lang="en" sz="2400" dirty="0">
                <a:latin typeface="Calibri"/>
                <a:ea typeface="Calibri"/>
                <a:cs typeface="Calibri"/>
                <a:sym typeface="Calibri"/>
              </a:rPr>
              <a:t>Item No. 1.3:  Consideration of contract with JK Consulting in the amount of $50,000</a:t>
            </a:r>
            <a:endParaRPr sz="1600" dirty="0"/>
          </a:p>
          <a:p>
            <a:pPr marL="0" lvl="0" indent="0" algn="l" rtl="0">
              <a:spcBef>
                <a:spcPts val="560"/>
              </a:spcBef>
              <a:spcAft>
                <a:spcPts val="0"/>
              </a:spcAft>
              <a:buSzPts val="2380"/>
              <a:buNone/>
            </a:pPr>
            <a:r>
              <a:rPr lang="en" sz="2400" dirty="0">
                <a:latin typeface="Calibri"/>
                <a:ea typeface="Calibri"/>
                <a:cs typeface="Calibri"/>
                <a:sym typeface="Calibri"/>
              </a:rPr>
              <a:t>Item No. 1.3:  Consideration of contract with JK Consulting in the amount of $50,000 for design  services related to the new Academic Senate logo</a:t>
            </a:r>
            <a:endParaRPr sz="2400" dirty="0">
              <a:latin typeface="Calibri"/>
              <a:ea typeface="Calibri"/>
              <a:cs typeface="Calibri"/>
              <a:sym typeface="Calibri"/>
            </a:endParaRPr>
          </a:p>
        </p:txBody>
      </p:sp>
      <p:pic>
        <p:nvPicPr>
          <p:cNvPr id="270" name="Google Shape;270;p39"/>
          <p:cNvPicPr preferRelativeResize="0"/>
          <p:nvPr/>
        </p:nvPicPr>
        <p:blipFill rotWithShape="1">
          <a:blip r:embed="rId3">
            <a:alphaModFix/>
          </a:blip>
          <a:srcRect/>
          <a:stretch/>
        </p:blipFill>
        <p:spPr>
          <a:xfrm>
            <a:off x="6059475" y="1766523"/>
            <a:ext cx="415166" cy="413531"/>
          </a:xfrm>
          <a:prstGeom prst="rect">
            <a:avLst/>
          </a:prstGeom>
          <a:noFill/>
          <a:ln>
            <a:noFill/>
          </a:ln>
        </p:spPr>
      </p:pic>
      <p:pic>
        <p:nvPicPr>
          <p:cNvPr id="271" name="Google Shape;271;p39"/>
          <p:cNvPicPr preferRelativeResize="0"/>
          <p:nvPr/>
        </p:nvPicPr>
        <p:blipFill rotWithShape="1">
          <a:blip r:embed="rId3">
            <a:alphaModFix/>
          </a:blip>
          <a:srcRect/>
          <a:stretch/>
        </p:blipFill>
        <p:spPr>
          <a:xfrm>
            <a:off x="8361259" y="2158219"/>
            <a:ext cx="415166" cy="413531"/>
          </a:xfrm>
          <a:prstGeom prst="rect">
            <a:avLst/>
          </a:prstGeom>
          <a:noFill/>
          <a:ln>
            <a:noFill/>
          </a:ln>
        </p:spPr>
      </p:pic>
      <p:pic>
        <p:nvPicPr>
          <p:cNvPr id="272" name="Google Shape;272;p39"/>
          <p:cNvPicPr preferRelativeResize="0"/>
          <p:nvPr/>
        </p:nvPicPr>
        <p:blipFill rotWithShape="1">
          <a:blip r:embed="rId4">
            <a:alphaModFix/>
          </a:blip>
          <a:srcRect/>
          <a:stretch/>
        </p:blipFill>
        <p:spPr>
          <a:xfrm>
            <a:off x="4334935" y="2888650"/>
            <a:ext cx="416088" cy="416088"/>
          </a:xfrm>
          <a:prstGeom prst="rect">
            <a:avLst/>
          </a:prstGeom>
          <a:noFill/>
          <a:ln>
            <a:noFill/>
          </a:ln>
        </p:spPr>
      </p:pic>
      <p:pic>
        <p:nvPicPr>
          <p:cNvPr id="273" name="Google Shape;273;p39"/>
          <p:cNvPicPr preferRelativeResize="0"/>
          <p:nvPr/>
        </p:nvPicPr>
        <p:blipFill rotWithShape="1">
          <a:blip r:embed="rId5">
            <a:alphaModFix/>
          </a:blip>
          <a:srcRect/>
          <a:stretch/>
        </p:blipFill>
        <p:spPr>
          <a:xfrm>
            <a:off x="4572000" y="3982033"/>
            <a:ext cx="358046" cy="395160"/>
          </a:xfrm>
          <a:prstGeom prst="rect">
            <a:avLst/>
          </a:prstGeom>
          <a:noFill/>
          <a:ln>
            <a:noFill/>
          </a:ln>
        </p:spPr>
      </p:pic>
      <p:pic>
        <p:nvPicPr>
          <p:cNvPr id="274" name="Google Shape;274;p39"/>
          <p:cNvPicPr preferRelativeResize="0"/>
          <p:nvPr/>
        </p:nvPicPr>
        <p:blipFill rotWithShape="1">
          <a:blip r:embed="rId6">
            <a:alphaModFix/>
          </a:blip>
          <a:srcRect/>
          <a:stretch/>
        </p:blipFill>
        <p:spPr>
          <a:xfrm>
            <a:off x="7878572" y="4377193"/>
            <a:ext cx="897853" cy="6746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500"/>
                                        <p:tgtEl>
                                          <p:spTgt spid="2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500"/>
                                        <p:tgtEl>
                                          <p:spTgt spid="2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fade">
                                      <p:cBhvr>
                                        <p:cTn id="17" dur="500"/>
                                        <p:tgtEl>
                                          <p:spTgt spid="2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3"/>
                                        </p:tgtEl>
                                        <p:attrNameLst>
                                          <p:attrName>style.visibility</p:attrName>
                                        </p:attrNameLst>
                                      </p:cBhvr>
                                      <p:to>
                                        <p:strVal val="visible"/>
                                      </p:to>
                                    </p:set>
                                    <p:animEffect transition="in" filter="fade">
                                      <p:cBhvr>
                                        <p:cTn id="22"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Adding an Item to an Agenda</a:t>
            </a:r>
            <a:br>
              <a:rPr lang="en" sz="4400">
                <a:latin typeface="Calibri"/>
                <a:ea typeface="Calibri"/>
                <a:cs typeface="Calibri"/>
                <a:sym typeface="Calibri"/>
              </a:rPr>
            </a:br>
            <a:r>
              <a:rPr lang="en" sz="4400">
                <a:latin typeface="Calibri"/>
                <a:ea typeface="Calibri"/>
                <a:cs typeface="Calibri"/>
                <a:sym typeface="Calibri"/>
              </a:rPr>
              <a:t> (Urgency Items)</a:t>
            </a:r>
            <a:endParaRPr sz="4400">
              <a:latin typeface="Calibri"/>
              <a:ea typeface="Calibri"/>
              <a:cs typeface="Calibri"/>
              <a:sym typeface="Calibri"/>
            </a:endParaRPr>
          </a:p>
        </p:txBody>
      </p:sp>
      <p:sp>
        <p:nvSpPr>
          <p:cNvPr id="280" name="Google Shape;280;p40"/>
          <p:cNvSpPr txBox="1">
            <a:spLocks noGrp="1"/>
          </p:cNvSpPr>
          <p:nvPr>
            <p:ph type="body" idx="1"/>
          </p:nvPr>
        </p:nvSpPr>
        <p:spPr>
          <a:xfrm>
            <a:off x="958238" y="1348740"/>
            <a:ext cx="7543800" cy="3703082"/>
          </a:xfrm>
          <a:prstGeom prst="rect">
            <a:avLst/>
          </a:prstGeom>
          <a:noFill/>
          <a:ln>
            <a:noFill/>
          </a:ln>
        </p:spPr>
        <p:txBody>
          <a:bodyPr spcFirstLastPara="1" wrap="square" lIns="91425" tIns="45700" rIns="91425" bIns="45700" anchor="t" anchorCtr="0">
            <a:noAutofit/>
          </a:bodyPr>
          <a:lstStyle/>
          <a:p>
            <a:pPr marL="137160" lvl="0" indent="-151130" algn="l" rtl="0">
              <a:lnSpc>
                <a:spcPct val="90000"/>
              </a:lnSpc>
              <a:spcBef>
                <a:spcPts val="0"/>
              </a:spcBef>
              <a:spcAft>
                <a:spcPts val="0"/>
              </a:spcAft>
              <a:buSzPts val="2380"/>
              <a:buChar char="•"/>
            </a:pPr>
            <a:r>
              <a:rPr lang="en" sz="2400" dirty="0">
                <a:latin typeface="Calibri"/>
                <a:ea typeface="Calibri"/>
                <a:cs typeface="Calibri"/>
                <a:sym typeface="Calibri"/>
              </a:rPr>
              <a:t>The Brown Act generally prohibits any action or discussion of items not on the posted agenda.</a:t>
            </a:r>
            <a:endParaRPr sz="1600" dirty="0"/>
          </a:p>
          <a:p>
            <a:pPr marL="137160" lvl="0" indent="-151130" algn="l" rtl="0">
              <a:lnSpc>
                <a:spcPct val="90000"/>
              </a:lnSpc>
              <a:spcBef>
                <a:spcPts val="560"/>
              </a:spcBef>
              <a:spcAft>
                <a:spcPts val="0"/>
              </a:spcAft>
              <a:buSzPts val="2380"/>
              <a:buChar char="•"/>
            </a:pPr>
            <a:r>
              <a:rPr lang="en" sz="2400" u="sng" dirty="0">
                <a:latin typeface="Calibri"/>
                <a:ea typeface="Calibri"/>
                <a:cs typeface="Calibri"/>
                <a:sym typeface="Calibri"/>
              </a:rPr>
              <a:t>Urgency Items</a:t>
            </a:r>
            <a:r>
              <a:rPr lang="en" sz="2400" dirty="0">
                <a:latin typeface="Calibri"/>
                <a:ea typeface="Calibri"/>
                <a:cs typeface="Calibri"/>
                <a:sym typeface="Calibri"/>
              </a:rPr>
              <a:t>:  When 2/3 of all members present (or all members if less than 2/3 are present) determine that there is a need for immediate action and the need to take action “came to the attention of the local agency subsequent to the agenda being posted.” </a:t>
            </a:r>
            <a:endParaRPr sz="1600" dirty="0"/>
          </a:p>
          <a:p>
            <a:pPr marL="137160" lvl="0" indent="-151130" algn="l" rtl="0">
              <a:lnSpc>
                <a:spcPct val="90000"/>
              </a:lnSpc>
              <a:spcBef>
                <a:spcPts val="560"/>
              </a:spcBef>
              <a:spcAft>
                <a:spcPts val="0"/>
              </a:spcAft>
              <a:buSzPts val="2380"/>
              <a:buChar char="•"/>
            </a:pPr>
            <a:r>
              <a:rPr lang="en" sz="2400" dirty="0">
                <a:latin typeface="Calibri"/>
                <a:ea typeface="Calibri"/>
                <a:cs typeface="Calibri"/>
                <a:sym typeface="Calibri"/>
              </a:rPr>
              <a:t>Note that this exception may not be used if the legislative body or the staff knew about the need to take immediate action before the agenda was posted.  </a:t>
            </a:r>
            <a:endParaRPr sz="2400" dirty="0">
              <a:latin typeface="Calibri"/>
              <a:ea typeface="Calibri"/>
              <a:cs typeface="Calibri"/>
              <a:sym typeface="Calibri"/>
            </a:endParaRPr>
          </a:p>
        </p:txBody>
      </p:sp>
      <p:pic>
        <p:nvPicPr>
          <p:cNvPr id="281" name="Google Shape;281;p40"/>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C4E9-09A4-41B7-B35D-E9433E9D7CBF}"/>
              </a:ext>
            </a:extLst>
          </p:cNvPr>
          <p:cNvSpPr>
            <a:spLocks noGrp="1"/>
          </p:cNvSpPr>
          <p:nvPr>
            <p:ph type="title"/>
          </p:nvPr>
        </p:nvSpPr>
        <p:spPr>
          <a:xfrm>
            <a:off x="800101" y="302559"/>
            <a:ext cx="7543800" cy="441360"/>
          </a:xfrm>
        </p:spPr>
        <p:txBody>
          <a:bodyPr/>
          <a:lstStyle/>
          <a:p>
            <a:r>
              <a:rPr lang="en-US" b="1" dirty="0"/>
              <a:t>Type Your Questions in the CHAT Box</a:t>
            </a:r>
          </a:p>
        </p:txBody>
      </p:sp>
      <p:pic>
        <p:nvPicPr>
          <p:cNvPr id="7" name="Snagit_SNG856">
            <a:extLst>
              <a:ext uri="{FF2B5EF4-FFF2-40B4-BE49-F238E27FC236}">
                <a16:creationId xmlns:a16="http://schemas.microsoft.com/office/drawing/2014/main" id="{DD566B8B-A4F2-46F3-B50B-CD41B7ED5AB2}"/>
              </a:ext>
            </a:extLst>
          </p:cNvPr>
          <p:cNvPicPr>
            <a:picLocks noChangeAspect="1"/>
          </p:cNvPicPr>
          <p:nvPr/>
        </p:nvPicPr>
        <p:blipFill>
          <a:blip r:embed="rId2"/>
          <a:stretch>
            <a:fillRect/>
          </a:stretch>
        </p:blipFill>
        <p:spPr>
          <a:xfrm>
            <a:off x="975437" y="1007390"/>
            <a:ext cx="7255141" cy="3944317"/>
          </a:xfrm>
          <a:prstGeom prst="rect">
            <a:avLst/>
          </a:prstGeom>
        </p:spPr>
      </p:pic>
    </p:spTree>
    <p:extLst>
      <p:ext uri="{BB962C8B-B14F-4D97-AF65-F5344CB8AC3E}">
        <p14:creationId xmlns:p14="http://schemas.microsoft.com/office/powerpoint/2010/main" val="1690072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Special Meetings – 24 Hours</a:t>
            </a:r>
            <a:endParaRPr sz="4400">
              <a:latin typeface="Calibri"/>
              <a:ea typeface="Calibri"/>
              <a:cs typeface="Calibri"/>
              <a:sym typeface="Calibri"/>
            </a:endParaRPr>
          </a:p>
        </p:txBody>
      </p:sp>
      <p:sp>
        <p:nvSpPr>
          <p:cNvPr id="287" name="Google Shape;287;p4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37160" lvl="0" indent="-151130" algn="l" rtl="0">
              <a:lnSpc>
                <a:spcPct val="90000"/>
              </a:lnSpc>
              <a:spcBef>
                <a:spcPts val="0"/>
              </a:spcBef>
              <a:spcAft>
                <a:spcPts val="0"/>
              </a:spcAft>
              <a:buSzPts val="2380"/>
              <a:buChar char="•"/>
            </a:pPr>
            <a:r>
              <a:rPr lang="en" sz="2400" dirty="0">
                <a:latin typeface="Calibri"/>
                <a:ea typeface="Calibri"/>
                <a:cs typeface="Calibri"/>
                <a:sym typeface="Calibri"/>
              </a:rPr>
              <a:t>A special meeting may be called by the presiding officer or by a majority of the members of a legislative body. </a:t>
            </a:r>
            <a:endParaRPr sz="1600" dirty="0"/>
          </a:p>
          <a:p>
            <a:pPr marL="137160" lvl="0" indent="-151130" algn="l" rtl="0">
              <a:lnSpc>
                <a:spcPct val="90000"/>
              </a:lnSpc>
              <a:spcBef>
                <a:spcPts val="560"/>
              </a:spcBef>
              <a:spcAft>
                <a:spcPts val="0"/>
              </a:spcAft>
              <a:buSzPts val="2380"/>
              <a:buChar char="•"/>
            </a:pPr>
            <a:r>
              <a:rPr lang="en" sz="2400" dirty="0">
                <a:latin typeface="Calibri"/>
                <a:ea typeface="Calibri"/>
                <a:cs typeface="Calibri"/>
                <a:sym typeface="Calibri"/>
              </a:rPr>
              <a:t>Written notice of the special meeting must be posted and sent </a:t>
            </a:r>
            <a:r>
              <a:rPr lang="en" sz="2400" u="sng" dirty="0">
                <a:latin typeface="Calibri"/>
                <a:ea typeface="Calibri"/>
                <a:cs typeface="Calibri"/>
                <a:sym typeface="Calibri"/>
              </a:rPr>
              <a:t>at least 24 hours in advance</a:t>
            </a:r>
            <a:r>
              <a:rPr lang="en" sz="2400" dirty="0">
                <a:latin typeface="Calibri"/>
                <a:ea typeface="Calibri"/>
                <a:cs typeface="Calibri"/>
                <a:sym typeface="Calibri"/>
              </a:rPr>
              <a:t> to each member of the legislative body and to each local newspaper and radio or TV station that has requested notice in writing. </a:t>
            </a:r>
            <a:endParaRPr sz="1600" dirty="0"/>
          </a:p>
          <a:p>
            <a:pPr marL="137160" lvl="0" indent="-151130" algn="l" rtl="0">
              <a:lnSpc>
                <a:spcPct val="90000"/>
              </a:lnSpc>
              <a:spcBef>
                <a:spcPts val="560"/>
              </a:spcBef>
              <a:spcAft>
                <a:spcPts val="0"/>
              </a:spcAft>
              <a:buSzPts val="2380"/>
              <a:buChar char="•"/>
            </a:pPr>
            <a:r>
              <a:rPr lang="en" sz="2400" dirty="0">
                <a:latin typeface="Calibri"/>
                <a:ea typeface="Calibri"/>
                <a:cs typeface="Calibri"/>
                <a:sym typeface="Calibri"/>
              </a:rPr>
              <a:t>The body may only consider business identified in the notice (no urgency item additions).  </a:t>
            </a:r>
            <a:endParaRPr sz="1600" dirty="0"/>
          </a:p>
          <a:p>
            <a:pPr marL="137160" lvl="0" indent="-40005" algn="l" rtl="0">
              <a:lnSpc>
                <a:spcPct val="90000"/>
              </a:lnSpc>
              <a:spcBef>
                <a:spcPts val="360"/>
              </a:spcBef>
              <a:spcAft>
                <a:spcPts val="0"/>
              </a:spcAft>
              <a:buSzPts val="1530"/>
              <a:buNone/>
            </a:pPr>
            <a:endParaRPr dirty="0"/>
          </a:p>
          <a:p>
            <a:pPr marL="137160" lvl="0" indent="-40005" algn="l" rtl="0">
              <a:lnSpc>
                <a:spcPct val="90000"/>
              </a:lnSpc>
              <a:spcBef>
                <a:spcPts val="360"/>
              </a:spcBef>
              <a:spcAft>
                <a:spcPts val="0"/>
              </a:spcAft>
              <a:buSzPts val="1530"/>
              <a:buNone/>
            </a:pPr>
            <a:endParaRPr dirty="0"/>
          </a:p>
        </p:txBody>
      </p:sp>
      <p:pic>
        <p:nvPicPr>
          <p:cNvPr id="288" name="Google Shape;288;p41"/>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Emergency Meetings – 1 Hour</a:t>
            </a:r>
            <a:endParaRPr sz="4400">
              <a:latin typeface="Calibri"/>
              <a:ea typeface="Calibri"/>
              <a:cs typeface="Calibri"/>
              <a:sym typeface="Calibri"/>
            </a:endParaRPr>
          </a:p>
        </p:txBody>
      </p:sp>
      <p:sp>
        <p:nvSpPr>
          <p:cNvPr id="294" name="Google Shape;294;p4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37160" lvl="0" indent="-151130" algn="l" rtl="0">
              <a:spcBef>
                <a:spcPts val="0"/>
              </a:spcBef>
              <a:spcAft>
                <a:spcPts val="0"/>
              </a:spcAft>
              <a:buSzPts val="2380"/>
              <a:buChar char="•"/>
            </a:pPr>
            <a:r>
              <a:rPr lang="en" sz="2800">
                <a:latin typeface="Calibri"/>
                <a:ea typeface="Calibri"/>
                <a:cs typeface="Calibri"/>
                <a:sym typeface="Calibri"/>
              </a:rPr>
              <a:t>An emergency meeting may be called with </a:t>
            </a:r>
            <a:r>
              <a:rPr lang="en" sz="2800" u="sng">
                <a:latin typeface="Calibri"/>
                <a:ea typeface="Calibri"/>
                <a:cs typeface="Calibri"/>
                <a:sym typeface="Calibri"/>
              </a:rPr>
              <a:t>one hour advance notice</a:t>
            </a:r>
            <a:r>
              <a:rPr lang="en" sz="2800">
                <a:latin typeface="Calibri"/>
                <a:ea typeface="Calibri"/>
                <a:cs typeface="Calibri"/>
                <a:sym typeface="Calibri"/>
              </a:rPr>
              <a:t> to media outlets.</a:t>
            </a:r>
            <a:endParaRPr/>
          </a:p>
          <a:p>
            <a:pPr marL="137160" lvl="0" indent="-151130" algn="l" rtl="0">
              <a:spcBef>
                <a:spcPts val="560"/>
              </a:spcBef>
              <a:spcAft>
                <a:spcPts val="0"/>
              </a:spcAft>
              <a:buSzPts val="2380"/>
              <a:buChar char="•"/>
            </a:pPr>
            <a:r>
              <a:rPr lang="en" sz="2800">
                <a:latin typeface="Calibri"/>
                <a:ea typeface="Calibri"/>
                <a:cs typeface="Calibri"/>
                <a:sym typeface="Calibri"/>
              </a:rPr>
              <a:t>An emergency is limited to “a work stoppage, crippling activity, or other activity that severely impairs public health, safety, or both, as determined by a majority of the members of the legislative body.”   -GC Section 54956.5</a:t>
            </a:r>
            <a:endParaRPr/>
          </a:p>
          <a:p>
            <a:pPr marL="137160" lvl="0" indent="-151130" algn="l" rtl="0">
              <a:spcBef>
                <a:spcPts val="560"/>
              </a:spcBef>
              <a:spcAft>
                <a:spcPts val="0"/>
              </a:spcAft>
              <a:buSzPts val="2380"/>
              <a:buChar char="•"/>
            </a:pPr>
            <a:r>
              <a:rPr lang="en" sz="2800">
                <a:latin typeface="Calibri"/>
                <a:ea typeface="Calibri"/>
                <a:cs typeface="Calibri"/>
                <a:sym typeface="Calibri"/>
              </a:rPr>
              <a:t>The one hour notice requirement is waived for “dire emergencies.”  </a:t>
            </a:r>
            <a:endParaRPr sz="2800">
              <a:latin typeface="Calibri"/>
              <a:ea typeface="Calibri"/>
              <a:cs typeface="Calibri"/>
              <a:sym typeface="Calibri"/>
            </a:endParaRPr>
          </a:p>
        </p:txBody>
      </p:sp>
      <p:pic>
        <p:nvPicPr>
          <p:cNvPr id="295" name="Google Shape;295;p42"/>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PUBLIC PARTICIPATION</a:t>
            </a:r>
            <a:endParaRPr sz="4400">
              <a:latin typeface="Calibri"/>
              <a:ea typeface="Calibri"/>
              <a:cs typeface="Calibri"/>
              <a:sym typeface="Calibri"/>
            </a:endParaRPr>
          </a:p>
        </p:txBody>
      </p:sp>
      <p:sp>
        <p:nvSpPr>
          <p:cNvPr id="301" name="Google Shape;301;p4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720"/>
              <a:buNone/>
            </a:pPr>
            <a:r>
              <a:rPr lang="en" sz="3200" dirty="0">
                <a:latin typeface="Calibri"/>
                <a:ea typeface="Calibri"/>
                <a:cs typeface="Calibri"/>
                <a:sym typeface="Calibri"/>
              </a:rPr>
              <a:t>“All meetings of a state body shall be open and public and </a:t>
            </a:r>
            <a:r>
              <a:rPr lang="en" sz="3200" u="sng" dirty="0">
                <a:solidFill>
                  <a:srgbClr val="0070C0"/>
                </a:solidFill>
                <a:latin typeface="Calibri"/>
                <a:ea typeface="Calibri"/>
                <a:cs typeface="Calibri"/>
                <a:sym typeface="Calibri"/>
              </a:rPr>
              <a:t>all persons shall be permitted to attend </a:t>
            </a:r>
            <a:r>
              <a:rPr lang="en" sz="3200" dirty="0">
                <a:latin typeface="Calibri"/>
                <a:ea typeface="Calibri"/>
                <a:cs typeface="Calibri"/>
                <a:sym typeface="Calibri"/>
              </a:rPr>
              <a:t>any meeting of a state body except as otherwise provided in this article.”  </a:t>
            </a:r>
            <a:endParaRPr dirty="0"/>
          </a:p>
          <a:p>
            <a:pPr marL="0" lvl="0" indent="0" algn="l" rtl="0">
              <a:spcBef>
                <a:spcPts val="640"/>
              </a:spcBef>
              <a:spcAft>
                <a:spcPts val="0"/>
              </a:spcAft>
              <a:buSzPts val="2720"/>
              <a:buNone/>
            </a:pPr>
            <a:r>
              <a:rPr lang="en" sz="3200" dirty="0">
                <a:latin typeface="Calibri"/>
                <a:ea typeface="Calibri"/>
                <a:cs typeface="Calibri"/>
                <a:sym typeface="Calibri"/>
              </a:rPr>
              <a:t>				 - GC Section </a:t>
            </a:r>
            <a:r>
              <a:rPr lang="en" sz="3200" dirty="0">
                <a:solidFill>
                  <a:srgbClr val="000000"/>
                </a:solidFill>
                <a:latin typeface="Calibri"/>
                <a:ea typeface="Calibri"/>
                <a:cs typeface="Calibri"/>
                <a:sym typeface="Calibri"/>
              </a:rPr>
              <a:t>54953(a)</a:t>
            </a:r>
            <a:endParaRPr sz="3200" dirty="0">
              <a:latin typeface="Calibri"/>
              <a:ea typeface="Calibri"/>
              <a:cs typeface="Calibri"/>
              <a:sym typeface="Calibri"/>
            </a:endParaRPr>
          </a:p>
          <a:p>
            <a:pPr marL="137160" lvl="0" indent="0" algn="l" rtl="0">
              <a:spcBef>
                <a:spcPts val="640"/>
              </a:spcBef>
              <a:spcAft>
                <a:spcPts val="0"/>
              </a:spcAft>
              <a:buSzPts val="2720"/>
              <a:buNone/>
            </a:pPr>
            <a:endParaRPr sz="3200" dirty="0">
              <a:latin typeface="Calibri"/>
              <a:ea typeface="Calibri"/>
              <a:cs typeface="Calibri"/>
              <a:sym typeface="Calibri"/>
            </a:endParaRPr>
          </a:p>
        </p:txBody>
      </p:sp>
      <p:pic>
        <p:nvPicPr>
          <p:cNvPr id="302" name="Google Shape;302;p43"/>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The Public’s Place at the Table</a:t>
            </a:r>
            <a:endParaRPr sz="4400">
              <a:latin typeface="Calibri"/>
              <a:ea typeface="Calibri"/>
              <a:cs typeface="Calibri"/>
              <a:sym typeface="Calibri"/>
            </a:endParaRPr>
          </a:p>
        </p:txBody>
      </p:sp>
      <p:sp>
        <p:nvSpPr>
          <p:cNvPr id="308" name="Google Shape;308;p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37160" lvl="0" indent="-151130" algn="l" rtl="0">
              <a:spcBef>
                <a:spcPts val="0"/>
              </a:spcBef>
              <a:spcAft>
                <a:spcPts val="0"/>
              </a:spcAft>
              <a:buSzPts val="2380"/>
              <a:buChar char="•"/>
            </a:pPr>
            <a:r>
              <a:rPr lang="en" sz="2400" dirty="0">
                <a:latin typeface="Calibri"/>
                <a:ea typeface="Calibri"/>
                <a:cs typeface="Calibri"/>
                <a:sym typeface="Calibri"/>
              </a:rPr>
              <a:t>The legislative body must provide an opportunity for members of the public to directly address the body on each agenda item before or during the legislative body’s discussion or consideration of the item.  </a:t>
            </a:r>
            <a:endParaRPr sz="1600" dirty="0"/>
          </a:p>
          <a:p>
            <a:pPr marL="137160" lvl="0" indent="-151130" algn="l" rtl="0">
              <a:spcBef>
                <a:spcPts val="560"/>
              </a:spcBef>
              <a:spcAft>
                <a:spcPts val="0"/>
              </a:spcAft>
              <a:buSzPts val="2380"/>
              <a:buChar char="•"/>
            </a:pPr>
            <a:r>
              <a:rPr lang="en" sz="2400" dirty="0">
                <a:latin typeface="Calibri"/>
                <a:ea typeface="Calibri"/>
                <a:cs typeface="Calibri"/>
                <a:sym typeface="Calibri"/>
              </a:rPr>
              <a:t>Every agenda for a regular meeting must also allow members of the public to speak on any other item of interest within the subject matter jurisdiction of the legislative body (even if not on the agenda).  </a:t>
            </a:r>
            <a:endParaRPr sz="2400" dirty="0">
              <a:latin typeface="Calibri"/>
              <a:ea typeface="Calibri"/>
              <a:cs typeface="Calibri"/>
              <a:sym typeface="Calibri"/>
            </a:endParaRPr>
          </a:p>
        </p:txBody>
      </p:sp>
      <p:pic>
        <p:nvPicPr>
          <p:cNvPr id="309" name="Google Shape;309;p44"/>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The Public’s Place at the Table</a:t>
            </a:r>
            <a:endParaRPr sz="4400">
              <a:latin typeface="Calibri"/>
              <a:ea typeface="Calibri"/>
              <a:cs typeface="Calibri"/>
              <a:sym typeface="Calibri"/>
            </a:endParaRPr>
          </a:p>
        </p:txBody>
      </p:sp>
      <p:sp>
        <p:nvSpPr>
          <p:cNvPr id="315" name="Google Shape;315;p4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37160" lvl="0" indent="-151130" algn="l" rtl="0">
              <a:spcBef>
                <a:spcPts val="0"/>
              </a:spcBef>
              <a:spcAft>
                <a:spcPts val="0"/>
              </a:spcAft>
              <a:buSzPts val="2380"/>
              <a:buChar char="•"/>
            </a:pPr>
            <a:r>
              <a:rPr lang="en" sz="2400" dirty="0">
                <a:latin typeface="Calibri"/>
                <a:ea typeface="Calibri"/>
                <a:cs typeface="Calibri"/>
                <a:sym typeface="Calibri"/>
              </a:rPr>
              <a:t>The legislative body may not prohibit criticism of policies, procedures, programs or services of the legislative body/agency </a:t>
            </a:r>
            <a:endParaRPr sz="1600" dirty="0"/>
          </a:p>
          <a:p>
            <a:pPr marL="137160" lvl="0" indent="-151130" algn="l" rtl="0">
              <a:spcBef>
                <a:spcPts val="560"/>
              </a:spcBef>
              <a:spcAft>
                <a:spcPts val="0"/>
              </a:spcAft>
              <a:buSzPts val="2380"/>
              <a:buChar char="•"/>
            </a:pPr>
            <a:r>
              <a:rPr lang="en" sz="2400" dirty="0">
                <a:latin typeface="Calibri"/>
                <a:ea typeface="Calibri"/>
                <a:cs typeface="Calibri"/>
                <a:sym typeface="Calibri"/>
              </a:rPr>
              <a:t>Reasonable regulations on public comment may be adopted (example: time limits for individual speakers)</a:t>
            </a:r>
            <a:endParaRPr sz="1600" dirty="0"/>
          </a:p>
          <a:p>
            <a:pPr marL="137160" lvl="0" indent="-151130" algn="l" rtl="0">
              <a:spcBef>
                <a:spcPts val="560"/>
              </a:spcBef>
              <a:spcAft>
                <a:spcPts val="0"/>
              </a:spcAft>
              <a:buSzPts val="2380"/>
              <a:buChar char="•"/>
            </a:pPr>
            <a:r>
              <a:rPr lang="en" sz="2400" dirty="0">
                <a:latin typeface="Calibri"/>
                <a:ea typeface="Calibri"/>
                <a:cs typeface="Calibri"/>
                <a:sym typeface="Calibri"/>
              </a:rPr>
              <a:t>The legislative body may remove individuals from a meeting who willfully interrupt proceedings.</a:t>
            </a:r>
            <a:endParaRPr sz="1600" dirty="0"/>
          </a:p>
          <a:p>
            <a:pPr marL="0" lvl="0" indent="0" algn="l" rtl="0">
              <a:spcBef>
                <a:spcPts val="560"/>
              </a:spcBef>
              <a:spcAft>
                <a:spcPts val="0"/>
              </a:spcAft>
              <a:buSzPts val="2380"/>
              <a:buNone/>
            </a:pPr>
            <a:r>
              <a:rPr lang="en" sz="2400" dirty="0">
                <a:latin typeface="Calibri"/>
                <a:ea typeface="Calibri"/>
                <a:cs typeface="Calibri"/>
                <a:sym typeface="Calibri"/>
              </a:rPr>
              <a:t> 					-GC Section 54957.9</a:t>
            </a:r>
            <a:endParaRPr sz="1600" dirty="0"/>
          </a:p>
        </p:txBody>
      </p:sp>
      <p:pic>
        <p:nvPicPr>
          <p:cNvPr id="316" name="Google Shape;316;p45"/>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The Public’s Right to Attend</a:t>
            </a:r>
            <a:endParaRPr sz="4400">
              <a:latin typeface="Calibri"/>
              <a:ea typeface="Calibri"/>
              <a:cs typeface="Calibri"/>
              <a:sym typeface="Calibri"/>
            </a:endParaRPr>
          </a:p>
        </p:txBody>
      </p:sp>
      <p:sp>
        <p:nvSpPr>
          <p:cNvPr id="322" name="Google Shape;322;p4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37160" lvl="0" indent="-151130" algn="l" rtl="0">
              <a:spcBef>
                <a:spcPts val="0"/>
              </a:spcBef>
              <a:spcAft>
                <a:spcPts val="0"/>
              </a:spcAft>
              <a:buSzPts val="2380"/>
              <a:buChar char="•"/>
            </a:pPr>
            <a:r>
              <a:rPr lang="en" sz="2800">
                <a:latin typeface="Calibri"/>
                <a:ea typeface="Calibri"/>
                <a:cs typeface="Calibri"/>
                <a:sym typeface="Calibri"/>
              </a:rPr>
              <a:t>All meetings must comply with the ADA </a:t>
            </a:r>
            <a:endParaRPr/>
          </a:p>
          <a:p>
            <a:pPr marL="137160" lvl="0" indent="-151130" algn="l" rtl="0">
              <a:spcBef>
                <a:spcPts val="560"/>
              </a:spcBef>
              <a:spcAft>
                <a:spcPts val="0"/>
              </a:spcAft>
              <a:buSzPts val="2380"/>
              <a:buChar char="•"/>
            </a:pPr>
            <a:r>
              <a:rPr lang="en" sz="2800">
                <a:latin typeface="Calibri"/>
                <a:ea typeface="Calibri"/>
                <a:cs typeface="Calibri"/>
                <a:sym typeface="Calibri"/>
              </a:rPr>
              <a:t>Any person may record the proceedings via audio recorder, video recorder or still motion camera</a:t>
            </a:r>
            <a:endParaRPr/>
          </a:p>
          <a:p>
            <a:pPr marL="137160" lvl="0" indent="-151130" algn="l" rtl="0">
              <a:spcBef>
                <a:spcPts val="560"/>
              </a:spcBef>
              <a:spcAft>
                <a:spcPts val="0"/>
              </a:spcAft>
              <a:buSzPts val="2380"/>
              <a:buChar char="•"/>
            </a:pPr>
            <a:r>
              <a:rPr lang="en" sz="2800">
                <a:latin typeface="Calibri"/>
                <a:ea typeface="Calibri"/>
                <a:cs typeface="Calibri"/>
                <a:sym typeface="Calibri"/>
              </a:rPr>
              <a:t>No conditions may be set for attendance at or participation in a public meeting</a:t>
            </a:r>
            <a:endParaRPr/>
          </a:p>
          <a:p>
            <a:pPr marL="342900" lvl="1" indent="-129540" algn="l" rtl="0">
              <a:spcBef>
                <a:spcPts val="480"/>
              </a:spcBef>
              <a:spcAft>
                <a:spcPts val="0"/>
              </a:spcAft>
              <a:buSzPts val="2040"/>
              <a:buChar char="•"/>
            </a:pPr>
            <a:r>
              <a:rPr lang="en" sz="2400">
                <a:latin typeface="Calibri"/>
                <a:ea typeface="Calibri"/>
                <a:cs typeface="Calibri"/>
                <a:sym typeface="Calibri"/>
              </a:rPr>
              <a:t>Sign-in not required</a:t>
            </a:r>
            <a:endParaRPr/>
          </a:p>
          <a:p>
            <a:pPr marL="342900" lvl="1" indent="-129540" algn="l" rtl="0">
              <a:spcBef>
                <a:spcPts val="480"/>
              </a:spcBef>
              <a:spcAft>
                <a:spcPts val="0"/>
              </a:spcAft>
              <a:buSzPts val="2040"/>
              <a:buChar char="•"/>
            </a:pPr>
            <a:r>
              <a:rPr lang="en" sz="2400">
                <a:latin typeface="Calibri"/>
                <a:ea typeface="Calibri"/>
                <a:cs typeface="Calibri"/>
                <a:sym typeface="Calibri"/>
              </a:rPr>
              <a:t>Self-identification not required as a prerequisite to speak</a:t>
            </a:r>
            <a:endParaRPr/>
          </a:p>
          <a:p>
            <a:pPr marL="342900" lvl="1" indent="-129540" algn="l" rtl="0">
              <a:spcBef>
                <a:spcPts val="480"/>
              </a:spcBef>
              <a:spcAft>
                <a:spcPts val="0"/>
              </a:spcAft>
              <a:buSzPts val="2040"/>
              <a:buChar char="•"/>
            </a:pPr>
            <a:r>
              <a:rPr lang="en" sz="2400">
                <a:latin typeface="Calibri"/>
                <a:ea typeface="Calibri"/>
                <a:cs typeface="Calibri"/>
                <a:sym typeface="Calibri"/>
              </a:rPr>
              <a:t>No fees may be charged for providing notice</a:t>
            </a:r>
            <a:endParaRPr/>
          </a:p>
          <a:p>
            <a:pPr marL="342900" lvl="1" indent="-56197" algn="l" rtl="0">
              <a:spcBef>
                <a:spcPts val="300"/>
              </a:spcBef>
              <a:spcAft>
                <a:spcPts val="0"/>
              </a:spcAft>
              <a:buSzPts val="1275"/>
              <a:buNone/>
            </a:pPr>
            <a:endParaRPr/>
          </a:p>
        </p:txBody>
      </p:sp>
      <p:pic>
        <p:nvPicPr>
          <p:cNvPr id="323" name="Google Shape;323;p46"/>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animEffect transition="in" filter="fade">
                                      <p:cBhvr>
                                        <p:cTn id="7" dur="500"/>
                                        <p:tgtEl>
                                          <p:spTgt spid="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xEl>
                                              <p:pRg st="1" end="1"/>
                                            </p:txEl>
                                          </p:spTgt>
                                        </p:tgtEl>
                                        <p:attrNameLst>
                                          <p:attrName>style.visibility</p:attrName>
                                        </p:attrNameLst>
                                      </p:cBhvr>
                                      <p:to>
                                        <p:strVal val="visible"/>
                                      </p:to>
                                    </p:set>
                                    <p:animEffect transition="in" filter="fade">
                                      <p:cBhvr>
                                        <p:cTn id="12" dur="500"/>
                                        <p:tgtEl>
                                          <p:spTgt spid="3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2">
                                            <p:txEl>
                                              <p:pRg st="2" end="2"/>
                                            </p:txEl>
                                          </p:spTgt>
                                        </p:tgtEl>
                                        <p:attrNameLst>
                                          <p:attrName>style.visibility</p:attrName>
                                        </p:attrNameLst>
                                      </p:cBhvr>
                                      <p:to>
                                        <p:strVal val="visible"/>
                                      </p:to>
                                    </p:set>
                                    <p:animEffect transition="in" filter="fade">
                                      <p:cBhvr>
                                        <p:cTn id="17" dur="500"/>
                                        <p:tgtEl>
                                          <p:spTgt spid="3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2">
                                            <p:txEl>
                                              <p:pRg st="3" end="3"/>
                                            </p:txEl>
                                          </p:spTgt>
                                        </p:tgtEl>
                                        <p:attrNameLst>
                                          <p:attrName>style.visibility</p:attrName>
                                        </p:attrNameLst>
                                      </p:cBhvr>
                                      <p:to>
                                        <p:strVal val="visible"/>
                                      </p:to>
                                    </p:set>
                                    <p:animEffect transition="in" filter="fade">
                                      <p:cBhvr>
                                        <p:cTn id="22" dur="500"/>
                                        <p:tgtEl>
                                          <p:spTgt spid="3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2">
                                            <p:txEl>
                                              <p:pRg st="4" end="4"/>
                                            </p:txEl>
                                          </p:spTgt>
                                        </p:tgtEl>
                                        <p:attrNameLst>
                                          <p:attrName>style.visibility</p:attrName>
                                        </p:attrNameLst>
                                      </p:cBhvr>
                                      <p:to>
                                        <p:strVal val="visible"/>
                                      </p:to>
                                    </p:set>
                                    <p:animEffect transition="in" filter="fade">
                                      <p:cBhvr>
                                        <p:cTn id="27" dur="500"/>
                                        <p:tgtEl>
                                          <p:spTgt spid="3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2">
                                            <p:txEl>
                                              <p:pRg st="5" end="5"/>
                                            </p:txEl>
                                          </p:spTgt>
                                        </p:tgtEl>
                                        <p:attrNameLst>
                                          <p:attrName>style.visibility</p:attrName>
                                        </p:attrNameLst>
                                      </p:cBhvr>
                                      <p:to>
                                        <p:strVal val="visible"/>
                                      </p:to>
                                    </p:set>
                                    <p:animEffect transition="in" filter="fade">
                                      <p:cBhvr>
                                        <p:cTn id="32" dur="500"/>
                                        <p:tgtEl>
                                          <p:spTgt spid="3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latin typeface="Calibri" panose="020F0502020204030204" pitchFamily="34" charset="0"/>
                <a:cs typeface="Calibri" panose="020F0502020204030204" pitchFamily="34" charset="0"/>
              </a:rPr>
              <a:t>Governor Newsom’s COVID-19 Executive Orders:  Meeting Process</a:t>
            </a:r>
          </a:p>
        </p:txBody>
      </p:sp>
      <p:sp>
        <p:nvSpPr>
          <p:cNvPr id="3" name="Text Placeholder 2"/>
          <p:cNvSpPr>
            <a:spLocks noGrp="1"/>
          </p:cNvSpPr>
          <p:nvPr>
            <p:ph type="body" idx="1"/>
          </p:nvPr>
        </p:nvSpPr>
        <p:spPr/>
        <p:txBody>
          <a:bodyPr/>
          <a:lstStyle/>
          <a:p>
            <a:r>
              <a:rPr lang="en-US" sz="2000" dirty="0">
                <a:latin typeface="Calibri" panose="020F0502020204030204" pitchFamily="34" charset="0"/>
                <a:cs typeface="Calibri" panose="020F0502020204030204" pitchFamily="34" charset="0"/>
              </a:rPr>
              <a:t>Physical presence of members of the legislative body or of the public are </a:t>
            </a:r>
            <a:r>
              <a:rPr lang="en-US" sz="2000" u="sng" dirty="0">
                <a:latin typeface="Calibri" panose="020F0502020204030204" pitchFamily="34" charset="0"/>
                <a:cs typeface="Calibri" panose="020F0502020204030204" pitchFamily="34" charset="0"/>
              </a:rPr>
              <a:t>not required</a:t>
            </a:r>
            <a:r>
              <a:rPr lang="en-US" sz="2000" dirty="0">
                <a:latin typeface="Calibri" panose="020F0502020204030204" pitchFamily="34" charset="0"/>
                <a:cs typeface="Calibri" panose="020F0502020204030204" pitchFamily="34" charset="0"/>
              </a:rPr>
              <a:t> as a condition of participation in or quorum for a public meeting</a:t>
            </a:r>
          </a:p>
          <a:p>
            <a:r>
              <a:rPr lang="en-US" sz="2000" dirty="0">
                <a:latin typeface="Calibri" panose="020F0502020204030204" pitchFamily="34" charset="0"/>
                <a:cs typeface="Calibri" panose="020F0502020204030204" pitchFamily="34" charset="0"/>
              </a:rPr>
              <a:t>Notice is </a:t>
            </a:r>
            <a:r>
              <a:rPr lang="en-US" sz="2000" u="sng" dirty="0">
                <a:latin typeface="Calibri" panose="020F0502020204030204" pitchFamily="34" charset="0"/>
                <a:cs typeface="Calibri" panose="020F0502020204030204" pitchFamily="34" charset="0"/>
              </a:rPr>
              <a:t>not required</a:t>
            </a:r>
            <a:r>
              <a:rPr lang="en-US" sz="2000" dirty="0">
                <a:latin typeface="Calibri" panose="020F0502020204030204" pitchFamily="34" charset="0"/>
                <a:cs typeface="Calibri" panose="020F0502020204030204" pitchFamily="34" charset="0"/>
              </a:rPr>
              <a:t> of each teleconference location from which a member will be participating in a public meeting</a:t>
            </a:r>
          </a:p>
          <a:p>
            <a:r>
              <a:rPr lang="en-US" sz="2000" dirty="0">
                <a:latin typeface="Calibri" panose="020F0502020204030204" pitchFamily="34" charset="0"/>
                <a:cs typeface="Calibri" panose="020F0502020204030204" pitchFamily="34" charset="0"/>
              </a:rPr>
              <a:t>Teleconference location </a:t>
            </a:r>
            <a:r>
              <a:rPr lang="en-US" sz="2000" u="sng" dirty="0">
                <a:latin typeface="Calibri" panose="020F0502020204030204" pitchFamily="34" charset="0"/>
                <a:cs typeface="Calibri" panose="020F0502020204030204" pitchFamily="34" charset="0"/>
              </a:rPr>
              <a:t>does not</a:t>
            </a:r>
            <a:r>
              <a:rPr lang="en-US" sz="2000" dirty="0">
                <a:latin typeface="Calibri" panose="020F0502020204030204" pitchFamily="34" charset="0"/>
                <a:cs typeface="Calibri" panose="020F0502020204030204" pitchFamily="34" charset="0"/>
              </a:rPr>
              <a:t> have to be accessible to the public</a:t>
            </a:r>
          </a:p>
          <a:p>
            <a:r>
              <a:rPr lang="en-US" sz="2000" dirty="0">
                <a:latin typeface="Calibri" panose="020F0502020204030204" pitchFamily="34" charset="0"/>
                <a:cs typeface="Calibri" panose="020F0502020204030204" pitchFamily="34" charset="0"/>
              </a:rPr>
              <a:t>The possibility of members of the public addressing the body at each teleconference conference location is </a:t>
            </a:r>
            <a:r>
              <a:rPr lang="en-US" sz="2000" u="sng" dirty="0">
                <a:latin typeface="Calibri" panose="020F0502020204030204" pitchFamily="34" charset="0"/>
                <a:cs typeface="Calibri" panose="020F0502020204030204" pitchFamily="34" charset="0"/>
              </a:rPr>
              <a:t>not required</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Agendas </a:t>
            </a:r>
            <a:r>
              <a:rPr lang="en-US" sz="2000" u="sng" dirty="0">
                <a:latin typeface="Calibri" panose="020F0502020204030204" pitchFamily="34" charset="0"/>
                <a:cs typeface="Calibri" panose="020F0502020204030204" pitchFamily="34" charset="0"/>
              </a:rPr>
              <a:t>do not</a:t>
            </a:r>
            <a:r>
              <a:rPr lang="en-US" sz="2000" dirty="0">
                <a:latin typeface="Calibri" panose="020F0502020204030204" pitchFamily="34" charset="0"/>
                <a:cs typeface="Calibri" panose="020F0502020204030204" pitchFamily="34" charset="0"/>
              </a:rPr>
              <a:t> have to be posted at all teleconference locations</a:t>
            </a:r>
          </a:p>
          <a:p>
            <a:endParaRPr lang="en-US" dirty="0"/>
          </a:p>
        </p:txBody>
      </p:sp>
    </p:spTree>
    <p:extLst>
      <p:ext uri="{BB962C8B-B14F-4D97-AF65-F5344CB8AC3E}">
        <p14:creationId xmlns:p14="http://schemas.microsoft.com/office/powerpoint/2010/main" val="3219142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latin typeface="Calibri" panose="020F0502020204030204" pitchFamily="34" charset="0"/>
                <a:cs typeface="Calibri" panose="020F0502020204030204" pitchFamily="34" charset="0"/>
              </a:rPr>
              <a:t>Governor Newsom’s COVID-19 Executive Orders:  Emergency Updates</a:t>
            </a:r>
          </a:p>
        </p:txBody>
      </p:sp>
      <p:sp>
        <p:nvSpPr>
          <p:cNvPr id="3" name="Text Placeholder 2"/>
          <p:cNvSpPr>
            <a:spLocks noGrp="1"/>
          </p:cNvSpPr>
          <p:nvPr>
            <p:ph type="body" idx="1"/>
          </p:nvPr>
        </p:nvSpPr>
        <p:spPr/>
        <p:txBody>
          <a:bodyPr/>
          <a:lstStyle/>
          <a:p>
            <a:r>
              <a:rPr lang="en-US" dirty="0"/>
              <a:t>Executive Order N-35-20 allows all members of a legislative body to receive updates from federal, state and local officials relevant to the declared COVID-19 emergency, including impacts of COVID-19, the government response, and “other aspects relevant to the declared emergency”  </a:t>
            </a:r>
          </a:p>
          <a:p>
            <a:r>
              <a:rPr lang="en-US" dirty="0"/>
              <a:t>Members may ask questions of those federal, state and local officials who provide the updates in order to stay apprised of emergency operations and the impact the emergency has on their constituents</a:t>
            </a:r>
          </a:p>
          <a:p>
            <a:r>
              <a:rPr lang="en-US" dirty="0"/>
              <a:t>Members may not take action on, or discuss amongst themselves, any item of business that is within the subject matter jurisdiction of the legislative body without complying with otherwise-applicable requirements of the Brown Act</a:t>
            </a:r>
          </a:p>
          <a:p>
            <a:endParaRPr lang="en-US" dirty="0"/>
          </a:p>
        </p:txBody>
      </p:sp>
    </p:spTree>
    <p:extLst>
      <p:ext uri="{BB962C8B-B14F-4D97-AF65-F5344CB8AC3E}">
        <p14:creationId xmlns:p14="http://schemas.microsoft.com/office/powerpoint/2010/main" val="1805234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30" name="Google Shape;330;p47"/>
          <p:cNvPicPr preferRelativeResize="0"/>
          <p:nvPr/>
        </p:nvPicPr>
        <p:blipFill rotWithShape="1">
          <a:blip r:embed="rId3">
            <a:alphaModFix/>
          </a:blip>
          <a:srcRect/>
          <a:stretch/>
        </p:blipFill>
        <p:spPr>
          <a:xfrm>
            <a:off x="7878572" y="4377193"/>
            <a:ext cx="897853" cy="674629"/>
          </a:xfrm>
          <a:prstGeom prst="rect">
            <a:avLst/>
          </a:prstGeom>
          <a:noFill/>
          <a:ln>
            <a:noFill/>
          </a:ln>
        </p:spPr>
      </p:pic>
      <p:sp>
        <p:nvSpPr>
          <p:cNvPr id="328" name="Google Shape;328;p4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CLOSED SESSIONS</a:t>
            </a:r>
            <a:endParaRPr sz="4400">
              <a:latin typeface="Calibri"/>
              <a:ea typeface="Calibri"/>
              <a:cs typeface="Calibri"/>
              <a:sym typeface="Calibri"/>
            </a:endParaRPr>
          </a:p>
        </p:txBody>
      </p:sp>
      <p:sp>
        <p:nvSpPr>
          <p:cNvPr id="329" name="Google Shape;329;p47"/>
          <p:cNvSpPr txBox="1">
            <a:spLocks noGrp="1"/>
          </p:cNvSpPr>
          <p:nvPr>
            <p:ph type="body" idx="1"/>
          </p:nvPr>
        </p:nvSpPr>
        <p:spPr>
          <a:xfrm>
            <a:off x="958238" y="1348740"/>
            <a:ext cx="7543800" cy="35209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550"/>
              <a:buNone/>
            </a:pPr>
            <a:r>
              <a:rPr lang="en" sz="2800" dirty="0">
                <a:latin typeface="Calibri"/>
                <a:ea typeface="Calibri"/>
                <a:cs typeface="Calibri"/>
                <a:sym typeface="Calibri"/>
              </a:rPr>
              <a:t>“All meetings of a legislative body shall be open and public and all persons shall be permitted to attend any meeting of a state body </a:t>
            </a:r>
            <a:r>
              <a:rPr lang="en" sz="2800" u="sng" dirty="0">
                <a:solidFill>
                  <a:srgbClr val="810000"/>
                </a:solidFill>
                <a:latin typeface="Calibri"/>
                <a:ea typeface="Calibri"/>
                <a:cs typeface="Calibri"/>
                <a:sym typeface="Calibri"/>
              </a:rPr>
              <a:t>except as otherwise provided in this article</a:t>
            </a:r>
            <a:r>
              <a:rPr lang="en" sz="2800" dirty="0">
                <a:latin typeface="Calibri"/>
                <a:ea typeface="Calibri"/>
                <a:cs typeface="Calibri"/>
                <a:sym typeface="Calibri"/>
              </a:rPr>
              <a:t>.”  </a:t>
            </a:r>
            <a:endParaRPr sz="1600" dirty="0"/>
          </a:p>
          <a:p>
            <a:pPr marL="0" lvl="0" indent="0" algn="l" rtl="0">
              <a:spcBef>
                <a:spcPts val="600"/>
              </a:spcBef>
              <a:spcAft>
                <a:spcPts val="0"/>
              </a:spcAft>
              <a:buSzPts val="2550"/>
              <a:buNone/>
            </a:pPr>
            <a:r>
              <a:rPr lang="en" sz="2800" dirty="0">
                <a:latin typeface="Calibri"/>
                <a:ea typeface="Calibri"/>
                <a:cs typeface="Calibri"/>
                <a:sym typeface="Calibri"/>
              </a:rPr>
              <a:t>				   - GC Section </a:t>
            </a:r>
            <a:r>
              <a:rPr lang="en" sz="2800" dirty="0">
                <a:solidFill>
                  <a:srgbClr val="000000"/>
                </a:solidFill>
                <a:latin typeface="Calibri"/>
                <a:ea typeface="Calibri"/>
                <a:cs typeface="Calibri"/>
                <a:sym typeface="Calibri"/>
              </a:rPr>
              <a:t>54953(a)</a:t>
            </a:r>
            <a:endParaRPr sz="2800" dirty="0">
              <a:latin typeface="Calibri"/>
              <a:ea typeface="Calibri"/>
              <a:cs typeface="Calibri"/>
              <a:sym typeface="Calibri"/>
            </a:endParaRPr>
          </a:p>
          <a:p>
            <a:pPr marL="0" lvl="0" indent="0" algn="l" rtl="0">
              <a:spcBef>
                <a:spcPts val="600"/>
              </a:spcBef>
              <a:spcAft>
                <a:spcPts val="0"/>
              </a:spcAft>
              <a:buSzPts val="2550"/>
              <a:buNone/>
            </a:pPr>
            <a:endParaRPr sz="2800" dirty="0">
              <a:latin typeface="Calibri"/>
              <a:ea typeface="Calibri"/>
              <a:cs typeface="Calibri"/>
              <a:sym typeface="Calibri"/>
            </a:endParaRPr>
          </a:p>
          <a:p>
            <a:pPr marL="0" lvl="0" indent="0" algn="ctr" rtl="0">
              <a:spcBef>
                <a:spcPts val="600"/>
              </a:spcBef>
              <a:spcAft>
                <a:spcPts val="0"/>
              </a:spcAft>
              <a:buSzPts val="2550"/>
              <a:buNone/>
            </a:pPr>
            <a:r>
              <a:rPr lang="en" sz="2800" dirty="0">
                <a:solidFill>
                  <a:srgbClr val="FF0000"/>
                </a:solidFill>
                <a:latin typeface="Calibri"/>
                <a:ea typeface="Calibri"/>
                <a:cs typeface="Calibri"/>
                <a:sym typeface="Calibri"/>
              </a:rPr>
              <a:t>Without specific statutory authority for a closed session, a matter must be discussed in public.  </a:t>
            </a:r>
            <a:endParaRPr sz="2800" dirty="0">
              <a:solidFill>
                <a:srgbClr val="FF0000"/>
              </a:solidFill>
              <a:latin typeface="Calibri"/>
              <a:ea typeface="Calibri"/>
              <a:cs typeface="Calibri"/>
              <a:sym typeface="Calibri"/>
            </a:endParaRPr>
          </a:p>
          <a:p>
            <a:pPr marL="137160" lvl="0" indent="0" algn="l" rtl="0">
              <a:spcBef>
                <a:spcPts val="600"/>
              </a:spcBef>
              <a:spcAft>
                <a:spcPts val="0"/>
              </a:spcAft>
              <a:buSzPts val="2550"/>
              <a:buNone/>
            </a:pPr>
            <a:endParaRPr sz="3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7" name="Google Shape;337;p48"/>
          <p:cNvPicPr preferRelativeResize="0"/>
          <p:nvPr/>
        </p:nvPicPr>
        <p:blipFill rotWithShape="1">
          <a:blip r:embed="rId3">
            <a:alphaModFix/>
          </a:blip>
          <a:srcRect/>
          <a:stretch/>
        </p:blipFill>
        <p:spPr>
          <a:xfrm>
            <a:off x="1304837" y="611382"/>
            <a:ext cx="963801" cy="857250"/>
          </a:xfrm>
          <a:prstGeom prst="rect">
            <a:avLst/>
          </a:prstGeom>
          <a:noFill/>
          <a:ln>
            <a:noFill/>
          </a:ln>
        </p:spPr>
      </p:pic>
      <p:sp>
        <p:nvSpPr>
          <p:cNvPr id="335" name="Google Shape;335;p48"/>
          <p:cNvSpPr txBox="1">
            <a:spLocks noGrp="1"/>
          </p:cNvSpPr>
          <p:nvPr>
            <p:ph type="title"/>
          </p:nvPr>
        </p:nvSpPr>
        <p:spPr>
          <a:xfrm>
            <a:off x="1111169" y="236774"/>
            <a:ext cx="7534500" cy="99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dirty="0">
                <a:latin typeface="Calibri"/>
                <a:ea typeface="Calibri"/>
                <a:cs typeface="Calibri"/>
                <a:sym typeface="Calibri"/>
              </a:rPr>
              <a:t>Authorized Closed Session Topics</a:t>
            </a:r>
            <a:endParaRPr sz="4400" dirty="0">
              <a:latin typeface="Calibri"/>
              <a:ea typeface="Calibri"/>
              <a:cs typeface="Calibri"/>
              <a:sym typeface="Calibri"/>
            </a:endParaRPr>
          </a:p>
        </p:txBody>
      </p:sp>
      <p:sp>
        <p:nvSpPr>
          <p:cNvPr id="336" name="Google Shape;336;p48"/>
          <p:cNvSpPr txBox="1">
            <a:spLocks noGrp="1"/>
          </p:cNvSpPr>
          <p:nvPr>
            <p:ph type="body" idx="1"/>
          </p:nvPr>
        </p:nvSpPr>
        <p:spPr>
          <a:xfrm>
            <a:off x="1106519" y="1485690"/>
            <a:ext cx="7543800" cy="3263400"/>
          </a:xfrm>
          <a:prstGeom prst="rect">
            <a:avLst/>
          </a:prstGeom>
          <a:noFill/>
          <a:ln>
            <a:noFill/>
          </a:ln>
        </p:spPr>
        <p:txBody>
          <a:bodyPr spcFirstLastPara="1" wrap="square" lIns="91425" tIns="45700" rIns="91425" bIns="45700" anchor="t" anchorCtr="0">
            <a:noAutofit/>
          </a:bodyPr>
          <a:lstStyle/>
          <a:p>
            <a:pPr marL="137160" lvl="0" indent="-139795" algn="l" rtl="0">
              <a:lnSpc>
                <a:spcPct val="90000"/>
              </a:lnSpc>
              <a:spcBef>
                <a:spcPts val="0"/>
              </a:spcBef>
              <a:spcAft>
                <a:spcPts val="0"/>
              </a:spcAft>
              <a:buSzPts val="2202"/>
              <a:buChar char="•"/>
            </a:pPr>
            <a:r>
              <a:rPr lang="en" sz="2000" dirty="0">
                <a:latin typeface="Calibri"/>
                <a:ea typeface="Calibri"/>
                <a:cs typeface="Calibri"/>
                <a:sym typeface="Calibri"/>
              </a:rPr>
              <a:t>The Brown Act authorizes closed sessions for specific topics, including: </a:t>
            </a:r>
            <a:endParaRPr sz="1400" dirty="0"/>
          </a:p>
          <a:p>
            <a:pPr marL="342900" lvl="1" indent="-139795" algn="l" rtl="0">
              <a:lnSpc>
                <a:spcPct val="90000"/>
              </a:lnSpc>
              <a:spcBef>
                <a:spcPts val="518"/>
              </a:spcBef>
              <a:spcAft>
                <a:spcPts val="0"/>
              </a:spcAft>
              <a:buSzPts val="2202"/>
              <a:buChar char="•"/>
            </a:pPr>
            <a:r>
              <a:rPr lang="en" sz="2000" dirty="0">
                <a:latin typeface="Calibri"/>
                <a:ea typeface="Calibri"/>
                <a:cs typeface="Calibri"/>
                <a:sym typeface="Calibri"/>
              </a:rPr>
              <a:t>Existing or anticipated litigation</a:t>
            </a:r>
            <a:endParaRPr sz="1400" dirty="0"/>
          </a:p>
          <a:p>
            <a:pPr marL="342900" lvl="1" indent="-139795" algn="l" rtl="0">
              <a:lnSpc>
                <a:spcPct val="90000"/>
              </a:lnSpc>
              <a:spcBef>
                <a:spcPts val="518"/>
              </a:spcBef>
              <a:spcAft>
                <a:spcPts val="0"/>
              </a:spcAft>
              <a:buSzPts val="2202"/>
              <a:buChar char="•"/>
            </a:pPr>
            <a:r>
              <a:rPr lang="en" sz="2000" dirty="0">
                <a:latin typeface="Calibri"/>
                <a:ea typeface="Calibri"/>
                <a:cs typeface="Calibri"/>
                <a:sym typeface="Calibri"/>
              </a:rPr>
              <a:t>Real property negotiations</a:t>
            </a:r>
            <a:endParaRPr sz="1400" dirty="0"/>
          </a:p>
          <a:p>
            <a:pPr marL="342900" lvl="1" indent="-139795" algn="l" rtl="0">
              <a:lnSpc>
                <a:spcPct val="90000"/>
              </a:lnSpc>
              <a:spcBef>
                <a:spcPts val="518"/>
              </a:spcBef>
              <a:spcAft>
                <a:spcPts val="0"/>
              </a:spcAft>
              <a:buSzPts val="2202"/>
              <a:buChar char="•"/>
            </a:pPr>
            <a:r>
              <a:rPr lang="en" sz="2000" dirty="0">
                <a:latin typeface="Calibri"/>
                <a:ea typeface="Calibri"/>
                <a:cs typeface="Calibri"/>
                <a:sym typeface="Calibri"/>
              </a:rPr>
              <a:t>Public employee appointments, evaluation and discipline</a:t>
            </a:r>
            <a:endParaRPr sz="1400" dirty="0"/>
          </a:p>
          <a:p>
            <a:pPr marL="342900" lvl="1" indent="-139795" algn="l" rtl="0">
              <a:lnSpc>
                <a:spcPct val="90000"/>
              </a:lnSpc>
              <a:spcBef>
                <a:spcPts val="518"/>
              </a:spcBef>
              <a:spcAft>
                <a:spcPts val="0"/>
              </a:spcAft>
              <a:buSzPts val="2202"/>
              <a:buChar char="•"/>
            </a:pPr>
            <a:r>
              <a:rPr lang="en" sz="2000" dirty="0">
                <a:latin typeface="Calibri"/>
                <a:ea typeface="Calibri"/>
                <a:cs typeface="Calibri"/>
                <a:sym typeface="Calibri"/>
              </a:rPr>
              <a:t>Labor negotiations</a:t>
            </a:r>
            <a:endParaRPr sz="1400" dirty="0"/>
          </a:p>
          <a:p>
            <a:pPr marL="342900" lvl="1" indent="-139795" algn="l" rtl="0">
              <a:lnSpc>
                <a:spcPct val="90000"/>
              </a:lnSpc>
              <a:spcBef>
                <a:spcPts val="518"/>
              </a:spcBef>
              <a:spcAft>
                <a:spcPts val="0"/>
              </a:spcAft>
              <a:buSzPts val="2202"/>
              <a:buChar char="•"/>
            </a:pPr>
            <a:r>
              <a:rPr lang="en" sz="2000" dirty="0">
                <a:latin typeface="Calibri"/>
                <a:ea typeface="Calibri"/>
                <a:cs typeface="Calibri"/>
                <a:sym typeface="Calibri"/>
              </a:rPr>
              <a:t>Threats to security</a:t>
            </a:r>
            <a:endParaRPr sz="1400" dirty="0"/>
          </a:p>
          <a:p>
            <a:pPr marL="137160" lvl="0" indent="-139795" algn="l" rtl="0">
              <a:lnSpc>
                <a:spcPct val="90000"/>
              </a:lnSpc>
              <a:spcBef>
                <a:spcPts val="518"/>
              </a:spcBef>
              <a:spcAft>
                <a:spcPts val="0"/>
              </a:spcAft>
              <a:buSzPts val="2202"/>
              <a:buChar char="•"/>
            </a:pPr>
            <a:r>
              <a:rPr lang="en" sz="2000" dirty="0">
                <a:latin typeface="Calibri"/>
                <a:ea typeface="Calibri"/>
                <a:cs typeface="Calibri"/>
                <a:sym typeface="Calibri"/>
              </a:rPr>
              <a:t>Note:  There is </a:t>
            </a:r>
            <a:r>
              <a:rPr lang="en" sz="2000" u="sng" dirty="0">
                <a:latin typeface="Calibri"/>
                <a:ea typeface="Calibri"/>
                <a:cs typeface="Calibri"/>
                <a:sym typeface="Calibri"/>
              </a:rPr>
              <a:t>no</a:t>
            </a:r>
            <a:r>
              <a:rPr lang="en" sz="2000" dirty="0">
                <a:latin typeface="Calibri"/>
                <a:ea typeface="Calibri"/>
                <a:cs typeface="Calibri"/>
                <a:sym typeface="Calibri"/>
              </a:rPr>
              <a:t> statutory exemption for topics that are embarrassing, difficult, sensitive uncomfortable or controversial</a:t>
            </a:r>
            <a:endParaRPr sz="1400" dirty="0"/>
          </a:p>
          <a:p>
            <a:pPr marL="137160" lvl="0" indent="-47291" algn="l" rtl="0">
              <a:lnSpc>
                <a:spcPct val="90000"/>
              </a:lnSpc>
              <a:spcBef>
                <a:spcPts val="333"/>
              </a:spcBef>
              <a:spcAft>
                <a:spcPts val="0"/>
              </a:spcAft>
              <a:buSzPts val="1415"/>
              <a:buNone/>
            </a:pPr>
            <a:endParaRPr sz="1665" dirty="0"/>
          </a:p>
        </p:txBody>
      </p:sp>
      <p:pic>
        <p:nvPicPr>
          <p:cNvPr id="338" name="Google Shape;338;p48"/>
          <p:cNvPicPr preferRelativeResize="0"/>
          <p:nvPr/>
        </p:nvPicPr>
        <p:blipFill rotWithShape="1">
          <a:blip r:embed="rId4">
            <a:alphaModFix/>
          </a:blip>
          <a:srcRect/>
          <a:stretch/>
        </p:blipFill>
        <p:spPr>
          <a:xfrm>
            <a:off x="7878572" y="4377193"/>
            <a:ext cx="897853" cy="6746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POLICY</a:t>
            </a:r>
            <a:endParaRPr sz="4400">
              <a:latin typeface="Calibri"/>
              <a:ea typeface="Calibri"/>
              <a:cs typeface="Calibri"/>
              <a:sym typeface="Calibri"/>
            </a:endParaRPr>
          </a:p>
        </p:txBody>
      </p:sp>
      <p:sp>
        <p:nvSpPr>
          <p:cNvPr id="92" name="Google Shape;92;p15"/>
          <p:cNvSpPr txBox="1">
            <a:spLocks noGrp="1"/>
          </p:cNvSpPr>
          <p:nvPr>
            <p:ph type="body" idx="1"/>
          </p:nvPr>
        </p:nvSpPr>
        <p:spPr>
          <a:xfrm>
            <a:off x="958238" y="1130643"/>
            <a:ext cx="7543800" cy="392117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720"/>
              <a:buNone/>
            </a:pPr>
            <a:r>
              <a:rPr lang="en" sz="2800" dirty="0">
                <a:latin typeface="Calibri"/>
                <a:ea typeface="Calibri"/>
                <a:cs typeface="Calibri"/>
                <a:sym typeface="Calibri"/>
              </a:rPr>
              <a:t>“The people of this State do not yield their sovereignty to the agencies which serve them.  The people, in delegating authority, do not give their public servants the right to decide what is good for the people to know and what is not good for them to know.  The people insist on remaining informed so that they may retain control over the instruments they have created.”</a:t>
            </a:r>
            <a:endParaRPr sz="1600" dirty="0"/>
          </a:p>
          <a:p>
            <a:pPr marL="0" lvl="0" indent="0" algn="l" rtl="0">
              <a:spcBef>
                <a:spcPts val="640"/>
              </a:spcBef>
              <a:spcAft>
                <a:spcPts val="0"/>
              </a:spcAft>
              <a:buSzPts val="2720"/>
              <a:buNone/>
            </a:pPr>
            <a:r>
              <a:rPr lang="en" sz="2800" dirty="0">
                <a:latin typeface="Calibri"/>
                <a:ea typeface="Calibri"/>
                <a:cs typeface="Calibri"/>
                <a:sym typeface="Calibri"/>
              </a:rPr>
              <a:t>				-  GC Section 54950</a:t>
            </a:r>
            <a:endParaRPr sz="2800" dirty="0">
              <a:latin typeface="Calibri"/>
              <a:ea typeface="Calibri"/>
              <a:cs typeface="Calibri"/>
              <a:sym typeface="Calibri"/>
            </a:endParaRPr>
          </a:p>
        </p:txBody>
      </p:sp>
      <p:pic>
        <p:nvPicPr>
          <p:cNvPr id="93" name="Google Shape;93;p15"/>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Education Code Section 72122</a:t>
            </a:r>
            <a:endParaRPr sz="4400">
              <a:latin typeface="Calibri"/>
              <a:ea typeface="Calibri"/>
              <a:cs typeface="Calibri"/>
              <a:sym typeface="Calibri"/>
            </a:endParaRPr>
          </a:p>
        </p:txBody>
      </p:sp>
      <p:sp>
        <p:nvSpPr>
          <p:cNvPr id="344" name="Google Shape;344;p4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380"/>
              <a:buNone/>
            </a:pPr>
            <a:r>
              <a:rPr lang="en" sz="2800">
                <a:latin typeface="Calibri"/>
                <a:ea typeface="Calibri"/>
                <a:cs typeface="Calibri"/>
                <a:sym typeface="Calibri"/>
              </a:rPr>
              <a:t>Authorizes a community college district board to meet in closed session to:</a:t>
            </a:r>
            <a:endParaRPr/>
          </a:p>
          <a:p>
            <a:pPr marL="342900" lvl="1" indent="-129540" algn="l" rtl="0">
              <a:spcBef>
                <a:spcPts val="480"/>
              </a:spcBef>
              <a:spcAft>
                <a:spcPts val="0"/>
              </a:spcAft>
              <a:buSzPts val="2040"/>
              <a:buChar char="•"/>
            </a:pPr>
            <a:r>
              <a:rPr lang="en" sz="2400">
                <a:latin typeface="Calibri"/>
                <a:ea typeface="Calibri"/>
                <a:cs typeface="Calibri"/>
                <a:sym typeface="Calibri"/>
              </a:rPr>
              <a:t>Consider the suspension or discipline of a student, if a public hearing would reveal personal, disciplinary or academic information about the student in violation of state or federal student privacy laws (the student or parent/guardian may request a public hearing)</a:t>
            </a:r>
            <a:endParaRPr/>
          </a:p>
          <a:p>
            <a:pPr marL="342900" lvl="1" indent="-129540" algn="l" rtl="0">
              <a:spcBef>
                <a:spcPts val="480"/>
              </a:spcBef>
              <a:spcAft>
                <a:spcPts val="0"/>
              </a:spcAft>
              <a:buSzPts val="2040"/>
              <a:buChar char="•"/>
            </a:pPr>
            <a:r>
              <a:rPr lang="en" sz="2400">
                <a:latin typeface="Calibri"/>
                <a:ea typeface="Calibri"/>
                <a:cs typeface="Calibri"/>
                <a:sym typeface="Calibri"/>
              </a:rPr>
              <a:t>Consider the conferring of honorary degrees</a:t>
            </a:r>
            <a:endParaRPr/>
          </a:p>
          <a:p>
            <a:pPr marL="342900" lvl="1" indent="-129540" algn="l" rtl="0">
              <a:spcBef>
                <a:spcPts val="480"/>
              </a:spcBef>
              <a:spcAft>
                <a:spcPts val="0"/>
              </a:spcAft>
              <a:buSzPts val="2040"/>
              <a:buChar char="•"/>
            </a:pPr>
            <a:r>
              <a:rPr lang="en" sz="2400">
                <a:latin typeface="Calibri"/>
                <a:ea typeface="Calibri"/>
                <a:cs typeface="Calibri"/>
                <a:sym typeface="Calibri"/>
              </a:rPr>
              <a:t>Consider gifts from a donor who wants to remain anonymous</a:t>
            </a:r>
            <a:endParaRPr/>
          </a:p>
          <a:p>
            <a:pPr marL="137160" lvl="0" indent="0" algn="l" rtl="0">
              <a:spcBef>
                <a:spcPts val="560"/>
              </a:spcBef>
              <a:spcAft>
                <a:spcPts val="0"/>
              </a:spcAft>
              <a:buSzPts val="2380"/>
              <a:buNone/>
            </a:pPr>
            <a:endParaRPr sz="2800">
              <a:latin typeface="Calibri"/>
              <a:ea typeface="Calibri"/>
              <a:cs typeface="Calibri"/>
              <a:sym typeface="Calibri"/>
            </a:endParaRPr>
          </a:p>
        </p:txBody>
      </p:sp>
      <p:pic>
        <p:nvPicPr>
          <p:cNvPr id="345" name="Google Shape;345;p49"/>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Closed Session Process</a:t>
            </a:r>
            <a:endParaRPr sz="4400">
              <a:latin typeface="Calibri"/>
              <a:ea typeface="Calibri"/>
              <a:cs typeface="Calibri"/>
              <a:sym typeface="Calibri"/>
            </a:endParaRPr>
          </a:p>
        </p:txBody>
      </p:sp>
      <p:sp>
        <p:nvSpPr>
          <p:cNvPr id="351" name="Google Shape;351;p50"/>
          <p:cNvSpPr txBox="1">
            <a:spLocks noGrp="1"/>
          </p:cNvSpPr>
          <p:nvPr>
            <p:ph type="body" idx="1"/>
          </p:nvPr>
        </p:nvSpPr>
        <p:spPr>
          <a:xfrm>
            <a:off x="958238" y="1144858"/>
            <a:ext cx="7543800" cy="3263400"/>
          </a:xfrm>
          <a:prstGeom prst="rect">
            <a:avLst/>
          </a:prstGeom>
          <a:noFill/>
          <a:ln>
            <a:noFill/>
          </a:ln>
        </p:spPr>
        <p:txBody>
          <a:bodyPr spcFirstLastPara="1" wrap="square" lIns="91425" tIns="45700" rIns="91425" bIns="45700" anchor="t" anchorCtr="0">
            <a:noAutofit/>
          </a:bodyPr>
          <a:lstStyle/>
          <a:p>
            <a:pPr marL="137160" lvl="0" indent="-134937" algn="l" rtl="0">
              <a:spcBef>
                <a:spcPts val="0"/>
              </a:spcBef>
              <a:spcAft>
                <a:spcPts val="0"/>
              </a:spcAft>
              <a:buSzPts val="2125"/>
              <a:buChar char="•"/>
            </a:pPr>
            <a:r>
              <a:rPr lang="en" sz="2200" dirty="0">
                <a:latin typeface="Calibri"/>
                <a:ea typeface="Calibri"/>
                <a:cs typeface="Calibri"/>
                <a:sym typeface="Calibri"/>
              </a:rPr>
              <a:t>Closed session items must be briefly described on the posted agenda and the description must state the specific statutory authorization</a:t>
            </a:r>
            <a:endParaRPr sz="2200" dirty="0"/>
          </a:p>
          <a:p>
            <a:pPr marL="137160" lvl="0" indent="-134937" algn="l" rtl="0">
              <a:spcBef>
                <a:spcPts val="500"/>
              </a:spcBef>
              <a:spcAft>
                <a:spcPts val="0"/>
              </a:spcAft>
              <a:buSzPts val="2125"/>
              <a:buChar char="•"/>
            </a:pPr>
            <a:r>
              <a:rPr lang="en" sz="2200" dirty="0">
                <a:latin typeface="Calibri"/>
                <a:ea typeface="Calibri"/>
                <a:cs typeface="Calibri"/>
                <a:sym typeface="Calibri"/>
              </a:rPr>
              <a:t>The Brown Act supplies a series of sample agenda descriptions for various types of authorized closed sessions (“safe harbor descriptions”)</a:t>
            </a:r>
            <a:endParaRPr sz="2200" dirty="0"/>
          </a:p>
          <a:p>
            <a:pPr marL="137160" lvl="0" indent="-134937" algn="l" rtl="0">
              <a:spcBef>
                <a:spcPts val="500"/>
              </a:spcBef>
              <a:spcAft>
                <a:spcPts val="0"/>
              </a:spcAft>
              <a:buSzPts val="2125"/>
              <a:buChar char="•"/>
            </a:pPr>
            <a:r>
              <a:rPr lang="en" sz="2200" dirty="0">
                <a:latin typeface="Calibri"/>
                <a:ea typeface="Calibri"/>
                <a:cs typeface="Calibri"/>
                <a:sym typeface="Calibri"/>
              </a:rPr>
              <a:t>The legislative body must make a public announcement prior to the closed session (may reference the closed session agenda)</a:t>
            </a:r>
            <a:endParaRPr sz="2200" dirty="0"/>
          </a:p>
          <a:p>
            <a:pPr marL="137160" lvl="0" indent="-134937" algn="l" rtl="0">
              <a:spcBef>
                <a:spcPts val="500"/>
              </a:spcBef>
              <a:spcAft>
                <a:spcPts val="0"/>
              </a:spcAft>
              <a:buSzPts val="2125"/>
              <a:buChar char="•"/>
            </a:pPr>
            <a:r>
              <a:rPr lang="en" sz="2200" dirty="0">
                <a:latin typeface="Calibri"/>
                <a:ea typeface="Calibri"/>
                <a:cs typeface="Calibri"/>
                <a:sym typeface="Calibri"/>
              </a:rPr>
              <a:t>Following a closed session, the legislative body must provide an oral or written report on certain actions taken in closed session</a:t>
            </a:r>
            <a:endParaRPr sz="2200" dirty="0">
              <a:latin typeface="Calibri"/>
              <a:ea typeface="Calibri"/>
              <a:cs typeface="Calibri"/>
              <a:sym typeface="Calibri"/>
            </a:endParaRPr>
          </a:p>
        </p:txBody>
      </p:sp>
      <p:pic>
        <p:nvPicPr>
          <p:cNvPr id="352" name="Google Shape;352;p50"/>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Closed Sessions</a:t>
            </a:r>
            <a:endParaRPr sz="4400">
              <a:latin typeface="Calibri"/>
              <a:ea typeface="Calibri"/>
              <a:cs typeface="Calibri"/>
              <a:sym typeface="Calibri"/>
            </a:endParaRPr>
          </a:p>
        </p:txBody>
      </p:sp>
      <p:sp>
        <p:nvSpPr>
          <p:cNvPr id="358" name="Google Shape;358;p5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37160" lvl="0" indent="-172720" algn="l" rtl="0">
              <a:spcBef>
                <a:spcPts val="0"/>
              </a:spcBef>
              <a:spcAft>
                <a:spcPts val="0"/>
              </a:spcAft>
              <a:buSzPts val="2720"/>
              <a:buChar char="•"/>
            </a:pPr>
            <a:r>
              <a:rPr lang="en" sz="3200" dirty="0">
                <a:latin typeface="Calibri"/>
                <a:ea typeface="Calibri"/>
                <a:cs typeface="Calibri"/>
                <a:sym typeface="Calibri"/>
              </a:rPr>
              <a:t>When considering a closed session, always consult with your local counsel!</a:t>
            </a:r>
            <a:endParaRPr dirty="0"/>
          </a:p>
          <a:p>
            <a:pPr marL="137160" lvl="0" indent="-172720" algn="l" rtl="0">
              <a:spcBef>
                <a:spcPts val="640"/>
              </a:spcBef>
              <a:spcAft>
                <a:spcPts val="0"/>
              </a:spcAft>
              <a:buSzPts val="2720"/>
              <a:buChar char="•"/>
            </a:pPr>
            <a:r>
              <a:rPr lang="en" sz="3200" dirty="0">
                <a:latin typeface="Calibri"/>
                <a:ea typeface="Calibri"/>
                <a:cs typeface="Calibri"/>
                <a:sym typeface="Calibri"/>
              </a:rPr>
              <a:t>Your attorney will ensure: </a:t>
            </a:r>
            <a:endParaRPr dirty="0"/>
          </a:p>
          <a:p>
            <a:pPr marL="342900" lvl="1" indent="-151130" algn="l" rtl="0">
              <a:spcBef>
                <a:spcPts val="560"/>
              </a:spcBef>
              <a:spcAft>
                <a:spcPts val="0"/>
              </a:spcAft>
              <a:buSzPts val="2380"/>
              <a:buChar char="•"/>
            </a:pPr>
            <a:r>
              <a:rPr lang="en" sz="2800" dirty="0">
                <a:latin typeface="Calibri"/>
                <a:ea typeface="Calibri"/>
                <a:cs typeface="Calibri"/>
                <a:sym typeface="Calibri"/>
              </a:rPr>
              <a:t>The topic is appropriate for a closed session</a:t>
            </a:r>
            <a:endParaRPr dirty="0"/>
          </a:p>
          <a:p>
            <a:pPr marL="342900" lvl="1" indent="-151130" algn="l" rtl="0">
              <a:spcBef>
                <a:spcPts val="560"/>
              </a:spcBef>
              <a:spcAft>
                <a:spcPts val="0"/>
              </a:spcAft>
              <a:buSzPts val="2380"/>
              <a:buChar char="•"/>
            </a:pPr>
            <a:r>
              <a:rPr lang="en" sz="2800" dirty="0">
                <a:latin typeface="Calibri"/>
                <a:ea typeface="Calibri"/>
                <a:cs typeface="Calibri"/>
                <a:sym typeface="Calibri"/>
              </a:rPr>
              <a:t>The closed session agenda is properly drafted</a:t>
            </a:r>
            <a:endParaRPr dirty="0"/>
          </a:p>
          <a:p>
            <a:pPr marL="342900" lvl="1" indent="-151130" algn="l" rtl="0">
              <a:spcBef>
                <a:spcPts val="560"/>
              </a:spcBef>
              <a:spcAft>
                <a:spcPts val="0"/>
              </a:spcAft>
              <a:buSzPts val="2380"/>
              <a:buChar char="•"/>
            </a:pPr>
            <a:r>
              <a:rPr lang="en" sz="2800" dirty="0">
                <a:latin typeface="Calibri"/>
                <a:ea typeface="Calibri"/>
                <a:cs typeface="Calibri"/>
                <a:sym typeface="Calibri"/>
              </a:rPr>
              <a:t>The proper individuals attend the closed session</a:t>
            </a:r>
            <a:endParaRPr dirty="0"/>
          </a:p>
          <a:p>
            <a:pPr marL="342900" lvl="1" indent="-151130" algn="l" rtl="0">
              <a:spcBef>
                <a:spcPts val="560"/>
              </a:spcBef>
              <a:spcAft>
                <a:spcPts val="0"/>
              </a:spcAft>
              <a:buSzPts val="2380"/>
              <a:buChar char="•"/>
            </a:pPr>
            <a:r>
              <a:rPr lang="en" sz="2800" dirty="0">
                <a:latin typeface="Calibri"/>
                <a:ea typeface="Calibri"/>
                <a:cs typeface="Calibri"/>
                <a:sym typeface="Calibri"/>
              </a:rPr>
              <a:t>Appropriate reporting out of closed session</a:t>
            </a:r>
            <a:endParaRPr dirty="0"/>
          </a:p>
        </p:txBody>
      </p:sp>
      <p:pic>
        <p:nvPicPr>
          <p:cNvPr id="359" name="Google Shape;359;p51"/>
          <p:cNvPicPr preferRelativeResize="0"/>
          <p:nvPr/>
        </p:nvPicPr>
        <p:blipFill rotWithShape="1">
          <a:blip r:embed="rId3">
            <a:alphaModFix/>
          </a:blip>
          <a:srcRect/>
          <a:stretch/>
        </p:blipFill>
        <p:spPr>
          <a:xfrm>
            <a:off x="1706682" y="342319"/>
            <a:ext cx="894991" cy="857250"/>
          </a:xfrm>
          <a:prstGeom prst="rect">
            <a:avLst/>
          </a:prstGeom>
          <a:noFill/>
          <a:ln>
            <a:noFill/>
          </a:ln>
        </p:spPr>
      </p:pic>
      <p:pic>
        <p:nvPicPr>
          <p:cNvPr id="360" name="Google Shape;360;p51"/>
          <p:cNvPicPr preferRelativeResize="0"/>
          <p:nvPr/>
        </p:nvPicPr>
        <p:blipFill rotWithShape="1">
          <a:blip r:embed="rId4">
            <a:alphaModFix/>
          </a:blip>
          <a:srcRect/>
          <a:stretch/>
        </p:blipFill>
        <p:spPr>
          <a:xfrm>
            <a:off x="7878572" y="4377193"/>
            <a:ext cx="897853" cy="67462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VIOLATIONS AND REMEDIES</a:t>
            </a:r>
            <a:endParaRPr sz="4400">
              <a:latin typeface="Calibri"/>
              <a:ea typeface="Calibri"/>
              <a:cs typeface="Calibri"/>
              <a:sym typeface="Calibri"/>
            </a:endParaRPr>
          </a:p>
        </p:txBody>
      </p:sp>
      <p:sp>
        <p:nvSpPr>
          <p:cNvPr id="366" name="Google Shape;366;p5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530"/>
              <a:buNone/>
            </a:pPr>
            <a:endParaRPr dirty="0"/>
          </a:p>
          <a:p>
            <a:pPr marL="0" lvl="0" indent="0" algn="l" rtl="0">
              <a:spcBef>
                <a:spcPts val="360"/>
              </a:spcBef>
              <a:spcAft>
                <a:spcPts val="0"/>
              </a:spcAft>
              <a:buSzPts val="1530"/>
              <a:buNone/>
            </a:pPr>
            <a:endParaRPr dirty="0"/>
          </a:p>
          <a:p>
            <a:pPr marL="0" lvl="0" indent="0" algn="l" rtl="0">
              <a:spcBef>
                <a:spcPts val="360"/>
              </a:spcBef>
              <a:spcAft>
                <a:spcPts val="0"/>
              </a:spcAft>
              <a:buSzPts val="1530"/>
              <a:buNone/>
            </a:pPr>
            <a:endParaRPr dirty="0"/>
          </a:p>
          <a:p>
            <a:pPr marL="0" lvl="0" indent="0" algn="l" rtl="0">
              <a:spcBef>
                <a:spcPts val="360"/>
              </a:spcBef>
              <a:spcAft>
                <a:spcPts val="0"/>
              </a:spcAft>
              <a:buSzPts val="1530"/>
              <a:buNone/>
            </a:pPr>
            <a:endParaRPr dirty="0"/>
          </a:p>
          <a:p>
            <a:pPr marL="0" lvl="0" indent="0" algn="l" rtl="0">
              <a:spcBef>
                <a:spcPts val="360"/>
              </a:spcBef>
              <a:spcAft>
                <a:spcPts val="0"/>
              </a:spcAft>
              <a:buSzPts val="1530"/>
              <a:buNone/>
            </a:pPr>
            <a:endParaRPr dirty="0"/>
          </a:p>
          <a:p>
            <a:pPr marL="0" lvl="0" indent="0" algn="l" rtl="0">
              <a:spcBef>
                <a:spcPts val="640"/>
              </a:spcBef>
              <a:spcAft>
                <a:spcPts val="0"/>
              </a:spcAft>
              <a:buSzPts val="2720"/>
              <a:buNone/>
            </a:pPr>
            <a:endParaRPr sz="3200" dirty="0">
              <a:latin typeface="Calibri"/>
              <a:ea typeface="Calibri"/>
              <a:cs typeface="Calibri"/>
              <a:sym typeface="Calibri"/>
            </a:endParaRPr>
          </a:p>
          <a:p>
            <a:pPr marL="0" lvl="0" indent="0" algn="l" rtl="0">
              <a:spcBef>
                <a:spcPts val="640"/>
              </a:spcBef>
              <a:spcAft>
                <a:spcPts val="0"/>
              </a:spcAft>
              <a:buSzPts val="2720"/>
              <a:buNone/>
            </a:pPr>
            <a:r>
              <a:rPr lang="en" sz="3200" dirty="0">
                <a:latin typeface="Calibri"/>
                <a:ea typeface="Calibri"/>
                <a:cs typeface="Calibri"/>
                <a:sym typeface="Calibri"/>
              </a:rPr>
              <a:t>Injunctions, overturned decisions, misdemeanor charges and the court of public opinion…   </a:t>
            </a:r>
            <a:endParaRPr dirty="0"/>
          </a:p>
          <a:p>
            <a:pPr marL="137160" lvl="0" indent="-40005" algn="l" rtl="0">
              <a:spcBef>
                <a:spcPts val="360"/>
              </a:spcBef>
              <a:spcAft>
                <a:spcPts val="0"/>
              </a:spcAft>
              <a:buSzPts val="1530"/>
              <a:buNone/>
            </a:pPr>
            <a:endParaRPr dirty="0"/>
          </a:p>
        </p:txBody>
      </p:sp>
      <p:pic>
        <p:nvPicPr>
          <p:cNvPr id="367" name="Google Shape;367;p52"/>
          <p:cNvPicPr preferRelativeResize="0"/>
          <p:nvPr/>
        </p:nvPicPr>
        <p:blipFill rotWithShape="1">
          <a:blip r:embed="rId3">
            <a:alphaModFix/>
          </a:blip>
          <a:srcRect/>
          <a:stretch/>
        </p:blipFill>
        <p:spPr>
          <a:xfrm>
            <a:off x="4572000" y="1046216"/>
            <a:ext cx="2693194" cy="2066870"/>
          </a:xfrm>
          <a:prstGeom prst="rect">
            <a:avLst/>
          </a:prstGeom>
          <a:noFill/>
          <a:ln>
            <a:noFill/>
          </a:ln>
        </p:spPr>
      </p:pic>
      <p:pic>
        <p:nvPicPr>
          <p:cNvPr id="368" name="Google Shape;368;p52"/>
          <p:cNvPicPr preferRelativeResize="0"/>
          <p:nvPr/>
        </p:nvPicPr>
        <p:blipFill rotWithShape="1">
          <a:blip r:embed="rId4">
            <a:alphaModFix/>
          </a:blip>
          <a:srcRect/>
          <a:stretch/>
        </p:blipFill>
        <p:spPr>
          <a:xfrm>
            <a:off x="1314450" y="1298214"/>
            <a:ext cx="2050256" cy="1730736"/>
          </a:xfrm>
          <a:prstGeom prst="rect">
            <a:avLst/>
          </a:prstGeom>
          <a:noFill/>
          <a:ln>
            <a:noFill/>
          </a:ln>
        </p:spPr>
      </p:pic>
      <p:pic>
        <p:nvPicPr>
          <p:cNvPr id="369" name="Google Shape;369;p52"/>
          <p:cNvPicPr preferRelativeResize="0"/>
          <p:nvPr/>
        </p:nvPicPr>
        <p:blipFill rotWithShape="1">
          <a:blip r:embed="rId5">
            <a:alphaModFix/>
          </a:blip>
          <a:srcRect/>
          <a:stretch/>
        </p:blipFill>
        <p:spPr>
          <a:xfrm>
            <a:off x="7878572" y="4377193"/>
            <a:ext cx="897853" cy="67462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3"/>
          <p:cNvSpPr txBox="1">
            <a:spLocks noGrp="1"/>
          </p:cNvSpPr>
          <p:nvPr>
            <p:ph type="title"/>
          </p:nvPr>
        </p:nvSpPr>
        <p:spPr>
          <a:xfrm>
            <a:off x="185351" y="1001318"/>
            <a:ext cx="2687700" cy="30084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b="1" dirty="0">
                <a:latin typeface="Calibri"/>
                <a:ea typeface="Calibri"/>
                <a:cs typeface="Calibri"/>
                <a:sym typeface="Calibri"/>
              </a:rPr>
              <a:t>Why should I care?  </a:t>
            </a:r>
            <a:endParaRPr sz="4400" b="1" dirty="0">
              <a:latin typeface="Calibri"/>
              <a:ea typeface="Calibri"/>
              <a:cs typeface="Calibri"/>
              <a:sym typeface="Calibri"/>
            </a:endParaRPr>
          </a:p>
        </p:txBody>
      </p:sp>
      <p:sp>
        <p:nvSpPr>
          <p:cNvPr id="375" name="Google Shape;375;p53"/>
          <p:cNvSpPr txBox="1">
            <a:spLocks noGrp="1"/>
          </p:cNvSpPr>
          <p:nvPr>
            <p:ph type="body" idx="1"/>
          </p:nvPr>
        </p:nvSpPr>
        <p:spPr>
          <a:xfrm>
            <a:off x="3270568" y="79322"/>
            <a:ext cx="5280307" cy="5064178"/>
          </a:xfrm>
          <a:prstGeom prst="rect">
            <a:avLst/>
          </a:prstGeom>
          <a:noFill/>
          <a:ln>
            <a:noFill/>
          </a:ln>
        </p:spPr>
        <p:txBody>
          <a:bodyPr spcFirstLastPara="1" wrap="square" lIns="91425" tIns="45700" rIns="91425" bIns="45700" anchor="t" anchorCtr="0">
            <a:noAutofit/>
          </a:bodyPr>
          <a:lstStyle/>
          <a:p>
            <a:pPr marL="137160" lvl="0" indent="-137160" algn="l" rtl="0">
              <a:spcBef>
                <a:spcPts val="0"/>
              </a:spcBef>
              <a:spcAft>
                <a:spcPts val="0"/>
              </a:spcAft>
              <a:buSzPts val="1870"/>
              <a:buChar char="•"/>
            </a:pPr>
            <a:r>
              <a:rPr lang="en" sz="2400" dirty="0">
                <a:latin typeface="Calibri"/>
                <a:ea typeface="Calibri"/>
                <a:cs typeface="Calibri"/>
                <a:sym typeface="Calibri"/>
              </a:rPr>
              <a:t>Lawsuits</a:t>
            </a:r>
            <a:endParaRPr sz="1400" dirty="0"/>
          </a:p>
          <a:p>
            <a:pPr marL="137160" lvl="0" indent="-137160" algn="l" rtl="0">
              <a:spcBef>
                <a:spcPts val="440"/>
              </a:spcBef>
              <a:spcAft>
                <a:spcPts val="0"/>
              </a:spcAft>
              <a:buSzPts val="1870"/>
              <a:buChar char="•"/>
            </a:pPr>
            <a:r>
              <a:rPr lang="en" sz="2400" dirty="0">
                <a:latin typeface="Calibri"/>
                <a:ea typeface="Calibri"/>
                <a:cs typeface="Calibri"/>
                <a:sym typeface="Calibri"/>
              </a:rPr>
              <a:t>Depending on the circumstances, the decision of the body may be invalidated</a:t>
            </a:r>
            <a:endParaRPr sz="1400" dirty="0"/>
          </a:p>
          <a:p>
            <a:pPr marL="342900" lvl="1" indent="-137159" algn="l" rtl="0">
              <a:spcBef>
                <a:spcPts val="400"/>
              </a:spcBef>
              <a:spcAft>
                <a:spcPts val="0"/>
              </a:spcAft>
              <a:buSzPts val="1700"/>
              <a:buChar char="•"/>
            </a:pPr>
            <a:r>
              <a:rPr lang="en" sz="1400" dirty="0">
                <a:latin typeface="Calibri"/>
                <a:ea typeface="Calibri"/>
                <a:cs typeface="Calibri"/>
                <a:sym typeface="Calibri"/>
              </a:rPr>
              <a:t>Before filing a court action seeking invalidation, a person must send a “cure and correct” demand to the legislative body</a:t>
            </a:r>
            <a:endParaRPr sz="1200" dirty="0"/>
          </a:p>
          <a:p>
            <a:pPr marL="342900" lvl="1" indent="-137159" algn="l" rtl="0">
              <a:spcBef>
                <a:spcPts val="400"/>
              </a:spcBef>
              <a:spcAft>
                <a:spcPts val="0"/>
              </a:spcAft>
              <a:buSzPts val="1700"/>
              <a:buChar char="•"/>
            </a:pPr>
            <a:r>
              <a:rPr lang="en" sz="1400" dirty="0">
                <a:latin typeface="Calibri"/>
                <a:ea typeface="Calibri"/>
                <a:cs typeface="Calibri"/>
                <a:sym typeface="Calibri"/>
              </a:rPr>
              <a:t>Demand must describe the challenged action, the nature of the claimed Brown Act violation, and the “cure” sought.  </a:t>
            </a:r>
            <a:endParaRPr sz="1200" dirty="0"/>
          </a:p>
          <a:p>
            <a:pPr marL="342900" lvl="1" indent="-137159" algn="l" rtl="0">
              <a:spcBef>
                <a:spcPts val="400"/>
              </a:spcBef>
              <a:spcAft>
                <a:spcPts val="0"/>
              </a:spcAft>
              <a:buSzPts val="1700"/>
              <a:buChar char="•"/>
            </a:pPr>
            <a:r>
              <a:rPr lang="en" sz="1400" dirty="0">
                <a:latin typeface="Calibri"/>
                <a:ea typeface="Calibri"/>
                <a:cs typeface="Calibri"/>
                <a:sym typeface="Calibri"/>
              </a:rPr>
              <a:t>Legislative body then has 30 days to “cure and correct” the action </a:t>
            </a:r>
            <a:endParaRPr sz="1200" dirty="0"/>
          </a:p>
          <a:p>
            <a:pPr marL="137160" lvl="0" indent="-137160" algn="l" rtl="0">
              <a:spcBef>
                <a:spcPts val="440"/>
              </a:spcBef>
              <a:spcAft>
                <a:spcPts val="0"/>
              </a:spcAft>
              <a:buSzPts val="1870"/>
              <a:buChar char="•"/>
            </a:pPr>
            <a:r>
              <a:rPr lang="en" sz="2400" dirty="0">
                <a:latin typeface="Calibri"/>
                <a:ea typeface="Calibri"/>
                <a:cs typeface="Calibri"/>
                <a:sym typeface="Calibri"/>
              </a:rPr>
              <a:t>Injunctions against future violations</a:t>
            </a:r>
            <a:endParaRPr sz="1400" dirty="0"/>
          </a:p>
          <a:p>
            <a:pPr marL="137160" lvl="0" indent="-137160" algn="l" rtl="0">
              <a:spcBef>
                <a:spcPts val="440"/>
              </a:spcBef>
              <a:spcAft>
                <a:spcPts val="0"/>
              </a:spcAft>
              <a:buSzPts val="1870"/>
              <a:buChar char="•"/>
            </a:pPr>
            <a:r>
              <a:rPr lang="en" sz="2400" dirty="0">
                <a:latin typeface="Calibri"/>
                <a:ea typeface="Calibri"/>
                <a:cs typeface="Calibri"/>
                <a:sym typeface="Calibri"/>
              </a:rPr>
              <a:t>A prevailing plaintiff may recover attorneys fees and costs of litigation</a:t>
            </a:r>
            <a:endParaRPr sz="1400" dirty="0"/>
          </a:p>
          <a:p>
            <a:pPr marL="137160" lvl="0" indent="-137160" algn="l" rtl="0">
              <a:spcBef>
                <a:spcPts val="440"/>
              </a:spcBef>
              <a:spcAft>
                <a:spcPts val="0"/>
              </a:spcAft>
              <a:buSzPts val="1870"/>
              <a:buChar char="•"/>
            </a:pPr>
            <a:r>
              <a:rPr lang="en" sz="2400" dirty="0">
                <a:latin typeface="Calibri"/>
                <a:ea typeface="Calibri"/>
                <a:cs typeface="Calibri"/>
                <a:sym typeface="Calibri"/>
              </a:rPr>
              <a:t>Criminal misdemeanor penalties</a:t>
            </a:r>
            <a:endParaRPr sz="1400" dirty="0"/>
          </a:p>
          <a:p>
            <a:pPr marL="342900" lvl="1" indent="-137159" algn="l" rtl="0">
              <a:spcBef>
                <a:spcPts val="400"/>
              </a:spcBef>
              <a:spcAft>
                <a:spcPts val="0"/>
              </a:spcAft>
              <a:buSzPts val="1700"/>
              <a:buChar char="•"/>
            </a:pPr>
            <a:r>
              <a:rPr lang="en" sz="1400" dirty="0">
                <a:latin typeface="Calibri"/>
                <a:ea typeface="Calibri"/>
                <a:cs typeface="Calibri"/>
                <a:sym typeface="Calibri"/>
              </a:rPr>
              <a:t>If a member attends a meeting of the legislative body where action is taken in violation of the Brown Act, and where the member </a:t>
            </a:r>
            <a:r>
              <a:rPr lang="en" sz="1400" b="1" dirty="0">
                <a:latin typeface="Calibri"/>
                <a:ea typeface="Calibri"/>
                <a:cs typeface="Calibri"/>
                <a:sym typeface="Calibri"/>
              </a:rPr>
              <a:t>intends</a:t>
            </a:r>
            <a:r>
              <a:rPr lang="en" sz="1400" dirty="0">
                <a:latin typeface="Calibri"/>
                <a:ea typeface="Calibri"/>
                <a:cs typeface="Calibri"/>
                <a:sym typeface="Calibri"/>
              </a:rPr>
              <a:t> to deprive the public of information to which the member knows or has reason to know the public is entitled.</a:t>
            </a:r>
            <a:endParaRPr sz="1200" dirty="0"/>
          </a:p>
        </p:txBody>
      </p:sp>
      <p:pic>
        <p:nvPicPr>
          <p:cNvPr id="376" name="Google Shape;376;p53"/>
          <p:cNvPicPr preferRelativeResize="0"/>
          <p:nvPr/>
        </p:nvPicPr>
        <p:blipFill rotWithShape="1">
          <a:blip r:embed="rId3">
            <a:alphaModFix/>
          </a:blip>
          <a:srcRect/>
          <a:stretch/>
        </p:blipFill>
        <p:spPr>
          <a:xfrm>
            <a:off x="7939216" y="4732637"/>
            <a:ext cx="497398" cy="3315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
                                            <p:txEl>
                                              <p:pRg st="0" end="0"/>
                                            </p:txEl>
                                          </p:spTgt>
                                        </p:tgtEl>
                                        <p:attrNameLst>
                                          <p:attrName>style.visibility</p:attrName>
                                        </p:attrNameLst>
                                      </p:cBhvr>
                                      <p:to>
                                        <p:strVal val="visible"/>
                                      </p:to>
                                    </p:set>
                                    <p:animEffect transition="in" filter="fade">
                                      <p:cBhvr>
                                        <p:cTn id="7" dur="1230"/>
                                        <p:tgtEl>
                                          <p:spTgt spid="3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5">
                                            <p:txEl>
                                              <p:pRg st="1" end="1"/>
                                            </p:txEl>
                                          </p:spTgt>
                                        </p:tgtEl>
                                        <p:attrNameLst>
                                          <p:attrName>style.visibility</p:attrName>
                                        </p:attrNameLst>
                                      </p:cBhvr>
                                      <p:to>
                                        <p:strVal val="visible"/>
                                      </p:to>
                                    </p:set>
                                    <p:animEffect transition="in" filter="fade">
                                      <p:cBhvr>
                                        <p:cTn id="12" dur="1230"/>
                                        <p:tgtEl>
                                          <p:spTgt spid="3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5">
                                            <p:txEl>
                                              <p:pRg st="2" end="2"/>
                                            </p:txEl>
                                          </p:spTgt>
                                        </p:tgtEl>
                                        <p:attrNameLst>
                                          <p:attrName>style.visibility</p:attrName>
                                        </p:attrNameLst>
                                      </p:cBhvr>
                                      <p:to>
                                        <p:strVal val="visible"/>
                                      </p:to>
                                    </p:set>
                                    <p:animEffect transition="in" filter="fade">
                                      <p:cBhvr>
                                        <p:cTn id="17" dur="1230"/>
                                        <p:tgtEl>
                                          <p:spTgt spid="3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5">
                                            <p:txEl>
                                              <p:pRg st="3" end="3"/>
                                            </p:txEl>
                                          </p:spTgt>
                                        </p:tgtEl>
                                        <p:attrNameLst>
                                          <p:attrName>style.visibility</p:attrName>
                                        </p:attrNameLst>
                                      </p:cBhvr>
                                      <p:to>
                                        <p:strVal val="visible"/>
                                      </p:to>
                                    </p:set>
                                    <p:animEffect transition="in" filter="fade">
                                      <p:cBhvr>
                                        <p:cTn id="22" dur="1230"/>
                                        <p:tgtEl>
                                          <p:spTgt spid="3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5">
                                            <p:txEl>
                                              <p:pRg st="4" end="4"/>
                                            </p:txEl>
                                          </p:spTgt>
                                        </p:tgtEl>
                                        <p:attrNameLst>
                                          <p:attrName>style.visibility</p:attrName>
                                        </p:attrNameLst>
                                      </p:cBhvr>
                                      <p:to>
                                        <p:strVal val="visible"/>
                                      </p:to>
                                    </p:set>
                                    <p:animEffect transition="in" filter="fade">
                                      <p:cBhvr>
                                        <p:cTn id="27" dur="1230"/>
                                        <p:tgtEl>
                                          <p:spTgt spid="3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5">
                                            <p:txEl>
                                              <p:pRg st="5" end="5"/>
                                            </p:txEl>
                                          </p:spTgt>
                                        </p:tgtEl>
                                        <p:attrNameLst>
                                          <p:attrName>style.visibility</p:attrName>
                                        </p:attrNameLst>
                                      </p:cBhvr>
                                      <p:to>
                                        <p:strVal val="visible"/>
                                      </p:to>
                                    </p:set>
                                    <p:animEffect transition="in" filter="fade">
                                      <p:cBhvr>
                                        <p:cTn id="32" dur="1230"/>
                                        <p:tgtEl>
                                          <p:spTgt spid="3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5">
                                            <p:txEl>
                                              <p:pRg st="6" end="6"/>
                                            </p:txEl>
                                          </p:spTgt>
                                        </p:tgtEl>
                                        <p:attrNameLst>
                                          <p:attrName>style.visibility</p:attrName>
                                        </p:attrNameLst>
                                      </p:cBhvr>
                                      <p:to>
                                        <p:strVal val="visible"/>
                                      </p:to>
                                    </p:set>
                                    <p:animEffect transition="in" filter="fade">
                                      <p:cBhvr>
                                        <p:cTn id="37" dur="1230"/>
                                        <p:tgtEl>
                                          <p:spTgt spid="3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5">
                                            <p:txEl>
                                              <p:pRg st="7" end="7"/>
                                            </p:txEl>
                                          </p:spTgt>
                                        </p:tgtEl>
                                        <p:attrNameLst>
                                          <p:attrName>style.visibility</p:attrName>
                                        </p:attrNameLst>
                                      </p:cBhvr>
                                      <p:to>
                                        <p:strVal val="visible"/>
                                      </p:to>
                                    </p:set>
                                    <p:animEffect transition="in" filter="fade">
                                      <p:cBhvr>
                                        <p:cTn id="42" dur="1230"/>
                                        <p:tgtEl>
                                          <p:spTgt spid="37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5">
                                            <p:txEl>
                                              <p:pRg st="8" end="8"/>
                                            </p:txEl>
                                          </p:spTgt>
                                        </p:tgtEl>
                                        <p:attrNameLst>
                                          <p:attrName>style.visibility</p:attrName>
                                        </p:attrNameLst>
                                      </p:cBhvr>
                                      <p:to>
                                        <p:strVal val="visible"/>
                                      </p:to>
                                    </p:set>
                                    <p:animEffect transition="in" filter="fade">
                                      <p:cBhvr>
                                        <p:cTn id="47" dur="1230"/>
                                        <p:tgtEl>
                                          <p:spTgt spid="3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3" name="Google Shape;383;p54"/>
          <p:cNvPicPr preferRelativeResize="0"/>
          <p:nvPr/>
        </p:nvPicPr>
        <p:blipFill rotWithShape="1">
          <a:blip r:embed="rId3">
            <a:alphaModFix/>
          </a:blip>
          <a:srcRect/>
          <a:stretch/>
        </p:blipFill>
        <p:spPr>
          <a:xfrm>
            <a:off x="7878572" y="4377193"/>
            <a:ext cx="897853" cy="674629"/>
          </a:xfrm>
          <a:prstGeom prst="rect">
            <a:avLst/>
          </a:prstGeom>
          <a:noFill/>
          <a:ln>
            <a:noFill/>
          </a:ln>
        </p:spPr>
      </p:pic>
      <p:sp>
        <p:nvSpPr>
          <p:cNvPr id="381" name="Google Shape;381;p5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Don’t Forget</a:t>
            </a:r>
            <a:endParaRPr sz="4400">
              <a:latin typeface="Calibri"/>
              <a:ea typeface="Calibri"/>
              <a:cs typeface="Calibri"/>
              <a:sym typeface="Calibri"/>
            </a:endParaRPr>
          </a:p>
        </p:txBody>
      </p:sp>
      <p:sp>
        <p:nvSpPr>
          <p:cNvPr id="382" name="Google Shape;382;p5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37160" lvl="0" indent="-151130" algn="l" rtl="0">
              <a:spcBef>
                <a:spcPts val="0"/>
              </a:spcBef>
              <a:spcAft>
                <a:spcPts val="0"/>
              </a:spcAft>
              <a:buSzPts val="2380"/>
              <a:buChar char="•"/>
            </a:pPr>
            <a:r>
              <a:rPr lang="en" sz="2400" dirty="0"/>
              <a:t>We are public servants who represent our community college districts</a:t>
            </a:r>
            <a:endParaRPr sz="1600" dirty="0"/>
          </a:p>
          <a:p>
            <a:pPr marL="137160" lvl="0" indent="-151130" algn="l" rtl="0">
              <a:spcBef>
                <a:spcPts val="560"/>
              </a:spcBef>
              <a:spcAft>
                <a:spcPts val="0"/>
              </a:spcAft>
              <a:buSzPts val="2380"/>
              <a:buChar char="•"/>
            </a:pPr>
            <a:r>
              <a:rPr lang="en" sz="2400" dirty="0"/>
              <a:t>We are conducting the public’s business and expending public funds</a:t>
            </a:r>
            <a:endParaRPr sz="1600" dirty="0"/>
          </a:p>
          <a:p>
            <a:pPr marL="137160" lvl="0" indent="-151130" algn="l" rtl="0">
              <a:spcBef>
                <a:spcPts val="560"/>
              </a:spcBef>
              <a:spcAft>
                <a:spcPts val="0"/>
              </a:spcAft>
              <a:buSzPts val="2380"/>
              <a:buChar char="•"/>
            </a:pPr>
            <a:r>
              <a:rPr lang="en" sz="2400" dirty="0"/>
              <a:t>The open meeting laws were adopted with full knowledge that some efficiencies would be lost</a:t>
            </a:r>
            <a:endParaRPr sz="1600" dirty="0"/>
          </a:p>
          <a:p>
            <a:pPr marL="137160" lvl="0" indent="-151130" algn="l" rtl="0">
              <a:spcBef>
                <a:spcPts val="560"/>
              </a:spcBef>
              <a:spcAft>
                <a:spcPts val="0"/>
              </a:spcAft>
              <a:buSzPts val="2380"/>
              <a:buChar char="•"/>
            </a:pPr>
            <a:r>
              <a:rPr lang="en" sz="2400" dirty="0"/>
              <a:t>The court of public opinion – this is about the public’s perception of how its business is conducted</a:t>
            </a:r>
            <a:endParaRPr sz="1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Talk to local counsel!</a:t>
            </a:r>
            <a:endParaRPr sz="4400">
              <a:latin typeface="Calibri"/>
              <a:ea typeface="Calibri"/>
              <a:cs typeface="Calibri"/>
              <a:sym typeface="Calibri"/>
            </a:endParaRPr>
          </a:p>
        </p:txBody>
      </p:sp>
      <p:sp>
        <p:nvSpPr>
          <p:cNvPr id="389" name="Google Shape;389;p55"/>
          <p:cNvSpPr txBox="1">
            <a:spLocks noGrp="1"/>
          </p:cNvSpPr>
          <p:nvPr>
            <p:ph type="body" idx="1"/>
          </p:nvPr>
        </p:nvSpPr>
        <p:spPr>
          <a:xfrm>
            <a:off x="800100" y="1996926"/>
            <a:ext cx="7543800" cy="31002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380"/>
              <a:buNone/>
            </a:pPr>
            <a:r>
              <a:rPr lang="en" sz="2400" dirty="0">
                <a:latin typeface="Calibri"/>
                <a:ea typeface="Calibri"/>
                <a:cs typeface="Calibri"/>
                <a:sym typeface="Calibri"/>
              </a:rPr>
              <a:t>When in doubt, ask for help!</a:t>
            </a:r>
            <a:endParaRPr sz="2000" dirty="0"/>
          </a:p>
          <a:p>
            <a:pPr marL="137160" lvl="0" indent="-151130" algn="l" rtl="0">
              <a:spcBef>
                <a:spcPts val="560"/>
              </a:spcBef>
              <a:spcAft>
                <a:spcPts val="0"/>
              </a:spcAft>
              <a:buSzPts val="2380"/>
              <a:buChar char="•"/>
            </a:pPr>
            <a:r>
              <a:rPr lang="en" sz="2400" dirty="0">
                <a:latin typeface="Calibri"/>
                <a:ea typeface="Calibri"/>
                <a:cs typeface="Calibri"/>
                <a:sym typeface="Calibri"/>
              </a:rPr>
              <a:t>The ASCCC and the Office of the General Counsel at the State Chancellor’s Office provide our colleges with general legal resources and information.</a:t>
            </a:r>
            <a:endParaRPr sz="2000" dirty="0"/>
          </a:p>
          <a:p>
            <a:pPr marL="137160" lvl="0" indent="-151130" algn="l" rtl="0">
              <a:spcBef>
                <a:spcPts val="560"/>
              </a:spcBef>
              <a:spcAft>
                <a:spcPts val="0"/>
              </a:spcAft>
              <a:buSzPts val="2380"/>
              <a:buChar char="•"/>
            </a:pPr>
            <a:r>
              <a:rPr lang="en" sz="2400" dirty="0">
                <a:latin typeface="Calibri"/>
                <a:ea typeface="Calibri"/>
                <a:cs typeface="Calibri"/>
                <a:sym typeface="Calibri"/>
              </a:rPr>
              <a:t>The information in this presentation is for general background, and does not constitute legal advice.  </a:t>
            </a:r>
            <a:endParaRPr sz="2000" dirty="0"/>
          </a:p>
          <a:p>
            <a:pPr marL="137160" lvl="0" indent="-151130" algn="l" rtl="0">
              <a:spcBef>
                <a:spcPts val="560"/>
              </a:spcBef>
              <a:spcAft>
                <a:spcPts val="0"/>
              </a:spcAft>
              <a:buSzPts val="2380"/>
              <a:buChar char="•"/>
            </a:pPr>
            <a:r>
              <a:rPr lang="en" sz="2400" dirty="0">
                <a:latin typeface="Calibri"/>
                <a:ea typeface="Calibri"/>
                <a:cs typeface="Calibri"/>
                <a:sym typeface="Calibri"/>
              </a:rPr>
              <a:t>Always check in with your local counsel if you have specific legal questions. </a:t>
            </a:r>
            <a:endParaRPr sz="2000" dirty="0"/>
          </a:p>
        </p:txBody>
      </p:sp>
      <p:pic>
        <p:nvPicPr>
          <p:cNvPr id="390" name="Google Shape;390;p55"/>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1504151" y="630094"/>
            <a:ext cx="5658000" cy="9480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a:t>Questions</a:t>
            </a:r>
            <a:endParaRPr/>
          </a:p>
        </p:txBody>
      </p:sp>
      <p:pic>
        <p:nvPicPr>
          <p:cNvPr id="86" name="Google Shape;86;p14" title="decoration"/>
          <p:cNvPicPr preferRelativeResize="0"/>
          <p:nvPr/>
        </p:nvPicPr>
        <p:blipFill>
          <a:blip r:embed="rId3">
            <a:alphaModFix/>
          </a:blip>
          <a:stretch>
            <a:fillRect/>
          </a:stretch>
        </p:blipFill>
        <p:spPr>
          <a:xfrm>
            <a:off x="3185254" y="2193325"/>
            <a:ext cx="2487743" cy="177271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6"/>
          <p:cNvSpPr txBox="1">
            <a:spLocks noGrp="1"/>
          </p:cNvSpPr>
          <p:nvPr>
            <p:ph type="title"/>
          </p:nvPr>
        </p:nvSpPr>
        <p:spPr>
          <a:xfrm>
            <a:off x="1650776" y="654544"/>
            <a:ext cx="5658000" cy="9480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a:t>Thank you!</a:t>
            </a:r>
            <a:endParaRPr/>
          </a:p>
        </p:txBody>
      </p:sp>
      <p:sp>
        <p:nvSpPr>
          <p:cNvPr id="397" name="Google Shape;397;p56"/>
          <p:cNvSpPr txBox="1">
            <a:spLocks noGrp="1"/>
          </p:cNvSpPr>
          <p:nvPr>
            <p:ph type="body" idx="1"/>
          </p:nvPr>
        </p:nvSpPr>
        <p:spPr>
          <a:xfrm>
            <a:off x="800100" y="1996932"/>
            <a:ext cx="7543800" cy="2904300"/>
          </a:xfrm>
          <a:prstGeom prst="rect">
            <a:avLst/>
          </a:prstGeom>
        </p:spPr>
        <p:txBody>
          <a:bodyPr spcFirstLastPara="1" wrap="square" lIns="68575" tIns="34275" rIns="68575" bIns="34275" anchor="t" anchorCtr="0">
            <a:noAutofit/>
          </a:bodyPr>
          <a:lstStyle/>
          <a:p>
            <a:pPr marL="457200" lvl="0" indent="-393700" algn="l" rtl="0">
              <a:spcBef>
                <a:spcPts val="800"/>
              </a:spcBef>
              <a:spcAft>
                <a:spcPts val="0"/>
              </a:spcAft>
              <a:buSzPts val="2600"/>
              <a:buChar char="●"/>
            </a:pPr>
            <a:r>
              <a:rPr lang="en" sz="2600" dirty="0"/>
              <a:t>Ask your legal counsel when in doubt</a:t>
            </a:r>
            <a:endParaRPr sz="2600" dirty="0"/>
          </a:p>
          <a:p>
            <a:pPr marL="457200" lvl="0" indent="-393700" algn="l" rtl="0">
              <a:spcBef>
                <a:spcPts val="0"/>
              </a:spcBef>
              <a:spcAft>
                <a:spcPts val="0"/>
              </a:spcAft>
              <a:buSzPts val="2600"/>
              <a:buChar char="●"/>
            </a:pPr>
            <a:r>
              <a:rPr lang="en" sz="2600" dirty="0"/>
              <a:t>Email </a:t>
            </a:r>
            <a:r>
              <a:rPr lang="en" sz="2600" u="sng" dirty="0">
                <a:solidFill>
                  <a:schemeClr val="hlink"/>
                </a:solidFill>
                <a:hlinkClick r:id="rId3"/>
              </a:rPr>
              <a:t>info@asccc.org</a:t>
            </a:r>
            <a:r>
              <a:rPr lang="en" sz="2600" dirty="0"/>
              <a:t> with any questions</a:t>
            </a:r>
            <a:endParaRPr sz="2600" dirty="0"/>
          </a:p>
          <a:p>
            <a:pPr marL="457200" lvl="0" indent="-361950" algn="l" rtl="0">
              <a:spcBef>
                <a:spcPts val="0"/>
              </a:spcBef>
              <a:spcAft>
                <a:spcPts val="0"/>
              </a:spcAft>
              <a:buSzPts val="2100"/>
              <a:buChar char="●"/>
            </a:pPr>
            <a:r>
              <a:rPr lang="en" sz="2600" dirty="0"/>
              <a:t>Ask for a Technical Visit anytime--fill out form at </a:t>
            </a:r>
            <a:r>
              <a:rPr lang="en" u="sng" dirty="0">
                <a:solidFill>
                  <a:schemeClr val="hlink"/>
                </a:solidFill>
                <a:hlinkClick r:id="rId4"/>
              </a:rPr>
              <a:t>https://asccc.org/services/local-senate-visits</a:t>
            </a:r>
            <a:endParaRPr sz="3600" dirty="0"/>
          </a:p>
          <a:p>
            <a:pPr marL="0" lvl="0" indent="0" algn="ctr" rtl="0">
              <a:spcBef>
                <a:spcPts val="800"/>
              </a:spcBef>
              <a:spcAft>
                <a:spcPts val="0"/>
              </a:spcAft>
              <a:buNone/>
            </a:pPr>
            <a:endParaRPr dirty="0"/>
          </a:p>
          <a:p>
            <a:pPr marL="0" lvl="0" indent="0" algn="l" rtl="0">
              <a:spcBef>
                <a:spcPts val="80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LEGISLATIVE BODIES</a:t>
            </a:r>
            <a:endParaRPr sz="4400">
              <a:latin typeface="Calibri"/>
              <a:ea typeface="Calibri"/>
              <a:cs typeface="Calibri"/>
              <a:sym typeface="Calibri"/>
            </a:endParaRPr>
          </a:p>
        </p:txBody>
      </p:sp>
      <p:sp>
        <p:nvSpPr>
          <p:cNvPr id="99" name="Google Shape;99;p1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2"/>
              </a:buClr>
              <a:buSzPts val="1920"/>
              <a:buNone/>
            </a:pPr>
            <a:r>
              <a:rPr lang="en" sz="3200">
                <a:latin typeface="Calibri"/>
                <a:ea typeface="Calibri"/>
                <a:cs typeface="Calibri"/>
                <a:sym typeface="Calibri"/>
              </a:rPr>
              <a:t>“All meetings of the </a:t>
            </a:r>
            <a:r>
              <a:rPr lang="en" sz="3200" u="sng">
                <a:solidFill>
                  <a:srgbClr val="810000"/>
                </a:solidFill>
                <a:latin typeface="Calibri"/>
                <a:ea typeface="Calibri"/>
                <a:cs typeface="Calibri"/>
                <a:sym typeface="Calibri"/>
              </a:rPr>
              <a:t>legislative body</a:t>
            </a:r>
            <a:r>
              <a:rPr lang="en" sz="3200">
                <a:latin typeface="Calibri"/>
                <a:ea typeface="Calibri"/>
                <a:cs typeface="Calibri"/>
                <a:sym typeface="Calibri"/>
              </a:rPr>
              <a:t> of a local agency shall be open and public, and all persons shall be permitted to attend any meeting of the </a:t>
            </a:r>
            <a:r>
              <a:rPr lang="en" sz="3200" u="sng">
                <a:solidFill>
                  <a:srgbClr val="810000"/>
                </a:solidFill>
                <a:latin typeface="Calibri"/>
                <a:ea typeface="Calibri"/>
                <a:cs typeface="Calibri"/>
                <a:sym typeface="Calibri"/>
              </a:rPr>
              <a:t>legislative body</a:t>
            </a:r>
            <a:r>
              <a:rPr lang="en" sz="3200">
                <a:latin typeface="Calibri"/>
                <a:ea typeface="Calibri"/>
                <a:cs typeface="Calibri"/>
                <a:sym typeface="Calibri"/>
              </a:rPr>
              <a:t> of a local agency, except as otherwise provided in this chapter.”				    		  		 -GC Section 54953(a)</a:t>
            </a:r>
            <a:endParaRPr/>
          </a:p>
          <a:p>
            <a:pPr marL="137160" lvl="0" indent="-40005" algn="l" rtl="0">
              <a:spcBef>
                <a:spcPts val="360"/>
              </a:spcBef>
              <a:spcAft>
                <a:spcPts val="0"/>
              </a:spcAft>
              <a:buSzPts val="1530"/>
              <a:buNone/>
            </a:pPr>
            <a:endParaRPr/>
          </a:p>
        </p:txBody>
      </p:sp>
      <p:pic>
        <p:nvPicPr>
          <p:cNvPr id="100" name="Google Shape;100;p16"/>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Is This a Legislative Body? </a:t>
            </a:r>
            <a:endParaRPr sz="4400">
              <a:latin typeface="Calibri"/>
              <a:ea typeface="Calibri"/>
              <a:cs typeface="Calibri"/>
              <a:sym typeface="Calibri"/>
            </a:endParaRPr>
          </a:p>
        </p:txBody>
      </p:sp>
      <p:sp>
        <p:nvSpPr>
          <p:cNvPr id="106" name="Google Shape;106;p1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37160" lvl="0" indent="-151130" algn="l" rtl="0">
              <a:spcBef>
                <a:spcPts val="0"/>
              </a:spcBef>
              <a:spcAft>
                <a:spcPts val="0"/>
              </a:spcAft>
              <a:buSzPts val="2380"/>
              <a:buChar char="•"/>
            </a:pPr>
            <a:r>
              <a:rPr lang="en" sz="2800">
                <a:latin typeface="Calibri"/>
                <a:ea typeface="Calibri"/>
                <a:cs typeface="Calibri"/>
                <a:sym typeface="Calibri"/>
              </a:rPr>
              <a:t>The Brown Act applies to all “Legislative  Bodies”</a:t>
            </a:r>
            <a:endParaRPr/>
          </a:p>
          <a:p>
            <a:pPr marL="137160" lvl="0" indent="-151130" algn="l" rtl="0">
              <a:spcBef>
                <a:spcPts val="560"/>
              </a:spcBef>
              <a:spcAft>
                <a:spcPts val="0"/>
              </a:spcAft>
              <a:buSzPts val="2380"/>
              <a:buChar char="•"/>
            </a:pPr>
            <a:r>
              <a:rPr lang="en" sz="2800">
                <a:latin typeface="Calibri"/>
                <a:ea typeface="Calibri"/>
                <a:cs typeface="Calibri"/>
                <a:sym typeface="Calibri"/>
              </a:rPr>
              <a:t>“Legislative Bodies” include: </a:t>
            </a:r>
            <a:endParaRPr/>
          </a:p>
          <a:p>
            <a:pPr marL="914400" lvl="1" indent="-457200" algn="l" rtl="0">
              <a:spcBef>
                <a:spcPts val="560"/>
              </a:spcBef>
              <a:spcAft>
                <a:spcPts val="0"/>
              </a:spcAft>
              <a:buSzPts val="2380"/>
              <a:buAutoNum type="arabicParenR"/>
            </a:pPr>
            <a:r>
              <a:rPr lang="en" sz="2800">
                <a:latin typeface="Calibri"/>
                <a:ea typeface="Calibri"/>
                <a:cs typeface="Calibri"/>
                <a:sym typeface="Calibri"/>
              </a:rPr>
              <a:t>“Governing Bodies” </a:t>
            </a:r>
            <a:endParaRPr/>
          </a:p>
          <a:p>
            <a:pPr marL="914400" lvl="1" indent="-457200" algn="l" rtl="0">
              <a:spcBef>
                <a:spcPts val="560"/>
              </a:spcBef>
              <a:spcAft>
                <a:spcPts val="0"/>
              </a:spcAft>
              <a:buSzPts val="2380"/>
              <a:buAutoNum type="arabicParenR"/>
            </a:pPr>
            <a:r>
              <a:rPr lang="en" sz="2800">
                <a:latin typeface="Calibri"/>
                <a:ea typeface="Calibri"/>
                <a:cs typeface="Calibri"/>
                <a:sym typeface="Calibri"/>
              </a:rPr>
              <a:t>“Appointed Bodies”</a:t>
            </a:r>
            <a:endParaRPr/>
          </a:p>
          <a:p>
            <a:pPr marL="914400" lvl="1" indent="-457200" algn="l" rtl="0">
              <a:spcBef>
                <a:spcPts val="560"/>
              </a:spcBef>
              <a:spcAft>
                <a:spcPts val="0"/>
              </a:spcAft>
              <a:buSzPts val="2380"/>
              <a:buAutoNum type="arabicParenR"/>
            </a:pPr>
            <a:r>
              <a:rPr lang="en" sz="2800">
                <a:latin typeface="Calibri"/>
                <a:ea typeface="Calibri"/>
                <a:cs typeface="Calibri"/>
                <a:sym typeface="Calibri"/>
              </a:rPr>
              <a:t>Certain private entities </a:t>
            </a:r>
            <a:endParaRPr sz="2800">
              <a:latin typeface="Calibri"/>
              <a:ea typeface="Calibri"/>
              <a:cs typeface="Calibri"/>
              <a:sym typeface="Calibri"/>
            </a:endParaRPr>
          </a:p>
        </p:txBody>
      </p:sp>
      <p:pic>
        <p:nvPicPr>
          <p:cNvPr id="107" name="Google Shape;107;p17"/>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“Governing Bodies”  </a:t>
            </a:r>
            <a:endParaRPr sz="4400">
              <a:latin typeface="Calibri"/>
              <a:ea typeface="Calibri"/>
              <a:cs typeface="Calibri"/>
              <a:sym typeface="Calibri"/>
            </a:endParaRPr>
          </a:p>
        </p:txBody>
      </p:sp>
      <p:sp>
        <p:nvSpPr>
          <p:cNvPr id="113" name="Google Shape;113;p18"/>
          <p:cNvSpPr txBox="1">
            <a:spLocks noGrp="1"/>
          </p:cNvSpPr>
          <p:nvPr>
            <p:ph type="body" idx="1"/>
          </p:nvPr>
        </p:nvSpPr>
        <p:spPr>
          <a:xfrm>
            <a:off x="958238" y="1348740"/>
            <a:ext cx="7543800" cy="3703082"/>
          </a:xfrm>
          <a:prstGeom prst="rect">
            <a:avLst/>
          </a:prstGeom>
          <a:noFill/>
          <a:ln>
            <a:noFill/>
          </a:ln>
        </p:spPr>
        <p:txBody>
          <a:bodyPr spcFirstLastPara="1" wrap="square" lIns="91425" tIns="45700" rIns="91425" bIns="45700" anchor="t" anchorCtr="0">
            <a:noAutofit/>
          </a:bodyPr>
          <a:lstStyle/>
          <a:p>
            <a:pPr marL="137160" lvl="0" indent="-151130" algn="l" rtl="0">
              <a:lnSpc>
                <a:spcPct val="90000"/>
              </a:lnSpc>
              <a:spcBef>
                <a:spcPts val="0"/>
              </a:spcBef>
              <a:spcAft>
                <a:spcPts val="0"/>
              </a:spcAft>
              <a:buSzPts val="2380"/>
              <a:buChar char="•"/>
            </a:pPr>
            <a:r>
              <a:rPr lang="en" sz="2400" dirty="0">
                <a:latin typeface="Calibri"/>
                <a:ea typeface="Calibri"/>
                <a:cs typeface="Calibri"/>
                <a:sym typeface="Calibri"/>
              </a:rPr>
              <a:t>The governing body of a local agency or any other local body created by state or federal statute is subject to the Brown Act.  </a:t>
            </a:r>
            <a:endParaRPr sz="1600" dirty="0"/>
          </a:p>
          <a:p>
            <a:pPr marL="137160" lvl="0" indent="-151130" algn="l" rtl="0">
              <a:lnSpc>
                <a:spcPct val="90000"/>
              </a:lnSpc>
              <a:spcBef>
                <a:spcPts val="560"/>
              </a:spcBef>
              <a:spcAft>
                <a:spcPts val="0"/>
              </a:spcAft>
              <a:buSzPts val="2380"/>
              <a:buChar char="•"/>
            </a:pPr>
            <a:r>
              <a:rPr lang="en" sz="2400" dirty="0">
                <a:latin typeface="Calibri"/>
                <a:ea typeface="Calibri"/>
                <a:cs typeface="Calibri"/>
                <a:sym typeface="Calibri"/>
              </a:rPr>
              <a:t>Examples:  Community College District Board of Trustees, City Council, School Board</a:t>
            </a:r>
            <a:endParaRPr sz="1600" dirty="0"/>
          </a:p>
          <a:p>
            <a:pPr marL="342900" lvl="1" indent="-151130" algn="l" rtl="0">
              <a:lnSpc>
                <a:spcPct val="90000"/>
              </a:lnSpc>
              <a:spcBef>
                <a:spcPts val="560"/>
              </a:spcBef>
              <a:spcAft>
                <a:spcPts val="0"/>
              </a:spcAft>
              <a:buSzPts val="2380"/>
              <a:buChar char="•"/>
            </a:pPr>
            <a:r>
              <a:rPr lang="en" sz="2400" dirty="0">
                <a:latin typeface="Calibri"/>
                <a:ea typeface="Calibri"/>
                <a:cs typeface="Calibri"/>
                <a:sym typeface="Calibri"/>
              </a:rPr>
              <a:t>Education Code 70902:  “Every community college district shall be under the control of a board of trustees…” </a:t>
            </a:r>
            <a:endParaRPr sz="1600" dirty="0"/>
          </a:p>
          <a:p>
            <a:pPr marL="137160" lvl="0" indent="-151130" algn="l" rtl="0">
              <a:lnSpc>
                <a:spcPct val="90000"/>
              </a:lnSpc>
              <a:spcBef>
                <a:spcPts val="560"/>
              </a:spcBef>
              <a:spcAft>
                <a:spcPts val="0"/>
              </a:spcAft>
              <a:buSzPts val="2380"/>
              <a:buChar char="•"/>
            </a:pPr>
            <a:r>
              <a:rPr lang="en" sz="2400" dirty="0">
                <a:latin typeface="Calibri"/>
                <a:ea typeface="Calibri"/>
                <a:cs typeface="Calibri"/>
                <a:sym typeface="Calibri"/>
              </a:rPr>
              <a:t>Bottom Line:  If created by statute, the local body is covered by the Brown Act</a:t>
            </a:r>
            <a:endParaRPr sz="1600" dirty="0"/>
          </a:p>
          <a:p>
            <a:pPr marL="342900" lvl="1" indent="0" algn="l" rtl="0">
              <a:lnSpc>
                <a:spcPct val="90000"/>
              </a:lnSpc>
              <a:spcBef>
                <a:spcPts val="560"/>
              </a:spcBef>
              <a:spcAft>
                <a:spcPts val="0"/>
              </a:spcAft>
              <a:buSzPts val="2380"/>
              <a:buNone/>
            </a:pPr>
            <a:endParaRPr sz="2800" dirty="0">
              <a:latin typeface="Calibri"/>
              <a:ea typeface="Calibri"/>
              <a:cs typeface="Calibri"/>
              <a:sym typeface="Calibri"/>
            </a:endParaRPr>
          </a:p>
          <a:p>
            <a:pPr marL="137160" lvl="0" indent="-137160" algn="l" rtl="0">
              <a:lnSpc>
                <a:spcPct val="90000"/>
              </a:lnSpc>
              <a:spcBef>
                <a:spcPts val="360"/>
              </a:spcBef>
              <a:spcAft>
                <a:spcPts val="0"/>
              </a:spcAft>
              <a:buSzPts val="1530"/>
              <a:buNone/>
            </a:pPr>
            <a:endParaRPr dirty="0"/>
          </a:p>
        </p:txBody>
      </p:sp>
      <p:pic>
        <p:nvPicPr>
          <p:cNvPr id="114" name="Google Shape;114;p18"/>
          <p:cNvPicPr preferRelativeResize="0"/>
          <p:nvPr/>
        </p:nvPicPr>
        <p:blipFill rotWithShape="1">
          <a:blip r:embed="rId3">
            <a:alphaModFix/>
          </a:blip>
          <a:srcRect/>
          <a:stretch/>
        </p:blipFill>
        <p:spPr>
          <a:xfrm>
            <a:off x="7878572" y="4377193"/>
            <a:ext cx="897853" cy="6746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fade">
                                      <p:cBhvr>
                                        <p:cTn id="7" dur="500"/>
                                        <p:tgtEl>
                                          <p:spTgt spid="1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xEl>
                                              <p:pRg st="1" end="1"/>
                                            </p:txEl>
                                          </p:spTgt>
                                        </p:tgtEl>
                                        <p:attrNameLst>
                                          <p:attrName>style.visibility</p:attrName>
                                        </p:attrNameLst>
                                      </p:cBhvr>
                                      <p:to>
                                        <p:strVal val="visible"/>
                                      </p:to>
                                    </p:set>
                                    <p:animEffect transition="in" filter="fade">
                                      <p:cBhvr>
                                        <p:cTn id="12" dur="500"/>
                                        <p:tgtEl>
                                          <p:spTgt spid="1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
                                            <p:txEl>
                                              <p:pRg st="2" end="2"/>
                                            </p:txEl>
                                          </p:spTgt>
                                        </p:tgtEl>
                                        <p:attrNameLst>
                                          <p:attrName>style.visibility</p:attrName>
                                        </p:attrNameLst>
                                      </p:cBhvr>
                                      <p:to>
                                        <p:strVal val="visible"/>
                                      </p:to>
                                    </p:set>
                                    <p:animEffect transition="in" filter="fade">
                                      <p:cBhvr>
                                        <p:cTn id="17" dur="500"/>
                                        <p:tgtEl>
                                          <p:spTgt spid="1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xEl>
                                              <p:pRg st="3" end="3"/>
                                            </p:txEl>
                                          </p:spTgt>
                                        </p:tgtEl>
                                        <p:attrNameLst>
                                          <p:attrName>style.visibility</p:attrName>
                                        </p:attrNameLst>
                                      </p:cBhvr>
                                      <p:to>
                                        <p:strVal val="visible"/>
                                      </p:to>
                                    </p:set>
                                    <p:animEffect transition="in" filter="fade">
                                      <p:cBhvr>
                                        <p:cTn id="22" dur="500"/>
                                        <p:tgtEl>
                                          <p:spTgt spid="1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“Appointed Bodies”</a:t>
            </a:r>
            <a:endParaRPr sz="4400">
              <a:latin typeface="Calibri"/>
              <a:ea typeface="Calibri"/>
              <a:cs typeface="Calibri"/>
              <a:sym typeface="Calibri"/>
            </a:endParaRPr>
          </a:p>
        </p:txBody>
      </p:sp>
      <p:sp>
        <p:nvSpPr>
          <p:cNvPr id="120" name="Google Shape;120;p1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37160" lvl="0" indent="-129540" algn="l" rtl="0">
              <a:spcBef>
                <a:spcPts val="0"/>
              </a:spcBef>
              <a:spcAft>
                <a:spcPts val="0"/>
              </a:spcAft>
              <a:buSzPts val="2040"/>
              <a:buChar char="•"/>
            </a:pPr>
            <a:r>
              <a:rPr lang="en" sz="2400" b="1">
                <a:latin typeface="Calibri"/>
                <a:ea typeface="Calibri"/>
                <a:cs typeface="Calibri"/>
                <a:sym typeface="Calibri"/>
              </a:rPr>
              <a:t>General Rule</a:t>
            </a:r>
            <a:r>
              <a:rPr lang="en" sz="2400">
                <a:latin typeface="Calibri"/>
                <a:ea typeface="Calibri"/>
                <a:cs typeface="Calibri"/>
                <a:sym typeface="Calibri"/>
              </a:rPr>
              <a:t>:  A commission, committee, board, or other body of a local agency, whether permanent or temporary, decision-making or advisory, created by charter, ordinance, resolution, or formal action of a legislative body.</a:t>
            </a:r>
            <a:endParaRPr/>
          </a:p>
          <a:p>
            <a:pPr marL="137160" lvl="0" indent="-129540" algn="l" rtl="0">
              <a:spcBef>
                <a:spcPts val="480"/>
              </a:spcBef>
              <a:spcAft>
                <a:spcPts val="0"/>
              </a:spcAft>
              <a:buSzPts val="2040"/>
              <a:buChar char="•"/>
            </a:pPr>
            <a:r>
              <a:rPr lang="en" sz="2400" b="1">
                <a:latin typeface="Calibri"/>
                <a:ea typeface="Calibri"/>
                <a:cs typeface="Calibri"/>
                <a:sym typeface="Calibri"/>
              </a:rPr>
              <a:t>Bottom Line:  </a:t>
            </a:r>
            <a:r>
              <a:rPr lang="en" sz="2400">
                <a:latin typeface="Calibri"/>
                <a:ea typeface="Calibri"/>
                <a:cs typeface="Calibri"/>
                <a:sym typeface="Calibri"/>
              </a:rPr>
              <a:t>Committees created by formal action of a legislative body are subject to the Brown Act.  </a:t>
            </a:r>
            <a:endParaRPr/>
          </a:p>
          <a:p>
            <a:pPr marL="137160" lvl="0" indent="-129540" algn="l" rtl="0">
              <a:spcBef>
                <a:spcPts val="480"/>
              </a:spcBef>
              <a:spcAft>
                <a:spcPts val="0"/>
              </a:spcAft>
              <a:buSzPts val="2040"/>
              <a:buChar char="•"/>
            </a:pPr>
            <a:r>
              <a:rPr lang="en" sz="2400" b="1">
                <a:latin typeface="Calibri"/>
                <a:ea typeface="Calibri"/>
                <a:cs typeface="Calibri"/>
                <a:sym typeface="Calibri"/>
              </a:rPr>
              <a:t>EXAMPLE:  </a:t>
            </a:r>
            <a:r>
              <a:rPr lang="en" sz="2400">
                <a:latin typeface="Calibri"/>
                <a:ea typeface="Calibri"/>
                <a:cs typeface="Calibri"/>
                <a:sym typeface="Calibri"/>
              </a:rPr>
              <a:t>The Chancellor of the Salton Sea CCD appoints a committee to make recommendations on a new mascot for Salton Sea College.  Are the meetings of the mascot committee subject to the Brown Act?  </a:t>
            </a:r>
            <a:endParaRPr sz="2400" b="1">
              <a:latin typeface="Calibri"/>
              <a:ea typeface="Calibri"/>
              <a:cs typeface="Calibri"/>
              <a:sym typeface="Calibri"/>
            </a:endParaRPr>
          </a:p>
        </p:txBody>
      </p:sp>
      <p:pic>
        <p:nvPicPr>
          <p:cNvPr id="121" name="Google Shape;121;p19"/>
          <p:cNvPicPr preferRelativeResize="0"/>
          <p:nvPr/>
        </p:nvPicPr>
        <p:blipFill rotWithShape="1">
          <a:blip r:embed="rId3">
            <a:alphaModFix/>
          </a:blip>
          <a:srcRect/>
          <a:stretch/>
        </p:blipFill>
        <p:spPr>
          <a:xfrm>
            <a:off x="8100993" y="4468871"/>
            <a:ext cx="897853" cy="6746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xEl>
                                              <p:pRg st="1" end="1"/>
                                            </p:txEl>
                                          </p:spTgt>
                                        </p:tgtEl>
                                        <p:attrNameLst>
                                          <p:attrName>style.visibility</p:attrName>
                                        </p:attrNameLst>
                                      </p:cBhvr>
                                      <p:to>
                                        <p:strVal val="visible"/>
                                      </p:to>
                                    </p:set>
                                    <p:animEffect transition="in" filter="fade">
                                      <p:cBhvr>
                                        <p:cTn id="7" dur="500"/>
                                        <p:tgtEl>
                                          <p:spTgt spid="1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xEl>
                                              <p:pRg st="2" end="2"/>
                                            </p:txEl>
                                          </p:spTgt>
                                        </p:tgtEl>
                                        <p:attrNameLst>
                                          <p:attrName>style.visibility</p:attrName>
                                        </p:attrNameLst>
                                      </p:cBhvr>
                                      <p:to>
                                        <p:strVal val="visible"/>
                                      </p:to>
                                    </p:set>
                                    <p:animEffect transition="in" filter="fade">
                                      <p:cBhvr>
                                        <p:cTn id="12" dur="500"/>
                                        <p:tgtEl>
                                          <p:spTgt spid="1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31" name="Google Shape;131;p20"/>
          <p:cNvPicPr preferRelativeResize="0"/>
          <p:nvPr/>
        </p:nvPicPr>
        <p:blipFill rotWithShape="1">
          <a:blip r:embed="rId3">
            <a:alphaModFix/>
          </a:blip>
          <a:srcRect/>
          <a:stretch/>
        </p:blipFill>
        <p:spPr>
          <a:xfrm>
            <a:off x="7878572" y="4377193"/>
            <a:ext cx="897853" cy="674629"/>
          </a:xfrm>
          <a:prstGeom prst="rect">
            <a:avLst/>
          </a:prstGeom>
          <a:noFill/>
          <a:ln>
            <a:noFill/>
          </a:ln>
        </p:spPr>
      </p:pic>
      <p:sp>
        <p:nvSpPr>
          <p:cNvPr id="126" name="Google Shape;126;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alibri"/>
              <a:buNone/>
            </a:pPr>
            <a:r>
              <a:rPr lang="en" sz="4400">
                <a:latin typeface="Calibri"/>
                <a:ea typeface="Calibri"/>
                <a:cs typeface="Calibri"/>
                <a:sym typeface="Calibri"/>
              </a:rPr>
              <a:t>Salton Sea CCD</a:t>
            </a:r>
            <a:endParaRPr sz="4400">
              <a:latin typeface="Calibri"/>
              <a:ea typeface="Calibri"/>
              <a:cs typeface="Calibri"/>
              <a:sym typeface="Calibri"/>
            </a:endParaRPr>
          </a:p>
        </p:txBody>
      </p:sp>
      <p:sp>
        <p:nvSpPr>
          <p:cNvPr id="127" name="Google Shape;127;p20"/>
          <p:cNvSpPr txBox="1">
            <a:spLocks noGrp="1"/>
          </p:cNvSpPr>
          <p:nvPr>
            <p:ph type="body" idx="1"/>
          </p:nvPr>
        </p:nvSpPr>
        <p:spPr>
          <a:xfrm>
            <a:off x="958238" y="1348740"/>
            <a:ext cx="7543800" cy="3132010"/>
          </a:xfrm>
          <a:prstGeom prst="rect">
            <a:avLst/>
          </a:prstGeom>
          <a:noFill/>
          <a:ln>
            <a:noFill/>
          </a:ln>
        </p:spPr>
        <p:txBody>
          <a:bodyPr spcFirstLastPara="1" wrap="square" lIns="91425" tIns="45700" rIns="91425" bIns="45700" anchor="t" anchorCtr="0">
            <a:noAutofit/>
          </a:bodyPr>
          <a:lstStyle/>
          <a:p>
            <a:pPr marL="137160" lvl="0" indent="-151130" algn="l" rtl="0">
              <a:spcBef>
                <a:spcPts val="0"/>
              </a:spcBef>
              <a:spcAft>
                <a:spcPts val="0"/>
              </a:spcAft>
              <a:buSzPts val="2380"/>
              <a:buChar char="•"/>
            </a:pPr>
            <a:r>
              <a:rPr lang="en" sz="2800" dirty="0">
                <a:latin typeface="Calibri"/>
                <a:ea typeface="Calibri"/>
                <a:cs typeface="Calibri"/>
                <a:sym typeface="Calibri"/>
              </a:rPr>
              <a:t>No!  </a:t>
            </a:r>
            <a:endParaRPr dirty="0"/>
          </a:p>
          <a:p>
            <a:pPr marL="342900" lvl="1" indent="-151130" algn="l" rtl="0">
              <a:spcBef>
                <a:spcPts val="560"/>
              </a:spcBef>
              <a:spcAft>
                <a:spcPts val="0"/>
              </a:spcAft>
              <a:buSzPts val="2380"/>
              <a:buChar char="•"/>
            </a:pPr>
            <a:r>
              <a:rPr lang="en" sz="2800" dirty="0">
                <a:latin typeface="Calibri"/>
                <a:ea typeface="Calibri"/>
                <a:cs typeface="Calibri"/>
                <a:sym typeface="Calibri"/>
              </a:rPr>
              <a:t>An advisory body created by formal action of a </a:t>
            </a:r>
            <a:r>
              <a:rPr lang="en" sz="2800" u="sng" dirty="0">
                <a:latin typeface="Calibri"/>
                <a:ea typeface="Calibri"/>
                <a:cs typeface="Calibri"/>
                <a:sym typeface="Calibri"/>
              </a:rPr>
              <a:t>legislative body</a:t>
            </a:r>
            <a:r>
              <a:rPr lang="en" sz="2800" dirty="0">
                <a:latin typeface="Calibri"/>
                <a:ea typeface="Calibri"/>
                <a:cs typeface="Calibri"/>
                <a:sym typeface="Calibri"/>
              </a:rPr>
              <a:t> is subject to the Brown Act. In this example, the mascot committee was created by the Chancellor. </a:t>
            </a:r>
            <a:endParaRPr dirty="0"/>
          </a:p>
          <a:p>
            <a:pPr marL="137160" lvl="0" indent="-151130" algn="l" rtl="0">
              <a:spcBef>
                <a:spcPts val="560"/>
              </a:spcBef>
              <a:spcAft>
                <a:spcPts val="0"/>
              </a:spcAft>
              <a:buSzPts val="2380"/>
              <a:buChar char="•"/>
            </a:pPr>
            <a:r>
              <a:rPr lang="en" sz="2800" dirty="0">
                <a:latin typeface="Calibri"/>
                <a:ea typeface="Calibri"/>
                <a:cs typeface="Calibri"/>
                <a:sym typeface="Calibri"/>
              </a:rPr>
              <a:t>What if a member of the board of trustees informally establishes an advisory  committee to advise her on mascot-related issues as they arise? </a:t>
            </a:r>
            <a:endParaRPr dirty="0"/>
          </a:p>
        </p:txBody>
      </p:sp>
      <p:pic>
        <p:nvPicPr>
          <p:cNvPr id="128" name="Google Shape;128;p20"/>
          <p:cNvPicPr preferRelativeResize="0"/>
          <p:nvPr/>
        </p:nvPicPr>
        <p:blipFill rotWithShape="1">
          <a:blip r:embed="rId4">
            <a:alphaModFix/>
          </a:blip>
          <a:srcRect/>
          <a:stretch/>
        </p:blipFill>
        <p:spPr>
          <a:xfrm>
            <a:off x="8285616" y="2701642"/>
            <a:ext cx="707231" cy="1235869"/>
          </a:xfrm>
          <a:prstGeom prst="rect">
            <a:avLst/>
          </a:prstGeom>
          <a:noFill/>
          <a:ln>
            <a:noFill/>
          </a:ln>
        </p:spPr>
      </p:pic>
      <p:pic>
        <p:nvPicPr>
          <p:cNvPr id="129" name="Google Shape;129;p20"/>
          <p:cNvPicPr preferRelativeResize="0"/>
          <p:nvPr/>
        </p:nvPicPr>
        <p:blipFill rotWithShape="1">
          <a:blip r:embed="rId5">
            <a:alphaModFix/>
          </a:blip>
          <a:srcRect/>
          <a:stretch/>
        </p:blipFill>
        <p:spPr>
          <a:xfrm>
            <a:off x="1463703" y="388619"/>
            <a:ext cx="514350" cy="982981"/>
          </a:xfrm>
          <a:prstGeom prst="rect">
            <a:avLst/>
          </a:prstGeom>
          <a:noFill/>
          <a:ln>
            <a:noFill/>
          </a:ln>
        </p:spPr>
      </p:pic>
      <p:pic>
        <p:nvPicPr>
          <p:cNvPr id="130" name="Google Shape;130;p20"/>
          <p:cNvPicPr preferRelativeResize="0"/>
          <p:nvPr/>
        </p:nvPicPr>
        <p:blipFill rotWithShape="1">
          <a:blip r:embed="rId6">
            <a:alphaModFix/>
          </a:blip>
          <a:srcRect/>
          <a:stretch/>
        </p:blipFill>
        <p:spPr>
          <a:xfrm>
            <a:off x="6950103" y="513356"/>
            <a:ext cx="971550" cy="971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xEl>
                                              <p:pRg st="1" end="1"/>
                                            </p:txEl>
                                          </p:spTgt>
                                        </p:tgtEl>
                                        <p:attrNameLst>
                                          <p:attrName>style.visibility</p:attrName>
                                        </p:attrNameLst>
                                      </p:cBhvr>
                                      <p:to>
                                        <p:strVal val="visible"/>
                                      </p:to>
                                    </p:set>
                                    <p:animEffect transition="in" filter="fade">
                                      <p:cBhvr>
                                        <p:cTn id="7" dur="455"/>
                                        <p:tgtEl>
                                          <p:spTgt spid="1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xEl>
                                              <p:pRg st="2" end="2"/>
                                            </p:txEl>
                                          </p:spTgt>
                                        </p:tgtEl>
                                        <p:attrNameLst>
                                          <p:attrName>style.visibility</p:attrName>
                                        </p:attrNameLst>
                                      </p:cBhvr>
                                      <p:to>
                                        <p:strVal val="visible"/>
                                      </p:to>
                                    </p:set>
                                    <p:animEffect transition="in" filter="fade">
                                      <p:cBhvr>
                                        <p:cTn id="12" dur="455"/>
                                        <p:tgtEl>
                                          <p:spTgt spid="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
      <a:dk1>
        <a:srgbClr val="E02826"/>
      </a:dk1>
      <a:lt1>
        <a:srgbClr val="FFFFFF"/>
      </a:lt1>
      <a:dk2>
        <a:srgbClr val="000000"/>
      </a:dk2>
      <a:lt2>
        <a:srgbClr val="E7E6E6"/>
      </a:lt2>
      <a:accent1>
        <a:srgbClr val="E02826"/>
      </a:accent1>
      <a:accent2>
        <a:srgbClr val="054690"/>
      </a:accent2>
      <a:accent3>
        <a:srgbClr val="FAA01E"/>
      </a:accent3>
      <a:accent4>
        <a:srgbClr val="888888"/>
      </a:accent4>
      <a:accent5>
        <a:srgbClr val="005691"/>
      </a:accent5>
      <a:accent6>
        <a:srgbClr val="00A593"/>
      </a:accent6>
      <a:hlink>
        <a:srgbClr val="5C3628"/>
      </a:hlink>
      <a:folHlink>
        <a:srgbClr val="5C36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4" ma:contentTypeDescription="Create a new document." ma:contentTypeScope="" ma:versionID="633bbb75bec6e5caa58ab2b4f5b59bae">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1eb757ebb710fd872e91bf15e6cf0920"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6CACCC-6C08-4ADD-9D0E-B9A63A813104}">
  <ds:schemaRefs>
    <ds:schemaRef ds:uri="http://schemas.microsoft.com/sharepoint/v3/contenttype/forms"/>
  </ds:schemaRefs>
</ds:datastoreItem>
</file>

<file path=customXml/itemProps2.xml><?xml version="1.0" encoding="utf-8"?>
<ds:datastoreItem xmlns:ds="http://schemas.openxmlformats.org/officeDocument/2006/customXml" ds:itemID="{B987B4FD-D67E-449D-B53A-6FE9A9C664BC}">
  <ds:schemaRefs>
    <ds:schemaRef ds:uri="http://www.w3.org/XML/1998/namespace"/>
    <ds:schemaRef ds:uri="http://purl.org/dc/elements/1.1/"/>
    <ds:schemaRef ds:uri="http://schemas.microsoft.com/office/infopath/2007/PartnerControls"/>
    <ds:schemaRef ds:uri="http://schemas.microsoft.com/office/2006/metadata/properties"/>
    <ds:schemaRef ds:uri="a979eeb2-ec59-4d60-a11f-bb0b64893b7f"/>
    <ds:schemaRef ds:uri="http://purl.org/dc/terms/"/>
    <ds:schemaRef ds:uri="100c9456-5b40-459a-8823-0ee56e83d204"/>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D1627C8C-6FE5-43AA-82E3-B21ECCBBC5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219</TotalTime>
  <Words>3132</Words>
  <Application>Microsoft Office PowerPoint</Application>
  <PresentationFormat>On-screen Show (16:9)</PresentationFormat>
  <Paragraphs>221</Paragraphs>
  <Slides>48</Slides>
  <Notes>45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Palatino</vt:lpstr>
      <vt:lpstr>Office Theme</vt:lpstr>
      <vt:lpstr>The Brown Act and Local Academic Senates  Thursday, June 18, 2020 at 11:00 a.m.-12:30 p.m. Jake Knapp, Associate Vice Chancellor of Human Resources, Los Rios CC District Michelle Velasquez Bean, At-Large Representative, ASCCC</vt:lpstr>
      <vt:lpstr>Session Description</vt:lpstr>
      <vt:lpstr>Type Your Questions in the CHAT Box</vt:lpstr>
      <vt:lpstr>POLICY</vt:lpstr>
      <vt:lpstr>LEGISLATIVE BODIES</vt:lpstr>
      <vt:lpstr>Is This a Legislative Body? </vt:lpstr>
      <vt:lpstr>“Governing Bodies”  </vt:lpstr>
      <vt:lpstr>“Appointed Bodies”</vt:lpstr>
      <vt:lpstr>Salton Sea CCD</vt:lpstr>
      <vt:lpstr>Salton Sea CCD</vt:lpstr>
      <vt:lpstr>Appointed Bodies – Standing Committees</vt:lpstr>
      <vt:lpstr>Appointed Bodies – Temporary  Advisory Committee Exception</vt:lpstr>
      <vt:lpstr>Salton Sea CCD</vt:lpstr>
      <vt:lpstr>Private Entities</vt:lpstr>
      <vt:lpstr>What About Local Academic Senates? </vt:lpstr>
      <vt:lpstr>What About Local Academic Senates? </vt:lpstr>
      <vt:lpstr>What About Local Academic Senates? </vt:lpstr>
      <vt:lpstr>What About Local Academic Senates? </vt:lpstr>
      <vt:lpstr>MEETINGS</vt:lpstr>
      <vt:lpstr>What is a “Meeting?” </vt:lpstr>
      <vt:lpstr>Serial Meetings</vt:lpstr>
      <vt:lpstr>Serial Meetings </vt:lpstr>
      <vt:lpstr>Meetings – Exceptions to the Rule</vt:lpstr>
      <vt:lpstr>Teleconference Meetings</vt:lpstr>
      <vt:lpstr>NOTICE AND AGENDAS</vt:lpstr>
      <vt:lpstr>The Basics – Regular Meetings</vt:lpstr>
      <vt:lpstr>Agendas</vt:lpstr>
      <vt:lpstr>Agenda Descriptions - Example</vt:lpstr>
      <vt:lpstr>Adding an Item to an Agenda  (Urgency Items)</vt:lpstr>
      <vt:lpstr>Special Meetings – 24 Hours</vt:lpstr>
      <vt:lpstr>Emergency Meetings – 1 Hour</vt:lpstr>
      <vt:lpstr>PUBLIC PARTICIPATION</vt:lpstr>
      <vt:lpstr>The Public’s Place at the Table</vt:lpstr>
      <vt:lpstr>The Public’s Place at the Table</vt:lpstr>
      <vt:lpstr>The Public’s Right to Attend</vt:lpstr>
      <vt:lpstr>Governor Newsom’s COVID-19 Executive Orders:  Meeting Process</vt:lpstr>
      <vt:lpstr>Governor Newsom’s COVID-19 Executive Orders:  Emergency Updates</vt:lpstr>
      <vt:lpstr>CLOSED SESSIONS</vt:lpstr>
      <vt:lpstr>Authorized Closed Session Topics</vt:lpstr>
      <vt:lpstr>Education Code Section 72122</vt:lpstr>
      <vt:lpstr>Closed Session Process</vt:lpstr>
      <vt:lpstr>Closed Sessions</vt:lpstr>
      <vt:lpstr>VIOLATIONS AND REMEDIES</vt:lpstr>
      <vt:lpstr>Why should I care?  </vt:lpstr>
      <vt:lpstr>Don’t Forget</vt:lpstr>
      <vt:lpstr>Talk to local counsel!</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Brown Act and Local Senates  Thursday, June 18 at 11:00 a.m.-12:30 p.m. Jake Knapp, Associate Vice Chancellor of Human Resources, Los Rios CC District Michelle Velasquez Bean, At-Large Representative,ASCCC</dc:title>
  <dc:creator>Michelle Bean</dc:creator>
  <cp:lastModifiedBy>michellevelasquezbean@gmail.com</cp:lastModifiedBy>
  <cp:revision>20</cp:revision>
  <dcterms:modified xsi:type="dcterms:W3CDTF">2020-06-15T00:46:56Z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0x010100AA46C2FD4A136E4F854087CA0878E82F</vt:lpwstr>
  </property>
</Properties>
</file>