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8" r:id="rId2"/>
    <p:sldId id="257" r:id="rId3"/>
    <p:sldId id="314" r:id="rId4"/>
    <p:sldId id="292" r:id="rId5"/>
    <p:sldId id="312" r:id="rId6"/>
    <p:sldId id="303" r:id="rId7"/>
    <p:sldId id="301" r:id="rId8"/>
    <p:sldId id="288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281"/>
    <p:restoredTop sz="77909"/>
  </p:normalViewPr>
  <p:slideViewPr>
    <p:cSldViewPr snapToGrid="0" snapToObjects="1">
      <p:cViewPr varScale="1">
        <p:scale>
          <a:sx n="49" d="100"/>
          <a:sy n="49" d="100"/>
        </p:scale>
        <p:origin x="106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A242879-8462-5F4B-9614-829D1B747B4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89123C5-4417-9A4B-A322-746B3C8373A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D55A4F-8A32-6B48-AC90-6A68447E7685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BBDF88C-003C-A54D-86EC-C97211A79A2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7BAC43-F7F1-994E-9245-DA01128AB67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A54E03-00D2-BF45-88B7-A6EDA03EA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3479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0A58EA-F740-6646-BF81-772EA495BED5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A15EAA-FBC1-F141-A2D3-E59FF9A99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3202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John</a:t>
            </a:r>
          </a:p>
          <a:p>
            <a:r>
              <a:rPr lang="en-US" dirty="0"/>
              <a:t>Introductions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9038E6-233D-6640-B1E6-8A531575007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6343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9038E6-233D-6640-B1E6-8A531575007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8732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B9038E6-233D-6640-B1E6-8A531575007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8939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B9038E6-233D-6640-B1E6-8A531575007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3200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9038E6-233D-6640-B1E6-8A531575007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1299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All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A15EAA-FBC1-F141-A2D3-E59FF9A9907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8066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A15EAA-FBC1-F141-A2D3-E59FF9A9907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9377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All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9038E6-233D-6640-B1E6-8A531575007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0545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E6EC39-B375-D34D-BCF5-31ACEB53A7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9A628B3-34D7-2848-AE7C-97EB35898C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D9B127-7E4B-E64B-8A8A-AA152C0253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111AF-3668-BE42-BA3A-22C0FBC3482D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3193F1-B2C0-7E4D-B732-4A687B804A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DA0C99-E23A-E44B-A3CF-BCFCA04A73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D68A7-A179-D041-B287-B49382DAB6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310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B7A44D-4F74-0C4A-BE4D-F48B1C1D30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256AFF-464C-EF46-9ADE-04664A7FD3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40FEC8-DB58-244A-A711-7BC6C013BD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111AF-3668-BE42-BA3A-22C0FBC3482D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9355BD-9B53-084A-BF5B-ADD76E86B4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019AD8-C766-FF4C-AEEC-F0BA735579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D68A7-A179-D041-B287-B49382DAB6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239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57305C9-5C1E-2942-B5DC-8ABFBD851F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9A35CB-688C-CD42-A5DF-83BE12DE26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0E5D38-2AE3-644F-8B21-624C2CB926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111AF-3668-BE42-BA3A-22C0FBC3482D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314E6E-AE6B-114E-A294-6BA781AE43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E2C9D7-4CBD-A44D-9C85-2B42E6D3D9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D68A7-A179-D041-B287-B49382DAB6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218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FB1356-2673-4540-B812-D02D8AEF63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1F991D-DECD-C545-9640-956299F1EA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1A47DD-BDFD-F446-82C5-0692CE4E28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111AF-3668-BE42-BA3A-22C0FBC3482D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DE6DE3-B222-2D4C-80FE-6D3DCF967F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E8B9C9-2319-8D49-BDA9-B9CE53F72C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D68A7-A179-D041-B287-B49382DAB6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597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14E0A-D96A-BC43-AEA4-7A06236D52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26979A-D52B-2546-BCA9-167C989791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16A6A4-C2D9-4346-B35B-784BFF1992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111AF-3668-BE42-BA3A-22C0FBC3482D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9D0A58-7080-4543-8EB7-916A0E223B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2D0EAD-1E7A-2A49-B21D-F38B01BAC0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D68A7-A179-D041-B287-B49382DAB6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233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1E210E-67E3-DA44-B3BF-9BF0B456C9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1C932F-A141-2C4F-BF67-7659F8F7F7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11D406-93D5-7C4F-98D8-F3D9D67E7E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96AB49-0C9A-F540-B31F-FC324F8241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111AF-3668-BE42-BA3A-22C0FBC3482D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F104C7-4693-074A-9004-7AE26AE992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39887E-1F44-3945-9F88-9C696E949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D68A7-A179-D041-B287-B49382DAB6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868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572889-57D2-AB49-BA76-0A97268CE8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1CCC7A-9AF5-3146-8A3E-06171A7BAA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A7E3C8-5185-B74F-80E0-DEA2345C8E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5B35E66-984A-D949-A2D1-38BA1431E3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81EC4A9-4CAC-6144-82E9-3A65CF4B106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EEC2D67-9F8E-3346-8188-A1ED4AA227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111AF-3668-BE42-BA3A-22C0FBC3482D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A1C55A5-C742-8B48-94C3-92C00F5F0D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04FFA7C-8CA5-7E4D-9954-7CE506BFF1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D68A7-A179-D041-B287-B49382DAB6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819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2E7F27-F432-1247-9B80-95C558088E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962ECA-42F3-6844-9247-6456EE01E9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111AF-3668-BE42-BA3A-22C0FBC3482D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741B5ED-8A17-2848-B6D9-3F86410857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AC06BE-D5DC-2742-85FE-91E2C7D865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D68A7-A179-D041-B287-B49382DAB6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677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E4E1498-2271-5D45-BA67-C7117C6C4D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111AF-3668-BE42-BA3A-22C0FBC3482D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E09C095-E4A9-BE42-99D5-21310A6B12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8151A6-0B59-404A-85C6-70DC7E3536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D68A7-A179-D041-B287-B49382DAB6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312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E20B8D-F562-194A-BC10-FBFBFDC6C4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98F4D2-DD1B-6547-B42C-ABA131E553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F5F302-2453-1941-8A30-BA1C410354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86FC3D-A592-874A-A29A-3519FC1774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111AF-3668-BE42-BA3A-22C0FBC3482D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68EAE8-CD0B-9949-9F42-8D16F485EA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8E7D4F-BE67-8A45-976E-16B9E83D65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D68A7-A179-D041-B287-B49382DAB6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903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4D9FBF-7CF0-8344-8937-A221110CC1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FAE90DB-D9E8-EC4D-A74F-121552554F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340F6C-9DCB-AB45-BBAC-E7CE54A251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266C0B-69C2-DD4A-B0A9-71635ADAF1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111AF-3668-BE42-BA3A-22C0FBC3482D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09E392-7EDD-B64F-841D-3D51F774E2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726D99-0575-1549-BCC0-A78052B1E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D68A7-A179-D041-B287-B49382DAB6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816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1DC09D7-325F-3C48-91BC-A3D940DCB3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C01F81-FC1A-304C-9F27-43C87A7E2D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F3C1ED-5E1C-4040-A5AA-F345700418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A111AF-3668-BE42-BA3A-22C0FBC3482D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0A2C96-7459-974F-9986-95DB85EC40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1521DD-1A79-E54C-903A-EC17DFFEC9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FD68A7-A179-D041-B287-B49382DAB6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466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0457" y="4991439"/>
            <a:ext cx="11438922" cy="1692717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US" sz="26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April 24, 2020        1:00 – 2:00PM</a:t>
            </a:r>
            <a:br>
              <a:rPr lang="en-US" sz="2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br>
              <a:rPr lang="en-US" sz="2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2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John Stanskas, ASCCC President</a:t>
            </a:r>
            <a:br>
              <a:rPr lang="en-US" sz="2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2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Cynthia </a:t>
            </a:r>
            <a:r>
              <a:rPr lang="en-US" sz="26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Olivo</a:t>
            </a:r>
            <a:r>
              <a:rPr lang="en-US" sz="2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, CSSO President</a:t>
            </a:r>
            <a:br>
              <a:rPr lang="en-US" sz="2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2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Don Miller, CIO Vice President</a:t>
            </a: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F6EF57EF-D042-41D3-83E8-41A1FE6C11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532876" cy="1290953"/>
          </a:xfrm>
          <a:custGeom>
            <a:avLst/>
            <a:gdLst>
              <a:gd name="connsiteX0" fmla="*/ 0 w 5532876"/>
              <a:gd name="connsiteY0" fmla="*/ 0 h 1290953"/>
              <a:gd name="connsiteX1" fmla="*/ 5532876 w 5532876"/>
              <a:gd name="connsiteY1" fmla="*/ 0 h 1290953"/>
              <a:gd name="connsiteX2" fmla="*/ 4936972 w 5532876"/>
              <a:gd name="connsiteY2" fmla="*/ 1290953 h 1290953"/>
              <a:gd name="connsiteX3" fmla="*/ 0 w 5532876"/>
              <a:gd name="connsiteY3" fmla="*/ 1290953 h 1290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32876" h="1290953">
                <a:moveTo>
                  <a:pt x="0" y="0"/>
                </a:moveTo>
                <a:lnTo>
                  <a:pt x="5532876" y="0"/>
                </a:lnTo>
                <a:lnTo>
                  <a:pt x="4936972" y="1290953"/>
                </a:lnTo>
                <a:lnTo>
                  <a:pt x="0" y="1290953"/>
                </a:ln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D00A59BB-A268-4F3E-9D41-CA265AF168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97841" y="1"/>
            <a:ext cx="7094159" cy="1290953"/>
          </a:xfrm>
          <a:custGeom>
            <a:avLst/>
            <a:gdLst>
              <a:gd name="connsiteX0" fmla="*/ 595904 w 7094159"/>
              <a:gd name="connsiteY0" fmla="*/ 0 h 1290953"/>
              <a:gd name="connsiteX1" fmla="*/ 7094159 w 7094159"/>
              <a:gd name="connsiteY1" fmla="*/ 0 h 1290953"/>
              <a:gd name="connsiteX2" fmla="*/ 7094159 w 7094159"/>
              <a:gd name="connsiteY2" fmla="*/ 1290553 h 1290953"/>
              <a:gd name="connsiteX3" fmla="*/ 5920618 w 7094159"/>
              <a:gd name="connsiteY3" fmla="*/ 1290553 h 1290953"/>
              <a:gd name="connsiteX4" fmla="*/ 5920618 w 7094159"/>
              <a:gd name="connsiteY4" fmla="*/ 1290953 h 1290953"/>
              <a:gd name="connsiteX5" fmla="*/ 2729248 w 7094159"/>
              <a:gd name="connsiteY5" fmla="*/ 1290953 h 1290953"/>
              <a:gd name="connsiteX6" fmla="*/ 2574303 w 7094159"/>
              <a:gd name="connsiteY6" fmla="*/ 1290953 h 1290953"/>
              <a:gd name="connsiteX7" fmla="*/ 0 w 7094159"/>
              <a:gd name="connsiteY7" fmla="*/ 1290953 h 1290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094159" h="1290953">
                <a:moveTo>
                  <a:pt x="595904" y="0"/>
                </a:moveTo>
                <a:lnTo>
                  <a:pt x="7094159" y="0"/>
                </a:lnTo>
                <a:lnTo>
                  <a:pt x="7094159" y="1290553"/>
                </a:lnTo>
                <a:lnTo>
                  <a:pt x="5920618" y="1290553"/>
                </a:lnTo>
                <a:lnTo>
                  <a:pt x="5920618" y="1290953"/>
                </a:lnTo>
                <a:lnTo>
                  <a:pt x="2729248" y="1290953"/>
                </a:lnTo>
                <a:lnTo>
                  <a:pt x="2574303" y="1290953"/>
                </a:lnTo>
                <a:lnTo>
                  <a:pt x="0" y="1290953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C881F81-672F-754A-9FB2-0ABFADEA363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16574"/>
          <a:stretch/>
        </p:blipFill>
        <p:spPr>
          <a:xfrm>
            <a:off x="6507579" y="1692718"/>
            <a:ext cx="5079371" cy="3409547"/>
          </a:xfrm>
          <a:prstGeom prst="rect">
            <a:avLst/>
          </a:prstGeom>
        </p:spPr>
      </p:pic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63794DCE-9D34-40DF-AB3F-06DA8ACCDA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22116" y="5450103"/>
            <a:ext cx="5569884" cy="1407897"/>
          </a:xfrm>
          <a:custGeom>
            <a:avLst/>
            <a:gdLst>
              <a:gd name="connsiteX0" fmla="*/ 652041 w 5569884"/>
              <a:gd name="connsiteY0" fmla="*/ 0 h 1407897"/>
              <a:gd name="connsiteX1" fmla="*/ 5569884 w 5569884"/>
              <a:gd name="connsiteY1" fmla="*/ 0 h 1407897"/>
              <a:gd name="connsiteX2" fmla="*/ 5569884 w 5569884"/>
              <a:gd name="connsiteY2" fmla="*/ 1407897 h 1407897"/>
              <a:gd name="connsiteX3" fmla="*/ 0 w 5569884"/>
              <a:gd name="connsiteY3" fmla="*/ 1407897 h 1407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69884" h="1407897">
                <a:moveTo>
                  <a:pt x="652041" y="0"/>
                </a:moveTo>
                <a:lnTo>
                  <a:pt x="5569884" y="0"/>
                </a:lnTo>
                <a:lnTo>
                  <a:pt x="5569884" y="1407897"/>
                </a:lnTo>
                <a:lnTo>
                  <a:pt x="0" y="140789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45006452-918C-4282-A72C-C9692B6691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450103"/>
            <a:ext cx="7114535" cy="1407897"/>
          </a:xfrm>
          <a:custGeom>
            <a:avLst/>
            <a:gdLst>
              <a:gd name="connsiteX0" fmla="*/ 0 w 7114535"/>
              <a:gd name="connsiteY0" fmla="*/ 0 h 1407897"/>
              <a:gd name="connsiteX1" fmla="*/ 1189345 w 7114535"/>
              <a:gd name="connsiteY1" fmla="*/ 0 h 1407897"/>
              <a:gd name="connsiteX2" fmla="*/ 7114535 w 7114535"/>
              <a:gd name="connsiteY2" fmla="*/ 0 h 1407897"/>
              <a:gd name="connsiteX3" fmla="*/ 6462495 w 7114535"/>
              <a:gd name="connsiteY3" fmla="*/ 1407897 h 1407897"/>
              <a:gd name="connsiteX4" fmla="*/ 0 w 7114535"/>
              <a:gd name="connsiteY4" fmla="*/ 1407897 h 1407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14535" h="1407897">
                <a:moveTo>
                  <a:pt x="0" y="0"/>
                </a:moveTo>
                <a:lnTo>
                  <a:pt x="1189345" y="0"/>
                </a:lnTo>
                <a:lnTo>
                  <a:pt x="7114535" y="0"/>
                </a:lnTo>
                <a:lnTo>
                  <a:pt x="6462495" y="1407897"/>
                </a:lnTo>
                <a:lnTo>
                  <a:pt x="0" y="1407897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CA23D12-6511-3840-A5A5-CACEFFA5797F}"/>
              </a:ext>
            </a:extLst>
          </p:cNvPr>
          <p:cNvSpPr txBox="1"/>
          <p:nvPr/>
        </p:nvSpPr>
        <p:spPr>
          <a:xfrm>
            <a:off x="710457" y="2531281"/>
            <a:ext cx="6019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3600" b="1" dirty="0"/>
              <a:t>Building Your Team in the Virtual Environment</a:t>
            </a:r>
          </a:p>
        </p:txBody>
      </p:sp>
    </p:spTree>
    <p:extLst>
      <p:ext uri="{BB962C8B-B14F-4D97-AF65-F5344CB8AC3E}">
        <p14:creationId xmlns:p14="http://schemas.microsoft.com/office/powerpoint/2010/main" val="2126874103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179F7551-E956-43CB-8F36-268A5DA443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CFFF0275-505B-46E2-954C-0F9BBCC069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23805"/>
            <a:ext cx="7765937" cy="5696020"/>
          </a:xfrm>
          <a:custGeom>
            <a:avLst/>
            <a:gdLst>
              <a:gd name="connsiteX0" fmla="*/ 0 w 7765937"/>
              <a:gd name="connsiteY0" fmla="*/ 0 h 5696020"/>
              <a:gd name="connsiteX1" fmla="*/ 7765937 w 7765937"/>
              <a:gd name="connsiteY1" fmla="*/ 0 h 5696020"/>
              <a:gd name="connsiteX2" fmla="*/ 5002657 w 7765937"/>
              <a:gd name="connsiteY2" fmla="*/ 5696020 h 5696020"/>
              <a:gd name="connsiteX3" fmla="*/ 0 w 7765937"/>
              <a:gd name="connsiteY3" fmla="*/ 5696020 h 5696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765937" h="5696020">
                <a:moveTo>
                  <a:pt x="0" y="0"/>
                </a:moveTo>
                <a:lnTo>
                  <a:pt x="7765937" y="0"/>
                </a:lnTo>
                <a:lnTo>
                  <a:pt x="5002657" y="5696020"/>
                </a:lnTo>
                <a:lnTo>
                  <a:pt x="0" y="5696020"/>
                </a:lnTo>
                <a:close/>
              </a:path>
            </a:pathLst>
          </a:custGeom>
          <a:solidFill>
            <a:srgbClr val="303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14400"/>
            <a:ext cx="5111496" cy="1097280"/>
          </a:xfrm>
        </p:spPr>
        <p:txBody>
          <a:bodyPr>
            <a:normAutofit/>
          </a:bodyPr>
          <a:lstStyle/>
          <a:p>
            <a:r>
              <a:rPr lang="en-US" b="1">
                <a:solidFill>
                  <a:srgbClr val="FFFFFF"/>
                </a:solidFill>
              </a:rPr>
              <a:t>Outline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2331720"/>
            <a:ext cx="4379976" cy="3547872"/>
          </a:xfrm>
        </p:spPr>
        <p:txBody>
          <a:bodyPr anchor="t">
            <a:normAutofit/>
          </a:bodyPr>
          <a:lstStyle/>
          <a:p>
            <a:endParaRPr lang="en-US" sz="2000"/>
          </a:p>
          <a:p>
            <a:r>
              <a:rPr lang="en-US" sz="2000"/>
              <a:t>Building a Team with the academic senate and administration is crucial</a:t>
            </a:r>
          </a:p>
          <a:p>
            <a:r>
              <a:rPr lang="en-US" sz="2000"/>
              <a:t>Finding Common Ground</a:t>
            </a:r>
          </a:p>
          <a:p>
            <a:r>
              <a:rPr lang="en-US" sz="2000"/>
              <a:t>Key Elements to Building a Team</a:t>
            </a:r>
          </a:p>
          <a:p>
            <a:r>
              <a:rPr lang="en-US" sz="2000"/>
              <a:t>Questions/Dialogue</a:t>
            </a:r>
          </a:p>
          <a:p>
            <a:endParaRPr lang="en-US" sz="2000"/>
          </a:p>
          <a:p>
            <a:endParaRPr lang="en-US" sz="2000"/>
          </a:p>
          <a:p>
            <a:pPr marL="0" indent="0">
              <a:buNone/>
            </a:pPr>
            <a:endParaRPr lang="en-US" sz="2000"/>
          </a:p>
          <a:p>
            <a:endParaRPr lang="en-US" sz="200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BFB965E-A85C-8743-B9A0-A049CFF591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04980" y="2881260"/>
            <a:ext cx="4097547" cy="1756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16331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cover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3039E0-AC36-7640-B3C6-35EF2F0F2A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6"/>
            <a:ext cx="5120073" cy="167660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b="1"/>
              <a:t>Why Building the Team is Important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4ACB85C-9B74-B54E-A303-BAF2F1B9EA18}"/>
              </a:ext>
            </a:extLst>
          </p:cNvPr>
          <p:cNvSpPr txBox="1"/>
          <p:nvPr/>
        </p:nvSpPr>
        <p:spPr>
          <a:xfrm>
            <a:off x="648931" y="2438400"/>
            <a:ext cx="5113114" cy="37854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/>
              <a:t>If the administration and academic senate are not moving in the same direction, the college cannot move forward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/>
              <a:t>In a crisis, our students and communities need to see us united in service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2FA7A195-03A4-44AB-A3D8-2507E2C943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6000" y="0"/>
            <a:ext cx="6096418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ounded Rectangle 9">
            <a:extLst>
              <a:ext uri="{FF2B5EF4-FFF2-40B4-BE49-F238E27FC236}">
                <a16:creationId xmlns:a16="http://schemas.microsoft.com/office/drawing/2014/main" id="{8F235346-20CC-4981-B836-23ECF1F4E2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73465" y="559407"/>
            <a:ext cx="5141488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D0F1EBB9-3335-0742-A433-C9AC1508083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l="17344" r="23531" b="1"/>
          <a:stretch/>
        </p:blipFill>
        <p:spPr>
          <a:xfrm>
            <a:off x="6739337" y="722376"/>
            <a:ext cx="4809744" cy="5413248"/>
          </a:xfrm>
          <a:prstGeom prst="rect">
            <a:avLst/>
          </a:prstGeom>
          <a:effectLst/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E8F6F084-16D8-5340-A481-BF90EEB91E4E}"/>
              </a:ext>
            </a:extLst>
          </p:cNvPr>
          <p:cNvSpPr/>
          <p:nvPr/>
        </p:nvSpPr>
        <p:spPr>
          <a:xfrm>
            <a:off x="5977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600"/>
              </a:spcAft>
            </a:pPr>
            <a:r>
              <a:rPr lang="en-US">
                <a:solidFill>
                  <a:srgbClr val="000000"/>
                </a:solidFill>
                <a:latin typeface="-webkit-standard"/>
              </a:rPr>
              <a:t> 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4594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3039E0-AC36-7640-B3C6-35EF2F0F2A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6"/>
            <a:ext cx="3505495" cy="1622321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7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Finding Common Ground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4ACB85C-9B74-B54E-A303-BAF2F1B9EA18}"/>
              </a:ext>
            </a:extLst>
          </p:cNvPr>
          <p:cNvSpPr txBox="1"/>
          <p:nvPr/>
        </p:nvSpPr>
        <p:spPr>
          <a:xfrm>
            <a:off x="648931" y="2438400"/>
            <a:ext cx="3505494" cy="37854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/>
              <a:t>Assume that everyone at the college has a common altruistic drive to serve students and communities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/>
              <a:t>Every new term, every new person in a new position is an opportunity to reset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5E39A796-BE83-48B1-B33F-35C4A32AAB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9056" y="0"/>
            <a:ext cx="7552944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ounded Rectangle 9">
            <a:extLst>
              <a:ext uri="{FF2B5EF4-FFF2-40B4-BE49-F238E27FC236}">
                <a16:creationId xmlns:a16="http://schemas.microsoft.com/office/drawing/2014/main" id="{72F84B47-E267-4194-8194-831DB7B55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23688" y="557784"/>
            <a:ext cx="6584098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0BC99948-FA75-234C-8470-24B06736FA5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405862" y="1736327"/>
            <a:ext cx="6019331" cy="3382099"/>
          </a:xfrm>
          <a:prstGeom prst="rect">
            <a:avLst/>
          </a:prstGeom>
          <a:effectLst/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E8F6F084-16D8-5340-A481-BF90EEB91E4E}"/>
              </a:ext>
            </a:extLst>
          </p:cNvPr>
          <p:cNvSpPr/>
          <p:nvPr/>
        </p:nvSpPr>
        <p:spPr>
          <a:xfrm>
            <a:off x="5977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600"/>
              </a:spcAft>
            </a:pPr>
            <a:r>
              <a:rPr lang="en-US">
                <a:solidFill>
                  <a:srgbClr val="000000"/>
                </a:solidFill>
                <a:latin typeface="-webkit-standard"/>
              </a:rPr>
              <a:t> 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0250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>
            <a:extLst>
              <a:ext uri="{FF2B5EF4-FFF2-40B4-BE49-F238E27FC236}">
                <a16:creationId xmlns:a16="http://schemas.microsoft.com/office/drawing/2014/main" id="{EBF87945-A001-489F-9D9B-7D9435F0B9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191109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760"/>
            <a:ext cx="10515600" cy="1325563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Key Elements to Building a Team Virtually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841248" y="2276857"/>
            <a:ext cx="5015484" cy="3900106"/>
          </a:xfrm>
        </p:spPr>
        <p:txBody>
          <a:bodyPr anchor="ctr">
            <a:normAutofit lnSpcReduction="10000"/>
          </a:bodyPr>
          <a:lstStyle/>
          <a:p>
            <a:r>
              <a:rPr lang="en-US" b="0" dirty="0"/>
              <a:t>Check-in, both formal and informal</a:t>
            </a:r>
          </a:p>
          <a:p>
            <a:r>
              <a:rPr lang="en-US" b="0" dirty="0"/>
              <a:t>Audio/Visual queues</a:t>
            </a:r>
          </a:p>
          <a:p>
            <a:r>
              <a:rPr lang="en-US" dirty="0"/>
              <a:t>Listening to priorities</a:t>
            </a:r>
          </a:p>
          <a:p>
            <a:r>
              <a:rPr lang="en-US" b="0" dirty="0"/>
              <a:t>Respecting </a:t>
            </a:r>
            <a:r>
              <a:rPr lang="en-US" dirty="0"/>
              <a:t>different perspectives</a:t>
            </a:r>
          </a:p>
          <a:p>
            <a:r>
              <a:rPr lang="en-US" b="0" dirty="0"/>
              <a:t>Understanding the humanity in each of us and recognizing the crisis affects us all</a:t>
            </a:r>
          </a:p>
          <a:p>
            <a:endParaRPr lang="en-US" b="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D53620E-A25F-8744-8104-6CBAD639A3D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6211" r="-1" b="5707"/>
          <a:stretch/>
        </p:blipFill>
        <p:spPr>
          <a:xfrm>
            <a:off x="6335270" y="2276857"/>
            <a:ext cx="5015484" cy="3900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7290863"/>
      </p:ext>
    </p:extLst>
  </p:cSld>
  <p:clrMapOvr>
    <a:masterClrMapping/>
  </p:clrMapOvr>
  <p:transition spd="slow">
    <p:cover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>
            <a:extLst>
              <a:ext uri="{FF2B5EF4-FFF2-40B4-BE49-F238E27FC236}">
                <a16:creationId xmlns:a16="http://schemas.microsoft.com/office/drawing/2014/main" id="{73C994B4-9721-4148-9EEC-6793CECDE8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3" y="-1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F9D95E49-763A-4886-B038-82F7347405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bg2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34E33693-FE80-4917-AEA7-483376DB73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78324" y="699899"/>
            <a:ext cx="10713676" cy="54333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26E2C87-6E47-8546-8B1E-1A543D22A9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898" y="576263"/>
            <a:ext cx="4977777" cy="2967606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/>
              <a:t>Questions and Dialogue</a:t>
            </a:r>
          </a:p>
        </p:txBody>
      </p:sp>
      <p:sp>
        <p:nvSpPr>
          <p:cNvPr id="35" name="Slide Number Placeholder 4">
            <a:extLst>
              <a:ext uri="{FF2B5EF4-FFF2-40B4-BE49-F238E27FC236}">
                <a16:creationId xmlns:a16="http://schemas.microsoft.com/office/drawing/2014/main" id="{571D9C16-36A8-460D-9F4C-BE495BA3C4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65234" y="17463"/>
            <a:ext cx="826009" cy="7374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C411D842-D027-45A2-981F-6B76E11EE2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6096000" y="1044740"/>
            <a:ext cx="389995" cy="4664259"/>
          </a:xfrm>
          <a:prstGeom prst="rect">
            <a:avLst/>
          </a:prstGeom>
          <a:solidFill>
            <a:schemeClr val="accent1">
              <a:alpha val="25000"/>
            </a:schemeClr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0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C977283-1366-0B41-9BD5-ACAD8295ECE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r="17152" b="-1"/>
          <a:stretch/>
        </p:blipFill>
        <p:spPr>
          <a:xfrm>
            <a:off x="6387757" y="1046828"/>
            <a:ext cx="5804243" cy="4662171"/>
          </a:xfrm>
          <a:prstGeom prst="rect">
            <a:avLst/>
          </a:prstGeom>
        </p:spPr>
      </p:pic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3EFADC67-92A1-44FB-8691-D8CD71A21E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18001"/>
            <a:ext cx="12192000" cy="0"/>
          </a:xfrm>
          <a:prstGeom prst="line">
            <a:avLst/>
          </a:prstGeom>
          <a:ln w="9525" cap="rnd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EE9C6408-AA0E-411D-A5D2-E5F13306F8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11365990" y="5610"/>
            <a:ext cx="0" cy="6858000"/>
          </a:xfrm>
          <a:prstGeom prst="line">
            <a:avLst/>
          </a:prstGeom>
          <a:ln w="9525" cap="rnd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84801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73C994B4-9721-4148-9EEC-6793CECDE8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3" y="-1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9D95E49-763A-4886-B038-82F7347405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bg2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799627C8-1BD2-4F57-879B-10CA0A54E5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78324" y="727069"/>
            <a:ext cx="10713676" cy="54333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EAB79C2-59AD-2E42-B53A-85635B9319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899" y="540167"/>
            <a:ext cx="5828376" cy="2135867"/>
          </a:xfrm>
        </p:spPr>
        <p:txBody>
          <a:bodyPr anchor="b">
            <a:normAutofit/>
          </a:bodyPr>
          <a:lstStyle/>
          <a:p>
            <a:r>
              <a:rPr lang="en-US" sz="4800" b="1"/>
              <a:t>Remember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41C761-D84C-EE4A-8566-00E091E1D2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899" y="2880452"/>
            <a:ext cx="5828376" cy="3095445"/>
          </a:xfrm>
        </p:spPr>
        <p:txBody>
          <a:bodyPr anchor="t">
            <a:normAutofit/>
          </a:bodyPr>
          <a:lstStyle/>
          <a:p>
            <a:r>
              <a:rPr lang="en-US" sz="1800" b="0"/>
              <a:t>There is so much happening right now it cannot be the job of one </a:t>
            </a:r>
            <a:r>
              <a:rPr lang="en-US" sz="1800"/>
              <a:t>person </a:t>
            </a:r>
            <a:r>
              <a:rPr lang="en-US" sz="1800" b="0"/>
              <a:t>or even an executive team.  Collective engagement by the entire institution must be the goal for a college to succeed.  Your partnerships can carry the college forward</a:t>
            </a:r>
          </a:p>
          <a:p>
            <a:r>
              <a:rPr lang="en-US" sz="1800" b="0"/>
              <a:t>Do not take all of this on by yourself</a:t>
            </a:r>
          </a:p>
          <a:p>
            <a:r>
              <a:rPr lang="en-US" sz="1800" b="0"/>
              <a:t>Delegate and let go of the outcome</a:t>
            </a:r>
          </a:p>
          <a:p>
            <a:r>
              <a:rPr lang="en-US" sz="1800" b="0"/>
              <a:t>Practice self-care</a:t>
            </a:r>
          </a:p>
          <a:p>
            <a:r>
              <a:rPr lang="en-US" sz="1800" b="0"/>
              <a:t>Remember to care for others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9C2FEDF6-F60C-4313-BC66-51AF20AB3E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11753186" y="1036406"/>
            <a:ext cx="438813" cy="4754880"/>
          </a:xfrm>
          <a:prstGeom prst="rect">
            <a:avLst/>
          </a:prstGeom>
          <a:solidFill>
            <a:schemeClr val="accent1">
              <a:alpha val="25000"/>
            </a:schemeClr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0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3E4AC04-7F1A-7244-B879-17091999663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5753" r="29604" b="-1"/>
          <a:stretch/>
        </p:blipFill>
        <p:spPr>
          <a:xfrm>
            <a:off x="7032976" y="1036406"/>
            <a:ext cx="4754880" cy="4754880"/>
          </a:xfrm>
          <a:prstGeom prst="rect">
            <a:avLst/>
          </a:prstGeom>
        </p:spPr>
      </p:pic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F085D7B9-E066-4923-8CB7-294BF30629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11365990" y="5610"/>
            <a:ext cx="0" cy="6858000"/>
          </a:xfrm>
          <a:prstGeom prst="line">
            <a:avLst/>
          </a:prstGeom>
          <a:ln w="9525" cap="rnd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Slide Number Placeholder 10">
            <a:extLst>
              <a:ext uri="{FF2B5EF4-FFF2-40B4-BE49-F238E27FC236}">
                <a16:creationId xmlns:a16="http://schemas.microsoft.com/office/drawing/2014/main" id="{561B8CDD-3CA1-4913-8835-08BD7C7BCA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63715" y="-8779"/>
            <a:ext cx="826763" cy="70412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25443840-A796-4C43-8DC1-1B738EFEC5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51930"/>
            <a:ext cx="12192000" cy="0"/>
          </a:xfrm>
          <a:prstGeom prst="line">
            <a:avLst/>
          </a:prstGeom>
          <a:ln w="9525" cap="rnd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04789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6" name="Rectangle 35">
            <a:extLst>
              <a:ext uri="{FF2B5EF4-FFF2-40B4-BE49-F238E27FC236}">
                <a16:creationId xmlns:a16="http://schemas.microsoft.com/office/drawing/2014/main" id="{017517EF-BD4D-4055-BDB4-A322C53568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38" name="Rectangle 37">
            <a:extLst>
              <a:ext uri="{FF2B5EF4-FFF2-40B4-BE49-F238E27FC236}">
                <a16:creationId xmlns:a16="http://schemas.microsoft.com/office/drawing/2014/main" id="{0ADDB668-2CA4-4D2B-9C34-3487CA330B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1553" y="304802"/>
            <a:ext cx="11097349" cy="1573149"/>
          </a:xfrm>
          <a:prstGeom prst="rect">
            <a:avLst/>
          </a:prstGeom>
          <a:ln w="12700">
            <a:solidFill>
              <a:srgbClr val="DEDEDE"/>
            </a:solidFill>
          </a:ln>
          <a:effectLst>
            <a:outerShdw blurRad="50800" dist="38100" dir="2700000" algn="tl" rotWithShape="0">
              <a:schemeClr val="bg2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690" y="405575"/>
            <a:ext cx="6430414" cy="13716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Thank You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2568BC19-F052-4108-93E1-6A3D1DEC07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4784" y="764424"/>
            <a:ext cx="128016" cy="65390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D5FD337D-4D6B-4C8B-B6F5-121097E098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126032" y="1067264"/>
            <a:ext cx="1021458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B412586-93E9-6D4E-A0ED-031C214985F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8120" r="25291" b="1"/>
          <a:stretch/>
        </p:blipFill>
        <p:spPr>
          <a:xfrm>
            <a:off x="1320800" y="2132013"/>
            <a:ext cx="2857500" cy="412432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38D0DB6-95C4-104D-8764-E02A2D791DC8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26145" r="26874" b="1"/>
          <a:stretch/>
        </p:blipFill>
        <p:spPr>
          <a:xfrm>
            <a:off x="4260850" y="2132013"/>
            <a:ext cx="2854325" cy="412432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830463A-1A47-734C-A4CD-34CFD7F9BAE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97725" y="2132013"/>
            <a:ext cx="3676650" cy="4124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1707898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257</Words>
  <Application>Microsoft Office PowerPoint</Application>
  <PresentationFormat>Widescreen</PresentationFormat>
  <Paragraphs>47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Helvetica Neue Medium</vt:lpstr>
      <vt:lpstr>-webkit-standard</vt:lpstr>
      <vt:lpstr>Office Theme</vt:lpstr>
      <vt:lpstr>April 24, 2020        1:00 – 2:00PM  John Stanskas, ASCCC President Cynthia Olivo, CSSO President Don Miller, CIO Vice President</vt:lpstr>
      <vt:lpstr>Outline </vt:lpstr>
      <vt:lpstr>Why Building the Team is Important</vt:lpstr>
      <vt:lpstr>Finding Common Ground</vt:lpstr>
      <vt:lpstr>Key Elements to Building a Team Virtually</vt:lpstr>
      <vt:lpstr>Questions and Dialogue</vt:lpstr>
      <vt:lpstr>Remember 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April 24, 2020        1:00 – 2:00PM  John Stanskas, ASCCC President Cynthia Olivo, CSSO President Don Miller, CIO Vice President</dc:title>
  <dc:creator>Stanskas, Peter-John</dc:creator>
  <cp:lastModifiedBy>Kiana Traylor</cp:lastModifiedBy>
  <cp:revision>1</cp:revision>
  <dcterms:created xsi:type="dcterms:W3CDTF">2020-04-23T00:12:15Z</dcterms:created>
  <dcterms:modified xsi:type="dcterms:W3CDTF">2020-04-27T15:10:35Z</dcterms:modified>
</cp:coreProperties>
</file>