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embeddedFontLst>
    <p:embeddedFont>
      <p:font typeface="Caveat"/>
      <p:regular r:id="rId39"/>
      <p:bold r:id="rId40"/>
    </p:embeddedFont>
    <p:embeddedFont>
      <p:font typeface="Comfortaa"/>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veat-bold.fntdata"/><Relationship Id="rId20" Type="http://schemas.openxmlformats.org/officeDocument/2006/relationships/slide" Target="slides/slide13.xml"/><Relationship Id="rId42" Type="http://schemas.openxmlformats.org/officeDocument/2006/relationships/font" Target="fonts/Comfortaa-bold.fntdata"/><Relationship Id="rId41" Type="http://schemas.openxmlformats.org/officeDocument/2006/relationships/font" Target="fonts/Comfortaa-regular.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Caveat-regular.fntdata"/><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lab.plymouthcreate.net/ac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lab.plymouthcreate.net/ac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lab.plymouthcreate.net/ac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lab.plymouthcreate.net/ac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lab.plymouthcreate.net/ace-practice/oer-adoption/"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com/2020/03/11/who-declares-the-coronavirus-outbreak-a-global-pandemic.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wordsmithmedia?utm_source=unsplash&amp;utm_medium=referral&amp;utm_content=creditCopyText" TargetMode="External"/><Relationship Id="rId3" Type="http://schemas.openxmlformats.org/officeDocument/2006/relationships/hyperlink" Target="https://unsplash.com/@wordsmithmedia?utm_source=unsplash&amp;utm_medium=referral&amp;utm_content=creditCopyText" TargetMode="External"/><Relationship Id="rId4" Type="http://schemas.openxmlformats.org/officeDocument/2006/relationships/hyperlink" Target="https://unsplash.com/s/photos/scarcity?utm_source=unsplash&amp;utm_medium=referral&amp;utm_content=creditCopyText" TargetMode="External"/><Relationship Id="rId5" Type="http://schemas.openxmlformats.org/officeDocument/2006/relationships/hyperlink" Target="https://unsplash.com/s/photos/scarcity?utm_source=unsplash&amp;utm_medium=referral&amp;utm_content=creditCopyText"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DrJulia_Simons/status/1235950178789724168?s=20"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pr.org/show-segment/with-state-funding-dwindling-will-higher-education-in-colorado-make-the-grade/"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uminafoundation.org/files/resources/its-not-just-the-money.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uminafoundation.org/files/resources/its-not-just-the-money.pdf"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uminafoundation.org/files/resources/its-not-just-the-money.pd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ingenglish.voanews.com/a/us-colleges-move-classes-online-because-of-coronavirus-threat/5324996.html"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jcraice?utm_source=unsplash&amp;utm_medium=referral&amp;utm_content=creditCopyText" TargetMode="External"/><Relationship Id="rId3" Type="http://schemas.openxmlformats.org/officeDocument/2006/relationships/hyperlink" Target="https://unsplash.com/@jcraice?utm_source=unsplash&amp;utm_medium=referral&amp;utm_content=creditCopyText" TargetMode="External"/><Relationship Id="rId4" Type="http://schemas.openxmlformats.org/officeDocument/2006/relationships/hyperlink" Target="https://unsplash.com/s/photos/v-birds?utm_source=unsplash&amp;utm_medium=referral&amp;utm_content=creditCopyText" TargetMode="External"/><Relationship Id="rId5" Type="http://schemas.openxmlformats.org/officeDocument/2006/relationships/hyperlink" Target="https://unsplash.com/s/photos/v-birds?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nance.yahoo.com/news/coronavirus-outbreak-offer-opportunities-online-153203022.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sidehighered.com/news/2020/03/16/coronavirus-closures-force-colleges-move-students-online-ed-tech-experts-see" TargetMode="External"/><Relationship Id="rId3" Type="http://schemas.openxmlformats.org/officeDocument/2006/relationships/hyperlink" Target="https://www.proctoru.com/coronavirus-suppor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com/2020/02/26/zoom-has-added-more-users-so-far-this-year-than-in-2019-bernstein.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This slide deck is licensed CC BY by Robin DeRosa.</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COVID-19 has thrown higher education into chaos, as campuses navigate reopening plans, remote pivots, and the balance between continuity and flexibility. In this presentation, Robin will explore a framework for thinking about how colleges could thrive during disruption, and how the changing needs of our learners can act as a guide for how we design our assignments, courses, and institutional structures. Centered on the values of </a:t>
            </a:r>
            <a:r>
              <a:rPr i="1" lang="en" sz="900">
                <a:solidFill>
                  <a:schemeClr val="dk1"/>
                </a:solidFill>
              </a:rPr>
              <a:t>adaptability, connection, and equity, </a:t>
            </a:r>
            <a:r>
              <a:rPr lang="en" sz="900">
                <a:solidFill>
                  <a:schemeClr val="dk1"/>
                </a:solidFill>
              </a:rPr>
              <a:t>Robin will provide a conceptual map and practical approaches for rethinking the future of learning, during and beyond this global pandemic.</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b5091771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b5091771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b5091771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b5091771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b5091771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b5091771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b5091771b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b5091771b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9b5091771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9b5091771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https://colab.plymouthcreate.net/ace/</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b5091771b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b5091771b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rgbClr val="4DD0E1"/>
                </a:solidFill>
                <a:hlinkClick r:id="rId2">
                  <a:extLst>
                    <a:ext uri="{A12FA001-AC4F-418D-AE19-62706E023703}">
                      <ahyp:hlinkClr val="tx"/>
                    </a:ext>
                  </a:extLst>
                </a:hlinkClick>
              </a:rPr>
              <a:t>https://colab.plymouthcreate.net/ace/</a:t>
            </a:r>
            <a:r>
              <a:rPr lang="en">
                <a:solidFill>
                  <a:schemeClr val="dk1"/>
                </a:solidFill>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b5091771b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9b5091771b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rgbClr val="4DD0E1"/>
                </a:solidFill>
                <a:hlinkClick r:id="rId2">
                  <a:extLst>
                    <a:ext uri="{A12FA001-AC4F-418D-AE19-62706E023703}">
                      <ahyp:hlinkClr val="tx"/>
                    </a:ext>
                  </a:extLst>
                </a:hlinkClick>
              </a:rPr>
              <a:t>https://colab.plymouthcreate.net/ace/</a:t>
            </a:r>
            <a:r>
              <a:rPr lang="en">
                <a:solidFill>
                  <a:schemeClr val="dk1"/>
                </a:solidFill>
              </a:rPr>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9b5091771b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9b5091771b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rgbClr val="4DD0E1"/>
                </a:solidFill>
                <a:hlinkClick r:id="rId2">
                  <a:extLst>
                    <a:ext uri="{A12FA001-AC4F-418D-AE19-62706E023703}">
                      <ahyp:hlinkClr val="tx"/>
                    </a:ext>
                  </a:extLst>
                </a:hlinkClick>
              </a:rPr>
              <a:t>https://colab.plymouthcreate.net/ace/</a:t>
            </a:r>
            <a:r>
              <a:rPr lang="en">
                <a:solidFill>
                  <a:schemeClr val="dk1"/>
                </a:solidFill>
              </a:rPr>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9db667a0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9db667a0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https://colab.plymouthcreate.net/ace-practice/oer-adoption/</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5387b0ae9b_2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387b0ae9b_2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b509177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b509177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https://www.cnbc.com/2020/03/11/who-declares-the-coronavirus-outbreak-a-global-pandemic.html</a:t>
            </a: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5387b0ae9b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387b0ae9b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Allie</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5387b0ae9b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387b0ae9b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Tweet: </a:t>
            </a:r>
            <a:r>
              <a:rPr lang="en" u="sng">
                <a:solidFill>
                  <a:schemeClr val="hlink"/>
                </a:solidFill>
                <a:hlinkClick r:id="rId2"/>
              </a:rPr>
              <a:t>https://twitter.com/DrJulia_Simons/status/1235950178789724168?s=20</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9cd24fe3b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9cd24fe3b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Bollier quote: </a:t>
            </a:r>
            <a:r>
              <a:rPr lang="en" sz="800">
                <a:latin typeface="Calibri"/>
                <a:ea typeface="Calibri"/>
                <a:cs typeface="Calibri"/>
                <a:sym typeface="Calibri"/>
              </a:rPr>
              <a:t>The commons is frequently confused with an </a:t>
            </a:r>
            <a:r>
              <a:rPr i="1" lang="en" sz="800">
                <a:latin typeface="Calibri"/>
                <a:ea typeface="Calibri"/>
                <a:cs typeface="Calibri"/>
                <a:sym typeface="Calibri"/>
              </a:rPr>
              <a:t>open-access</a:t>
            </a:r>
            <a:r>
              <a:rPr lang="en" sz="800">
                <a:latin typeface="Calibri"/>
                <a:ea typeface="Calibri"/>
                <a:cs typeface="Calibri"/>
                <a:sym typeface="Calibri"/>
              </a:rPr>
              <a:t> regime—a free-for-all in which a resource is essentially open to everyone without restriction; common resources are taken for sale on markets. In contrast, a real commons has a "social infrastructure" of cultural institutions, rules, and traditions, and the resources are restricted to personal (non-market) uses by members of the community. Without that infrastructure, the only operative social value is private profit for the most aggressive appropriators.</a:t>
            </a:r>
            <a:endParaRPr sz="800">
              <a:latin typeface="Calibri"/>
              <a:ea typeface="Calibri"/>
              <a:cs typeface="Calibri"/>
              <a:sym typeface="Calibri"/>
            </a:endParaRPr>
          </a:p>
          <a:p>
            <a:pPr indent="0" lvl="0" marL="0" rtl="0" algn="l">
              <a:spcBef>
                <a:spcPts val="0"/>
              </a:spcBef>
              <a:spcAft>
                <a:spcPts val="0"/>
              </a:spcAft>
              <a:buNone/>
            </a:pPr>
            <a:r>
              <a:t/>
            </a:r>
            <a:endParaRPr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5387b0ae9b_2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387b0ae9b_2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5387b0ae9b_2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5387b0ae9b_2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a:t>
            </a:r>
            <a:r>
              <a:rPr lang="en" u="sng">
                <a:solidFill>
                  <a:schemeClr val="hlink"/>
                </a:solidFill>
                <a:hlinkClick r:id="rId2"/>
              </a:rPr>
              <a:t>https://www.cpr.org/show-segment/with-state-funding-dwindling-will-higher-education-in-colorado-make-the-grade/</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5387b0ae9b_2_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5387b0ae9b_2_3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chemeClr val="dk1"/>
                </a:solidFill>
              </a:rPr>
              <a:t>From a report by Philip Trostel, “It’s Not Just the Money: The Benefits of College Education to Individuals and Society”: </a:t>
            </a:r>
            <a:r>
              <a:rPr lang="en" u="sng">
                <a:solidFill>
                  <a:schemeClr val="hlink"/>
                </a:solidFill>
                <a:hlinkClick r:id="rId2"/>
              </a:rPr>
              <a:t>https://www.luminafoundation.org/files/resources/its-not-just-the-money.pdf</a:t>
            </a:r>
            <a:r>
              <a:rPr lang="en">
                <a:solidFill>
                  <a:schemeClr val="dk1"/>
                </a:solidFill>
              </a:rPr>
              <a:t> </a:t>
            </a:r>
            <a:endParaRPr/>
          </a:p>
        </p:txBody>
      </p:sp>
      <p:sp>
        <p:nvSpPr>
          <p:cNvPr id="292" name="Google Shape;292;g5387b0ae9b_2_3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5387b0ae9b_2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5387b0ae9b_2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Font typeface="Arial"/>
              <a:buNone/>
            </a:pPr>
            <a:r>
              <a:rPr lang="en">
                <a:solidFill>
                  <a:srgbClr val="000000"/>
                </a:solidFill>
              </a:rPr>
              <a:t>From a report by Philip Trostel, “It’s Not Just the Money: The Benefits of College Education to Individuals and Society”: </a:t>
            </a:r>
            <a:r>
              <a:rPr lang="en" u="sng">
                <a:solidFill>
                  <a:srgbClr val="000000"/>
                </a:solidFill>
                <a:hlinkClick r:id="rId2">
                  <a:extLst>
                    <a:ext uri="{A12FA001-AC4F-418D-AE19-62706E023703}">
                      <ahyp:hlinkClr val="tx"/>
                    </a:ext>
                  </a:extLst>
                </a:hlinkClick>
              </a:rPr>
              <a:t>https://www.luminafoundation.org/files/resources/its-not-just-the-money.pdf</a:t>
            </a:r>
            <a:r>
              <a:rPr lang="en">
                <a:solidFill>
                  <a:srgbClr val="000000"/>
                </a:solidFill>
              </a:rPr>
              <a:t> </a:t>
            </a:r>
            <a:endParaRPr>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5387b0ae9b_2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5387b0ae9b_2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Font typeface="Arial"/>
              <a:buNone/>
            </a:pPr>
            <a:r>
              <a:t/>
            </a:r>
            <a:endParaRPr>
              <a:solidFill>
                <a:srgbClr val="000000"/>
              </a:solidFill>
            </a:endParaRPr>
          </a:p>
          <a:p>
            <a:pPr indent="0" lvl="0" marL="0" rtl="0" algn="l">
              <a:spcBef>
                <a:spcPts val="0"/>
              </a:spcBef>
              <a:spcAft>
                <a:spcPts val="0"/>
              </a:spcAft>
              <a:buClr>
                <a:schemeClr val="lt1"/>
              </a:buClr>
              <a:buFont typeface="Arial"/>
              <a:buNone/>
            </a:pPr>
            <a:r>
              <a:rPr lang="en">
                <a:solidFill>
                  <a:srgbClr val="000000"/>
                </a:solidFill>
              </a:rPr>
              <a:t>From a report by Philip Trostel, “It’s Not Just the Money: The Benefits of College Education to Individuals and Society”: </a:t>
            </a:r>
            <a:r>
              <a:rPr lang="en" u="sng">
                <a:solidFill>
                  <a:srgbClr val="000000"/>
                </a:solidFill>
                <a:hlinkClick r:id="rId2">
                  <a:extLst>
                    <a:ext uri="{A12FA001-AC4F-418D-AE19-62706E023703}">
                      <ahyp:hlinkClr val="tx"/>
                    </a:ext>
                  </a:extLst>
                </a:hlinkClick>
              </a:rPr>
              <a:t>https://www.luminafoundation.org/files/resources/its-not-just-the-money.pdf</a:t>
            </a:r>
            <a:r>
              <a:rPr lang="en">
                <a:solidFill>
                  <a:srgbClr val="000000"/>
                </a:solidFill>
              </a:rPr>
              <a:t> </a:t>
            </a:r>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5387b0ae9b_2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387b0ae9b_2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5387b0ae9b_2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5387b0ae9b_2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b5091771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9b5091771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https://learningenglish.voanews.com/a/us-colleges-move-classes-online-because-of-coronavirus-threat/5324996.html</a:t>
            </a:r>
            <a:r>
              <a:rPr lang="en"/>
              <a: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5387b0ae9b_2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387b0ae9b_2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9cd24fe3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9cd24fe3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Julia Craice</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b5091771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b5091771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https://finance.yahoo.com/news/coronavirus-outbreak-offer-opportunities-online-153203022.html</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b5091771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b5091771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a:p>
            <a:pPr indent="0" lvl="0" marL="0" rtl="0" algn="l">
              <a:spcBef>
                <a:spcPts val="0"/>
              </a:spcBef>
              <a:spcAft>
                <a:spcPts val="0"/>
              </a:spcAft>
              <a:buNone/>
            </a:pPr>
            <a:r>
              <a:rPr lang="en" u="sng">
                <a:solidFill>
                  <a:schemeClr val="hlink"/>
                </a:solidFill>
                <a:hlinkClick r:id="rId2"/>
              </a:rPr>
              <a:t>https://www.insidehighered.com/news/2020/03/16/coronavirus-closures-force-colleges-move-students-online-ed-tech-experts-see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https://www.proctoru.com/coronavirus-support</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b5091771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b5091771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https://markets.businessinsider.com/news/stocks/2019-global-edtech-investments-reach-a-staggering-18-66-billion-1028800669</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b5091771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b5091771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https://www.cnbc.com/2020/02/26/zoom-has-added-more-users-so-far-this-year-than-in-2019-bernstein.html</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b5091771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9b5091771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b5091771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9b5091771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1" name="Google Shape;101;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6" name="Shape 106"/>
        <p:cNvGrpSpPr/>
        <p:nvPr/>
      </p:nvGrpSpPr>
      <p:grpSpPr>
        <a:xfrm>
          <a:off x="0" y="0"/>
          <a:ext cx="0" cy="0"/>
          <a:chOff x="0" y="0"/>
          <a:chExt cx="0" cy="0"/>
        </a:xfrm>
      </p:grpSpPr>
      <p:sp>
        <p:nvSpPr>
          <p:cNvPr id="107" name="Google Shape;10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8" name="Google Shape;108;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3" name="Google Shape;113;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4" name="Google Shape;114;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 name="Google Shape;11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8" name="Shape 118"/>
        <p:cNvGrpSpPr/>
        <p:nvPr/>
      </p:nvGrpSpPr>
      <p:grpSpPr>
        <a:xfrm>
          <a:off x="0" y="0"/>
          <a:ext cx="0" cy="0"/>
          <a:chOff x="0" y="0"/>
          <a:chExt cx="0" cy="0"/>
        </a:xfrm>
      </p:grpSpPr>
      <p:sp>
        <p:nvSpPr>
          <p:cNvPr id="119" name="Google Shape;119;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0" name="Google Shape;120;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1" name="Google Shape;12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2" name="Shape 122"/>
        <p:cNvGrpSpPr/>
        <p:nvPr/>
      </p:nvGrpSpPr>
      <p:grpSpPr>
        <a:xfrm>
          <a:off x="0" y="0"/>
          <a:ext cx="0" cy="0"/>
          <a:chOff x="0" y="0"/>
          <a:chExt cx="0" cy="0"/>
        </a:xfrm>
      </p:grpSpPr>
      <p:sp>
        <p:nvSpPr>
          <p:cNvPr id="123" name="Google Shape;123;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4" name="Google Shape;12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33"/>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8" name="Google Shape;128;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Google Shape;129;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130" name="Google Shape;130;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1" name="Shape 131"/>
        <p:cNvGrpSpPr/>
        <p:nvPr/>
      </p:nvGrpSpPr>
      <p:grpSpPr>
        <a:xfrm>
          <a:off x="0" y="0"/>
          <a:ext cx="0" cy="0"/>
          <a:chOff x="0" y="0"/>
          <a:chExt cx="0" cy="0"/>
        </a:xfrm>
      </p:grpSpPr>
      <p:sp>
        <p:nvSpPr>
          <p:cNvPr id="132" name="Google Shape;132;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33" name="Google Shape;13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4" name="Shape 134"/>
        <p:cNvGrpSpPr/>
        <p:nvPr/>
      </p:nvGrpSpPr>
      <p:grpSpPr>
        <a:xfrm>
          <a:off x="0" y="0"/>
          <a:ext cx="0" cy="0"/>
          <a:chOff x="0" y="0"/>
          <a:chExt cx="0" cy="0"/>
        </a:xfrm>
      </p:grpSpPr>
      <p:sp>
        <p:nvSpPr>
          <p:cNvPr id="135" name="Google Shape;135;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6" name="Google Shape;136;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7" name="Google Shape;13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7" name="Google Shape;9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sz="1400">
                <a:solidFill>
                  <a:schemeClr val="lt2"/>
                </a:solidFill>
              </a:defRPr>
            </a:lvl2pPr>
            <a:lvl3pPr indent="-317500" lvl="2" marL="1371600" rtl="0">
              <a:lnSpc>
                <a:spcPct val="115000"/>
              </a:lnSpc>
              <a:spcBef>
                <a:spcPts val="1600"/>
              </a:spcBef>
              <a:spcAft>
                <a:spcPts val="0"/>
              </a:spcAft>
              <a:buClr>
                <a:schemeClr val="lt2"/>
              </a:buClr>
              <a:buSzPts val="1400"/>
              <a:buChar char="■"/>
              <a:defRPr sz="1400">
                <a:solidFill>
                  <a:schemeClr val="lt2"/>
                </a:solidFill>
              </a:defRPr>
            </a:lvl3pPr>
            <a:lvl4pPr indent="-317500" lvl="3" marL="1828800" rtl="0">
              <a:lnSpc>
                <a:spcPct val="115000"/>
              </a:lnSpc>
              <a:spcBef>
                <a:spcPts val="1600"/>
              </a:spcBef>
              <a:spcAft>
                <a:spcPts val="0"/>
              </a:spcAft>
              <a:buClr>
                <a:schemeClr val="lt2"/>
              </a:buClr>
              <a:buSzPts val="1400"/>
              <a:buChar char="●"/>
              <a:defRPr sz="1400">
                <a:solidFill>
                  <a:schemeClr val="lt2"/>
                </a:solidFill>
              </a:defRPr>
            </a:lvl4pPr>
            <a:lvl5pPr indent="-317500" lvl="4" marL="2286000" rtl="0">
              <a:lnSpc>
                <a:spcPct val="115000"/>
              </a:lnSpc>
              <a:spcBef>
                <a:spcPts val="1600"/>
              </a:spcBef>
              <a:spcAft>
                <a:spcPts val="0"/>
              </a:spcAft>
              <a:buClr>
                <a:schemeClr val="lt2"/>
              </a:buClr>
              <a:buSzPts val="1400"/>
              <a:buChar char="○"/>
              <a:defRPr sz="1400">
                <a:solidFill>
                  <a:schemeClr val="lt2"/>
                </a:solidFill>
              </a:defRPr>
            </a:lvl5pPr>
            <a:lvl6pPr indent="-317500" lvl="5" marL="2743200" rtl="0">
              <a:lnSpc>
                <a:spcPct val="115000"/>
              </a:lnSpc>
              <a:spcBef>
                <a:spcPts val="1600"/>
              </a:spcBef>
              <a:spcAft>
                <a:spcPts val="0"/>
              </a:spcAft>
              <a:buClr>
                <a:schemeClr val="lt2"/>
              </a:buClr>
              <a:buSzPts val="1400"/>
              <a:buChar char="■"/>
              <a:defRPr sz="1400">
                <a:solidFill>
                  <a:schemeClr val="lt2"/>
                </a:solidFill>
              </a:defRPr>
            </a:lvl6pPr>
            <a:lvl7pPr indent="-317500" lvl="6" marL="3200400" rtl="0">
              <a:lnSpc>
                <a:spcPct val="115000"/>
              </a:lnSpc>
              <a:spcBef>
                <a:spcPts val="1600"/>
              </a:spcBef>
              <a:spcAft>
                <a:spcPts val="0"/>
              </a:spcAft>
              <a:buClr>
                <a:schemeClr val="lt2"/>
              </a:buClr>
              <a:buSzPts val="1400"/>
              <a:buChar char="●"/>
              <a:defRPr sz="1400">
                <a:solidFill>
                  <a:schemeClr val="lt2"/>
                </a:solidFill>
              </a:defRPr>
            </a:lvl7pPr>
            <a:lvl8pPr indent="-317500" lvl="7" marL="3657600" rtl="0">
              <a:lnSpc>
                <a:spcPct val="115000"/>
              </a:lnSpc>
              <a:spcBef>
                <a:spcPts val="1600"/>
              </a:spcBef>
              <a:spcAft>
                <a:spcPts val="0"/>
              </a:spcAft>
              <a:buClr>
                <a:schemeClr val="lt2"/>
              </a:buClr>
              <a:buSzPts val="1400"/>
              <a:buChar char="○"/>
              <a:defRPr sz="1400">
                <a:solidFill>
                  <a:schemeClr val="lt2"/>
                </a:solidFill>
              </a:defRPr>
            </a:lvl8pPr>
            <a:lvl9pPr indent="-317500" lvl="8" marL="4114800" rtl="0">
              <a:lnSpc>
                <a:spcPct val="115000"/>
              </a:lnSpc>
              <a:spcBef>
                <a:spcPts val="1600"/>
              </a:spcBef>
              <a:spcAft>
                <a:spcPts val="1600"/>
              </a:spcAft>
              <a:buClr>
                <a:schemeClr val="lt2"/>
              </a:buClr>
              <a:buSzPts val="1400"/>
              <a:buChar char="■"/>
              <a:defRPr sz="1400">
                <a:solidFill>
                  <a:schemeClr val="lt2"/>
                </a:solidFill>
              </a:defRPr>
            </a:lvl9pPr>
          </a:lstStyle>
          <a:p/>
        </p:txBody>
      </p:sp>
      <p:sp>
        <p:nvSpPr>
          <p:cNvPr id="98" name="Google Shape;9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hyperlink" Target="https://colab.plymouthcreate.net/ace-practice/oer-adop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Crises </a:t>
            </a:r>
            <a:r>
              <a:rPr i="1" lang="en" sz="3800"/>
              <a:t>and the</a:t>
            </a:r>
            <a:r>
              <a:rPr lang="en"/>
              <a:t> Commons</a:t>
            </a:r>
            <a:endParaRPr/>
          </a:p>
        </p:txBody>
      </p:sp>
      <p:sp>
        <p:nvSpPr>
          <p:cNvPr id="145" name="Google Shape;145;p3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Robin DeRosa</a:t>
            </a:r>
            <a:endParaRPr/>
          </a:p>
        </p:txBody>
      </p:sp>
      <p:pic>
        <p:nvPicPr>
          <p:cNvPr id="146" name="Google Shape;146;p37"/>
          <p:cNvPicPr preferRelativeResize="0"/>
          <p:nvPr/>
        </p:nvPicPr>
        <p:blipFill>
          <a:blip r:embed="rId3">
            <a:alphaModFix/>
          </a:blip>
          <a:stretch>
            <a:fillRect/>
          </a:stretch>
        </p:blipFill>
        <p:spPr>
          <a:xfrm>
            <a:off x="3310600" y="4082725"/>
            <a:ext cx="2522800" cy="888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6"/>
          <p:cNvSpPr txBox="1"/>
          <p:nvPr>
            <p:ph idx="1" type="body"/>
          </p:nvPr>
        </p:nvSpPr>
        <p:spPr>
          <a:xfrm>
            <a:off x="311700" y="10288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latin typeface="Caveat"/>
                <a:ea typeface="Caveat"/>
                <a:cs typeface="Caveat"/>
                <a:sym typeface="Caveat"/>
              </a:rPr>
              <a:t> I am a self-supporting student. I have no home other than PSU because my family is abusive. Sometimes I even have to support my mother financially out of my own pocket so she can survive. I need help now to cover cost of food and hygiene products. Because of the COVID19 crisis I lost my second job and the other one I have is on campus and it does not pay enough for me to make it. I feel like my life is under extreme uncertainty with res life moving students out and my finances being so low that I have no other home alternative if I am moved out. I do not want to be kicked out of the school because I would be in serious mental and physical danger.</a:t>
            </a:r>
            <a:endParaRPr sz="2400">
              <a:latin typeface="Caveat"/>
              <a:ea typeface="Caveat"/>
              <a:cs typeface="Caveat"/>
              <a:sym typeface="Caveat"/>
            </a:endParaRPr>
          </a:p>
        </p:txBody>
      </p:sp>
      <p:sp>
        <p:nvSpPr>
          <p:cNvPr id="199" name="Google Shape;199;p46"/>
          <p:cNvSpPr txBox="1"/>
          <p:nvPr>
            <p:ph type="title"/>
          </p:nvPr>
        </p:nvSpPr>
        <p:spPr>
          <a:xfrm>
            <a:off x="311700" y="405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March 23, 2020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What if we responded to </a:t>
            </a:r>
            <a:br>
              <a:rPr lang="en">
                <a:latin typeface="Comfortaa"/>
                <a:ea typeface="Comfortaa"/>
                <a:cs typeface="Comfortaa"/>
                <a:sym typeface="Comfortaa"/>
              </a:rPr>
            </a:br>
            <a:r>
              <a:rPr lang="en">
                <a:latin typeface="Comfortaa"/>
                <a:ea typeface="Comfortaa"/>
                <a:cs typeface="Comfortaa"/>
                <a:sym typeface="Comfortaa"/>
              </a:rPr>
              <a:t>the needs of our students </a:t>
            </a:r>
            <a:br>
              <a:rPr lang="en">
                <a:latin typeface="Comfortaa"/>
                <a:ea typeface="Comfortaa"/>
                <a:cs typeface="Comfortaa"/>
                <a:sym typeface="Comfortaa"/>
              </a:rPr>
            </a:br>
            <a:r>
              <a:rPr lang="en">
                <a:latin typeface="Comfortaa"/>
                <a:ea typeface="Comfortaa"/>
                <a:cs typeface="Comfortaa"/>
                <a:sym typeface="Comfortaa"/>
              </a:rPr>
              <a:t>rather than to </a:t>
            </a:r>
            <a:br>
              <a:rPr lang="en">
                <a:latin typeface="Comfortaa"/>
                <a:ea typeface="Comfortaa"/>
                <a:cs typeface="Comfortaa"/>
                <a:sym typeface="Comfortaa"/>
              </a:rPr>
            </a:br>
            <a:r>
              <a:rPr lang="en">
                <a:latin typeface="Comfortaa"/>
                <a:ea typeface="Comfortaa"/>
                <a:cs typeface="Comfortaa"/>
                <a:sym typeface="Comfortaa"/>
              </a:rPr>
              <a:t>the expectations of an industry?</a:t>
            </a:r>
            <a:endParaRPr>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50">
                <a:solidFill>
                  <a:srgbClr val="EFEFEF"/>
                </a:solidFill>
                <a:latin typeface="Comfortaa"/>
                <a:ea typeface="Comfortaa"/>
                <a:cs typeface="Comfortaa"/>
                <a:sym typeface="Comfortaa"/>
              </a:rPr>
              <a:t>The </a:t>
            </a:r>
            <a:r>
              <a:rPr b="1" lang="en" sz="2150">
                <a:solidFill>
                  <a:srgbClr val="FFFFFF"/>
                </a:solidFill>
                <a:latin typeface="Comfortaa"/>
                <a:ea typeface="Comfortaa"/>
                <a:cs typeface="Comfortaa"/>
                <a:sym typeface="Comfortaa"/>
              </a:rPr>
              <a:t>ACE Framework</a:t>
            </a:r>
            <a:r>
              <a:rPr b="1" lang="en" sz="2150">
                <a:solidFill>
                  <a:srgbClr val="EFEFEF"/>
                </a:solidFill>
                <a:latin typeface="Comfortaa"/>
                <a:ea typeface="Comfortaa"/>
                <a:cs typeface="Comfortaa"/>
                <a:sym typeface="Comfortaa"/>
              </a:rPr>
              <a:t> </a:t>
            </a:r>
            <a:r>
              <a:rPr lang="en" sz="2150">
                <a:solidFill>
                  <a:srgbClr val="EFEFEF"/>
                </a:solidFill>
                <a:latin typeface="Comfortaa"/>
                <a:ea typeface="Comfortaa"/>
                <a:cs typeface="Comfortaa"/>
                <a:sym typeface="Comfortaa"/>
              </a:rPr>
              <a:t>is an educator-created guide for course- and institutional-level design </a:t>
            </a:r>
            <a:br>
              <a:rPr lang="en" sz="2150">
                <a:solidFill>
                  <a:srgbClr val="EFEFEF"/>
                </a:solidFill>
                <a:latin typeface="Comfortaa"/>
                <a:ea typeface="Comfortaa"/>
                <a:cs typeface="Comfortaa"/>
                <a:sym typeface="Comfortaa"/>
              </a:rPr>
            </a:br>
            <a:r>
              <a:rPr lang="en" sz="2150">
                <a:solidFill>
                  <a:srgbClr val="EFEFEF"/>
                </a:solidFill>
                <a:latin typeface="Comfortaa"/>
                <a:ea typeface="Comfortaa"/>
                <a:cs typeface="Comfortaa"/>
                <a:sym typeface="Comfortaa"/>
              </a:rPr>
              <a:t>to help faculty and administrators </a:t>
            </a:r>
            <a:br>
              <a:rPr lang="en" sz="2150">
                <a:solidFill>
                  <a:srgbClr val="EFEFEF"/>
                </a:solidFill>
                <a:latin typeface="Comfortaa"/>
                <a:ea typeface="Comfortaa"/>
                <a:cs typeface="Comfortaa"/>
                <a:sym typeface="Comfortaa"/>
              </a:rPr>
            </a:br>
            <a:r>
              <a:rPr lang="en" sz="2150">
                <a:solidFill>
                  <a:srgbClr val="EFEFEF"/>
                </a:solidFill>
                <a:latin typeface="Comfortaa"/>
                <a:ea typeface="Comfortaa"/>
                <a:cs typeface="Comfortaa"/>
                <a:sym typeface="Comfortaa"/>
              </a:rPr>
              <a:t>rethink curriculum delivery during times of intense crisis. Openly licensed and learner-centered, </a:t>
            </a:r>
            <a:br>
              <a:rPr lang="en" sz="2150">
                <a:solidFill>
                  <a:srgbClr val="EFEFEF"/>
                </a:solidFill>
                <a:latin typeface="Comfortaa"/>
                <a:ea typeface="Comfortaa"/>
                <a:cs typeface="Comfortaa"/>
                <a:sym typeface="Comfortaa"/>
              </a:rPr>
            </a:br>
            <a:r>
              <a:rPr lang="en" sz="2150">
                <a:solidFill>
                  <a:srgbClr val="EFEFEF"/>
                </a:solidFill>
                <a:latin typeface="Comfortaa"/>
                <a:ea typeface="Comfortaa"/>
                <a:cs typeface="Comfortaa"/>
                <a:sym typeface="Comfortaa"/>
              </a:rPr>
              <a:t>the framework highlights the values of </a:t>
            </a:r>
            <a:br>
              <a:rPr lang="en" sz="2150">
                <a:solidFill>
                  <a:srgbClr val="EFEFEF"/>
                </a:solidFill>
                <a:latin typeface="Comfortaa"/>
                <a:ea typeface="Comfortaa"/>
                <a:cs typeface="Comfortaa"/>
                <a:sym typeface="Comfortaa"/>
              </a:rPr>
            </a:br>
            <a:r>
              <a:rPr i="1" lang="en" sz="2150">
                <a:solidFill>
                  <a:srgbClr val="EFEFEF"/>
                </a:solidFill>
                <a:latin typeface="Comfortaa"/>
                <a:ea typeface="Comfortaa"/>
                <a:cs typeface="Comfortaa"/>
                <a:sym typeface="Comfortaa"/>
              </a:rPr>
              <a:t>adaptability, connection,</a:t>
            </a:r>
            <a:r>
              <a:rPr lang="en" sz="2150">
                <a:solidFill>
                  <a:srgbClr val="EFEFEF"/>
                </a:solidFill>
                <a:latin typeface="Comfortaa"/>
                <a:ea typeface="Comfortaa"/>
                <a:cs typeface="Comfortaa"/>
                <a:sym typeface="Comfortaa"/>
              </a:rPr>
              <a:t> and </a:t>
            </a:r>
            <a:r>
              <a:rPr i="1" lang="en" sz="2150">
                <a:solidFill>
                  <a:srgbClr val="EFEFEF"/>
                </a:solidFill>
                <a:latin typeface="Comfortaa"/>
                <a:ea typeface="Comfortaa"/>
                <a:cs typeface="Comfortaa"/>
                <a:sym typeface="Comfortaa"/>
              </a:rPr>
              <a:t>equity</a:t>
            </a:r>
            <a:r>
              <a:rPr lang="en" sz="2150">
                <a:solidFill>
                  <a:srgbClr val="EFEFEF"/>
                </a:solidFill>
                <a:latin typeface="Comfortaa"/>
                <a:ea typeface="Comfortaa"/>
                <a:cs typeface="Comfortaa"/>
                <a:sym typeface="Comfortaa"/>
              </a:rPr>
              <a:t> </a:t>
            </a:r>
            <a:br>
              <a:rPr lang="en" sz="2150">
                <a:solidFill>
                  <a:srgbClr val="EFEFEF"/>
                </a:solidFill>
                <a:latin typeface="Comfortaa"/>
                <a:ea typeface="Comfortaa"/>
                <a:cs typeface="Comfortaa"/>
                <a:sym typeface="Comfortaa"/>
              </a:rPr>
            </a:br>
            <a:r>
              <a:rPr lang="en" sz="2150">
                <a:solidFill>
                  <a:srgbClr val="EFEFEF"/>
                </a:solidFill>
                <a:latin typeface="Comfortaa"/>
                <a:ea typeface="Comfortaa"/>
                <a:cs typeface="Comfortaa"/>
                <a:sym typeface="Comfortaa"/>
              </a:rPr>
              <a:t>in order to keep resources and plans </a:t>
            </a:r>
            <a:br>
              <a:rPr lang="en" sz="2150">
                <a:solidFill>
                  <a:srgbClr val="EFEFEF"/>
                </a:solidFill>
                <a:latin typeface="Comfortaa"/>
                <a:ea typeface="Comfortaa"/>
                <a:cs typeface="Comfortaa"/>
                <a:sym typeface="Comfortaa"/>
              </a:rPr>
            </a:br>
            <a:r>
              <a:rPr lang="en" sz="2150">
                <a:solidFill>
                  <a:srgbClr val="EFEFEF"/>
                </a:solidFill>
                <a:latin typeface="Comfortaa"/>
                <a:ea typeface="Comfortaa"/>
                <a:cs typeface="Comfortaa"/>
                <a:sym typeface="Comfortaa"/>
              </a:rPr>
              <a:t>squarely centered on learner need.</a:t>
            </a:r>
            <a:endParaRPr sz="4600">
              <a:solidFill>
                <a:srgbClr val="EFEFEF"/>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3" name="Shape 213"/>
        <p:cNvGrpSpPr/>
        <p:nvPr/>
      </p:nvGrpSpPr>
      <p:grpSpPr>
        <a:xfrm>
          <a:off x="0" y="0"/>
          <a:ext cx="0" cy="0"/>
          <a:chOff x="0" y="0"/>
          <a:chExt cx="0" cy="0"/>
        </a:xfrm>
      </p:grpSpPr>
      <p:pic>
        <p:nvPicPr>
          <p:cNvPr id="214" name="Google Shape;214;p49"/>
          <p:cNvPicPr preferRelativeResize="0"/>
          <p:nvPr/>
        </p:nvPicPr>
        <p:blipFill>
          <a:blip r:embed="rId3">
            <a:alphaModFix/>
          </a:blip>
          <a:stretch>
            <a:fillRect/>
          </a:stretch>
        </p:blipFill>
        <p:spPr>
          <a:xfrm>
            <a:off x="0" y="1687300"/>
            <a:ext cx="9143998" cy="1402450"/>
          </a:xfrm>
          <a:prstGeom prst="rect">
            <a:avLst/>
          </a:prstGeom>
          <a:noFill/>
          <a:ln cap="flat" cmpd="sng" w="38100">
            <a:solidFill>
              <a:srgbClr val="38761D"/>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50"/>
          <p:cNvPicPr preferRelativeResize="0"/>
          <p:nvPr/>
        </p:nvPicPr>
        <p:blipFill>
          <a:blip r:embed="rId3">
            <a:alphaModFix/>
          </a:blip>
          <a:stretch>
            <a:fillRect/>
          </a:stretch>
        </p:blipFill>
        <p:spPr>
          <a:xfrm>
            <a:off x="1851850" y="0"/>
            <a:ext cx="7292153" cy="5143501"/>
          </a:xfrm>
          <a:prstGeom prst="rect">
            <a:avLst/>
          </a:prstGeom>
          <a:noFill/>
          <a:ln>
            <a:noFill/>
          </a:ln>
        </p:spPr>
      </p:pic>
      <p:sp>
        <p:nvSpPr>
          <p:cNvPr id="220" name="Google Shape;220;p50"/>
          <p:cNvSpPr/>
          <p:nvPr/>
        </p:nvSpPr>
        <p:spPr>
          <a:xfrm>
            <a:off x="114350" y="1516100"/>
            <a:ext cx="1468274" cy="48824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D9EAD3"/>
                </a:solidFill>
                <a:latin typeface="Arial"/>
              </a:rPr>
              <a:t>Assignment</a:t>
            </a:r>
          </a:p>
        </p:txBody>
      </p:sp>
      <p:sp>
        <p:nvSpPr>
          <p:cNvPr id="221" name="Google Shape;221;p50"/>
          <p:cNvSpPr/>
          <p:nvPr/>
        </p:nvSpPr>
        <p:spPr>
          <a:xfrm>
            <a:off x="407925" y="2780300"/>
            <a:ext cx="881133" cy="3901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D9EAD3"/>
                </a:solidFill>
                <a:latin typeface="Arial"/>
              </a:rPr>
              <a:t>Course</a:t>
            </a:r>
          </a:p>
        </p:txBody>
      </p:sp>
      <p:sp>
        <p:nvSpPr>
          <p:cNvPr id="222" name="Google Shape;222;p50"/>
          <p:cNvSpPr/>
          <p:nvPr/>
        </p:nvSpPr>
        <p:spPr>
          <a:xfrm>
            <a:off x="269225" y="4094250"/>
            <a:ext cx="1158527" cy="38384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D9EAD3"/>
                </a:solidFill>
                <a:latin typeface="Arial"/>
              </a:rPr>
              <a:t>Institution</a:t>
            </a:r>
          </a:p>
        </p:txBody>
      </p:sp>
      <p:sp>
        <p:nvSpPr>
          <p:cNvPr id="223" name="Google Shape;223;p50"/>
          <p:cNvSpPr/>
          <p:nvPr/>
        </p:nvSpPr>
        <p:spPr>
          <a:xfrm>
            <a:off x="457575" y="356300"/>
            <a:ext cx="781823" cy="38384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4CCCC"/>
                </a:solidFill>
                <a:latin typeface="Arial"/>
              </a:rPr>
              <a:t>Levels</a:t>
            </a:r>
          </a:p>
        </p:txBody>
      </p:sp>
      <p:grpSp>
        <p:nvGrpSpPr>
          <p:cNvPr id="224" name="Google Shape;224;p50"/>
          <p:cNvGrpSpPr/>
          <p:nvPr/>
        </p:nvGrpSpPr>
        <p:grpSpPr>
          <a:xfrm>
            <a:off x="1679495" y="1400776"/>
            <a:ext cx="414300" cy="768112"/>
            <a:chOff x="1679495" y="1400776"/>
            <a:chExt cx="414300" cy="768112"/>
          </a:xfrm>
        </p:grpSpPr>
        <p:sp>
          <p:nvSpPr>
            <p:cNvPr id="225" name="Google Shape;225;p50"/>
            <p:cNvSpPr/>
            <p:nvPr/>
          </p:nvSpPr>
          <p:spPr>
            <a:xfrm rot="-778816">
              <a:off x="1707005" y="1437480"/>
              <a:ext cx="359281" cy="286291"/>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0"/>
            <p:cNvSpPr/>
            <p:nvPr/>
          </p:nvSpPr>
          <p:spPr>
            <a:xfrm rot="687601">
              <a:off x="1706967" y="1849821"/>
              <a:ext cx="359364" cy="286233"/>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50"/>
          <p:cNvGrpSpPr/>
          <p:nvPr/>
        </p:nvGrpSpPr>
        <p:grpSpPr>
          <a:xfrm>
            <a:off x="1582625" y="2728439"/>
            <a:ext cx="414300" cy="768112"/>
            <a:chOff x="1679495" y="1400776"/>
            <a:chExt cx="414300" cy="768112"/>
          </a:xfrm>
        </p:grpSpPr>
        <p:sp>
          <p:nvSpPr>
            <p:cNvPr id="228" name="Google Shape;228;p50"/>
            <p:cNvSpPr/>
            <p:nvPr/>
          </p:nvSpPr>
          <p:spPr>
            <a:xfrm rot="-778816">
              <a:off x="1707005" y="1437480"/>
              <a:ext cx="359281" cy="286291"/>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0"/>
            <p:cNvSpPr/>
            <p:nvPr/>
          </p:nvSpPr>
          <p:spPr>
            <a:xfrm rot="687601">
              <a:off x="1706967" y="1849821"/>
              <a:ext cx="359364" cy="286233"/>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50"/>
          <p:cNvGrpSpPr/>
          <p:nvPr/>
        </p:nvGrpSpPr>
        <p:grpSpPr>
          <a:xfrm>
            <a:off x="1582625" y="4056089"/>
            <a:ext cx="414300" cy="768112"/>
            <a:chOff x="1679495" y="1400776"/>
            <a:chExt cx="414300" cy="768112"/>
          </a:xfrm>
        </p:grpSpPr>
        <p:sp>
          <p:nvSpPr>
            <p:cNvPr id="231" name="Google Shape;231;p50"/>
            <p:cNvSpPr/>
            <p:nvPr/>
          </p:nvSpPr>
          <p:spPr>
            <a:xfrm rot="-778816">
              <a:off x="1707005" y="1437480"/>
              <a:ext cx="359281" cy="286291"/>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0"/>
            <p:cNvSpPr/>
            <p:nvPr/>
          </p:nvSpPr>
          <p:spPr>
            <a:xfrm rot="687601">
              <a:off x="1706967" y="1849821"/>
              <a:ext cx="359364" cy="286233"/>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51"/>
          <p:cNvPicPr preferRelativeResize="0"/>
          <p:nvPr/>
        </p:nvPicPr>
        <p:blipFill>
          <a:blip r:embed="rId3">
            <a:alphaModFix/>
          </a:blip>
          <a:stretch>
            <a:fillRect/>
          </a:stretch>
        </p:blipFill>
        <p:spPr>
          <a:xfrm>
            <a:off x="0" y="0"/>
            <a:ext cx="9144000" cy="3226627"/>
          </a:xfrm>
          <a:prstGeom prst="rect">
            <a:avLst/>
          </a:prstGeom>
          <a:noFill/>
          <a:ln>
            <a:noFill/>
          </a:ln>
        </p:spPr>
      </p:pic>
      <p:sp>
        <p:nvSpPr>
          <p:cNvPr id="238" name="Google Shape;238;p51"/>
          <p:cNvSpPr txBox="1"/>
          <p:nvPr/>
        </p:nvSpPr>
        <p:spPr>
          <a:xfrm>
            <a:off x="51150" y="3349575"/>
            <a:ext cx="9041700" cy="15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D9EAD3"/>
                </a:solidFill>
                <a:latin typeface="Comfortaa"/>
                <a:ea typeface="Comfortaa"/>
                <a:cs typeface="Comfortaa"/>
                <a:sym typeface="Comfortaa"/>
              </a:rPr>
              <a:t>How can an assignment increase the fit between a course and a student’s life?</a:t>
            </a:r>
            <a:br>
              <a:rPr lang="en" sz="1700">
                <a:solidFill>
                  <a:srgbClr val="D9EAD3"/>
                </a:solidFill>
                <a:latin typeface="Comfortaa"/>
                <a:ea typeface="Comfortaa"/>
                <a:cs typeface="Comfortaa"/>
                <a:sym typeface="Comfortaa"/>
              </a:rPr>
            </a:br>
            <a:endParaRPr sz="1700">
              <a:solidFill>
                <a:srgbClr val="D9EAD3"/>
              </a:solidFill>
              <a:latin typeface="Comfortaa"/>
              <a:ea typeface="Comfortaa"/>
              <a:cs typeface="Comfortaa"/>
              <a:sym typeface="Comfortaa"/>
            </a:endParaRPr>
          </a:p>
          <a:p>
            <a:pPr indent="0" lvl="0" marL="0" rtl="0" algn="l">
              <a:spcBef>
                <a:spcPts val="0"/>
              </a:spcBef>
              <a:spcAft>
                <a:spcPts val="0"/>
              </a:spcAft>
              <a:buNone/>
            </a:pPr>
            <a:r>
              <a:rPr lang="en" sz="1700">
                <a:solidFill>
                  <a:srgbClr val="D9EAD3"/>
                </a:solidFill>
                <a:latin typeface="Comfortaa"/>
                <a:ea typeface="Comfortaa"/>
                <a:cs typeface="Comfortaa"/>
                <a:sym typeface="Comfortaa"/>
              </a:rPr>
              <a:t>How can an assignment connect students to each other and to their communities of practice?</a:t>
            </a:r>
            <a:br>
              <a:rPr lang="en" sz="1700">
                <a:solidFill>
                  <a:srgbClr val="D9EAD3"/>
                </a:solidFill>
                <a:latin typeface="Comfortaa"/>
                <a:ea typeface="Comfortaa"/>
                <a:cs typeface="Comfortaa"/>
                <a:sym typeface="Comfortaa"/>
              </a:rPr>
            </a:br>
            <a:br>
              <a:rPr lang="en" sz="1700">
                <a:solidFill>
                  <a:srgbClr val="D9EAD3"/>
                </a:solidFill>
                <a:latin typeface="Comfortaa"/>
                <a:ea typeface="Comfortaa"/>
                <a:cs typeface="Comfortaa"/>
                <a:sym typeface="Comfortaa"/>
              </a:rPr>
            </a:br>
            <a:r>
              <a:rPr lang="en" sz="1700">
                <a:solidFill>
                  <a:srgbClr val="D9EAD3"/>
                </a:solidFill>
                <a:latin typeface="Comfortaa"/>
                <a:ea typeface="Comfortaa"/>
                <a:cs typeface="Comfortaa"/>
                <a:sym typeface="Comfortaa"/>
              </a:rPr>
              <a:t>How can an assignment be shaped to include more learners, more fully?</a:t>
            </a:r>
            <a:endParaRPr sz="1700">
              <a:solidFill>
                <a:srgbClr val="D9EAD3"/>
              </a:solidFill>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52"/>
          <p:cNvPicPr preferRelativeResize="0"/>
          <p:nvPr/>
        </p:nvPicPr>
        <p:blipFill>
          <a:blip r:embed="rId3">
            <a:alphaModFix/>
          </a:blip>
          <a:stretch>
            <a:fillRect/>
          </a:stretch>
        </p:blipFill>
        <p:spPr>
          <a:xfrm>
            <a:off x="0" y="0"/>
            <a:ext cx="9144000" cy="3226627"/>
          </a:xfrm>
          <a:prstGeom prst="rect">
            <a:avLst/>
          </a:prstGeom>
          <a:noFill/>
          <a:ln>
            <a:noFill/>
          </a:ln>
        </p:spPr>
      </p:pic>
      <p:sp>
        <p:nvSpPr>
          <p:cNvPr id="244" name="Google Shape;244;p52"/>
          <p:cNvSpPr txBox="1"/>
          <p:nvPr/>
        </p:nvSpPr>
        <p:spPr>
          <a:xfrm>
            <a:off x="51150" y="3349575"/>
            <a:ext cx="9041700" cy="15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D9EAD3"/>
                </a:solidFill>
                <a:latin typeface="Comfortaa"/>
                <a:ea typeface="Comfortaa"/>
                <a:cs typeface="Comfortaa"/>
                <a:sym typeface="Comfortaa"/>
              </a:rPr>
              <a:t>How can course delivery accommodate students’ realities?</a:t>
            </a:r>
            <a:br>
              <a:rPr lang="en" sz="1700">
                <a:solidFill>
                  <a:srgbClr val="D9EAD3"/>
                </a:solidFill>
                <a:latin typeface="Comfortaa"/>
                <a:ea typeface="Comfortaa"/>
                <a:cs typeface="Comfortaa"/>
                <a:sym typeface="Comfortaa"/>
              </a:rPr>
            </a:br>
            <a:endParaRPr sz="1700">
              <a:solidFill>
                <a:srgbClr val="D9EAD3"/>
              </a:solidFill>
              <a:latin typeface="Comfortaa"/>
              <a:ea typeface="Comfortaa"/>
              <a:cs typeface="Comfortaa"/>
              <a:sym typeface="Comfortaa"/>
            </a:endParaRPr>
          </a:p>
          <a:p>
            <a:pPr indent="0" lvl="0" marL="0" rtl="0" algn="l">
              <a:spcBef>
                <a:spcPts val="0"/>
              </a:spcBef>
              <a:spcAft>
                <a:spcPts val="0"/>
              </a:spcAft>
              <a:buNone/>
            </a:pPr>
            <a:r>
              <a:rPr lang="en" sz="1700">
                <a:solidFill>
                  <a:srgbClr val="D9EAD3"/>
                </a:solidFill>
                <a:latin typeface="Comfortaa"/>
                <a:ea typeface="Comfortaa"/>
                <a:cs typeface="Comfortaa"/>
                <a:sym typeface="Comfortaa"/>
              </a:rPr>
              <a:t>How can course design connect students to their academic communities?</a:t>
            </a:r>
            <a:br>
              <a:rPr lang="en" sz="1700">
                <a:solidFill>
                  <a:srgbClr val="D9EAD3"/>
                </a:solidFill>
                <a:latin typeface="Comfortaa"/>
                <a:ea typeface="Comfortaa"/>
                <a:cs typeface="Comfortaa"/>
                <a:sym typeface="Comfortaa"/>
              </a:rPr>
            </a:br>
            <a:br>
              <a:rPr lang="en" sz="1700">
                <a:solidFill>
                  <a:srgbClr val="D9EAD3"/>
                </a:solidFill>
                <a:latin typeface="Comfortaa"/>
                <a:ea typeface="Comfortaa"/>
                <a:cs typeface="Comfortaa"/>
                <a:sym typeface="Comfortaa"/>
              </a:rPr>
            </a:br>
            <a:r>
              <a:rPr lang="en" sz="1700">
                <a:solidFill>
                  <a:srgbClr val="D9EAD3"/>
                </a:solidFill>
                <a:latin typeface="Comfortaa"/>
                <a:ea typeface="Comfortaa"/>
                <a:cs typeface="Comfortaa"/>
                <a:sym typeface="Comfortaa"/>
              </a:rPr>
              <a:t>How can course design take responsibility for barriers to learning?</a:t>
            </a:r>
            <a:endParaRPr sz="1700">
              <a:solidFill>
                <a:srgbClr val="D9EAD3"/>
              </a:solidFill>
              <a:latin typeface="Comfortaa"/>
              <a:ea typeface="Comfortaa"/>
              <a:cs typeface="Comfortaa"/>
              <a:sym typeface="Comfortaa"/>
            </a:endParaRPr>
          </a:p>
        </p:txBody>
      </p:sp>
      <p:pic>
        <p:nvPicPr>
          <p:cNvPr id="245" name="Google Shape;245;p52"/>
          <p:cNvPicPr preferRelativeResize="0"/>
          <p:nvPr/>
        </p:nvPicPr>
        <p:blipFill>
          <a:blip r:embed="rId4">
            <a:alphaModFix/>
          </a:blip>
          <a:stretch>
            <a:fillRect/>
          </a:stretch>
        </p:blipFill>
        <p:spPr>
          <a:xfrm>
            <a:off x="0" y="1333976"/>
            <a:ext cx="9143999" cy="18926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53"/>
          <p:cNvPicPr preferRelativeResize="0"/>
          <p:nvPr/>
        </p:nvPicPr>
        <p:blipFill>
          <a:blip r:embed="rId3">
            <a:alphaModFix/>
          </a:blip>
          <a:stretch>
            <a:fillRect/>
          </a:stretch>
        </p:blipFill>
        <p:spPr>
          <a:xfrm>
            <a:off x="0" y="0"/>
            <a:ext cx="9144000" cy="3226627"/>
          </a:xfrm>
          <a:prstGeom prst="rect">
            <a:avLst/>
          </a:prstGeom>
          <a:noFill/>
          <a:ln>
            <a:noFill/>
          </a:ln>
        </p:spPr>
      </p:pic>
      <p:sp>
        <p:nvSpPr>
          <p:cNvPr id="251" name="Google Shape;251;p53"/>
          <p:cNvSpPr txBox="1"/>
          <p:nvPr/>
        </p:nvSpPr>
        <p:spPr>
          <a:xfrm>
            <a:off x="51150" y="3349575"/>
            <a:ext cx="9041700" cy="15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D9EAD3"/>
                </a:solidFill>
                <a:latin typeface="Comfortaa"/>
                <a:ea typeface="Comfortaa"/>
                <a:cs typeface="Comfortaa"/>
                <a:sym typeface="Comfortaa"/>
              </a:rPr>
              <a:t>How can institutions better fit students instead of asking students to better fit institutions?</a:t>
            </a:r>
            <a:br>
              <a:rPr lang="en" sz="1700">
                <a:solidFill>
                  <a:srgbClr val="D9EAD3"/>
                </a:solidFill>
                <a:latin typeface="Comfortaa"/>
                <a:ea typeface="Comfortaa"/>
                <a:cs typeface="Comfortaa"/>
                <a:sym typeface="Comfortaa"/>
              </a:rPr>
            </a:br>
            <a:endParaRPr sz="1700">
              <a:solidFill>
                <a:srgbClr val="D9EAD3"/>
              </a:solidFill>
              <a:latin typeface="Comfortaa"/>
              <a:ea typeface="Comfortaa"/>
              <a:cs typeface="Comfortaa"/>
              <a:sym typeface="Comfortaa"/>
            </a:endParaRPr>
          </a:p>
          <a:p>
            <a:pPr indent="0" lvl="0" marL="0" rtl="0" algn="l">
              <a:spcBef>
                <a:spcPts val="0"/>
              </a:spcBef>
              <a:spcAft>
                <a:spcPts val="0"/>
              </a:spcAft>
              <a:buNone/>
            </a:pPr>
            <a:r>
              <a:rPr lang="en" sz="1700">
                <a:solidFill>
                  <a:srgbClr val="D9EAD3"/>
                </a:solidFill>
                <a:latin typeface="Comfortaa"/>
                <a:ea typeface="Comfortaa"/>
                <a:cs typeface="Comfortaa"/>
                <a:sym typeface="Comfortaa"/>
              </a:rPr>
              <a:t>What role do institutions play in shaping connected learning?</a:t>
            </a:r>
            <a:br>
              <a:rPr lang="en" sz="1700">
                <a:solidFill>
                  <a:srgbClr val="D9EAD3"/>
                </a:solidFill>
                <a:latin typeface="Comfortaa"/>
                <a:ea typeface="Comfortaa"/>
                <a:cs typeface="Comfortaa"/>
                <a:sym typeface="Comfortaa"/>
              </a:rPr>
            </a:br>
            <a:br>
              <a:rPr lang="en" sz="1700">
                <a:solidFill>
                  <a:srgbClr val="D9EAD3"/>
                </a:solidFill>
                <a:latin typeface="Comfortaa"/>
                <a:ea typeface="Comfortaa"/>
                <a:cs typeface="Comfortaa"/>
                <a:sym typeface="Comfortaa"/>
              </a:rPr>
            </a:br>
            <a:r>
              <a:rPr lang="en" sz="1700">
                <a:solidFill>
                  <a:srgbClr val="D9EAD3"/>
                </a:solidFill>
                <a:latin typeface="Comfortaa"/>
                <a:ea typeface="Comfortaa"/>
                <a:cs typeface="Comfortaa"/>
                <a:sym typeface="Comfortaa"/>
              </a:rPr>
              <a:t>What structures do institutions need to create to support equitable learning?</a:t>
            </a:r>
            <a:endParaRPr sz="1700">
              <a:solidFill>
                <a:srgbClr val="D9EAD3"/>
              </a:solidFill>
              <a:latin typeface="Comfortaa"/>
              <a:ea typeface="Comfortaa"/>
              <a:cs typeface="Comfortaa"/>
              <a:sym typeface="Comfortaa"/>
            </a:endParaRPr>
          </a:p>
        </p:txBody>
      </p:sp>
      <p:pic>
        <p:nvPicPr>
          <p:cNvPr id="252" name="Google Shape;252;p53"/>
          <p:cNvPicPr preferRelativeResize="0"/>
          <p:nvPr/>
        </p:nvPicPr>
        <p:blipFill>
          <a:blip r:embed="rId4">
            <a:alphaModFix/>
          </a:blip>
          <a:stretch>
            <a:fillRect/>
          </a:stretch>
        </p:blipFill>
        <p:spPr>
          <a:xfrm>
            <a:off x="0" y="1260670"/>
            <a:ext cx="9144000" cy="19659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54"/>
          <p:cNvPicPr preferRelativeResize="0"/>
          <p:nvPr/>
        </p:nvPicPr>
        <p:blipFill>
          <a:blip r:embed="rId3">
            <a:alphaModFix/>
          </a:blip>
          <a:stretch>
            <a:fillRect/>
          </a:stretch>
        </p:blipFill>
        <p:spPr>
          <a:xfrm>
            <a:off x="6380575" y="0"/>
            <a:ext cx="2763429" cy="5143499"/>
          </a:xfrm>
          <a:prstGeom prst="rect">
            <a:avLst/>
          </a:prstGeom>
          <a:noFill/>
          <a:ln>
            <a:noFill/>
          </a:ln>
        </p:spPr>
      </p:pic>
      <p:sp>
        <p:nvSpPr>
          <p:cNvPr id="258" name="Google Shape;258;p54"/>
          <p:cNvSpPr/>
          <p:nvPr/>
        </p:nvSpPr>
        <p:spPr>
          <a:xfrm rot="-779038">
            <a:off x="5213906" y="2439033"/>
            <a:ext cx="1089557" cy="811788"/>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54"/>
          <p:cNvPicPr preferRelativeResize="0"/>
          <p:nvPr/>
        </p:nvPicPr>
        <p:blipFill>
          <a:blip r:embed="rId4">
            <a:alphaModFix/>
          </a:blip>
          <a:stretch>
            <a:fillRect/>
          </a:stretch>
        </p:blipFill>
        <p:spPr>
          <a:xfrm>
            <a:off x="412375" y="1220325"/>
            <a:ext cx="4724400" cy="3067050"/>
          </a:xfrm>
          <a:prstGeom prst="rect">
            <a:avLst/>
          </a:prstGeom>
          <a:noFill/>
          <a:ln cap="flat" cmpd="sng" w="19050">
            <a:solidFill>
              <a:srgbClr val="38761D"/>
            </a:solidFill>
            <a:prstDash val="solid"/>
            <a:round/>
            <a:headEnd len="sm" w="sm" type="none"/>
            <a:tailEnd len="sm" w="sm" type="none"/>
          </a:ln>
        </p:spPr>
      </p:pic>
      <p:sp>
        <p:nvSpPr>
          <p:cNvPr id="260" name="Google Shape;260;p54"/>
          <p:cNvSpPr txBox="1"/>
          <p:nvPr/>
        </p:nvSpPr>
        <p:spPr>
          <a:xfrm>
            <a:off x="0" y="4511400"/>
            <a:ext cx="62769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Comfortaa"/>
                <a:ea typeface="Comfortaa"/>
                <a:cs typeface="Comfortaa"/>
                <a:sym typeface="Comfortaa"/>
                <a:hlinkClick r:id="rId5"/>
              </a:rPr>
              <a:t>https://colab.plymouthcreate.net/ace-practice/oer-adoption/</a:t>
            </a:r>
            <a:endParaRPr>
              <a:solidFill>
                <a:srgbClr val="93C47D"/>
              </a:solidFill>
              <a:latin typeface="Comfortaa"/>
              <a:ea typeface="Comfortaa"/>
              <a:cs typeface="Comfortaa"/>
              <a:sym typeface="Comforta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pandemic</a:t>
            </a:r>
            <a:endParaRPr/>
          </a:p>
          <a:p>
            <a:pPr indent="0" lvl="0" marL="0" rtl="0" algn="ctr">
              <a:lnSpc>
                <a:spcPct val="115000"/>
              </a:lnSpc>
              <a:spcBef>
                <a:spcPts val="0"/>
              </a:spcBef>
              <a:spcAft>
                <a:spcPts val="1600"/>
              </a:spcAft>
              <a:buNone/>
            </a:pPr>
            <a:r>
              <a:rPr lang="en">
                <a:solidFill>
                  <a:srgbClr val="D9D9D9"/>
                </a:solidFill>
              </a:rPr>
              <a:t>from Greek </a:t>
            </a:r>
            <a:r>
              <a:rPr i="1" lang="en">
                <a:solidFill>
                  <a:srgbClr val="D9D9D9"/>
                </a:solidFill>
              </a:rPr>
              <a:t>pandēmos, </a:t>
            </a:r>
            <a:r>
              <a:rPr lang="en">
                <a:solidFill>
                  <a:srgbClr val="D9D9D9"/>
                </a:solidFill>
              </a:rPr>
              <a:t>“of all the people”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March 11, 2020</a:t>
            </a:r>
            <a:endParaRPr/>
          </a:p>
        </p:txBody>
      </p:sp>
      <p:pic>
        <p:nvPicPr>
          <p:cNvPr descr="WHO declares the coronavirus outbreak a global pandemic" id="152" name="Google Shape;152;p38"/>
          <p:cNvPicPr preferRelativeResize="0"/>
          <p:nvPr/>
        </p:nvPicPr>
        <p:blipFill>
          <a:blip r:embed="rId3">
            <a:alphaModFix/>
          </a:blip>
          <a:stretch>
            <a:fillRect/>
          </a:stretch>
        </p:blipFill>
        <p:spPr>
          <a:xfrm>
            <a:off x="152400" y="1170125"/>
            <a:ext cx="8839202" cy="29302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Tweet that says that panic buying is not going to save you. You need other people to have soap too. A fortress of toilet paper cannot save you." id="274" name="Google Shape;274;p57"/>
          <p:cNvPicPr preferRelativeResize="0"/>
          <p:nvPr/>
        </p:nvPicPr>
        <p:blipFill>
          <a:blip r:embed="rId3">
            <a:alphaModFix/>
          </a:blip>
          <a:stretch>
            <a:fillRect/>
          </a:stretch>
        </p:blipFill>
        <p:spPr>
          <a:xfrm>
            <a:off x="934527" y="0"/>
            <a:ext cx="7274936"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t>Public Health, Public College, Public Good</a:t>
            </a:r>
            <a:endParaRPr sz="3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60"/>
          <p:cNvSpPr txBox="1"/>
          <p:nvPr/>
        </p:nvSpPr>
        <p:spPr>
          <a:xfrm>
            <a:off x="279150" y="1471950"/>
            <a:ext cx="8585700" cy="16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EFEFEF"/>
                </a:solidFill>
              </a:rPr>
              <a:t>“(We've) transferred the cost of education from our entire population, where we used to consider it a </a:t>
            </a:r>
            <a:r>
              <a:rPr i="1" lang="en" sz="2400">
                <a:solidFill>
                  <a:srgbClr val="EFEFEF"/>
                </a:solidFill>
              </a:rPr>
              <a:t>public good,</a:t>
            </a:r>
            <a:r>
              <a:rPr lang="en" sz="2400">
                <a:solidFill>
                  <a:srgbClr val="EFEFEF"/>
                </a:solidFill>
              </a:rPr>
              <a:t> now to the individual family, essentially making a choice to make it an individual consumer commodity.”</a:t>
            </a:r>
            <a:endParaRPr sz="2400">
              <a:solidFill>
                <a:srgbClr val="EFEFEF"/>
              </a:solidFill>
            </a:endParaRPr>
          </a:p>
          <a:p>
            <a:pPr indent="0" lvl="0" marL="0" rtl="0" algn="l">
              <a:spcBef>
                <a:spcPts val="0"/>
              </a:spcBef>
              <a:spcAft>
                <a:spcPts val="0"/>
              </a:spcAft>
              <a:buNone/>
            </a:pPr>
            <a:r>
              <a:t/>
            </a:r>
            <a:endParaRPr sz="2400">
              <a:solidFill>
                <a:srgbClr val="EFEFEF"/>
              </a:solidFill>
            </a:endParaRPr>
          </a:p>
          <a:p>
            <a:pPr indent="0" lvl="0" marL="0" rtl="0" algn="l">
              <a:spcBef>
                <a:spcPts val="0"/>
              </a:spcBef>
              <a:spcAft>
                <a:spcPts val="0"/>
              </a:spcAft>
              <a:buNone/>
            </a:pPr>
            <a:r>
              <a:rPr lang="en" sz="2400">
                <a:solidFill>
                  <a:srgbClr val="EFEFEF"/>
                </a:solidFill>
              </a:rPr>
              <a:t>							</a:t>
            </a:r>
            <a:r>
              <a:rPr lang="en" sz="1800">
                <a:solidFill>
                  <a:srgbClr val="EFEFEF"/>
                </a:solidFill>
              </a:rPr>
              <a:t>Colorado State University Chancellor Tony Frank</a:t>
            </a:r>
            <a:endParaRPr sz="1800">
              <a:solidFill>
                <a:srgbClr val="EFEFE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61"/>
          <p:cNvSpPr txBox="1"/>
          <p:nvPr/>
        </p:nvSpPr>
        <p:spPr>
          <a:xfrm>
            <a:off x="0" y="522450"/>
            <a:ext cx="4333500" cy="40986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0" i="0" lang="en" sz="2400" u="none" cap="none" strike="noStrike">
                <a:solidFill>
                  <a:srgbClr val="E7E6E6"/>
                </a:solidFill>
                <a:latin typeface="Arial"/>
                <a:ea typeface="Arial"/>
                <a:cs typeface="Arial"/>
                <a:sym typeface="Arial"/>
              </a:rPr>
              <a:t>The</a:t>
            </a:r>
            <a:r>
              <a:rPr lang="en" sz="2400"/>
              <a:t> </a:t>
            </a:r>
            <a:r>
              <a:rPr lang="en" sz="2400">
                <a:solidFill>
                  <a:srgbClr val="E7E6E6"/>
                </a:solidFill>
                <a:latin typeface="Arial"/>
                <a:ea typeface="Arial"/>
                <a:cs typeface="Arial"/>
                <a:sym typeface="Arial"/>
              </a:rPr>
              <a:t>College</a:t>
            </a:r>
            <a:r>
              <a:rPr lang="en" sz="2400"/>
              <a:t> </a:t>
            </a:r>
            <a:br>
              <a:rPr lang="en" sz="2400"/>
            </a:br>
            <a:r>
              <a:rPr lang="en" sz="2400">
                <a:solidFill>
                  <a:srgbClr val="E7E6E6"/>
                </a:solidFill>
                <a:latin typeface="Arial"/>
                <a:ea typeface="Arial"/>
                <a:cs typeface="Arial"/>
                <a:sym typeface="Arial"/>
              </a:rPr>
              <a:t>Earnings</a:t>
            </a:r>
            <a:r>
              <a:rPr lang="en" sz="2400"/>
              <a:t> </a:t>
            </a:r>
            <a:r>
              <a:rPr lang="en" sz="2400">
                <a:solidFill>
                  <a:srgbClr val="E7E6E6"/>
                </a:solidFill>
                <a:latin typeface="Arial"/>
                <a:ea typeface="Arial"/>
                <a:cs typeface="Arial"/>
                <a:sym typeface="Arial"/>
              </a:rPr>
              <a:t>Premium</a:t>
            </a:r>
            <a:br>
              <a:rPr lang="en" sz="2400">
                <a:solidFill>
                  <a:srgbClr val="E7E6E6"/>
                </a:solidFill>
                <a:latin typeface="Arial"/>
                <a:ea typeface="Arial"/>
                <a:cs typeface="Arial"/>
                <a:sym typeface="Arial"/>
              </a:rPr>
            </a:br>
            <a:endParaRPr sz="2400">
              <a:solidFill>
                <a:srgbClr val="E7E6E6"/>
              </a:solidFill>
              <a:latin typeface="Arial"/>
              <a:ea typeface="Arial"/>
              <a:cs typeface="Arial"/>
              <a:sym typeface="Arial"/>
            </a:endParaRPr>
          </a:p>
          <a:p>
            <a:pPr indent="0" lvl="0" marL="0" marR="0" rtl="0" algn="ctr">
              <a:spcBef>
                <a:spcPts val="0"/>
              </a:spcBef>
              <a:spcAft>
                <a:spcPts val="0"/>
              </a:spcAft>
              <a:buNone/>
            </a:pPr>
            <a:r>
              <a:t/>
            </a:r>
            <a:endParaRPr sz="2400">
              <a:solidFill>
                <a:srgbClr val="E7E6E6"/>
              </a:solidFill>
            </a:endParaRPr>
          </a:p>
          <a:p>
            <a:pPr indent="0" lvl="0" marL="0" marR="0" rtl="0" algn="ctr">
              <a:spcBef>
                <a:spcPts val="0"/>
              </a:spcBef>
              <a:spcAft>
                <a:spcPts val="0"/>
              </a:spcAft>
              <a:buNone/>
            </a:pPr>
            <a:r>
              <a:rPr b="1" lang="en" sz="7200">
                <a:solidFill>
                  <a:srgbClr val="4472C4"/>
                </a:solidFill>
              </a:rPr>
              <a:t>114%</a:t>
            </a:r>
            <a:endParaRPr b="1" sz="7200"/>
          </a:p>
          <a:p>
            <a:pPr indent="0" lvl="0" marL="0" marR="0" rtl="0" algn="ctr">
              <a:spcBef>
                <a:spcPts val="0"/>
              </a:spcBef>
              <a:spcAft>
                <a:spcPts val="0"/>
              </a:spcAft>
              <a:buNone/>
            </a:pPr>
            <a:r>
              <a:t/>
            </a:r>
            <a:endParaRPr sz="2400">
              <a:solidFill>
                <a:srgbClr val="E7E6E6"/>
              </a:solidFill>
              <a:latin typeface="Arial"/>
              <a:ea typeface="Arial"/>
              <a:cs typeface="Arial"/>
              <a:sym typeface="Arial"/>
            </a:endParaRPr>
          </a:p>
          <a:p>
            <a:pPr indent="0" lvl="0" marL="0" marR="0" rtl="0" algn="ctr">
              <a:spcBef>
                <a:spcPts val="0"/>
              </a:spcBef>
              <a:spcAft>
                <a:spcPts val="0"/>
              </a:spcAft>
              <a:buNone/>
            </a:pPr>
            <a:r>
              <a:t/>
            </a:r>
            <a:endParaRPr sz="2400">
              <a:solidFill>
                <a:srgbClr val="E7E6E6"/>
              </a:solidFill>
              <a:latin typeface="Arial"/>
              <a:ea typeface="Arial"/>
              <a:cs typeface="Arial"/>
              <a:sym typeface="Arial"/>
            </a:endParaRPr>
          </a:p>
          <a:p>
            <a:pPr indent="0" lvl="0" marL="0" marR="0" rtl="0" algn="ctr">
              <a:spcBef>
                <a:spcPts val="0"/>
              </a:spcBef>
              <a:spcAft>
                <a:spcPts val="0"/>
              </a:spcAft>
              <a:buNone/>
            </a:pPr>
            <a:r>
              <a:t/>
            </a:r>
            <a:endParaRPr sz="2400">
              <a:solidFill>
                <a:srgbClr val="E7E6E6"/>
              </a:solidFill>
              <a:latin typeface="Arial"/>
              <a:ea typeface="Arial"/>
              <a:cs typeface="Arial"/>
              <a:sym typeface="Arial"/>
            </a:endParaRPr>
          </a:p>
          <a:p>
            <a:pPr indent="0" lvl="0" marL="0" marR="0" rtl="0" algn="ctr">
              <a:spcBef>
                <a:spcPts val="0"/>
              </a:spcBef>
              <a:spcAft>
                <a:spcPts val="0"/>
              </a:spcAft>
              <a:buNone/>
            </a:pPr>
            <a:r>
              <a:rPr i="1" lang="en" sz="2400">
                <a:solidFill>
                  <a:srgbClr val="E7E6E6"/>
                </a:solidFill>
                <a:latin typeface="Arial"/>
                <a:ea typeface="Arial"/>
                <a:cs typeface="Arial"/>
                <a:sym typeface="Arial"/>
              </a:rPr>
              <a:t>real </a:t>
            </a:r>
            <a:r>
              <a:rPr i="1" lang="en" sz="2400">
                <a:solidFill>
                  <a:srgbClr val="E7E6E6"/>
                </a:solidFill>
              </a:rPr>
              <a:t>but r</a:t>
            </a:r>
            <a:r>
              <a:rPr i="1" lang="en" sz="2400">
                <a:solidFill>
                  <a:srgbClr val="E7E6E6"/>
                </a:solidFill>
                <a:latin typeface="Arial"/>
                <a:ea typeface="Arial"/>
                <a:cs typeface="Arial"/>
                <a:sym typeface="Arial"/>
              </a:rPr>
              <a:t>eductive</a:t>
            </a:r>
            <a:endParaRPr i="1" sz="2400">
              <a:solidFill>
                <a:srgbClr val="E7E6E6"/>
              </a:solidFill>
              <a:latin typeface="Arial"/>
              <a:ea typeface="Arial"/>
              <a:cs typeface="Arial"/>
              <a:sym typeface="Arial"/>
            </a:endParaRPr>
          </a:p>
        </p:txBody>
      </p:sp>
      <p:pic>
        <p:nvPicPr>
          <p:cNvPr descr="Image of a businessman's suit." id="295" name="Google Shape;295;p61"/>
          <p:cNvPicPr preferRelativeResize="0"/>
          <p:nvPr/>
        </p:nvPicPr>
        <p:blipFill rotWithShape="1">
          <a:blip r:embed="rId3">
            <a:alphaModFix/>
          </a:blip>
          <a:srcRect b="0" l="19650" r="18004" t="0"/>
          <a:stretch/>
        </p:blipFill>
        <p:spPr>
          <a:xfrm>
            <a:off x="4333450" y="0"/>
            <a:ext cx="4810551" cy="51435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62"/>
          <p:cNvSpPr txBox="1"/>
          <p:nvPr>
            <p:ph type="title"/>
          </p:nvPr>
        </p:nvSpPr>
        <p:spPr>
          <a:xfrm>
            <a:off x="311700" y="445025"/>
            <a:ext cx="3401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go to college, you personally</a:t>
            </a:r>
            <a:endParaRPr/>
          </a:p>
        </p:txBody>
      </p:sp>
      <p:sp>
        <p:nvSpPr>
          <p:cNvPr id="301" name="Google Shape;301;p62"/>
          <p:cNvSpPr txBox="1"/>
          <p:nvPr>
            <p:ph idx="1" type="body"/>
          </p:nvPr>
        </p:nvSpPr>
        <p:spPr>
          <a:xfrm>
            <a:off x="4069500" y="91850"/>
            <a:ext cx="5074500" cy="276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Will be less likely to be unemployed;</a:t>
            </a:r>
            <a:endParaRPr/>
          </a:p>
          <a:p>
            <a:pPr indent="-342900" lvl="0" marL="457200" rtl="0" algn="l">
              <a:spcBef>
                <a:spcPts val="0"/>
              </a:spcBef>
              <a:spcAft>
                <a:spcPts val="0"/>
              </a:spcAft>
              <a:buSzPts val="1800"/>
              <a:buChar char="●"/>
            </a:pPr>
            <a:r>
              <a:rPr lang="en"/>
              <a:t>Will be healthier;</a:t>
            </a:r>
            <a:endParaRPr/>
          </a:p>
          <a:p>
            <a:pPr indent="-342900" lvl="0" marL="457200" rtl="0" algn="l">
              <a:spcBef>
                <a:spcPts val="0"/>
              </a:spcBef>
              <a:spcAft>
                <a:spcPts val="0"/>
              </a:spcAft>
              <a:buSzPts val="1800"/>
              <a:buChar char="●"/>
            </a:pPr>
            <a:r>
              <a:rPr lang="en"/>
              <a:t>Will be less likely to become disabled;</a:t>
            </a:r>
            <a:endParaRPr/>
          </a:p>
          <a:p>
            <a:pPr indent="-342900" lvl="0" marL="457200" rtl="0" algn="l">
              <a:spcBef>
                <a:spcPts val="0"/>
              </a:spcBef>
              <a:spcAft>
                <a:spcPts val="0"/>
              </a:spcAft>
              <a:buSzPts val="1800"/>
              <a:buChar char="●"/>
            </a:pPr>
            <a:r>
              <a:rPr lang="en"/>
              <a:t>Will be less likely to go to prison;</a:t>
            </a:r>
            <a:endParaRPr/>
          </a:p>
          <a:p>
            <a:pPr indent="-342900" lvl="0" marL="457200" rtl="0" algn="l">
              <a:spcBef>
                <a:spcPts val="0"/>
              </a:spcBef>
              <a:spcAft>
                <a:spcPts val="0"/>
              </a:spcAft>
              <a:buSzPts val="1800"/>
              <a:buChar char="●"/>
            </a:pPr>
            <a:r>
              <a:rPr lang="en"/>
              <a:t>Will be more satisfied with your life;</a:t>
            </a:r>
            <a:endParaRPr/>
          </a:p>
          <a:p>
            <a:pPr indent="-342900" lvl="0" marL="457200" rtl="0" algn="l">
              <a:spcBef>
                <a:spcPts val="0"/>
              </a:spcBef>
              <a:spcAft>
                <a:spcPts val="0"/>
              </a:spcAft>
              <a:buSzPts val="1800"/>
              <a:buChar char="●"/>
            </a:pPr>
            <a:r>
              <a:rPr lang="en"/>
              <a:t>Will have a better marriage;</a:t>
            </a:r>
            <a:endParaRPr/>
          </a:p>
          <a:p>
            <a:pPr indent="-342900" lvl="0" marL="457200" rtl="0" algn="l">
              <a:spcBef>
                <a:spcPts val="0"/>
              </a:spcBef>
              <a:spcAft>
                <a:spcPts val="0"/>
              </a:spcAft>
              <a:buSzPts val="1800"/>
              <a:buChar char="●"/>
            </a:pPr>
            <a:r>
              <a:rPr lang="en"/>
              <a:t>Will have a 25% lower mortality rate;</a:t>
            </a:r>
            <a:endParaRPr/>
          </a:p>
          <a:p>
            <a:pPr indent="-342900" lvl="0" marL="457200" rtl="0" algn="l">
              <a:spcBef>
                <a:spcPts val="0"/>
              </a:spcBef>
              <a:spcAft>
                <a:spcPts val="0"/>
              </a:spcAft>
              <a:buSzPts val="1800"/>
              <a:buChar char="●"/>
            </a:pPr>
            <a:r>
              <a:rPr lang="en"/>
              <a:t>Will live seven years longer!</a:t>
            </a:r>
            <a:endParaRPr/>
          </a:p>
        </p:txBody>
      </p:sp>
      <p:pic>
        <p:nvPicPr>
          <p:cNvPr descr="Image of dice." id="302" name="Google Shape;302;p62"/>
          <p:cNvPicPr preferRelativeResize="0"/>
          <p:nvPr/>
        </p:nvPicPr>
        <p:blipFill rotWithShape="1">
          <a:blip r:embed="rId3">
            <a:alphaModFix/>
          </a:blip>
          <a:srcRect b="41499" l="0" r="0" t="-41500"/>
          <a:stretch/>
        </p:blipFill>
        <p:spPr>
          <a:xfrm>
            <a:off x="0" y="1508600"/>
            <a:ext cx="9143998" cy="3634899"/>
          </a:xfrm>
          <a:prstGeom prst="rect">
            <a:avLst/>
          </a:prstGeom>
          <a:noFill/>
          <a:ln>
            <a:noFill/>
          </a:ln>
        </p:spPr>
      </p:pic>
      <p:sp>
        <p:nvSpPr>
          <p:cNvPr id="303" name="Google Shape;303;p62"/>
          <p:cNvSpPr txBox="1"/>
          <p:nvPr>
            <p:ph type="title"/>
          </p:nvPr>
        </p:nvSpPr>
        <p:spPr>
          <a:xfrm rot="-572932">
            <a:off x="216769" y="2113139"/>
            <a:ext cx="3591563" cy="1542426"/>
          </a:xfrm>
          <a:prstGeom prst="rect">
            <a:avLst/>
          </a:prstGeom>
          <a:gradFill>
            <a:gsLst>
              <a:gs pos="0">
                <a:srgbClr val="FFFFFF"/>
              </a:gs>
              <a:gs pos="100000">
                <a:srgbClr val="BEBEBE"/>
              </a:gs>
            </a:gsLst>
            <a:lin ang="5400012" scaled="0"/>
          </a:gradFill>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CC0000"/>
                </a:solidFill>
              </a:rPr>
              <a:t>Many of those benefits </a:t>
            </a:r>
            <a:br>
              <a:rPr lang="en" sz="2100">
                <a:solidFill>
                  <a:srgbClr val="CC0000"/>
                </a:solidFill>
              </a:rPr>
            </a:br>
            <a:r>
              <a:rPr lang="en" sz="2100">
                <a:solidFill>
                  <a:srgbClr val="CC0000"/>
                </a:solidFill>
              </a:rPr>
              <a:t>will be passed to your children whether or not THEY go to college!</a:t>
            </a:r>
            <a:endParaRPr sz="2100">
              <a:solidFill>
                <a:srgbClr val="CC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63"/>
          <p:cNvSpPr txBox="1"/>
          <p:nvPr>
            <p:ph type="title"/>
          </p:nvPr>
        </p:nvSpPr>
        <p:spPr>
          <a:xfrm>
            <a:off x="311700" y="445025"/>
            <a:ext cx="3401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more people in a region go to college</a:t>
            </a:r>
            <a:endParaRPr/>
          </a:p>
        </p:txBody>
      </p:sp>
      <p:sp>
        <p:nvSpPr>
          <p:cNvPr id="309" name="Google Shape;309;p63"/>
          <p:cNvSpPr txBox="1"/>
          <p:nvPr>
            <p:ph idx="1" type="body"/>
          </p:nvPr>
        </p:nvSpPr>
        <p:spPr>
          <a:xfrm>
            <a:off x="4069500" y="215400"/>
            <a:ext cx="5074500" cy="276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All people make more money;</a:t>
            </a:r>
            <a:endParaRPr/>
          </a:p>
          <a:p>
            <a:pPr indent="-342900" lvl="0" marL="457200" rtl="0" algn="l">
              <a:spcBef>
                <a:spcPts val="0"/>
              </a:spcBef>
              <a:spcAft>
                <a:spcPts val="0"/>
              </a:spcAft>
              <a:buSzPts val="1800"/>
              <a:buChar char="●"/>
            </a:pPr>
            <a:r>
              <a:rPr lang="en"/>
              <a:t>Greater tax revenues;</a:t>
            </a:r>
            <a:endParaRPr/>
          </a:p>
          <a:p>
            <a:pPr indent="-342900" lvl="0" marL="457200" rtl="0" algn="l">
              <a:spcBef>
                <a:spcPts val="0"/>
              </a:spcBef>
              <a:spcAft>
                <a:spcPts val="0"/>
              </a:spcAft>
              <a:buSzPts val="1800"/>
              <a:buChar char="●"/>
            </a:pPr>
            <a:r>
              <a:rPr lang="en"/>
              <a:t>Reduced need for public assistance;</a:t>
            </a:r>
            <a:endParaRPr/>
          </a:p>
          <a:p>
            <a:pPr indent="-342900" lvl="0" marL="457200" rtl="0" algn="l">
              <a:spcBef>
                <a:spcPts val="0"/>
              </a:spcBef>
              <a:spcAft>
                <a:spcPts val="0"/>
              </a:spcAft>
              <a:buSzPts val="1800"/>
              <a:buChar char="●"/>
            </a:pPr>
            <a:r>
              <a:rPr lang="en"/>
              <a:t>More people volunteer and give to charity;</a:t>
            </a:r>
            <a:endParaRPr/>
          </a:p>
          <a:p>
            <a:pPr indent="-342900" lvl="0" marL="457200" rtl="0" algn="l">
              <a:spcBef>
                <a:spcPts val="0"/>
              </a:spcBef>
              <a:spcAft>
                <a:spcPts val="0"/>
              </a:spcAft>
              <a:buSzPts val="1800"/>
              <a:buChar char="●"/>
            </a:pPr>
            <a:r>
              <a:rPr lang="en"/>
              <a:t>More people vote;</a:t>
            </a:r>
            <a:endParaRPr/>
          </a:p>
          <a:p>
            <a:pPr indent="-342900" lvl="0" marL="457200" rtl="0" algn="l">
              <a:spcBef>
                <a:spcPts val="0"/>
              </a:spcBef>
              <a:spcAft>
                <a:spcPts val="0"/>
              </a:spcAft>
              <a:buSzPts val="1800"/>
              <a:buChar char="●"/>
            </a:pPr>
            <a:r>
              <a:rPr lang="en"/>
              <a:t>More people interact and trust people in the neighborhoods;</a:t>
            </a:r>
            <a:endParaRPr/>
          </a:p>
          <a:p>
            <a:pPr indent="-342900" lvl="0" marL="457200" rtl="0" algn="l">
              <a:spcBef>
                <a:spcPts val="0"/>
              </a:spcBef>
              <a:spcAft>
                <a:spcPts val="0"/>
              </a:spcAft>
              <a:buSzPts val="1800"/>
              <a:buChar char="●"/>
            </a:pPr>
            <a:r>
              <a:rPr lang="en"/>
              <a:t>Lowered crime rates.</a:t>
            </a:r>
            <a:endParaRPr/>
          </a:p>
        </p:txBody>
      </p:sp>
      <p:pic>
        <p:nvPicPr>
          <p:cNvPr descr="Same image of dice." id="310" name="Google Shape;310;p63"/>
          <p:cNvPicPr preferRelativeResize="0"/>
          <p:nvPr/>
        </p:nvPicPr>
        <p:blipFill rotWithShape="1">
          <a:blip r:embed="rId3">
            <a:alphaModFix/>
          </a:blip>
          <a:srcRect b="41499" l="0" r="0" t="-41500"/>
          <a:stretch/>
        </p:blipFill>
        <p:spPr>
          <a:xfrm>
            <a:off x="0" y="1508600"/>
            <a:ext cx="9143998" cy="3634899"/>
          </a:xfrm>
          <a:prstGeom prst="rect">
            <a:avLst/>
          </a:prstGeom>
          <a:noFill/>
          <a:ln>
            <a:noFill/>
          </a:ln>
        </p:spPr>
      </p:pic>
      <p:sp>
        <p:nvSpPr>
          <p:cNvPr id="311" name="Google Shape;311;p63"/>
          <p:cNvSpPr txBox="1"/>
          <p:nvPr/>
        </p:nvSpPr>
        <p:spPr>
          <a:xfrm rot="-749169">
            <a:off x="196796" y="2072146"/>
            <a:ext cx="4021208" cy="2258507"/>
          </a:xfrm>
          <a:prstGeom prst="rect">
            <a:avLst/>
          </a:prstGeom>
          <a:gradFill>
            <a:gsLst>
              <a:gs pos="0">
                <a:srgbClr val="FFFFFF"/>
              </a:gs>
              <a:gs pos="100000">
                <a:srgbClr val="BEBEBE"/>
              </a:gs>
            </a:gsLst>
            <a:lin ang="5400012" scaled="0"/>
          </a:gradFill>
          <a:ln>
            <a:noFill/>
          </a:ln>
          <a:effectLst>
            <a:outerShdw blurRad="1385888"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700">
                <a:solidFill>
                  <a:srgbClr val="CC0000"/>
                </a:solidFill>
              </a:rPr>
              <a:t>ROI in college students </a:t>
            </a:r>
            <a:br>
              <a:rPr b="1" lang="en" sz="2700">
                <a:solidFill>
                  <a:srgbClr val="CC0000"/>
                </a:solidFill>
              </a:rPr>
            </a:br>
            <a:r>
              <a:rPr b="1" lang="en" sz="2700">
                <a:solidFill>
                  <a:srgbClr val="CC0000"/>
                </a:solidFill>
              </a:rPr>
              <a:t>for taxpayers: 10.3%</a:t>
            </a:r>
            <a:endParaRPr b="1" sz="2700">
              <a:solidFill>
                <a:srgbClr val="CC0000"/>
              </a:solidFill>
            </a:endParaRPr>
          </a:p>
          <a:p>
            <a:pPr indent="0" lvl="0" marL="0" rtl="0" algn="l">
              <a:lnSpc>
                <a:spcPct val="115000"/>
              </a:lnSpc>
              <a:spcBef>
                <a:spcPts val="1600"/>
              </a:spcBef>
              <a:spcAft>
                <a:spcPts val="0"/>
              </a:spcAft>
              <a:buNone/>
            </a:pPr>
            <a:r>
              <a:rPr b="1" lang="en" sz="2700">
                <a:solidFill>
                  <a:srgbClr val="CC0000"/>
                </a:solidFill>
              </a:rPr>
              <a:t>ROI to state and local gov’ts: 3.1%</a:t>
            </a:r>
            <a:endParaRPr b="1" sz="2700">
              <a:solidFill>
                <a:srgbClr val="CC0000"/>
              </a:solidFill>
            </a:endParaRPr>
          </a:p>
          <a:p>
            <a:pPr indent="0" lvl="0" marL="0" rtl="0" algn="l">
              <a:spcBef>
                <a:spcPts val="1600"/>
              </a:spcBef>
              <a:spcAft>
                <a:spcPts val="0"/>
              </a:spcAft>
              <a:buNone/>
            </a:pPr>
            <a:r>
              <a:t/>
            </a:r>
            <a:endParaRPr b="1"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6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What if we responded to </a:t>
            </a:r>
            <a:br>
              <a:rPr lang="en">
                <a:latin typeface="Comfortaa"/>
                <a:ea typeface="Comfortaa"/>
                <a:cs typeface="Comfortaa"/>
                <a:sym typeface="Comfortaa"/>
              </a:rPr>
            </a:br>
            <a:r>
              <a:rPr lang="en">
                <a:latin typeface="Comfortaa"/>
                <a:ea typeface="Comfortaa"/>
                <a:cs typeface="Comfortaa"/>
                <a:sym typeface="Comfortaa"/>
              </a:rPr>
              <a:t>the needs of our students </a:t>
            </a:r>
            <a:br>
              <a:rPr lang="en">
                <a:latin typeface="Comfortaa"/>
                <a:ea typeface="Comfortaa"/>
                <a:cs typeface="Comfortaa"/>
                <a:sym typeface="Comfortaa"/>
              </a:rPr>
            </a:br>
            <a:r>
              <a:rPr lang="en">
                <a:latin typeface="Comfortaa"/>
                <a:ea typeface="Comfortaa"/>
                <a:cs typeface="Comfortaa"/>
                <a:sym typeface="Comfortaa"/>
              </a:rPr>
              <a:t>rather than to </a:t>
            </a:r>
            <a:br>
              <a:rPr lang="en">
                <a:latin typeface="Comfortaa"/>
                <a:ea typeface="Comfortaa"/>
                <a:cs typeface="Comfortaa"/>
                <a:sym typeface="Comfortaa"/>
              </a:rPr>
            </a:br>
            <a:r>
              <a:rPr lang="en">
                <a:latin typeface="Comfortaa"/>
                <a:ea typeface="Comfortaa"/>
                <a:cs typeface="Comfortaa"/>
                <a:sym typeface="Comfortaa"/>
              </a:rPr>
              <a:t>the expectations of an industry?</a:t>
            </a:r>
            <a:endParaRPr>
              <a:latin typeface="Comfortaa"/>
              <a:ea typeface="Comfortaa"/>
              <a:cs typeface="Comfortaa"/>
              <a:sym typeface="Comforta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6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What if we designed our</a:t>
            </a:r>
            <a:endParaRPr>
              <a:latin typeface="Comfortaa"/>
              <a:ea typeface="Comfortaa"/>
              <a:cs typeface="Comfortaa"/>
              <a:sym typeface="Comfortaa"/>
            </a:endParaRPr>
          </a:p>
          <a:p>
            <a:pPr indent="0" lvl="0" marL="0" rtl="0" algn="ctr">
              <a:spcBef>
                <a:spcPts val="0"/>
              </a:spcBef>
              <a:spcAft>
                <a:spcPts val="0"/>
              </a:spcAft>
              <a:buNone/>
            </a:pPr>
            <a:r>
              <a:rPr lang="en">
                <a:latin typeface="Comfortaa"/>
                <a:ea typeface="Comfortaa"/>
                <a:cs typeface="Comfortaa"/>
                <a:sym typeface="Comfortaa"/>
              </a:rPr>
              <a:t>assignments, courses, and institutions </a:t>
            </a:r>
            <a:br>
              <a:rPr lang="en">
                <a:latin typeface="Comfortaa"/>
                <a:ea typeface="Comfortaa"/>
                <a:cs typeface="Comfortaa"/>
                <a:sym typeface="Comfortaa"/>
              </a:rPr>
            </a:br>
            <a:r>
              <a:rPr lang="en">
                <a:latin typeface="Comfortaa"/>
                <a:ea typeface="Comfortaa"/>
                <a:cs typeface="Comfortaa"/>
                <a:sym typeface="Comfortaa"/>
              </a:rPr>
              <a:t>to serve and strengthen </a:t>
            </a:r>
            <a:br>
              <a:rPr lang="en">
                <a:latin typeface="Comfortaa"/>
                <a:ea typeface="Comfortaa"/>
                <a:cs typeface="Comfortaa"/>
                <a:sym typeface="Comfortaa"/>
              </a:rPr>
            </a:br>
            <a:r>
              <a:rPr lang="en">
                <a:latin typeface="Comfortaa"/>
                <a:ea typeface="Comfortaa"/>
                <a:cs typeface="Comfortaa"/>
                <a:sym typeface="Comfortaa"/>
              </a:rPr>
              <a:t>the public good?</a:t>
            </a:r>
            <a:endParaRPr>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March 12, 2020</a:t>
            </a:r>
            <a:endParaRPr/>
          </a:p>
        </p:txBody>
      </p:sp>
      <p:pic>
        <p:nvPicPr>
          <p:cNvPr descr="Headline: US Colleges Move Classes Online Because of Coronavirus Threat" id="158" name="Google Shape;158;p39"/>
          <p:cNvPicPr preferRelativeResize="0"/>
          <p:nvPr/>
        </p:nvPicPr>
        <p:blipFill>
          <a:blip r:embed="rId3">
            <a:alphaModFix/>
          </a:blip>
          <a:stretch>
            <a:fillRect/>
          </a:stretch>
        </p:blipFill>
        <p:spPr>
          <a:xfrm>
            <a:off x="0" y="1511017"/>
            <a:ext cx="9144001" cy="16052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66"/>
          <p:cNvSpPr txBox="1"/>
          <p:nvPr>
            <p:ph type="title"/>
          </p:nvPr>
        </p:nvSpPr>
        <p:spPr>
          <a:xfrm>
            <a:off x="318150" y="21639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A Vision for Community College</a:t>
            </a:r>
            <a:endParaRPr sz="4800"/>
          </a:p>
        </p:txBody>
      </p:sp>
      <p:sp>
        <p:nvSpPr>
          <p:cNvPr id="327" name="Google Shape;327;p66"/>
          <p:cNvSpPr txBox="1"/>
          <p:nvPr>
            <p:ph idx="2" type="body"/>
          </p:nvPr>
        </p:nvSpPr>
        <p:spPr>
          <a:xfrm>
            <a:off x="4926350" y="724200"/>
            <a:ext cx="3837000" cy="3695100"/>
          </a:xfrm>
          <a:prstGeom prst="rect">
            <a:avLst/>
          </a:prstGeom>
        </p:spPr>
        <p:txBody>
          <a:bodyPr anchorCtr="0" anchor="ctr" bIns="91425" lIns="91425" spcFirstLastPara="1" rIns="91425" wrap="square" tIns="91425">
            <a:noAutofit/>
          </a:bodyPr>
          <a:lstStyle/>
          <a:p>
            <a:pPr indent="0" lvl="0" marL="457200" rtl="0" algn="ctr">
              <a:spcBef>
                <a:spcPts val="0"/>
              </a:spcBef>
              <a:spcAft>
                <a:spcPts val="1600"/>
              </a:spcAft>
              <a:buNone/>
            </a:pPr>
            <a:r>
              <a:rPr i="1" lang="en" sz="2400"/>
              <a:t>In times of crisis, </a:t>
            </a:r>
            <a:br>
              <a:rPr i="1" lang="en" sz="2400"/>
            </a:br>
            <a:r>
              <a:rPr i="1" lang="en" sz="2400"/>
              <a:t>it not only adapts, </a:t>
            </a:r>
            <a:br>
              <a:rPr i="1" lang="en" sz="2400"/>
            </a:br>
            <a:r>
              <a:rPr i="1" lang="en" sz="2400"/>
              <a:t>it excels because it’s deeply integrated with public need</a:t>
            </a:r>
            <a:endParaRPr i="1"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1" name="Shape 331"/>
        <p:cNvGrpSpPr/>
        <p:nvPr/>
      </p:nvGrpSpPr>
      <p:grpSpPr>
        <a:xfrm>
          <a:off x="0" y="0"/>
          <a:ext cx="0" cy="0"/>
          <a:chOff x="0" y="0"/>
          <a:chExt cx="0" cy="0"/>
        </a:xfrm>
      </p:grpSpPr>
      <p:sp>
        <p:nvSpPr>
          <p:cNvPr id="332" name="Google Shape;332;p67"/>
          <p:cNvSpPr txBox="1"/>
          <p:nvPr>
            <p:ph type="title"/>
          </p:nvPr>
        </p:nvSpPr>
        <p:spPr>
          <a:xfrm>
            <a:off x="0" y="117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Comfortaa"/>
                <a:ea typeface="Comfortaa"/>
                <a:cs typeface="Comfortaa"/>
                <a:sym typeface="Comfortaa"/>
              </a:rPr>
              <a:t>Decisions, Budgets, Plans, and </a:t>
            </a:r>
            <a:endParaRPr b="1">
              <a:solidFill>
                <a:srgbClr val="434343"/>
              </a:solidFill>
              <a:latin typeface="Comfortaa"/>
              <a:ea typeface="Comfortaa"/>
              <a:cs typeface="Comfortaa"/>
              <a:sym typeface="Comfortaa"/>
            </a:endParaRPr>
          </a:p>
          <a:p>
            <a:pPr indent="0" lvl="0" marL="0" rtl="0" algn="l">
              <a:spcBef>
                <a:spcPts val="0"/>
              </a:spcBef>
              <a:spcAft>
                <a:spcPts val="0"/>
              </a:spcAft>
              <a:buNone/>
            </a:pPr>
            <a:r>
              <a:rPr b="1" lang="en">
                <a:solidFill>
                  <a:srgbClr val="434343"/>
                </a:solidFill>
                <a:latin typeface="Comfortaa"/>
                <a:ea typeface="Comfortaa"/>
                <a:cs typeface="Comfortaa"/>
                <a:sym typeface="Comfortaa"/>
              </a:rPr>
              <a:t>Responses are Values Statements</a:t>
            </a:r>
            <a:endParaRPr b="1">
              <a:solidFill>
                <a:srgbClr val="434343"/>
              </a:solidFill>
              <a:latin typeface="Comfortaa"/>
              <a:ea typeface="Comfortaa"/>
              <a:cs typeface="Comfortaa"/>
              <a:sym typeface="Comfortaa"/>
            </a:endParaRPr>
          </a:p>
        </p:txBody>
      </p:sp>
      <p:sp>
        <p:nvSpPr>
          <p:cNvPr id="333" name="Google Shape;333;p67"/>
          <p:cNvSpPr txBox="1"/>
          <p:nvPr>
            <p:ph idx="1" type="body"/>
          </p:nvPr>
        </p:nvSpPr>
        <p:spPr>
          <a:xfrm>
            <a:off x="311700" y="1680350"/>
            <a:ext cx="3999900" cy="2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660000"/>
                </a:solidFill>
                <a:latin typeface="Comfortaa"/>
                <a:ea typeface="Comfortaa"/>
                <a:cs typeface="Comfortaa"/>
                <a:sym typeface="Comfortaa"/>
              </a:rPr>
              <a:t>Align to mission</a:t>
            </a:r>
            <a:endParaRPr sz="2100">
              <a:solidFill>
                <a:srgbClr val="660000"/>
              </a:solidFill>
              <a:latin typeface="Comfortaa"/>
              <a:ea typeface="Comfortaa"/>
              <a:cs typeface="Comfortaa"/>
              <a:sym typeface="Comfortaa"/>
            </a:endParaRPr>
          </a:p>
          <a:p>
            <a:pPr indent="0" lvl="0" marL="0" rtl="0" algn="l">
              <a:spcBef>
                <a:spcPts val="1600"/>
              </a:spcBef>
              <a:spcAft>
                <a:spcPts val="0"/>
              </a:spcAft>
              <a:buNone/>
            </a:pPr>
            <a:r>
              <a:t/>
            </a:r>
            <a:endParaRPr sz="2100">
              <a:solidFill>
                <a:srgbClr val="000000"/>
              </a:solidFill>
              <a:latin typeface="Comfortaa"/>
              <a:ea typeface="Comfortaa"/>
              <a:cs typeface="Comfortaa"/>
              <a:sym typeface="Comfortaa"/>
            </a:endParaRPr>
          </a:p>
          <a:p>
            <a:pPr indent="0" lvl="0" marL="0" rtl="0" algn="l">
              <a:spcBef>
                <a:spcPts val="1600"/>
              </a:spcBef>
              <a:spcAft>
                <a:spcPts val="1600"/>
              </a:spcAft>
              <a:buNone/>
            </a:pPr>
            <a:r>
              <a:t/>
            </a:r>
            <a:endParaRPr/>
          </a:p>
        </p:txBody>
      </p:sp>
      <p:sp>
        <p:nvSpPr>
          <p:cNvPr id="334" name="Google Shape;334;p67"/>
          <p:cNvSpPr txBox="1"/>
          <p:nvPr/>
        </p:nvSpPr>
        <p:spPr>
          <a:xfrm>
            <a:off x="4449050" y="2653250"/>
            <a:ext cx="4487700" cy="9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2100">
                <a:solidFill>
                  <a:srgbClr val="660000"/>
                </a:solidFill>
                <a:latin typeface="Comfortaa"/>
                <a:ea typeface="Comfortaa"/>
                <a:cs typeface="Comfortaa"/>
                <a:sym typeface="Comfortaa"/>
              </a:rPr>
              <a:t>Align levels of your </a:t>
            </a:r>
            <a:br>
              <a:rPr lang="en" sz="2100">
                <a:solidFill>
                  <a:srgbClr val="660000"/>
                </a:solidFill>
                <a:latin typeface="Comfortaa"/>
                <a:ea typeface="Comfortaa"/>
                <a:cs typeface="Comfortaa"/>
                <a:sym typeface="Comfortaa"/>
              </a:rPr>
            </a:br>
            <a:r>
              <a:rPr lang="en" sz="2100">
                <a:solidFill>
                  <a:srgbClr val="660000"/>
                </a:solidFill>
                <a:latin typeface="Comfortaa"/>
                <a:ea typeface="Comfortaa"/>
                <a:cs typeface="Comfortaa"/>
                <a:sym typeface="Comfortaa"/>
              </a:rPr>
              <a:t>         learning environment</a:t>
            </a:r>
            <a:endParaRPr>
              <a:solidFill>
                <a:srgbClr val="66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0"/>
          <p:cNvSpPr txBox="1"/>
          <p:nvPr>
            <p:ph idx="1" type="body"/>
          </p:nvPr>
        </p:nvSpPr>
        <p:spPr>
          <a:xfrm>
            <a:off x="311700" y="332400"/>
            <a:ext cx="8520600" cy="44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a:p>
            <a:pPr indent="0" lvl="0" marL="0" rtl="0" algn="l">
              <a:spcBef>
                <a:spcPts val="1600"/>
              </a:spcBef>
              <a:spcAft>
                <a:spcPts val="0"/>
              </a:spcAft>
              <a:buNone/>
            </a:pPr>
            <a:r>
              <a:rPr lang="en" sz="2000"/>
              <a:t>Amid novel coronavirus outbreak, </a:t>
            </a:r>
            <a:br>
              <a:rPr lang="en" sz="2000"/>
            </a:br>
            <a:r>
              <a:rPr lang="en" sz="2000"/>
              <a:t>for-profit education stocks are </a:t>
            </a:r>
            <a:br>
              <a:rPr lang="en" sz="2000"/>
            </a:br>
            <a:r>
              <a:rPr lang="en" sz="2000"/>
              <a:t>expected to gain manifold as </a:t>
            </a:r>
            <a:br>
              <a:rPr lang="en" sz="2000"/>
            </a:br>
            <a:r>
              <a:rPr lang="en" sz="2000"/>
              <a:t>online educators are viewing shutdowns as an opportunity to increase its reach among students. In fact, many offline players are also striving to reach students who aspire to complete their courses as planned, with the help of various online education platforms.</a:t>
            </a:r>
            <a:endParaRPr sz="2000"/>
          </a:p>
          <a:p>
            <a:pPr indent="0" lvl="0" marL="0" rtl="0" algn="l">
              <a:spcBef>
                <a:spcPts val="1600"/>
              </a:spcBef>
              <a:spcAft>
                <a:spcPts val="1600"/>
              </a:spcAft>
              <a:buNone/>
            </a:pPr>
            <a:r>
              <a:rPr lang="en" sz="2000"/>
              <a:t>On Mar 11, the World Health Organization declared the novel coronavirus a "global pandemic" during a press conference in Geneva. The virus is spreading so vigorously that it has infected more than 340k people in 192 countries and territories, and caused nearly 15k deaths as of Mar 23.</a:t>
            </a:r>
            <a:endParaRPr sz="2000"/>
          </a:p>
        </p:txBody>
      </p:sp>
      <p:pic>
        <p:nvPicPr>
          <p:cNvPr descr="Headline: Coronavirus Offers Opportunities to Online Educators" id="164" name="Google Shape;164;p40"/>
          <p:cNvPicPr preferRelativeResize="0"/>
          <p:nvPr/>
        </p:nvPicPr>
        <p:blipFill>
          <a:blip r:embed="rId3">
            <a:alphaModFix/>
          </a:blip>
          <a:stretch>
            <a:fillRect/>
          </a:stretch>
        </p:blipFill>
        <p:spPr>
          <a:xfrm>
            <a:off x="4365400" y="332398"/>
            <a:ext cx="4568100" cy="1282550"/>
          </a:xfrm>
          <a:prstGeom prst="rect">
            <a:avLst/>
          </a:prstGeom>
          <a:noFill/>
          <a:ln>
            <a:noFill/>
          </a:ln>
        </p:spPr>
      </p:pic>
      <p:sp>
        <p:nvSpPr>
          <p:cNvPr id="165" name="Google Shape;165;p40"/>
          <p:cNvSpPr txBox="1"/>
          <p:nvPr>
            <p:ph type="title"/>
          </p:nvPr>
        </p:nvSpPr>
        <p:spPr>
          <a:xfrm>
            <a:off x="311700" y="405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March 23, 2020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Headline: EdTech Vendors Confront Sudden Opportunities" id="170" name="Google Shape;170;p41"/>
          <p:cNvPicPr preferRelativeResize="0"/>
          <p:nvPr/>
        </p:nvPicPr>
        <p:blipFill>
          <a:blip r:embed="rId3">
            <a:alphaModFix/>
          </a:blip>
          <a:stretch>
            <a:fillRect/>
          </a:stretch>
        </p:blipFill>
        <p:spPr>
          <a:xfrm>
            <a:off x="155850" y="686275"/>
            <a:ext cx="8832301" cy="3303100"/>
          </a:xfrm>
          <a:prstGeom prst="rect">
            <a:avLst/>
          </a:prstGeom>
          <a:noFill/>
          <a:ln>
            <a:noFill/>
          </a:ln>
        </p:spPr>
      </p:pic>
      <p:pic>
        <p:nvPicPr>
          <p:cNvPr id="171" name="Google Shape;171;p41"/>
          <p:cNvPicPr preferRelativeResize="0"/>
          <p:nvPr/>
        </p:nvPicPr>
        <p:blipFill>
          <a:blip r:embed="rId4">
            <a:alphaModFix/>
          </a:blip>
          <a:stretch>
            <a:fillRect/>
          </a:stretch>
        </p:blipFill>
        <p:spPr>
          <a:xfrm>
            <a:off x="6848875" y="382525"/>
            <a:ext cx="1524000" cy="72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Headline: 2019 Global EdTech Investments Reach a Staggering $18.66 Billion" id="176" name="Google Shape;176;p42"/>
          <p:cNvPicPr preferRelativeResize="0"/>
          <p:nvPr/>
        </p:nvPicPr>
        <p:blipFill>
          <a:blip r:embed="rId3">
            <a:alphaModFix/>
          </a:blip>
          <a:stretch>
            <a:fillRect/>
          </a:stretch>
        </p:blipFill>
        <p:spPr>
          <a:xfrm>
            <a:off x="0" y="1367930"/>
            <a:ext cx="9144001" cy="22001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Zoom has added more videoconferencing users this year than in all of 2019 thanks to coronavirus" id="181" name="Google Shape;181;p43"/>
          <p:cNvPicPr preferRelativeResize="0"/>
          <p:nvPr/>
        </p:nvPicPr>
        <p:blipFill>
          <a:blip r:embed="rId3">
            <a:alphaModFix/>
          </a:blip>
          <a:stretch>
            <a:fillRect/>
          </a:stretch>
        </p:blipFill>
        <p:spPr>
          <a:xfrm>
            <a:off x="0" y="1152479"/>
            <a:ext cx="9143999" cy="23815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600">
                <a:latin typeface="Caveat"/>
                <a:ea typeface="Caveat"/>
                <a:cs typeface="Caveat"/>
                <a:sym typeface="Caveat"/>
              </a:rPr>
              <a:t>My father and I are both out of work as of right now because our jobs closed down and we are having trouble feeding my 4 year old brother. With his daycare being closed my dad has asked me to come home and babysit him while he hunts for jobs. We do not have access to wifi at our home, making it hard for me to focus on my studies to the best of my ability. This money could help my father and I gain Wifi access and put food on the table. </a:t>
            </a:r>
            <a:endParaRPr sz="2600">
              <a:latin typeface="Caveat"/>
              <a:ea typeface="Caveat"/>
              <a:cs typeface="Caveat"/>
              <a:sym typeface="Caveat"/>
            </a:endParaRPr>
          </a:p>
        </p:txBody>
      </p:sp>
      <p:sp>
        <p:nvSpPr>
          <p:cNvPr id="187" name="Google Shape;187;p44"/>
          <p:cNvSpPr txBox="1"/>
          <p:nvPr>
            <p:ph type="title"/>
          </p:nvPr>
        </p:nvSpPr>
        <p:spPr>
          <a:xfrm>
            <a:off x="311700" y="405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March 23, 2020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latin typeface="Caveat"/>
                <a:ea typeface="Caveat"/>
                <a:cs typeface="Caveat"/>
                <a:sym typeface="Caveat"/>
              </a:rPr>
              <a:t>My brother is currently going through cancer and my parents are struggling to get my rent payment in at the moment due to the coronavirus affecting their jobs. I signed my lease anticipating being here for the full year and now I have to pay my rent for a house I am no longer residing in. Thank you for looking into my situation and providing any possible help.</a:t>
            </a:r>
            <a:endParaRPr sz="3000">
              <a:latin typeface="Caveat"/>
              <a:ea typeface="Caveat"/>
              <a:cs typeface="Caveat"/>
              <a:sym typeface="Caveat"/>
            </a:endParaRPr>
          </a:p>
        </p:txBody>
      </p:sp>
      <p:sp>
        <p:nvSpPr>
          <p:cNvPr id="193" name="Google Shape;193;p45"/>
          <p:cNvSpPr txBox="1"/>
          <p:nvPr>
            <p:ph type="title"/>
          </p:nvPr>
        </p:nvSpPr>
        <p:spPr>
          <a:xfrm>
            <a:off x="311700" y="405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March 23, 2020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