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9" r:id="rId2"/>
    <p:sldId id="271" r:id="rId3"/>
    <p:sldId id="277" r:id="rId4"/>
    <p:sldId id="272" r:id="rId5"/>
    <p:sldId id="260" r:id="rId6"/>
    <p:sldId id="275" r:id="rId7"/>
    <p:sldId id="267" r:id="rId8"/>
    <p:sldId id="263" r:id="rId9"/>
    <p:sldId id="268" r:id="rId10"/>
    <p:sldId id="264" r:id="rId11"/>
    <p:sldId id="274" r:id="rId12"/>
    <p:sldId id="279" r:id="rId13"/>
    <p:sldId id="270" r:id="rId14"/>
    <p:sldId id="280" r:id="rId15"/>
    <p:sldId id="269" r:id="rId16"/>
    <p:sldId id="266" r:id="rId17"/>
    <p:sldId id="276" r:id="rId18"/>
    <p:sldId id="273"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4831"/>
    <a:srgbClr val="533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66"/>
    <p:restoredTop sz="75594"/>
  </p:normalViewPr>
  <p:slideViewPr>
    <p:cSldViewPr snapToGrid="0" snapToObjects="1">
      <p:cViewPr varScale="1">
        <p:scale>
          <a:sx n="58" d="100"/>
          <a:sy n="58" d="100"/>
        </p:scale>
        <p:origin x="11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70E9FA-CE07-6A49-946A-4595D19AF9BD}" type="doc">
      <dgm:prSet loTypeId="urn:microsoft.com/office/officeart/2005/8/layout/matrix3" loCatId="matrix" qsTypeId="urn:microsoft.com/office/officeart/2005/8/quickstyle/simple4" qsCatId="simple" csTypeId="urn:microsoft.com/office/officeart/2005/8/colors/accent1_2" csCatId="accent1"/>
      <dgm:spPr/>
      <dgm:t>
        <a:bodyPr/>
        <a:lstStyle/>
        <a:p>
          <a:endParaRPr lang="en-US"/>
        </a:p>
      </dgm:t>
    </dgm:pt>
    <dgm:pt modelId="{086AAF95-8F30-0B4E-A4D6-0B79F7CD6941}">
      <dgm:prSet/>
      <dgm:spPr/>
      <dgm:t>
        <a:bodyPr/>
        <a:lstStyle/>
        <a:p>
          <a:pPr rtl="0"/>
          <a:r>
            <a:rPr lang="en-US" b="0" i="0"/>
            <a:t>Achievement Gap</a:t>
          </a:r>
          <a:endParaRPr lang="en-US"/>
        </a:p>
      </dgm:t>
    </dgm:pt>
    <dgm:pt modelId="{828BF283-CE03-0D48-92F5-E29BC17F536E}" type="parTrans" cxnId="{400F0D46-E272-A640-A472-1C7B55C0C566}">
      <dgm:prSet/>
      <dgm:spPr/>
      <dgm:t>
        <a:bodyPr/>
        <a:lstStyle/>
        <a:p>
          <a:endParaRPr lang="en-US"/>
        </a:p>
      </dgm:t>
    </dgm:pt>
    <dgm:pt modelId="{40484B57-AE00-C843-AF30-9D9EEB90C86E}" type="sibTrans" cxnId="{400F0D46-E272-A640-A472-1C7B55C0C566}">
      <dgm:prSet/>
      <dgm:spPr/>
      <dgm:t>
        <a:bodyPr/>
        <a:lstStyle/>
        <a:p>
          <a:endParaRPr lang="en-US"/>
        </a:p>
      </dgm:t>
    </dgm:pt>
    <dgm:pt modelId="{79C472AE-6006-A94F-8043-AC61F7C1CA7D}">
      <dgm:prSet/>
      <dgm:spPr/>
      <dgm:t>
        <a:bodyPr/>
        <a:lstStyle/>
        <a:p>
          <a:pPr rtl="0"/>
          <a:r>
            <a:rPr lang="en-US" b="0" i="0"/>
            <a:t>Attainment Gap</a:t>
          </a:r>
          <a:endParaRPr lang="en-US"/>
        </a:p>
      </dgm:t>
    </dgm:pt>
    <dgm:pt modelId="{2C4A5A03-C3B3-754B-9D87-6B48C2F0D5FD}" type="parTrans" cxnId="{242C12BC-E3BD-8645-8A4A-B19FC56C0792}">
      <dgm:prSet/>
      <dgm:spPr/>
      <dgm:t>
        <a:bodyPr/>
        <a:lstStyle/>
        <a:p>
          <a:endParaRPr lang="en-US"/>
        </a:p>
      </dgm:t>
    </dgm:pt>
    <dgm:pt modelId="{1878919E-F3A4-334B-8779-A0726D75B3FC}" type="sibTrans" cxnId="{242C12BC-E3BD-8645-8A4A-B19FC56C0792}">
      <dgm:prSet/>
      <dgm:spPr/>
      <dgm:t>
        <a:bodyPr/>
        <a:lstStyle/>
        <a:p>
          <a:endParaRPr lang="en-US"/>
        </a:p>
      </dgm:t>
    </dgm:pt>
    <dgm:pt modelId="{F62B359F-9419-8F48-9F6C-5F1E0C90FA60}">
      <dgm:prSet/>
      <dgm:spPr/>
      <dgm:t>
        <a:bodyPr/>
        <a:lstStyle/>
        <a:p>
          <a:pPr rtl="0"/>
          <a:r>
            <a:rPr lang="en-US" b="0" i="0"/>
            <a:t>Opportunity Gap</a:t>
          </a:r>
          <a:endParaRPr lang="en-US"/>
        </a:p>
      </dgm:t>
    </dgm:pt>
    <dgm:pt modelId="{F6E72F1B-5D8C-1F43-A263-FA54118DB0FC}" type="parTrans" cxnId="{D3B319D0-F997-234C-899B-8B94EE3E9858}">
      <dgm:prSet/>
      <dgm:spPr/>
      <dgm:t>
        <a:bodyPr/>
        <a:lstStyle/>
        <a:p>
          <a:endParaRPr lang="en-US"/>
        </a:p>
      </dgm:t>
    </dgm:pt>
    <dgm:pt modelId="{121B736F-9772-664B-B98F-7F47D05F6FC7}" type="sibTrans" cxnId="{D3B319D0-F997-234C-899B-8B94EE3E9858}">
      <dgm:prSet/>
      <dgm:spPr/>
      <dgm:t>
        <a:bodyPr/>
        <a:lstStyle/>
        <a:p>
          <a:endParaRPr lang="en-US"/>
        </a:p>
      </dgm:t>
    </dgm:pt>
    <dgm:pt modelId="{B9BE0377-4CE5-E748-8C90-CB9B87323A20}">
      <dgm:prSet/>
      <dgm:spPr/>
      <dgm:t>
        <a:bodyPr/>
        <a:lstStyle/>
        <a:p>
          <a:pPr rtl="0"/>
          <a:r>
            <a:rPr lang="en-US" b="0" i="0"/>
            <a:t>Skills Gap</a:t>
          </a:r>
          <a:endParaRPr lang="en-US"/>
        </a:p>
      </dgm:t>
    </dgm:pt>
    <dgm:pt modelId="{9DB0ABD5-D6FB-C844-9BDB-153E6693425C}" type="parTrans" cxnId="{4B000C25-598E-584C-A4A5-89E1B285AFB8}">
      <dgm:prSet/>
      <dgm:spPr/>
      <dgm:t>
        <a:bodyPr/>
        <a:lstStyle/>
        <a:p>
          <a:endParaRPr lang="en-US"/>
        </a:p>
      </dgm:t>
    </dgm:pt>
    <dgm:pt modelId="{41A0DE8B-5424-A940-A8FA-4E638E46A52D}" type="sibTrans" cxnId="{4B000C25-598E-584C-A4A5-89E1B285AFB8}">
      <dgm:prSet/>
      <dgm:spPr/>
      <dgm:t>
        <a:bodyPr/>
        <a:lstStyle/>
        <a:p>
          <a:endParaRPr lang="en-US"/>
        </a:p>
      </dgm:t>
    </dgm:pt>
    <dgm:pt modelId="{DADA2502-8F92-524E-B04F-EBA94ED98E67}" type="pres">
      <dgm:prSet presAssocID="{8570E9FA-CE07-6A49-946A-4595D19AF9BD}" presName="matrix" presStyleCnt="0">
        <dgm:presLayoutVars>
          <dgm:chMax val="1"/>
          <dgm:dir/>
          <dgm:resizeHandles val="exact"/>
        </dgm:presLayoutVars>
      </dgm:prSet>
      <dgm:spPr/>
    </dgm:pt>
    <dgm:pt modelId="{42878919-4496-DF48-84E0-0014C53A517D}" type="pres">
      <dgm:prSet presAssocID="{8570E9FA-CE07-6A49-946A-4595D19AF9BD}" presName="diamond" presStyleLbl="bgShp" presStyleIdx="0" presStyleCnt="1"/>
      <dgm:spPr/>
    </dgm:pt>
    <dgm:pt modelId="{34343DEF-8706-B848-BDB9-9DC1F86F6F89}" type="pres">
      <dgm:prSet presAssocID="{8570E9FA-CE07-6A49-946A-4595D19AF9BD}" presName="quad1" presStyleLbl="node1" presStyleIdx="0" presStyleCnt="4">
        <dgm:presLayoutVars>
          <dgm:chMax val="0"/>
          <dgm:chPref val="0"/>
          <dgm:bulletEnabled val="1"/>
        </dgm:presLayoutVars>
      </dgm:prSet>
      <dgm:spPr/>
    </dgm:pt>
    <dgm:pt modelId="{93BE2CA9-4809-5E43-8927-78DCFA1CFB7F}" type="pres">
      <dgm:prSet presAssocID="{8570E9FA-CE07-6A49-946A-4595D19AF9BD}" presName="quad2" presStyleLbl="node1" presStyleIdx="1" presStyleCnt="4">
        <dgm:presLayoutVars>
          <dgm:chMax val="0"/>
          <dgm:chPref val="0"/>
          <dgm:bulletEnabled val="1"/>
        </dgm:presLayoutVars>
      </dgm:prSet>
      <dgm:spPr/>
    </dgm:pt>
    <dgm:pt modelId="{F250D008-8BDA-BD4C-BE89-1BFB249EA815}" type="pres">
      <dgm:prSet presAssocID="{8570E9FA-CE07-6A49-946A-4595D19AF9BD}" presName="quad3" presStyleLbl="node1" presStyleIdx="2" presStyleCnt="4">
        <dgm:presLayoutVars>
          <dgm:chMax val="0"/>
          <dgm:chPref val="0"/>
          <dgm:bulletEnabled val="1"/>
        </dgm:presLayoutVars>
      </dgm:prSet>
      <dgm:spPr/>
    </dgm:pt>
    <dgm:pt modelId="{F0108DC0-2656-9B48-B4A9-1024E9B25769}" type="pres">
      <dgm:prSet presAssocID="{8570E9FA-CE07-6A49-946A-4595D19AF9BD}" presName="quad4" presStyleLbl="node1" presStyleIdx="3" presStyleCnt="4">
        <dgm:presLayoutVars>
          <dgm:chMax val="0"/>
          <dgm:chPref val="0"/>
          <dgm:bulletEnabled val="1"/>
        </dgm:presLayoutVars>
      </dgm:prSet>
      <dgm:spPr/>
    </dgm:pt>
  </dgm:ptLst>
  <dgm:cxnLst>
    <dgm:cxn modelId="{A492E900-2FE5-7341-A7DF-3FDFF65BF1E7}" type="presOf" srcId="{8570E9FA-CE07-6A49-946A-4595D19AF9BD}" destId="{DADA2502-8F92-524E-B04F-EBA94ED98E67}" srcOrd="0" destOrd="0" presId="urn:microsoft.com/office/officeart/2005/8/layout/matrix3"/>
    <dgm:cxn modelId="{4B000C25-598E-584C-A4A5-89E1B285AFB8}" srcId="{8570E9FA-CE07-6A49-946A-4595D19AF9BD}" destId="{B9BE0377-4CE5-E748-8C90-CB9B87323A20}" srcOrd="3" destOrd="0" parTransId="{9DB0ABD5-D6FB-C844-9BDB-153E6693425C}" sibTransId="{41A0DE8B-5424-A940-A8FA-4E638E46A52D}"/>
    <dgm:cxn modelId="{400F0D46-E272-A640-A472-1C7B55C0C566}" srcId="{8570E9FA-CE07-6A49-946A-4595D19AF9BD}" destId="{086AAF95-8F30-0B4E-A4D6-0B79F7CD6941}" srcOrd="0" destOrd="0" parTransId="{828BF283-CE03-0D48-92F5-E29BC17F536E}" sibTransId="{40484B57-AE00-C843-AF30-9D9EEB90C86E}"/>
    <dgm:cxn modelId="{827DCCA3-7893-4146-8EE2-1474FB1B4637}" type="presOf" srcId="{79C472AE-6006-A94F-8043-AC61F7C1CA7D}" destId="{93BE2CA9-4809-5E43-8927-78DCFA1CFB7F}" srcOrd="0" destOrd="0" presId="urn:microsoft.com/office/officeart/2005/8/layout/matrix3"/>
    <dgm:cxn modelId="{C88FD7A9-43B6-4148-968F-516C73C75EB3}" type="presOf" srcId="{086AAF95-8F30-0B4E-A4D6-0B79F7CD6941}" destId="{34343DEF-8706-B848-BDB9-9DC1F86F6F89}" srcOrd="0" destOrd="0" presId="urn:microsoft.com/office/officeart/2005/8/layout/matrix3"/>
    <dgm:cxn modelId="{2FB80DB0-5AA3-F949-9559-467AE0036B9F}" type="presOf" srcId="{F62B359F-9419-8F48-9F6C-5F1E0C90FA60}" destId="{F250D008-8BDA-BD4C-BE89-1BFB249EA815}" srcOrd="0" destOrd="0" presId="urn:microsoft.com/office/officeart/2005/8/layout/matrix3"/>
    <dgm:cxn modelId="{34FBDAB5-B422-7C48-985F-B928FFC81C71}" type="presOf" srcId="{B9BE0377-4CE5-E748-8C90-CB9B87323A20}" destId="{F0108DC0-2656-9B48-B4A9-1024E9B25769}" srcOrd="0" destOrd="0" presId="urn:microsoft.com/office/officeart/2005/8/layout/matrix3"/>
    <dgm:cxn modelId="{242C12BC-E3BD-8645-8A4A-B19FC56C0792}" srcId="{8570E9FA-CE07-6A49-946A-4595D19AF9BD}" destId="{79C472AE-6006-A94F-8043-AC61F7C1CA7D}" srcOrd="1" destOrd="0" parTransId="{2C4A5A03-C3B3-754B-9D87-6B48C2F0D5FD}" sibTransId="{1878919E-F3A4-334B-8779-A0726D75B3FC}"/>
    <dgm:cxn modelId="{D3B319D0-F997-234C-899B-8B94EE3E9858}" srcId="{8570E9FA-CE07-6A49-946A-4595D19AF9BD}" destId="{F62B359F-9419-8F48-9F6C-5F1E0C90FA60}" srcOrd="2" destOrd="0" parTransId="{F6E72F1B-5D8C-1F43-A263-FA54118DB0FC}" sibTransId="{121B736F-9772-664B-B98F-7F47D05F6FC7}"/>
    <dgm:cxn modelId="{D3AC4A9D-A47E-E148-B6AD-68CCF0B8C778}" type="presParOf" srcId="{DADA2502-8F92-524E-B04F-EBA94ED98E67}" destId="{42878919-4496-DF48-84E0-0014C53A517D}" srcOrd="0" destOrd="0" presId="urn:microsoft.com/office/officeart/2005/8/layout/matrix3"/>
    <dgm:cxn modelId="{925C8346-D821-B84D-95B0-5F27B1EB1FA0}" type="presParOf" srcId="{DADA2502-8F92-524E-B04F-EBA94ED98E67}" destId="{34343DEF-8706-B848-BDB9-9DC1F86F6F89}" srcOrd="1" destOrd="0" presId="urn:microsoft.com/office/officeart/2005/8/layout/matrix3"/>
    <dgm:cxn modelId="{C26AFCA3-A3B6-0247-AFC1-49F1D77D477D}" type="presParOf" srcId="{DADA2502-8F92-524E-B04F-EBA94ED98E67}" destId="{93BE2CA9-4809-5E43-8927-78DCFA1CFB7F}" srcOrd="2" destOrd="0" presId="urn:microsoft.com/office/officeart/2005/8/layout/matrix3"/>
    <dgm:cxn modelId="{0F2FE13A-4D1A-4E4E-92D9-3155ED16791C}" type="presParOf" srcId="{DADA2502-8F92-524E-B04F-EBA94ED98E67}" destId="{F250D008-8BDA-BD4C-BE89-1BFB249EA815}" srcOrd="3" destOrd="0" presId="urn:microsoft.com/office/officeart/2005/8/layout/matrix3"/>
    <dgm:cxn modelId="{A53F9E08-6BBF-1B4B-ABF0-C7222873B28C}" type="presParOf" srcId="{DADA2502-8F92-524E-B04F-EBA94ED98E67}" destId="{F0108DC0-2656-9B48-B4A9-1024E9B2576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78919-4496-DF48-84E0-0014C53A517D}">
      <dsp:nvSpPr>
        <dsp:cNvPr id="0" name=""/>
        <dsp:cNvSpPr/>
      </dsp:nvSpPr>
      <dsp:spPr>
        <a:xfrm>
          <a:off x="740249" y="0"/>
          <a:ext cx="5091744" cy="5091744"/>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4343DEF-8706-B848-BDB9-9DC1F86F6F89}">
      <dsp:nvSpPr>
        <dsp:cNvPr id="0" name=""/>
        <dsp:cNvSpPr/>
      </dsp:nvSpPr>
      <dsp:spPr>
        <a:xfrm>
          <a:off x="1223964" y="483715"/>
          <a:ext cx="1985780" cy="19857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b="0" i="0" kern="1200"/>
            <a:t>Achievement Gap</a:t>
          </a:r>
          <a:endParaRPr lang="en-US" sz="2300" kern="1200"/>
        </a:p>
      </dsp:txBody>
      <dsp:txXfrm>
        <a:off x="1320902" y="580653"/>
        <a:ext cx="1791904" cy="1791904"/>
      </dsp:txXfrm>
    </dsp:sp>
    <dsp:sp modelId="{93BE2CA9-4809-5E43-8927-78DCFA1CFB7F}">
      <dsp:nvSpPr>
        <dsp:cNvPr id="0" name=""/>
        <dsp:cNvSpPr/>
      </dsp:nvSpPr>
      <dsp:spPr>
        <a:xfrm>
          <a:off x="3362497" y="483715"/>
          <a:ext cx="1985780" cy="19857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b="0" i="0" kern="1200"/>
            <a:t>Attainment Gap</a:t>
          </a:r>
          <a:endParaRPr lang="en-US" sz="2300" kern="1200"/>
        </a:p>
      </dsp:txBody>
      <dsp:txXfrm>
        <a:off x="3459435" y="580653"/>
        <a:ext cx="1791904" cy="1791904"/>
      </dsp:txXfrm>
    </dsp:sp>
    <dsp:sp modelId="{F250D008-8BDA-BD4C-BE89-1BFB249EA815}">
      <dsp:nvSpPr>
        <dsp:cNvPr id="0" name=""/>
        <dsp:cNvSpPr/>
      </dsp:nvSpPr>
      <dsp:spPr>
        <a:xfrm>
          <a:off x="1223964" y="2622248"/>
          <a:ext cx="1985780" cy="19857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b="0" i="0" kern="1200"/>
            <a:t>Opportunity Gap</a:t>
          </a:r>
          <a:endParaRPr lang="en-US" sz="2300" kern="1200"/>
        </a:p>
      </dsp:txBody>
      <dsp:txXfrm>
        <a:off x="1320902" y="2719186"/>
        <a:ext cx="1791904" cy="1791904"/>
      </dsp:txXfrm>
    </dsp:sp>
    <dsp:sp modelId="{F0108DC0-2656-9B48-B4A9-1024E9B25769}">
      <dsp:nvSpPr>
        <dsp:cNvPr id="0" name=""/>
        <dsp:cNvSpPr/>
      </dsp:nvSpPr>
      <dsp:spPr>
        <a:xfrm>
          <a:off x="3362497" y="2622248"/>
          <a:ext cx="1985780" cy="19857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b="0" i="0" kern="1200"/>
            <a:t>Skills Gap</a:t>
          </a:r>
          <a:endParaRPr lang="en-US" sz="2300" kern="1200"/>
        </a:p>
      </dsp:txBody>
      <dsp:txXfrm>
        <a:off x="3459435" y="2719186"/>
        <a:ext cx="1791904" cy="1791904"/>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11/4/2021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achievement gap is the difference in learners’ academic standing—often connected to race, class, and/or gender </a:t>
            </a:r>
          </a:p>
          <a:p>
            <a:r>
              <a:rPr lang="en-US" sz="1200" b="0" i="0" u="none" strike="noStrike" kern="1200" baseline="0" dirty="0">
                <a:solidFill>
                  <a:schemeClr val="tx1"/>
                </a:solidFill>
                <a:latin typeface="+mn-lt"/>
                <a:ea typeface="+mn-ea"/>
                <a:cs typeface="+mn-cs"/>
              </a:rPr>
              <a:t>Closely related to the achievement gap is the attainment gap. This is the difference between those who earn a postsecondary credential and those who leave without completing </a:t>
            </a:r>
          </a:p>
          <a:p>
            <a:r>
              <a:rPr lang="en-US" sz="1200" b="0" i="0" u="none" strike="noStrike" kern="1200" baseline="0" dirty="0">
                <a:solidFill>
                  <a:schemeClr val="tx1"/>
                </a:solidFill>
                <a:latin typeface="+mn-lt"/>
                <a:ea typeface="+mn-ea"/>
                <a:cs typeface="+mn-cs"/>
              </a:rPr>
              <a:t>The opportunity gap is the difference in the quality and quantity of opportunities and supports available to learners, often because of who they are or where they live </a:t>
            </a:r>
          </a:p>
          <a:p>
            <a:r>
              <a:rPr lang="en-US" sz="1200" b="0" i="0" u="none" strike="noStrike" kern="1200" baseline="0" dirty="0">
                <a:solidFill>
                  <a:schemeClr val="tx1"/>
                </a:solidFill>
                <a:latin typeface="+mn-lt"/>
                <a:ea typeface="+mn-ea"/>
                <a:cs typeface="+mn-cs"/>
              </a:rPr>
              <a:t>The skills gap is the difference between what individuals can do and the skills they need for a role or responsibility, oftentimes in the workplace. </a:t>
            </a:r>
            <a:endParaRPr lang="en-US" dirty="0"/>
          </a:p>
        </p:txBody>
      </p:sp>
      <p:sp>
        <p:nvSpPr>
          <p:cNvPr id="4" name="Slide Number Placeholder 3"/>
          <p:cNvSpPr>
            <a:spLocks noGrp="1"/>
          </p:cNvSpPr>
          <p:nvPr>
            <p:ph type="sldNum" sz="quarter" idx="10"/>
          </p:nvPr>
        </p:nvSpPr>
        <p:spPr/>
        <p:txBody>
          <a:bodyPr/>
          <a:lstStyle/>
          <a:p>
            <a:fld id="{557E57F4-9D9C-5847-BCD2-13B860A1E044}" type="slidenum">
              <a:rPr lang="en-US" smtClean="0"/>
              <a:t>5</a:t>
            </a:fld>
            <a:endParaRPr lang="en-US"/>
          </a:p>
        </p:txBody>
      </p:sp>
    </p:spTree>
    <p:extLst>
      <p:ext uri="{BB962C8B-B14F-4D97-AF65-F5344CB8AC3E}">
        <p14:creationId xmlns:p14="http://schemas.microsoft.com/office/powerpoint/2010/main" val="890976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mention challenges</a:t>
            </a:r>
            <a:r>
              <a:rPr lang="en-US" baseline="0" dirty="0"/>
              <a:t> for working adults, demands of families</a:t>
            </a:r>
          </a:p>
          <a:p>
            <a:r>
              <a:rPr lang="en-US" baseline="0" dirty="0"/>
              <a:t>CA attainment rose 10% points 2009-2019 (current = 52%), partly with inclusion of certifications and certifications. </a:t>
            </a:r>
            <a:endParaRPr lang="en-US" dirty="0"/>
          </a:p>
        </p:txBody>
      </p:sp>
      <p:sp>
        <p:nvSpPr>
          <p:cNvPr id="4" name="Slide Number Placeholder 3"/>
          <p:cNvSpPr>
            <a:spLocks noGrp="1"/>
          </p:cNvSpPr>
          <p:nvPr>
            <p:ph type="sldNum" sz="quarter" idx="10"/>
          </p:nvPr>
        </p:nvSpPr>
        <p:spPr/>
        <p:txBody>
          <a:bodyPr/>
          <a:lstStyle/>
          <a:p>
            <a:fld id="{557E57F4-9D9C-5847-BCD2-13B860A1E044}" type="slidenum">
              <a:rPr lang="en-US" smtClean="0"/>
              <a:t>6</a:t>
            </a:fld>
            <a:endParaRPr lang="en-US"/>
          </a:p>
        </p:txBody>
      </p:sp>
    </p:spTree>
    <p:extLst>
      <p:ext uri="{BB962C8B-B14F-4D97-AF65-F5344CB8AC3E}">
        <p14:creationId xmlns:p14="http://schemas.microsoft.com/office/powerpoint/2010/main" val="393945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quality framework and rubrics that can help institutions design and assess CBE programs </a:t>
            </a:r>
            <a:endParaRPr lang="en-US" dirty="0"/>
          </a:p>
        </p:txBody>
      </p:sp>
      <p:sp>
        <p:nvSpPr>
          <p:cNvPr id="4" name="Slide Number Placeholder 3"/>
          <p:cNvSpPr>
            <a:spLocks noGrp="1"/>
          </p:cNvSpPr>
          <p:nvPr>
            <p:ph type="sldNum" sz="quarter" idx="10"/>
          </p:nvPr>
        </p:nvSpPr>
        <p:spPr/>
        <p:txBody>
          <a:bodyPr/>
          <a:lstStyle/>
          <a:p>
            <a:fld id="{557E57F4-9D9C-5847-BCD2-13B860A1E044}" type="slidenum">
              <a:rPr lang="en-US" smtClean="0"/>
              <a:t>16</a:t>
            </a:fld>
            <a:endParaRPr lang="en-US"/>
          </a:p>
        </p:txBody>
      </p:sp>
    </p:spTree>
    <p:extLst>
      <p:ext uri="{BB962C8B-B14F-4D97-AF65-F5344CB8AC3E}">
        <p14:creationId xmlns:p14="http://schemas.microsoft.com/office/powerpoint/2010/main" val="29723562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C9622B-AED8-7E4E-A9BC-CDD87510A5F2}"/>
              </a:ext>
              <a:ext uri="{C183D7F6-B498-43B3-948B-1728B52AA6E4}">
                <adec:decorative xmlns:adec="http://schemas.microsoft.com/office/drawing/2017/decorative" val="1"/>
              </a:ext>
            </a:extLst>
          </p:cNvPr>
          <p:cNvGrpSpPr/>
          <p:nvPr userDrawn="1"/>
        </p:nvGrpSpPr>
        <p:grpSpPr>
          <a:xfrm>
            <a:off x="0" y="2834565"/>
            <a:ext cx="12192000" cy="4023435"/>
            <a:chOff x="0" y="2834565"/>
            <a:chExt cx="12192000" cy="4023435"/>
          </a:xfrm>
        </p:grpSpPr>
        <p:sp>
          <p:nvSpPr>
            <p:cNvPr id="10" name="Rectangle 9">
              <a:extLst>
                <a:ext uri="{FF2B5EF4-FFF2-40B4-BE49-F238E27FC236}">
                  <a16:creationId xmlns:a16="http://schemas.microsoft.com/office/drawing/2014/main" id="{CF0E0845-18E1-5945-A041-B07EAC8B3623}"/>
                </a:ext>
                <a:ext uri="{C183D7F6-B498-43B3-948B-1728B52AA6E4}">
                  <adec:decorative xmlns:adec="http://schemas.microsoft.com/office/drawing/2017/decorative" val="1"/>
                </a:ext>
              </a:extLst>
            </p:cNvPr>
            <p:cNvSpPr/>
            <p:nvPr userDrawn="1"/>
          </p:nvSpPr>
          <p:spPr>
            <a:xfrm rot="10800000">
              <a:off x="0" y="2911869"/>
              <a:ext cx="12192000" cy="39461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3B09942-DABE-0644-98E7-8C82B41ECE4B}"/>
                </a:ext>
                <a:ext uri="{C183D7F6-B498-43B3-948B-1728B52AA6E4}">
                  <adec:decorative xmlns:adec="http://schemas.microsoft.com/office/drawing/2017/decorative" val="1"/>
                </a:ext>
              </a:extLst>
            </p:cNvPr>
            <p:cNvSpPr/>
            <p:nvPr userDrawn="1"/>
          </p:nvSpPr>
          <p:spPr>
            <a:xfrm rot="10800000">
              <a:off x="0" y="2834565"/>
              <a:ext cx="12192000" cy="996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descr="Academic Senate for California Community Colleges Logo">
            <a:extLst>
              <a:ext uri="{FF2B5EF4-FFF2-40B4-BE49-F238E27FC236}">
                <a16:creationId xmlns:a16="http://schemas.microsoft.com/office/drawing/2014/main" id="{13A6256D-FB97-4441-AB98-9691F3E35A5F}"/>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1995054" y="829173"/>
            <a:ext cx="4540210" cy="1146403"/>
          </a:xfrm>
          <a:prstGeom prst="rect">
            <a:avLst/>
          </a:prstGeom>
        </p:spPr>
      </p:pic>
      <p:sp>
        <p:nvSpPr>
          <p:cNvPr id="7" name="Title 1">
            <a:extLst>
              <a:ext uri="{FF2B5EF4-FFF2-40B4-BE49-F238E27FC236}">
                <a16:creationId xmlns:a16="http://schemas.microsoft.com/office/drawing/2014/main" id="{E740FD2D-D9B8-AC45-BEA0-7C7100EE63E3}"/>
              </a:ext>
            </a:extLst>
          </p:cNvPr>
          <p:cNvSpPr>
            <a:spLocks noGrp="1"/>
          </p:cNvSpPr>
          <p:nvPr>
            <p:ph type="title" hasCustomPrompt="1"/>
          </p:nvPr>
        </p:nvSpPr>
        <p:spPr>
          <a:xfrm>
            <a:off x="2133598" y="3310152"/>
            <a:ext cx="9213852" cy="1312648"/>
          </a:xfrm>
          <a:prstGeom prst="rect">
            <a:avLst/>
          </a:prstGeom>
        </p:spPr>
        <p:txBody>
          <a:bodyPr anchor="b"/>
          <a:lstStyle>
            <a:lvl1pPr algn="l">
              <a:defRPr sz="4400">
                <a:solidFill>
                  <a:schemeClr val="bg1"/>
                </a:solidFill>
              </a:defRPr>
            </a:lvl1pPr>
          </a:lstStyle>
          <a:p>
            <a:r>
              <a:rPr lang="en-US" dirty="0"/>
              <a:t>Click to edit title</a:t>
            </a:r>
          </a:p>
        </p:txBody>
      </p:sp>
      <p:sp>
        <p:nvSpPr>
          <p:cNvPr id="21" name="Subtitle 2">
            <a:extLst>
              <a:ext uri="{FF2B5EF4-FFF2-40B4-BE49-F238E27FC236}">
                <a16:creationId xmlns:a16="http://schemas.microsoft.com/office/drawing/2014/main" id="{68570E13-05CC-2B4E-BDEF-FE4C25D7A53B}"/>
              </a:ext>
            </a:extLst>
          </p:cNvPr>
          <p:cNvSpPr>
            <a:spLocks noGrp="1"/>
          </p:cNvSpPr>
          <p:nvPr>
            <p:ph type="subTitle" idx="1" hasCustomPrompt="1"/>
          </p:nvPr>
        </p:nvSpPr>
        <p:spPr>
          <a:xfrm>
            <a:off x="2133597" y="4755561"/>
            <a:ext cx="9213851" cy="1655762"/>
          </a:xfrm>
        </p:spPr>
        <p:txBody>
          <a:bodyPr/>
          <a:lstStyle>
            <a:lvl1pPr marL="0" indent="0">
              <a:buNone/>
              <a:defRPr>
                <a:solidFill>
                  <a:schemeClr val="bg1"/>
                </a:solidFill>
              </a:defRPr>
            </a:lvl1pPr>
          </a:lstStyle>
          <a:p>
            <a:pPr algn="l"/>
            <a:r>
              <a:rPr lang="en-US" dirty="0">
                <a:solidFill>
                  <a:schemeClr val="bg1"/>
                </a:solidFill>
                <a:latin typeface="Gill Sans" panose="020B0502020104020203" pitchFamily="34" charset="-79"/>
                <a:cs typeface="Gill Sans" panose="020B0502020104020203" pitchFamily="34" charset="-79"/>
              </a:rPr>
              <a:t>Click to add a subtitle. Remember to add alt text to all imported graphics and images.</a:t>
            </a:r>
          </a:p>
        </p:txBody>
      </p:sp>
      <p:pic>
        <p:nvPicPr>
          <p:cNvPr id="8" name="Picture 7">
            <a:extLst>
              <a:ext uri="{FF2B5EF4-FFF2-40B4-BE49-F238E27FC236}">
                <a16:creationId xmlns:a16="http://schemas.microsoft.com/office/drawing/2014/main" id="{E9ED2582-C2E7-6444-9174-5AF081E18D0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84572" y="0"/>
            <a:ext cx="1251370" cy="6858000"/>
          </a:xfrm>
          <a:prstGeom prst="rect">
            <a:avLst/>
          </a:prstGeom>
          <a:effectLst>
            <a:outerShdw blurRad="88900" dist="76200" sx="101000" sy="101000" algn="l" rotWithShape="0">
              <a:prstClr val="black">
                <a:alpha val="40000"/>
              </a:prstClr>
            </a:outerShdw>
          </a:effectLst>
        </p:spPr>
      </p:pic>
    </p:spTree>
    <p:extLst>
      <p:ext uri="{BB962C8B-B14F-4D97-AF65-F5344CB8AC3E}">
        <p14:creationId xmlns:p14="http://schemas.microsoft.com/office/powerpoint/2010/main" val="30574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Section Slide B">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2426CC4-3C4B-B04A-B692-82D7B0F75DE7}"/>
              </a:ext>
              <a:ext uri="{C183D7F6-B498-43B3-948B-1728B52AA6E4}">
                <adec:decorative xmlns:adec="http://schemas.microsoft.com/office/drawing/2017/decorative" val="1"/>
              </a:ext>
            </a:extLst>
          </p:cNvPr>
          <p:cNvGrpSpPr/>
          <p:nvPr userDrawn="1"/>
        </p:nvGrpSpPr>
        <p:grpSpPr>
          <a:xfrm>
            <a:off x="-22225" y="-36513"/>
            <a:ext cx="12214225" cy="6942138"/>
            <a:chOff x="-22225" y="-36513"/>
            <a:chExt cx="12214225" cy="6942138"/>
          </a:xfrm>
        </p:grpSpPr>
        <p:pic>
          <p:nvPicPr>
            <p:cNvPr id="13" name="Picture 12">
              <a:extLst>
                <a:ext uri="{FF2B5EF4-FFF2-40B4-BE49-F238E27FC236}">
                  <a16:creationId xmlns:a16="http://schemas.microsoft.com/office/drawing/2014/main" id="{E7AA37CB-C10B-D14E-AE49-46A225879F8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2225" y="0"/>
              <a:ext cx="4071938" cy="6905625"/>
            </a:xfrm>
            <a:prstGeom prst="rect">
              <a:avLst/>
            </a:prstGeom>
            <a:effectLst>
              <a:outerShdw blurRad="190500" dist="76200" algn="l" rotWithShape="0">
                <a:prstClr val="black">
                  <a:alpha val="40000"/>
                </a:prstClr>
              </a:outerShdw>
            </a:effectLst>
          </p:spPr>
        </p:pic>
        <p:sp>
          <p:nvSpPr>
            <p:cNvPr id="6" name="Rectangle 5">
              <a:extLst>
                <a:ext uri="{FF2B5EF4-FFF2-40B4-BE49-F238E27FC236}">
                  <a16:creationId xmlns:a16="http://schemas.microsoft.com/office/drawing/2014/main" id="{1D53D4D5-C464-6540-BE95-C73171C98CD2}"/>
                </a:ext>
                <a:ext uri="{C183D7F6-B498-43B3-948B-1728B52AA6E4}">
                  <adec:decorative xmlns:adec="http://schemas.microsoft.com/office/drawing/2017/decorative" val="1"/>
                </a:ext>
              </a:extLst>
            </p:cNvPr>
            <p:cNvSpPr/>
            <p:nvPr userDrawn="1"/>
          </p:nvSpPr>
          <p:spPr>
            <a:xfrm>
              <a:off x="-22225" y="1365827"/>
              <a:ext cx="4071938" cy="4392609"/>
            </a:xfrm>
            <a:prstGeom prst="rect">
              <a:avLst/>
            </a:prstGeom>
            <a:solidFill>
              <a:schemeClr val="accent2"/>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E6FD1C54-32B7-E342-B8C2-97191421EB81}"/>
                </a:ext>
                <a:ext uri="{C183D7F6-B498-43B3-948B-1728B52AA6E4}">
                  <adec:decorative xmlns:adec="http://schemas.microsoft.com/office/drawing/2017/decorative" val="1"/>
                </a:ext>
              </a:extLst>
            </p:cNvPr>
            <p:cNvSpPr/>
            <p:nvPr userDrawn="1"/>
          </p:nvSpPr>
          <p:spPr>
            <a:xfrm>
              <a:off x="11510963" y="-36513"/>
              <a:ext cx="681037" cy="6894513"/>
            </a:xfrm>
            <a:prstGeom prst="rect">
              <a:avLst/>
            </a:prstGeom>
            <a:solidFill>
              <a:schemeClr val="tx2"/>
            </a:solidFill>
            <a:ln>
              <a:noFill/>
            </a:ln>
            <a:effectLst>
              <a:outerShdw blurRad="190500" dist="635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2" name="Title 1"/>
          <p:cNvSpPr>
            <a:spLocks noGrp="1"/>
          </p:cNvSpPr>
          <p:nvPr>
            <p:ph type="title"/>
          </p:nvPr>
        </p:nvSpPr>
        <p:spPr>
          <a:xfrm>
            <a:off x="247135" y="1570618"/>
            <a:ext cx="3583461" cy="1611995"/>
          </a:xfrm>
        </p:spPr>
        <p:txBody>
          <a:bodyPr anchor="b">
            <a:normAutofit/>
          </a:bodyPr>
          <a:lstStyle>
            <a:lvl1pPr algn="ctr">
              <a:defRPr sz="3600">
                <a:solidFill>
                  <a:schemeClr val="bg1"/>
                </a:solidFill>
              </a:defRPr>
            </a:lvl1pPr>
          </a:lstStyle>
          <a:p>
            <a:r>
              <a:rPr lang="en-US" dirty="0"/>
              <a:t>Click to edit Master title style</a:t>
            </a:r>
          </a:p>
        </p:txBody>
      </p:sp>
      <p:sp>
        <p:nvSpPr>
          <p:cNvPr id="4" name="Text Placeholder 3"/>
          <p:cNvSpPr>
            <a:spLocks noGrp="1"/>
          </p:cNvSpPr>
          <p:nvPr>
            <p:ph type="body" sz="half" idx="2"/>
          </p:nvPr>
        </p:nvSpPr>
        <p:spPr>
          <a:xfrm>
            <a:off x="247135" y="3283527"/>
            <a:ext cx="3583461" cy="2313710"/>
          </a:xfrm>
          <a:ln>
            <a:noFill/>
          </a:ln>
        </p:spPr>
        <p:txBody>
          <a:bodyPr>
            <a:normAutofit/>
          </a:bodyPr>
          <a:lstStyle>
            <a:lvl1pPr marL="0" indent="0" algn="ctr">
              <a:buNone/>
              <a:defRPr sz="2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Content Placeholder 2"/>
          <p:cNvSpPr>
            <a:spLocks noGrp="1"/>
          </p:cNvSpPr>
          <p:nvPr>
            <p:ph idx="1"/>
          </p:nvPr>
        </p:nvSpPr>
        <p:spPr>
          <a:xfrm>
            <a:off x="4461164" y="1112108"/>
            <a:ext cx="6572242"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9" name="Slide Number Placeholder 6">
            <a:extLst>
              <a:ext uri="{FF2B5EF4-FFF2-40B4-BE49-F238E27FC236}">
                <a16:creationId xmlns:a16="http://schemas.microsoft.com/office/drawing/2014/main" id="{0D6DCCFD-9F52-A948-BF57-822973A87589}"/>
              </a:ext>
            </a:extLst>
          </p:cNvPr>
          <p:cNvSpPr>
            <a:spLocks noGrp="1"/>
          </p:cNvSpPr>
          <p:nvPr>
            <p:ph type="sldNum" sz="quarter" idx="10"/>
          </p:nvPr>
        </p:nvSpPr>
        <p:spPr>
          <a:xfrm>
            <a:off x="9443811" y="6477000"/>
            <a:ext cx="1143000" cy="247650"/>
          </a:xfrm>
        </p:spPr>
        <p:txBody>
          <a:bodyPr/>
          <a:lstStyle>
            <a:lvl1pPr algn="r">
              <a:defRPr/>
            </a:lvl1pPr>
          </a:lstStyle>
          <a:p>
            <a:pPr>
              <a:defRPr/>
            </a:pPr>
            <a:fld id="{0F61B9A2-6873-5846-8BDD-3D2DF08C9DB1}" type="slidenum">
              <a:rPr lang="en-US" altLang="en-US" smtClean="0"/>
              <a:pPr>
                <a:defRPr/>
              </a:pPr>
              <a:t>‹#›</a:t>
            </a:fld>
            <a:endParaRPr lang="en-US" altLang="en-US" dirty="0"/>
          </a:p>
        </p:txBody>
      </p:sp>
      <p:cxnSp>
        <p:nvCxnSpPr>
          <p:cNvPr id="16" name="Straight Connector 15">
            <a:extLst>
              <a:ext uri="{FF2B5EF4-FFF2-40B4-BE49-F238E27FC236}">
                <a16:creationId xmlns:a16="http://schemas.microsoft.com/office/drawing/2014/main" id="{A47A3F37-C51C-5548-B909-DC5139C21C90}"/>
              </a:ext>
              <a:ext uri="{C183D7F6-B498-43B3-948B-1728B52AA6E4}">
                <adec:decorative xmlns:adec="http://schemas.microsoft.com/office/drawing/2017/decorative" val="1"/>
              </a:ext>
            </a:extLst>
          </p:cNvPr>
          <p:cNvCxnSpPr/>
          <p:nvPr userDrawn="1"/>
        </p:nvCxnSpPr>
        <p:spPr>
          <a:xfrm>
            <a:off x="247135" y="3210323"/>
            <a:ext cx="35834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Icon&#10;&#10;Description automatically generated">
            <a:extLst>
              <a:ext uri="{FF2B5EF4-FFF2-40B4-BE49-F238E27FC236}">
                <a16:creationId xmlns:a16="http://schemas.microsoft.com/office/drawing/2014/main" id="{74CC53D0-B753-5B4E-B89A-B05D48C3C203}"/>
              </a:ext>
            </a:extLst>
          </p:cNvPr>
          <p:cNvPicPr>
            <a:picLocks noChangeAspect="1"/>
          </p:cNvPicPr>
          <p:nvPr userDrawn="1"/>
        </p:nvPicPr>
        <p:blipFill>
          <a:blip r:embed="rId3"/>
          <a:stretch>
            <a:fillRect/>
          </a:stretch>
        </p:blipFill>
        <p:spPr>
          <a:xfrm>
            <a:off x="10641520" y="6376988"/>
            <a:ext cx="391886" cy="391886"/>
          </a:xfrm>
          <a:prstGeom prst="rect">
            <a:avLst/>
          </a:prstGeom>
        </p:spPr>
      </p:pic>
    </p:spTree>
    <p:extLst>
      <p:ext uri="{BB962C8B-B14F-4D97-AF65-F5344CB8AC3E}">
        <p14:creationId xmlns:p14="http://schemas.microsoft.com/office/powerpoint/2010/main" val="3127533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ntent 2 Column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8DA5A-03EB-7C4E-BED7-BCB1E5A11604}"/>
              </a:ext>
            </a:extLst>
          </p:cNvPr>
          <p:cNvSpPr>
            <a:spLocks noGrp="1"/>
          </p:cNvSpPr>
          <p:nvPr>
            <p:ph type="title" hasCustomPrompt="1"/>
          </p:nvPr>
        </p:nvSpPr>
        <p:spPr>
          <a:xfrm>
            <a:off x="1212273" y="696266"/>
            <a:ext cx="10314708" cy="1146991"/>
          </a:xfrm>
          <a:prstGeom prst="rect">
            <a:avLst/>
          </a:prstGeom>
        </p:spPr>
        <p:txBody>
          <a:bodyPr anchor="b">
            <a:normAutofit/>
          </a:bodyPr>
          <a:lstStyle>
            <a:lvl1pPr>
              <a:defRPr sz="3600">
                <a:solidFill>
                  <a:schemeClr val="tx2"/>
                </a:solidFill>
              </a:defRPr>
            </a:lvl1pPr>
          </a:lstStyle>
          <a:p>
            <a:r>
              <a:rPr lang="en-US" dirty="0"/>
              <a:t>Click to edit page title</a:t>
            </a:r>
          </a:p>
        </p:txBody>
      </p:sp>
      <p:sp>
        <p:nvSpPr>
          <p:cNvPr id="3" name="Content Placeholder 2">
            <a:extLst>
              <a:ext uri="{FF2B5EF4-FFF2-40B4-BE49-F238E27FC236}">
                <a16:creationId xmlns:a16="http://schemas.microsoft.com/office/drawing/2014/main" id="{11062FDB-A149-0B44-BB49-58F5C3155A54}"/>
              </a:ext>
            </a:extLst>
          </p:cNvPr>
          <p:cNvSpPr>
            <a:spLocks noGrp="1"/>
          </p:cNvSpPr>
          <p:nvPr>
            <p:ph sz="half" idx="1"/>
          </p:nvPr>
        </p:nvSpPr>
        <p:spPr>
          <a:xfrm>
            <a:off x="1212273" y="1967787"/>
            <a:ext cx="5077690" cy="419394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B07721E-11C3-6B42-AE2E-8506E4B9E51F}"/>
              </a:ext>
            </a:extLst>
          </p:cNvPr>
          <p:cNvSpPr>
            <a:spLocks noGrp="1"/>
          </p:cNvSpPr>
          <p:nvPr>
            <p:ph sz="half" idx="2"/>
          </p:nvPr>
        </p:nvSpPr>
        <p:spPr>
          <a:xfrm>
            <a:off x="6449291" y="1967786"/>
            <a:ext cx="5077690" cy="41939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D4885168-EAA5-0F4F-9DE9-3D36AE4D96B0}"/>
              </a:ext>
              <a:ext uri="{C183D7F6-B498-43B3-948B-1728B52AA6E4}">
                <adec:decorative xmlns:adec="http://schemas.microsoft.com/office/drawing/2017/decorative" val="1"/>
              </a:ext>
            </a:extLst>
          </p:cNvPr>
          <p:cNvSpPr/>
          <p:nvPr userDrawn="1"/>
        </p:nvSpPr>
        <p:spPr>
          <a:xfrm rot="10800000">
            <a:off x="-1" y="-36514"/>
            <a:ext cx="775855" cy="6894513"/>
          </a:xfrm>
          <a:prstGeom prst="rect">
            <a:avLst/>
          </a:prstGeom>
          <a:solidFill>
            <a:schemeClr val="tx2"/>
          </a:solidFill>
          <a:ln>
            <a:noFill/>
          </a:ln>
          <a:effectLst>
            <a:outerShdw blurRad="190500" dist="635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Slide Number Placeholder 6">
            <a:extLst>
              <a:ext uri="{FF2B5EF4-FFF2-40B4-BE49-F238E27FC236}">
                <a16:creationId xmlns:a16="http://schemas.microsoft.com/office/drawing/2014/main" id="{F9D4D75D-F77E-0E42-9886-001E0F45126E}"/>
              </a:ext>
            </a:extLst>
          </p:cNvPr>
          <p:cNvSpPr>
            <a:spLocks noGrp="1"/>
          </p:cNvSpPr>
          <p:nvPr>
            <p:ph type="sldNum" sz="quarter" idx="10"/>
          </p:nvPr>
        </p:nvSpPr>
        <p:spPr>
          <a:xfrm>
            <a:off x="9937386" y="6477000"/>
            <a:ext cx="1143000" cy="247650"/>
          </a:xfrm>
        </p:spPr>
        <p:txBody>
          <a:bodyPr/>
          <a:lstStyle>
            <a:lvl1pPr algn="r">
              <a:defRPr/>
            </a:lvl1pPr>
          </a:lstStyle>
          <a:p>
            <a:pPr>
              <a:defRPr/>
            </a:pPr>
            <a:fld id="{0F61B9A2-6873-5846-8BDD-3D2DF08C9DB1}" type="slidenum">
              <a:rPr lang="en-US" altLang="en-US" smtClean="0"/>
              <a:pPr>
                <a:defRPr/>
              </a:pPr>
              <a:t>‹#›</a:t>
            </a:fld>
            <a:endParaRPr lang="en-US" altLang="en-US" dirty="0"/>
          </a:p>
        </p:txBody>
      </p:sp>
      <p:pic>
        <p:nvPicPr>
          <p:cNvPr id="8" name="Picture 7" descr="Icon&#10;&#10;Description automatically generated">
            <a:extLst>
              <a:ext uri="{FF2B5EF4-FFF2-40B4-BE49-F238E27FC236}">
                <a16:creationId xmlns:a16="http://schemas.microsoft.com/office/drawing/2014/main" id="{E69DF9C2-CEDF-8B43-92A1-5AE727A304BB}"/>
              </a:ext>
            </a:extLst>
          </p:cNvPr>
          <p:cNvPicPr>
            <a:picLocks noChangeAspect="1"/>
          </p:cNvPicPr>
          <p:nvPr userDrawn="1"/>
        </p:nvPicPr>
        <p:blipFill>
          <a:blip r:embed="rId2"/>
          <a:stretch>
            <a:fillRect/>
          </a:stretch>
        </p:blipFill>
        <p:spPr>
          <a:xfrm>
            <a:off x="11135095" y="6376988"/>
            <a:ext cx="391886" cy="391886"/>
          </a:xfrm>
          <a:prstGeom prst="rect">
            <a:avLst/>
          </a:prstGeom>
        </p:spPr>
      </p:pic>
    </p:spTree>
    <p:extLst>
      <p:ext uri="{BB962C8B-B14F-4D97-AF65-F5344CB8AC3E}">
        <p14:creationId xmlns:p14="http://schemas.microsoft.com/office/powerpoint/2010/main" val="326266467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Content Slide">
    <p:bg>
      <p:bgRef idx="1001">
        <a:schemeClr val="bg1"/>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E8845F6-5094-8248-81D3-BD081A6D88B6}"/>
              </a:ext>
            </a:extLst>
          </p:cNvPr>
          <p:cNvSpPr>
            <a:spLocks noGrp="1"/>
          </p:cNvSpPr>
          <p:nvPr>
            <p:ph type="title" hasCustomPrompt="1"/>
          </p:nvPr>
        </p:nvSpPr>
        <p:spPr>
          <a:xfrm>
            <a:off x="1212273" y="696266"/>
            <a:ext cx="10314708" cy="1146991"/>
          </a:xfrm>
          <a:prstGeom prst="rect">
            <a:avLst/>
          </a:prstGeom>
        </p:spPr>
        <p:txBody>
          <a:bodyPr anchor="b">
            <a:normAutofit/>
          </a:bodyPr>
          <a:lstStyle>
            <a:lvl1pPr>
              <a:defRPr sz="3600">
                <a:solidFill>
                  <a:schemeClr val="tx2"/>
                </a:solidFill>
              </a:defRPr>
            </a:lvl1pPr>
          </a:lstStyle>
          <a:p>
            <a:r>
              <a:rPr lang="en-US" dirty="0"/>
              <a:t>Click to edit page title</a:t>
            </a:r>
          </a:p>
        </p:txBody>
      </p:sp>
      <p:sp>
        <p:nvSpPr>
          <p:cNvPr id="8" name="Content Placeholder 2">
            <a:extLst>
              <a:ext uri="{FF2B5EF4-FFF2-40B4-BE49-F238E27FC236}">
                <a16:creationId xmlns:a16="http://schemas.microsoft.com/office/drawing/2014/main" id="{310C3C29-A639-4947-ABE0-595414656825}"/>
              </a:ext>
            </a:extLst>
          </p:cNvPr>
          <p:cNvSpPr>
            <a:spLocks noGrp="1"/>
          </p:cNvSpPr>
          <p:nvPr>
            <p:ph sz="half" idx="1"/>
          </p:nvPr>
        </p:nvSpPr>
        <p:spPr>
          <a:xfrm>
            <a:off x="1212273" y="1967787"/>
            <a:ext cx="10314708" cy="419394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7">
            <a:extLst>
              <a:ext uri="{FF2B5EF4-FFF2-40B4-BE49-F238E27FC236}">
                <a16:creationId xmlns:a16="http://schemas.microsoft.com/office/drawing/2014/main" id="{919F5463-760A-0046-9FAD-F5C4FE3306E7}"/>
              </a:ext>
              <a:ext uri="{C183D7F6-B498-43B3-948B-1728B52AA6E4}">
                <adec:decorative xmlns:adec="http://schemas.microsoft.com/office/drawing/2017/decorative" val="1"/>
              </a:ext>
            </a:extLst>
          </p:cNvPr>
          <p:cNvSpPr/>
          <p:nvPr userDrawn="1"/>
        </p:nvSpPr>
        <p:spPr>
          <a:xfrm rot="10800000">
            <a:off x="-1" y="-36514"/>
            <a:ext cx="775855" cy="6894513"/>
          </a:xfrm>
          <a:prstGeom prst="rect">
            <a:avLst/>
          </a:prstGeom>
          <a:solidFill>
            <a:schemeClr val="tx2"/>
          </a:solidFill>
          <a:ln>
            <a:noFill/>
          </a:ln>
          <a:effectLst>
            <a:outerShdw blurRad="190500" dist="635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Slide Number Placeholder 6">
            <a:extLst>
              <a:ext uri="{FF2B5EF4-FFF2-40B4-BE49-F238E27FC236}">
                <a16:creationId xmlns:a16="http://schemas.microsoft.com/office/drawing/2014/main" id="{7889F641-0FBF-E54E-8452-7EEDF22D02EC}"/>
              </a:ext>
            </a:extLst>
          </p:cNvPr>
          <p:cNvSpPr>
            <a:spLocks noGrp="1"/>
          </p:cNvSpPr>
          <p:nvPr>
            <p:ph type="sldNum" sz="quarter" idx="10"/>
          </p:nvPr>
        </p:nvSpPr>
        <p:spPr>
          <a:xfrm>
            <a:off x="9937386" y="6477000"/>
            <a:ext cx="1143000" cy="247650"/>
          </a:xfrm>
        </p:spPr>
        <p:txBody>
          <a:bodyPr/>
          <a:lstStyle>
            <a:lvl1pPr algn="r">
              <a:defRPr/>
            </a:lvl1pPr>
          </a:lstStyle>
          <a:p>
            <a:pPr>
              <a:defRPr/>
            </a:pPr>
            <a:fld id="{0F61B9A2-6873-5846-8BDD-3D2DF08C9DB1}" type="slidenum">
              <a:rPr lang="en-US" altLang="en-US" smtClean="0"/>
              <a:pPr>
                <a:defRPr/>
              </a:pPr>
              <a:t>‹#›</a:t>
            </a:fld>
            <a:endParaRPr lang="en-US" altLang="en-US" dirty="0"/>
          </a:p>
        </p:txBody>
      </p:sp>
      <p:pic>
        <p:nvPicPr>
          <p:cNvPr id="7" name="Picture 6" descr="Icon&#10;&#10;Description automatically generated">
            <a:extLst>
              <a:ext uri="{FF2B5EF4-FFF2-40B4-BE49-F238E27FC236}">
                <a16:creationId xmlns:a16="http://schemas.microsoft.com/office/drawing/2014/main" id="{EF21F5D5-7F63-CE49-B2B0-8D7CA5BD4F23}"/>
              </a:ext>
            </a:extLst>
          </p:cNvPr>
          <p:cNvPicPr>
            <a:picLocks noChangeAspect="1"/>
          </p:cNvPicPr>
          <p:nvPr userDrawn="1"/>
        </p:nvPicPr>
        <p:blipFill>
          <a:blip r:embed="rId2"/>
          <a:stretch>
            <a:fillRect/>
          </a:stretch>
        </p:blipFill>
        <p:spPr>
          <a:xfrm>
            <a:off x="11135095" y="6376988"/>
            <a:ext cx="391886" cy="391886"/>
          </a:xfrm>
          <a:prstGeom prst="rect">
            <a:avLst/>
          </a:prstGeom>
        </p:spPr>
      </p:pic>
    </p:spTree>
    <p:extLst>
      <p:ext uri="{BB962C8B-B14F-4D97-AF65-F5344CB8AC3E}">
        <p14:creationId xmlns:p14="http://schemas.microsoft.com/office/powerpoint/2010/main" val="105628362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645442B7-4304-F64B-A00B-10D6974BC7BB}"/>
              </a:ext>
            </a:extLst>
          </p:cNvPr>
          <p:cNvSpPr>
            <a:spLocks noGrp="1"/>
          </p:cNvSpPr>
          <p:nvPr>
            <p:ph type="sldNum" sz="quarter" idx="10"/>
          </p:nvPr>
        </p:nvSpPr>
        <p:spPr>
          <a:xfrm>
            <a:off x="9937386" y="6477000"/>
            <a:ext cx="1143000" cy="247650"/>
          </a:xfrm>
        </p:spPr>
        <p:txBody>
          <a:bodyPr/>
          <a:lstStyle>
            <a:lvl1pPr algn="r">
              <a:defRPr/>
            </a:lvl1pPr>
          </a:lstStyle>
          <a:p>
            <a:pPr>
              <a:defRPr/>
            </a:pPr>
            <a:fld id="{0F61B9A2-6873-5846-8BDD-3D2DF08C9DB1}" type="slidenum">
              <a:rPr lang="en-US" altLang="en-US" smtClean="0"/>
              <a:pPr>
                <a:defRPr/>
              </a:pPr>
              <a:t>‹#›</a:t>
            </a:fld>
            <a:endParaRPr lang="en-US" altLang="en-US" dirty="0"/>
          </a:p>
        </p:txBody>
      </p:sp>
      <p:pic>
        <p:nvPicPr>
          <p:cNvPr id="5" name="Picture 4" descr="Icon&#10;&#10;Description automatically generated">
            <a:extLst>
              <a:ext uri="{FF2B5EF4-FFF2-40B4-BE49-F238E27FC236}">
                <a16:creationId xmlns:a16="http://schemas.microsoft.com/office/drawing/2014/main" id="{3782C35A-7788-484F-A874-791BB4CCE5E7}"/>
              </a:ext>
            </a:extLst>
          </p:cNvPr>
          <p:cNvPicPr>
            <a:picLocks noChangeAspect="1"/>
          </p:cNvPicPr>
          <p:nvPr userDrawn="1"/>
        </p:nvPicPr>
        <p:blipFill>
          <a:blip r:embed="rId2"/>
          <a:stretch>
            <a:fillRect/>
          </a:stretch>
        </p:blipFill>
        <p:spPr>
          <a:xfrm>
            <a:off x="11135095" y="6376988"/>
            <a:ext cx="391886" cy="391886"/>
          </a:xfrm>
          <a:prstGeom prst="rect">
            <a:avLst/>
          </a:prstGeom>
        </p:spPr>
      </p:pic>
    </p:spTree>
    <p:extLst>
      <p:ext uri="{BB962C8B-B14F-4D97-AF65-F5344CB8AC3E}">
        <p14:creationId xmlns:p14="http://schemas.microsoft.com/office/powerpoint/2010/main" val="5688669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F650318-0809-C04F-9288-E60B69D54831}"/>
              </a:ext>
            </a:extLst>
          </p:cNvPr>
          <p:cNvSpPr>
            <a:spLocks noGrp="1"/>
          </p:cNvSpPr>
          <p:nvPr>
            <p:ph type="sldNum" sz="quarter" idx="4"/>
          </p:nvPr>
        </p:nvSpPr>
        <p:spPr>
          <a:xfrm>
            <a:off x="10047513" y="6476093"/>
            <a:ext cx="881743" cy="255237"/>
          </a:xfrm>
          <a:prstGeom prst="rect">
            <a:avLst/>
          </a:prstGeom>
        </p:spPr>
        <p:txBody>
          <a:bodyPr vert="horz" lIns="91440" tIns="45720" rIns="91440" bIns="45720" rtlCol="0" anchor="ctr"/>
          <a:lstStyle>
            <a:lvl1pPr algn="r">
              <a:defRPr sz="1200">
                <a:solidFill>
                  <a:schemeClr val="tx2"/>
                </a:solidFill>
                <a:latin typeface="+mn-lt"/>
              </a:defRPr>
            </a:lvl1pPr>
          </a:lstStyle>
          <a:p>
            <a:fld id="{492D8F1A-69A8-9242-9469-8400121D240A}" type="slidenum">
              <a:rPr lang="en-US" smtClean="0"/>
              <a:pPr/>
              <a:t>‹#›</a:t>
            </a:fld>
            <a:endParaRPr lang="en-US" dirty="0"/>
          </a:p>
        </p:txBody>
      </p:sp>
      <p:sp>
        <p:nvSpPr>
          <p:cNvPr id="7" name="Title Placeholder 6">
            <a:extLst>
              <a:ext uri="{FF2B5EF4-FFF2-40B4-BE49-F238E27FC236}">
                <a16:creationId xmlns:a16="http://schemas.microsoft.com/office/drawing/2014/main" id="{456AC5D1-15F0-954C-A07F-F99E0C1534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2" r:id="rId3"/>
    <p:sldLayoutId id="2147483667" r:id="rId4"/>
    <p:sldLayoutId id="2147483655" r:id="rId5"/>
  </p:sldLayoutIdLst>
  <p:hf hdr="0" ftr="0" dt="0"/>
  <p:txStyles>
    <p:titleStyle>
      <a:lvl1pPr algn="l" defTabSz="914400" rtl="0" eaLnBrk="1" latinLnBrk="0" hangingPunct="1">
        <a:lnSpc>
          <a:spcPct val="90000"/>
        </a:lnSpc>
        <a:spcBef>
          <a:spcPct val="0"/>
        </a:spcBef>
        <a:buNone/>
        <a:defRPr sz="4400" kern="1200">
          <a:solidFill>
            <a:schemeClr val="accent2"/>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b="0" i="0" kern="1200">
          <a:solidFill>
            <a:schemeClr val="bg2">
              <a:lumMod val="25000"/>
            </a:schemeClr>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25000"/>
            </a:schemeClr>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2">
              <a:lumMod val="25000"/>
            </a:schemeClr>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nces.ed.gov/pubs2002/2002159.pdf"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luminafoundation.org/files/resources/dqp.pdf" TargetMode="External"/><Relationship Id="rId2" Type="http://schemas.openxmlformats.org/officeDocument/2006/relationships/hyperlink" Target="https://www.aacu.org/essential-learning-outcomes" TargetMode="External"/><Relationship Id="rId1" Type="http://schemas.openxmlformats.org/officeDocument/2006/relationships/slideLayout" Target="../slideLayouts/slideLayout2.xml"/><Relationship Id="rId5" Type="http://schemas.openxmlformats.org/officeDocument/2006/relationships/hyperlink" Target="https://www.umkc.edu/provost/gen-ed/documents/Common_Employability_Skills-03-30-15.pdf" TargetMode="External"/><Relationship Id="rId4" Type="http://schemas.openxmlformats.org/officeDocument/2006/relationships/hyperlink" Target="https://cte.ed.gov/initiatives/employability-skills-framework"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cbenetwork.org/wp-content/uploads/2018/09/1st_button_CBE17016__Quality_Framework_Update.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cbenetwork.org/" TargetMode="External"/><Relationship Id="rId5" Type="http://schemas.openxmlformats.org/officeDocument/2006/relationships/hyperlink" Target="https://www.cbenetwork.org/wp-content/uploads/2018/09/The-CBE-Story-A-Strategic-Storytelling-Toolkit.pdf" TargetMode="External"/><Relationship Id="rId4" Type="http://schemas.openxmlformats.org/officeDocument/2006/relationships/hyperlink" Target="https://www.cbenetwork.org/wp-content/uploads/2018/09/2nd_button_Quality_Framework_Users_Guide_Final_.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careerladdersproject.org/wp-content/uploads/2020/12/11.20.20-PPT-CBE-Designing-with-Equity-and-careers-in-mind.pdf" TargetMode="External"/><Relationship Id="rId13" Type="http://schemas.openxmlformats.org/officeDocument/2006/relationships/hyperlink" Target="https://nces.ed.gov/pubs2002/2002159.pdf" TargetMode="External"/><Relationship Id="rId3" Type="http://schemas.openxmlformats.org/officeDocument/2006/relationships/hyperlink" Target="https://caedge.org/wp-content/uploads/2021/02/Flex-Learning-Report-Final.pdf" TargetMode="External"/><Relationship Id="rId7" Type="http://schemas.openxmlformats.org/officeDocument/2006/relationships/hyperlink" Target="https://www.careerladdersproject.org/wp-content/uploads/2020/10/Competency-based-Education-at-LATTC-CBE-Case-Study-and-Discussion-Guide-Oct-2020.pdf" TargetMode="External"/><Relationship Id="rId12" Type="http://schemas.openxmlformats.org/officeDocument/2006/relationships/hyperlink" Target="http://www.slcc.edu/cbe/index.aspx" TargetMode="External"/><Relationship Id="rId2" Type="http://schemas.openxmlformats.org/officeDocument/2006/relationships/hyperlink" Target="https://caedge.org/wp-content/uploads/2021/04/Flexible-Learning-Approaches-Executive-Summary_20210423.pdf" TargetMode="External"/><Relationship Id="rId1" Type="http://schemas.openxmlformats.org/officeDocument/2006/relationships/slideLayout" Target="../slideLayouts/slideLayout2.xml"/><Relationship Id="rId6" Type="http://schemas.openxmlformats.org/officeDocument/2006/relationships/hyperlink" Target="https://west.edtrust.org/wp-content/uploads/2017/11/EducationTrust_2020_Recognizing-All-Learning-to-Help-California-Achieve-Educational-and-Racial-Equity_v6_rez-1.pdf" TargetMode="External"/><Relationship Id="rId11" Type="http://schemas.openxmlformats.org/officeDocument/2006/relationships/hyperlink" Target="https://library.educause.edu/resources/2014/2/7-things-you-should-know-about-competencybased-education" TargetMode="External"/><Relationship Id="rId5" Type="http://schemas.openxmlformats.org/officeDocument/2006/relationships/hyperlink" Target="https://drive.google.com/file/d/1BGaPvkjNmM4ZZls0_FJEj269BeMefWRp/view" TargetMode="External"/><Relationship Id="rId10" Type="http://schemas.openxmlformats.org/officeDocument/2006/relationships/hyperlink" Target="https://files.eric.ed.gov/fulltext/ED587410.pdf" TargetMode="External"/><Relationship Id="rId4" Type="http://schemas.openxmlformats.org/officeDocument/2006/relationships/hyperlink" Target="https://www.youtube.com/watch?v=tSOSPxZtHME" TargetMode="External"/><Relationship Id="rId9" Type="http://schemas.openxmlformats.org/officeDocument/2006/relationships/hyperlink" Target="https://studentsatthecenterhub.org/resource/how-closing-my-competency-based-school-led-to-learning-what-work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lheard@mtsac.edu" TargetMode="External"/><Relationship Id="rId2" Type="http://schemas.openxmlformats.org/officeDocument/2006/relationships/hyperlink" Target="mailto:info@asccc.org" TargetMode="External"/><Relationship Id="rId1" Type="http://schemas.openxmlformats.org/officeDocument/2006/relationships/slideLayout" Target="../slideLayouts/slideLayout1.xml"/><Relationship Id="rId4" Type="http://schemas.openxmlformats.org/officeDocument/2006/relationships/hyperlink" Target="mailto:caschenbach@lassencollege.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est.edtrust.org/wp-content/uploads/2017/11/EducationTrust_2020_Recognizing-All-Learning-to-Help-California-Achieve-Educational-and-Racial-Equity_v6_rez-1.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luminafoundation.org/stronger-nation/report/2021/#/progres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govt.westlaw.com/calregs/Document/I2ED9EF68674B4EAB902AF357E4ED4C54?originationContext=document&amp;transitionType=StatuteNavigator&amp;needToInjectTerms=False&amp;viewType=FullText&amp;t_querytext=CR(%22REGISTER%202021%22%20+3%2041)&amp;contextDat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2ADA7-8C63-E840-9929-915404F630E8}"/>
              </a:ext>
            </a:extLst>
          </p:cNvPr>
          <p:cNvSpPr>
            <a:spLocks noGrp="1"/>
          </p:cNvSpPr>
          <p:nvPr>
            <p:ph type="title"/>
          </p:nvPr>
        </p:nvSpPr>
        <p:spPr/>
        <p:txBody>
          <a:bodyPr/>
          <a:lstStyle/>
          <a:p>
            <a:r>
              <a:rPr lang="en-US" dirty="0"/>
              <a:t>CBE as a Vehicle </a:t>
            </a:r>
            <a:r>
              <a:rPr lang="en-US"/>
              <a:t>for Equity</a:t>
            </a:r>
            <a:endParaRPr lang="en-US" dirty="0"/>
          </a:p>
        </p:txBody>
      </p:sp>
      <p:sp>
        <p:nvSpPr>
          <p:cNvPr id="3" name="Subtitle 2">
            <a:extLst>
              <a:ext uri="{FF2B5EF4-FFF2-40B4-BE49-F238E27FC236}">
                <a16:creationId xmlns:a16="http://schemas.microsoft.com/office/drawing/2014/main" id="{5E296757-763A-B74F-975E-1FBA36EA6202}"/>
              </a:ext>
            </a:extLst>
          </p:cNvPr>
          <p:cNvSpPr>
            <a:spLocks noGrp="1"/>
          </p:cNvSpPr>
          <p:nvPr>
            <p:ph type="subTitle" idx="1"/>
          </p:nvPr>
        </p:nvSpPr>
        <p:spPr>
          <a:xfrm>
            <a:off x="2133597" y="4755561"/>
            <a:ext cx="9878294" cy="1655762"/>
          </a:xfrm>
        </p:spPr>
        <p:txBody>
          <a:bodyPr>
            <a:normAutofit/>
          </a:bodyPr>
          <a:lstStyle/>
          <a:p>
            <a:r>
              <a:rPr lang="en-US" dirty="0"/>
              <a:t>Lance Heard, ASCCC At-Large Representative</a:t>
            </a:r>
          </a:p>
          <a:p>
            <a:r>
              <a:rPr lang="en-US" dirty="0"/>
              <a:t>Cheryl </a:t>
            </a:r>
            <a:r>
              <a:rPr lang="en-US" dirty="0" err="1"/>
              <a:t>Aschenbach</a:t>
            </a:r>
            <a:r>
              <a:rPr lang="en-US" dirty="0"/>
              <a:t>,  ASCCC Secretary</a:t>
            </a:r>
          </a:p>
        </p:txBody>
      </p:sp>
    </p:spTree>
    <p:extLst>
      <p:ext uri="{BB962C8B-B14F-4D97-AF65-F5344CB8AC3E}">
        <p14:creationId xmlns:p14="http://schemas.microsoft.com/office/powerpoint/2010/main" val="482527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Shared CBE Program Design Elements</a:t>
            </a:r>
          </a:p>
        </p:txBody>
      </p:sp>
      <p:sp>
        <p:nvSpPr>
          <p:cNvPr id="3" name="Text Placeholder 2"/>
          <p:cNvSpPr>
            <a:spLocks noGrp="1"/>
          </p:cNvSpPr>
          <p:nvPr>
            <p:ph type="body" sz="half" idx="2"/>
          </p:nvPr>
        </p:nvSpPr>
        <p:spPr/>
        <p:txBody>
          <a:bodyPr/>
          <a:lstStyle/>
          <a:p>
            <a:endParaRPr lang="en-US" dirty="0"/>
          </a:p>
        </p:txBody>
      </p:sp>
      <p:sp>
        <p:nvSpPr>
          <p:cNvPr id="4" name="Content Placeholder 3"/>
          <p:cNvSpPr>
            <a:spLocks noGrp="1"/>
          </p:cNvSpPr>
          <p:nvPr>
            <p:ph idx="1"/>
          </p:nvPr>
        </p:nvSpPr>
        <p:spPr/>
        <p:txBody>
          <a:bodyPr>
            <a:normAutofit lnSpcReduction="10000"/>
          </a:bodyPr>
          <a:lstStyle/>
          <a:p>
            <a:r>
              <a:rPr lang="en-US" dirty="0"/>
              <a:t>• Learning is the constant, while time and place are the flexible and supporting elements. </a:t>
            </a:r>
          </a:p>
          <a:p>
            <a:r>
              <a:rPr lang="en-US" dirty="0"/>
              <a:t>• Instructors drive instructional design and delivery, engage with external stakeholders (such as employers), support program fidelity, and make sure programs align to real-world needs.</a:t>
            </a:r>
          </a:p>
          <a:p>
            <a:r>
              <a:rPr lang="en-US" dirty="0"/>
              <a:t>• Teaching, learning, and assessment focus on competencies that are essential for particular fields of work or study. </a:t>
            </a:r>
          </a:p>
          <a:p>
            <a:r>
              <a:rPr lang="en-US" dirty="0"/>
              <a:t>• The program is learner-centered, offering flexible scheduling, customization, coaching, and navigational supports. </a:t>
            </a:r>
          </a:p>
          <a:p>
            <a:r>
              <a:rPr lang="en-US" dirty="0"/>
              <a:t>• Learners move ahead when they are ready, which often leads to accelerated program completion. </a:t>
            </a:r>
          </a:p>
        </p:txBody>
      </p:sp>
      <p:sp>
        <p:nvSpPr>
          <p:cNvPr id="5" name="Slide Number Placeholder 4"/>
          <p:cNvSpPr>
            <a:spLocks noGrp="1"/>
          </p:cNvSpPr>
          <p:nvPr>
            <p:ph type="sldNum" sz="quarter" idx="10"/>
          </p:nvPr>
        </p:nvSpPr>
        <p:spPr/>
        <p:txBody>
          <a:bodyPr/>
          <a:lstStyle/>
          <a:p>
            <a:pPr>
              <a:defRPr/>
            </a:pPr>
            <a:fld id="{0F61B9A2-6873-5846-8BDD-3D2DF08C9DB1}" type="slidenum">
              <a:rPr lang="en-US" altLang="en-US" smtClean="0"/>
              <a:pPr>
                <a:defRPr/>
              </a:pPr>
              <a:t>10</a:t>
            </a:fld>
            <a:endParaRPr lang="en-US" altLang="en-US" dirty="0"/>
          </a:p>
        </p:txBody>
      </p:sp>
    </p:spTree>
    <p:extLst>
      <p:ext uri="{BB962C8B-B14F-4D97-AF65-F5344CB8AC3E}">
        <p14:creationId xmlns:p14="http://schemas.microsoft.com/office/powerpoint/2010/main" val="3769452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Text Placeholder 2"/>
          <p:cNvSpPr>
            <a:spLocks noGrp="1"/>
          </p:cNvSpPr>
          <p:nvPr>
            <p:ph type="body" sz="half" idx="2"/>
          </p:nvPr>
        </p:nvSpPr>
        <p:spPr/>
        <p:txBody>
          <a:bodyPr/>
          <a:lstStyle/>
          <a:p>
            <a:r>
              <a:rPr lang="en-US" dirty="0"/>
              <a:t>LA Trade Technical College</a:t>
            </a:r>
          </a:p>
          <a:p>
            <a:endParaRPr lang="en-US" dirty="0"/>
          </a:p>
        </p:txBody>
      </p:sp>
      <p:sp>
        <p:nvSpPr>
          <p:cNvPr id="4" name="Content Placeholder 3"/>
          <p:cNvSpPr>
            <a:spLocks noGrp="1"/>
          </p:cNvSpPr>
          <p:nvPr>
            <p:ph idx="1"/>
          </p:nvPr>
        </p:nvSpPr>
        <p:spPr/>
        <p:txBody>
          <a:bodyPr>
            <a:normAutofit/>
          </a:bodyPr>
          <a:lstStyle/>
          <a:p>
            <a:r>
              <a:rPr lang="en-US" dirty="0"/>
              <a:t>Competency-based curriculum project with Career Ladders Project started in 2010</a:t>
            </a:r>
          </a:p>
          <a:p>
            <a:r>
              <a:rPr lang="en-US" dirty="0"/>
              <a:t>Core competencies identified, then programs backwards mapped </a:t>
            </a:r>
          </a:p>
          <a:p>
            <a:r>
              <a:rPr lang="en-US" dirty="0"/>
              <a:t>Extraneous units eliminated. Curriculum revised to address all competencies within program.</a:t>
            </a:r>
          </a:p>
          <a:p>
            <a:r>
              <a:rPr lang="en-US" dirty="0"/>
              <a:t>Tier of competencies</a:t>
            </a:r>
          </a:p>
          <a:p>
            <a:pPr marL="342900" indent="-342900">
              <a:buFont typeface="Arial" charset="0"/>
              <a:buChar char="•"/>
            </a:pPr>
            <a:r>
              <a:rPr lang="en-US" dirty="0"/>
              <a:t>Specialty Competencies (most specific)</a:t>
            </a:r>
          </a:p>
          <a:p>
            <a:pPr marL="342900" indent="-342900">
              <a:buFont typeface="Arial" charset="0"/>
              <a:buChar char="•"/>
            </a:pPr>
            <a:r>
              <a:rPr lang="en-US" dirty="0"/>
              <a:t>Occupation-Specific Technical Competencies</a:t>
            </a:r>
          </a:p>
          <a:p>
            <a:pPr marL="342900" indent="-342900">
              <a:buFont typeface="Arial" charset="0"/>
              <a:buChar char="•"/>
            </a:pPr>
            <a:r>
              <a:rPr lang="en-US" dirty="0"/>
              <a:t>Industry-Wide Competencies</a:t>
            </a:r>
          </a:p>
          <a:p>
            <a:pPr marL="342900" indent="-342900">
              <a:buFont typeface="Arial" charset="0"/>
              <a:buChar char="•"/>
            </a:pPr>
            <a:r>
              <a:rPr lang="en-US" dirty="0"/>
              <a:t>Academic &amp; Career Readiness Competencies</a:t>
            </a:r>
          </a:p>
          <a:p>
            <a:pPr marL="342900" indent="-342900">
              <a:buFont typeface="Arial" charset="0"/>
              <a:buChar char="•"/>
            </a:pPr>
            <a:r>
              <a:rPr lang="en-US" dirty="0"/>
              <a:t>Foundational competencies</a:t>
            </a:r>
          </a:p>
          <a:p>
            <a:endParaRPr lang="en-US" dirty="0"/>
          </a:p>
          <a:p>
            <a:endParaRPr lang="en-US" dirty="0"/>
          </a:p>
        </p:txBody>
      </p:sp>
      <p:sp>
        <p:nvSpPr>
          <p:cNvPr id="5" name="Slide Number Placeholder 4"/>
          <p:cNvSpPr>
            <a:spLocks noGrp="1"/>
          </p:cNvSpPr>
          <p:nvPr>
            <p:ph type="sldNum" sz="quarter" idx="10"/>
          </p:nvPr>
        </p:nvSpPr>
        <p:spPr/>
        <p:txBody>
          <a:bodyPr/>
          <a:lstStyle/>
          <a:p>
            <a:pPr>
              <a:defRPr/>
            </a:pPr>
            <a:fld id="{0F61B9A2-6873-5846-8BDD-3D2DF08C9DB1}" type="slidenum">
              <a:rPr lang="en-US" altLang="en-US" smtClean="0"/>
              <a:pPr>
                <a:defRPr/>
              </a:pPr>
              <a:t>11</a:t>
            </a:fld>
            <a:endParaRPr lang="en-US" altLang="en-US" dirty="0"/>
          </a:p>
        </p:txBody>
      </p:sp>
    </p:spTree>
    <p:extLst>
      <p:ext uri="{BB962C8B-B14F-4D97-AF65-F5344CB8AC3E}">
        <p14:creationId xmlns:p14="http://schemas.microsoft.com/office/powerpoint/2010/main" val="737610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LATTC</a:t>
            </a:r>
            <a:br>
              <a:rPr lang="en-US" dirty="0"/>
            </a:br>
            <a:r>
              <a:rPr lang="en-US" dirty="0"/>
              <a:t>Example</a:t>
            </a:r>
          </a:p>
        </p:txBody>
      </p:sp>
      <p:sp>
        <p:nvSpPr>
          <p:cNvPr id="3" name="Text Placeholder 2"/>
          <p:cNvSpPr>
            <a:spLocks noGrp="1"/>
          </p:cNvSpPr>
          <p:nvPr>
            <p:ph type="body" sz="half" idx="2"/>
          </p:nvPr>
        </p:nvSpPr>
        <p:spPr/>
        <p:txBody>
          <a:bodyPr>
            <a:normAutofit/>
          </a:bodyPr>
          <a:lstStyle/>
          <a:p>
            <a:r>
              <a:rPr lang="en-US" dirty="0"/>
              <a:t>Advanced Transportation and Manufacturing Pathway: Diesel Technology</a:t>
            </a:r>
          </a:p>
        </p:txBody>
      </p:sp>
      <p:sp>
        <p:nvSpPr>
          <p:cNvPr id="4" name="Content Placeholder 3"/>
          <p:cNvSpPr>
            <a:spLocks noGrp="1"/>
          </p:cNvSpPr>
          <p:nvPr>
            <p:ph idx="1"/>
          </p:nvPr>
        </p:nvSpPr>
        <p:spPr/>
        <p:txBody>
          <a:bodyPr/>
          <a:lstStyle/>
          <a:p>
            <a:endParaRPr lang="en-US"/>
          </a:p>
        </p:txBody>
      </p:sp>
      <p:sp>
        <p:nvSpPr>
          <p:cNvPr id="5" name="Slide Number Placeholder 4"/>
          <p:cNvSpPr>
            <a:spLocks noGrp="1"/>
          </p:cNvSpPr>
          <p:nvPr>
            <p:ph type="sldNum" sz="quarter" idx="10"/>
          </p:nvPr>
        </p:nvSpPr>
        <p:spPr/>
        <p:txBody>
          <a:bodyPr/>
          <a:lstStyle/>
          <a:p>
            <a:pPr>
              <a:defRPr/>
            </a:pPr>
            <a:fld id="{0F61B9A2-6873-5846-8BDD-3D2DF08C9DB1}" type="slidenum">
              <a:rPr lang="en-US" altLang="en-US" smtClean="0"/>
              <a:pPr>
                <a:defRPr/>
              </a:pPr>
              <a:t>12</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276" y="0"/>
            <a:ext cx="6510130" cy="6858000"/>
          </a:xfrm>
          <a:prstGeom prst="rect">
            <a:avLst/>
          </a:prstGeom>
        </p:spPr>
      </p:pic>
    </p:spTree>
    <p:extLst>
      <p:ext uri="{BB962C8B-B14F-4D97-AF65-F5344CB8AC3E}">
        <p14:creationId xmlns:p14="http://schemas.microsoft.com/office/powerpoint/2010/main" val="750306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Curricular Design</a:t>
            </a:r>
          </a:p>
        </p:txBody>
      </p:sp>
      <p:sp>
        <p:nvSpPr>
          <p:cNvPr id="3" name="Text Placeholder 2"/>
          <p:cNvSpPr>
            <a:spLocks noGrp="1"/>
          </p:cNvSpPr>
          <p:nvPr>
            <p:ph type="body" sz="half" idx="2"/>
          </p:nvPr>
        </p:nvSpPr>
        <p:spPr/>
        <p:txBody>
          <a:bodyPr/>
          <a:lstStyle/>
          <a:p>
            <a:endParaRPr lang="en-US" dirty="0"/>
          </a:p>
        </p:txBody>
      </p:sp>
      <p:sp>
        <p:nvSpPr>
          <p:cNvPr id="4" name="Content Placeholder 3"/>
          <p:cNvSpPr>
            <a:spLocks noGrp="1"/>
          </p:cNvSpPr>
          <p:nvPr>
            <p:ph idx="1"/>
          </p:nvPr>
        </p:nvSpPr>
        <p:spPr/>
        <p:txBody>
          <a:bodyPr/>
          <a:lstStyle/>
          <a:p>
            <a:r>
              <a:rPr lang="en-US" dirty="0"/>
              <a:t>Curricular development now:</a:t>
            </a:r>
          </a:p>
          <a:p>
            <a:r>
              <a:rPr lang="en-US" dirty="0"/>
              <a:t>“What are we going to teach?” </a:t>
            </a:r>
          </a:p>
          <a:p>
            <a:endParaRPr lang="en-US" dirty="0"/>
          </a:p>
          <a:p>
            <a:r>
              <a:rPr lang="en-US" dirty="0"/>
              <a:t>CBE Curricular development:</a:t>
            </a:r>
          </a:p>
          <a:p>
            <a:r>
              <a:rPr lang="en-US" dirty="0"/>
              <a:t>“What should our students learn?” </a:t>
            </a:r>
          </a:p>
          <a:p>
            <a:r>
              <a:rPr lang="en-US" dirty="0"/>
              <a:t>“What knowledge and skills do students need to thrive?”</a:t>
            </a:r>
          </a:p>
        </p:txBody>
      </p:sp>
      <p:sp>
        <p:nvSpPr>
          <p:cNvPr id="5" name="Slide Number Placeholder 4"/>
          <p:cNvSpPr>
            <a:spLocks noGrp="1"/>
          </p:cNvSpPr>
          <p:nvPr>
            <p:ph type="sldNum" sz="quarter" idx="10"/>
          </p:nvPr>
        </p:nvSpPr>
        <p:spPr/>
        <p:txBody>
          <a:bodyPr/>
          <a:lstStyle/>
          <a:p>
            <a:pPr>
              <a:defRPr/>
            </a:pPr>
            <a:fld id="{0F61B9A2-6873-5846-8BDD-3D2DF08C9DB1}" type="slidenum">
              <a:rPr lang="en-US" altLang="en-US" smtClean="0"/>
              <a:pPr>
                <a:defRPr/>
              </a:pPr>
              <a:t>13</a:t>
            </a:fld>
            <a:endParaRPr lang="en-US" altLang="en-US" dirty="0"/>
          </a:p>
        </p:txBody>
      </p:sp>
    </p:spTree>
    <p:extLst>
      <p:ext uri="{BB962C8B-B14F-4D97-AF65-F5344CB8AC3E}">
        <p14:creationId xmlns:p14="http://schemas.microsoft.com/office/powerpoint/2010/main" val="1850379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Competencies</a:t>
            </a:r>
          </a:p>
        </p:txBody>
      </p:sp>
      <p:sp>
        <p:nvSpPr>
          <p:cNvPr id="3" name="Text Placeholder 2"/>
          <p:cNvSpPr>
            <a:spLocks noGrp="1"/>
          </p:cNvSpPr>
          <p:nvPr>
            <p:ph type="body" sz="half" idx="2"/>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46865" y="486383"/>
            <a:ext cx="7210567" cy="4291002"/>
          </a:xfrm>
        </p:spPr>
      </p:pic>
      <p:sp>
        <p:nvSpPr>
          <p:cNvPr id="5" name="Slide Number Placeholder 4"/>
          <p:cNvSpPr>
            <a:spLocks noGrp="1"/>
          </p:cNvSpPr>
          <p:nvPr>
            <p:ph type="sldNum" sz="quarter" idx="10"/>
          </p:nvPr>
        </p:nvSpPr>
        <p:spPr/>
        <p:txBody>
          <a:bodyPr/>
          <a:lstStyle/>
          <a:p>
            <a:pPr>
              <a:defRPr/>
            </a:pPr>
            <a:fld id="{0F61B9A2-6873-5846-8BDD-3D2DF08C9DB1}" type="slidenum">
              <a:rPr lang="en-US" altLang="en-US" smtClean="0"/>
              <a:pPr>
                <a:defRPr/>
              </a:pPr>
              <a:t>14</a:t>
            </a:fld>
            <a:endParaRPr lang="en-US" altLang="en-US" dirty="0"/>
          </a:p>
        </p:txBody>
      </p:sp>
      <p:sp>
        <p:nvSpPr>
          <p:cNvPr id="7" name="TextBox 6"/>
          <p:cNvSpPr txBox="1"/>
          <p:nvPr/>
        </p:nvSpPr>
        <p:spPr>
          <a:xfrm>
            <a:off x="5001944" y="5801320"/>
            <a:ext cx="5700408" cy="923330"/>
          </a:xfrm>
          <a:prstGeom prst="rect">
            <a:avLst/>
          </a:prstGeom>
          <a:noFill/>
        </p:spPr>
        <p:txBody>
          <a:bodyPr wrap="square" rtlCol="0">
            <a:spAutoFit/>
          </a:bodyPr>
          <a:lstStyle/>
          <a:p>
            <a:r>
              <a:rPr lang="en-US" dirty="0">
                <a:hlinkClick r:id="rId3"/>
              </a:rPr>
              <a:t>Defining and Assessing Learning: Exploring Competency-Based Initiatives </a:t>
            </a:r>
            <a:r>
              <a:rPr lang="en-US" dirty="0"/>
              <a:t>(Jones &amp; Voorhees, National Postsecondary Education Cooperative, 2002)</a:t>
            </a:r>
          </a:p>
        </p:txBody>
      </p:sp>
    </p:spTree>
    <p:extLst>
      <p:ext uri="{BB962C8B-B14F-4D97-AF65-F5344CB8AC3E}">
        <p14:creationId xmlns:p14="http://schemas.microsoft.com/office/powerpoint/2010/main" val="413308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Resources: Outcomes Development</a:t>
            </a:r>
          </a:p>
        </p:txBody>
      </p:sp>
      <p:sp>
        <p:nvSpPr>
          <p:cNvPr id="3" name="Text Placeholder 2"/>
          <p:cNvSpPr>
            <a:spLocks noGrp="1"/>
          </p:cNvSpPr>
          <p:nvPr>
            <p:ph type="body" sz="half" idx="2"/>
          </p:nvPr>
        </p:nvSpPr>
        <p:spPr/>
        <p:txBody>
          <a:bodyPr/>
          <a:lstStyle/>
          <a:p>
            <a:endParaRPr lang="en-US" dirty="0"/>
          </a:p>
        </p:txBody>
      </p:sp>
      <p:sp>
        <p:nvSpPr>
          <p:cNvPr id="4" name="Content Placeholder 3"/>
          <p:cNvSpPr>
            <a:spLocks noGrp="1"/>
          </p:cNvSpPr>
          <p:nvPr>
            <p:ph idx="1"/>
          </p:nvPr>
        </p:nvSpPr>
        <p:spPr/>
        <p:txBody>
          <a:bodyPr>
            <a:normAutofit/>
          </a:bodyPr>
          <a:lstStyle/>
          <a:p>
            <a:r>
              <a:rPr lang="en-US" dirty="0">
                <a:hlinkClick r:id="rId2"/>
              </a:rPr>
              <a:t>Essential Learning Outcomes </a:t>
            </a:r>
            <a:r>
              <a:rPr lang="en-US" dirty="0"/>
              <a:t>(Association of American Colleges &amp; Universities)</a:t>
            </a:r>
          </a:p>
          <a:p>
            <a:r>
              <a:rPr lang="en-US" dirty="0">
                <a:hlinkClick r:id="rId3"/>
              </a:rPr>
              <a:t>Degree Qualifications Profile </a:t>
            </a:r>
            <a:r>
              <a:rPr lang="en-US" dirty="0"/>
              <a:t>(Lumina, 2014)</a:t>
            </a:r>
          </a:p>
          <a:p>
            <a:r>
              <a:rPr lang="en-US" dirty="0">
                <a:hlinkClick r:id="rId4"/>
              </a:rPr>
              <a:t>Employability Skills Framework</a:t>
            </a:r>
            <a:r>
              <a:rPr lang="en-US" dirty="0"/>
              <a:t> (US Dept. of Education)</a:t>
            </a:r>
          </a:p>
          <a:p>
            <a:r>
              <a:rPr lang="en-US" dirty="0">
                <a:hlinkClick r:id="rId5"/>
              </a:rPr>
              <a:t>Common Employability Skills Framework</a:t>
            </a:r>
            <a:r>
              <a:rPr lang="en-US" dirty="0"/>
              <a:t> (National Network of Business and Industry Associations)</a:t>
            </a:r>
          </a:p>
        </p:txBody>
      </p:sp>
      <p:sp>
        <p:nvSpPr>
          <p:cNvPr id="5" name="Slide Number Placeholder 4"/>
          <p:cNvSpPr>
            <a:spLocks noGrp="1"/>
          </p:cNvSpPr>
          <p:nvPr>
            <p:ph type="sldNum" sz="quarter" idx="10"/>
          </p:nvPr>
        </p:nvSpPr>
        <p:spPr/>
        <p:txBody>
          <a:bodyPr/>
          <a:lstStyle/>
          <a:p>
            <a:pPr>
              <a:defRPr/>
            </a:pPr>
            <a:fld id="{0F61B9A2-6873-5846-8BDD-3D2DF08C9DB1}" type="slidenum">
              <a:rPr lang="en-US" altLang="en-US" smtClean="0"/>
              <a:pPr>
                <a:defRPr/>
              </a:pPr>
              <a:t>15</a:t>
            </a:fld>
            <a:endParaRPr lang="en-US" altLang="en-US" dirty="0"/>
          </a:p>
        </p:txBody>
      </p:sp>
    </p:spTree>
    <p:extLst>
      <p:ext uri="{BB962C8B-B14F-4D97-AF65-F5344CB8AC3E}">
        <p14:creationId xmlns:p14="http://schemas.microsoft.com/office/powerpoint/2010/main" val="1484176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C-BEN</a:t>
            </a:r>
            <a:br>
              <a:rPr lang="en-US" dirty="0"/>
            </a:br>
            <a:r>
              <a:rPr lang="en-US" dirty="0"/>
              <a:t>Resources</a:t>
            </a:r>
          </a:p>
        </p:txBody>
      </p:sp>
      <p:sp>
        <p:nvSpPr>
          <p:cNvPr id="3" name="Text Placeholder 2"/>
          <p:cNvSpPr>
            <a:spLocks noGrp="1"/>
          </p:cNvSpPr>
          <p:nvPr>
            <p:ph type="body" sz="half" idx="2"/>
          </p:nvPr>
        </p:nvSpPr>
        <p:spPr/>
        <p:txBody>
          <a:bodyPr/>
          <a:lstStyle/>
          <a:p>
            <a:r>
              <a:rPr lang="en-US" dirty="0"/>
              <a:t>The Competency Based Education Network</a:t>
            </a:r>
          </a:p>
        </p:txBody>
      </p:sp>
      <p:sp>
        <p:nvSpPr>
          <p:cNvPr id="4" name="Content Placeholder 3"/>
          <p:cNvSpPr>
            <a:spLocks noGrp="1"/>
          </p:cNvSpPr>
          <p:nvPr>
            <p:ph idx="1"/>
          </p:nvPr>
        </p:nvSpPr>
        <p:spPr/>
        <p:txBody>
          <a:bodyPr/>
          <a:lstStyle/>
          <a:p>
            <a:endParaRPr lang="en-US" dirty="0"/>
          </a:p>
          <a:p>
            <a:pPr marL="342900" indent="-342900">
              <a:lnSpc>
                <a:spcPct val="150000"/>
              </a:lnSpc>
              <a:buFont typeface="Arial" panose="020B0604020202020204" pitchFamily="34" charset="0"/>
              <a:buChar char="•"/>
            </a:pPr>
            <a:r>
              <a:rPr lang="en-US" dirty="0">
                <a:hlinkClick r:id="rId3"/>
              </a:rPr>
              <a:t>Quality Framework for CBE Programs</a:t>
            </a:r>
            <a:endParaRPr lang="en-US" dirty="0"/>
          </a:p>
          <a:p>
            <a:pPr marL="342900" indent="-342900">
              <a:lnSpc>
                <a:spcPct val="150000"/>
              </a:lnSpc>
              <a:buFont typeface="Arial" panose="020B0604020202020204" pitchFamily="34" charset="0"/>
              <a:buChar char="•"/>
            </a:pPr>
            <a:r>
              <a:rPr lang="en-US" dirty="0">
                <a:hlinkClick r:id="rId4"/>
              </a:rPr>
              <a:t>Quality Framework User’s Guide</a:t>
            </a:r>
            <a:endParaRPr lang="en-US" dirty="0"/>
          </a:p>
          <a:p>
            <a:pPr marL="342900" indent="-342900">
              <a:lnSpc>
                <a:spcPct val="150000"/>
              </a:lnSpc>
              <a:buFont typeface="Arial" panose="020B0604020202020204" pitchFamily="34" charset="0"/>
              <a:buChar char="•"/>
            </a:pPr>
            <a:r>
              <a:rPr lang="en-US" dirty="0">
                <a:hlinkClick r:id="rId5"/>
              </a:rPr>
              <a:t>Strategic Storytelling Toolkit</a:t>
            </a:r>
            <a:endParaRPr lang="en-US" dirty="0"/>
          </a:p>
          <a:p>
            <a:pPr marL="342900" indent="-342900">
              <a:lnSpc>
                <a:spcPct val="150000"/>
              </a:lnSpc>
              <a:buFont typeface="Arial" panose="020B0604020202020204" pitchFamily="34" charset="0"/>
              <a:buChar char="•"/>
            </a:pPr>
            <a:endParaRPr lang="en-US" dirty="0"/>
          </a:p>
          <a:p>
            <a:pPr marL="342900" indent="-342900">
              <a:lnSpc>
                <a:spcPct val="150000"/>
              </a:lnSpc>
              <a:buFont typeface="Arial" panose="020B0604020202020204" pitchFamily="34" charset="0"/>
              <a:buChar char="•"/>
            </a:pPr>
            <a:endParaRPr lang="en-US" dirty="0"/>
          </a:p>
          <a:p>
            <a:pPr marL="342900" indent="-342900">
              <a:lnSpc>
                <a:spcPct val="150000"/>
              </a:lnSpc>
              <a:buFont typeface="Arial" panose="020B0604020202020204" pitchFamily="34" charset="0"/>
              <a:buChar char="•"/>
            </a:pPr>
            <a:r>
              <a:rPr lang="en-US" dirty="0"/>
              <a:t>More CBE research and information at </a:t>
            </a:r>
            <a:r>
              <a:rPr lang="en-US" dirty="0" err="1">
                <a:hlinkClick r:id="rId6"/>
              </a:rPr>
              <a:t>cbenetwork.org</a:t>
            </a:r>
            <a:endParaRPr lang="en-US" dirty="0"/>
          </a:p>
        </p:txBody>
      </p:sp>
      <p:sp>
        <p:nvSpPr>
          <p:cNvPr id="5" name="Slide Number Placeholder 4"/>
          <p:cNvSpPr>
            <a:spLocks noGrp="1"/>
          </p:cNvSpPr>
          <p:nvPr>
            <p:ph type="sldNum" sz="quarter" idx="10"/>
          </p:nvPr>
        </p:nvSpPr>
        <p:spPr/>
        <p:txBody>
          <a:bodyPr/>
          <a:lstStyle/>
          <a:p>
            <a:pPr>
              <a:defRPr/>
            </a:pPr>
            <a:fld id="{0F61B9A2-6873-5846-8BDD-3D2DF08C9DB1}" type="slidenum">
              <a:rPr lang="en-US" altLang="en-US" smtClean="0"/>
              <a:pPr>
                <a:defRPr/>
              </a:pPr>
              <a:t>16</a:t>
            </a:fld>
            <a:endParaRPr lang="en-US" altLang="en-US" dirty="0"/>
          </a:p>
        </p:txBody>
      </p:sp>
    </p:spTree>
    <p:extLst>
      <p:ext uri="{BB962C8B-B14F-4D97-AF65-F5344CB8AC3E}">
        <p14:creationId xmlns:p14="http://schemas.microsoft.com/office/powerpoint/2010/main" val="3770901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Text Placeholder 2"/>
          <p:cNvSpPr>
            <a:spLocks noGrp="1"/>
          </p:cNvSpPr>
          <p:nvPr>
            <p:ph type="body" sz="half" idx="2"/>
          </p:nvPr>
        </p:nvSpPr>
        <p:spPr/>
        <p:txBody>
          <a:bodyPr/>
          <a:lstStyle/>
          <a:p>
            <a:r>
              <a:rPr lang="en-US" dirty="0"/>
              <a:t>Contribute via chat </a:t>
            </a:r>
            <a:br>
              <a:rPr lang="en-US" dirty="0"/>
            </a:br>
            <a:r>
              <a:rPr lang="en-US" dirty="0"/>
              <a:t>OR </a:t>
            </a:r>
          </a:p>
          <a:p>
            <a:r>
              <a:rPr lang="en-US" dirty="0"/>
              <a:t>Raise your hand to speak</a:t>
            </a:r>
          </a:p>
        </p:txBody>
      </p:sp>
      <p:sp>
        <p:nvSpPr>
          <p:cNvPr id="4" name="Content Placeholder 3"/>
          <p:cNvSpPr>
            <a:spLocks noGrp="1"/>
          </p:cNvSpPr>
          <p:nvPr>
            <p:ph idx="1"/>
          </p:nvPr>
        </p:nvSpPr>
        <p:spPr/>
        <p:txBody>
          <a:bodyPr/>
          <a:lstStyle/>
          <a:p>
            <a:r>
              <a:rPr lang="en-US" dirty="0"/>
              <a:t>Where could CBE work at your college?</a:t>
            </a:r>
          </a:p>
          <a:p>
            <a:endParaRPr lang="en-US" dirty="0"/>
          </a:p>
          <a:p>
            <a:r>
              <a:rPr lang="en-US" dirty="0"/>
              <a:t>Who needs to be involved in discussions about CBE?</a:t>
            </a:r>
          </a:p>
          <a:p>
            <a:endParaRPr lang="en-US" dirty="0"/>
          </a:p>
          <a:p>
            <a:r>
              <a:rPr lang="en-US" dirty="0"/>
              <a:t>How can you activate discussions about CBE?</a:t>
            </a:r>
          </a:p>
          <a:p>
            <a:br>
              <a:rPr lang="en-US" dirty="0"/>
            </a:br>
            <a:r>
              <a:rPr lang="en-US" dirty="0"/>
              <a:t>What additional information or resources would be helpful?</a:t>
            </a:r>
          </a:p>
        </p:txBody>
      </p:sp>
      <p:sp>
        <p:nvSpPr>
          <p:cNvPr id="5" name="Slide Number Placeholder 4"/>
          <p:cNvSpPr>
            <a:spLocks noGrp="1"/>
          </p:cNvSpPr>
          <p:nvPr>
            <p:ph type="sldNum" sz="quarter" idx="10"/>
          </p:nvPr>
        </p:nvSpPr>
        <p:spPr/>
        <p:txBody>
          <a:bodyPr/>
          <a:lstStyle/>
          <a:p>
            <a:pPr>
              <a:defRPr/>
            </a:pPr>
            <a:fld id="{0F61B9A2-6873-5846-8BDD-3D2DF08C9DB1}" type="slidenum">
              <a:rPr lang="en-US" altLang="en-US" smtClean="0"/>
              <a:pPr>
                <a:defRPr/>
              </a:pPr>
              <a:t>17</a:t>
            </a:fld>
            <a:endParaRPr lang="en-US" altLang="en-US" dirty="0"/>
          </a:p>
        </p:txBody>
      </p:sp>
    </p:spTree>
    <p:extLst>
      <p:ext uri="{BB962C8B-B14F-4D97-AF65-F5344CB8AC3E}">
        <p14:creationId xmlns:p14="http://schemas.microsoft.com/office/powerpoint/2010/main" val="807333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CBE Resources</a:t>
            </a:r>
          </a:p>
        </p:txBody>
      </p:sp>
      <p:sp>
        <p:nvSpPr>
          <p:cNvPr id="3" name="Text Placeholder 2"/>
          <p:cNvSpPr>
            <a:spLocks noGrp="1"/>
          </p:cNvSpPr>
          <p:nvPr>
            <p:ph type="body" sz="half" idx="2"/>
          </p:nvPr>
        </p:nvSpPr>
        <p:spPr/>
        <p:txBody>
          <a:bodyPr/>
          <a:lstStyle/>
          <a:p>
            <a:endParaRPr lang="en-US" dirty="0"/>
          </a:p>
        </p:txBody>
      </p:sp>
      <p:sp>
        <p:nvSpPr>
          <p:cNvPr id="4" name="Content Placeholder 3"/>
          <p:cNvSpPr>
            <a:spLocks noGrp="1"/>
          </p:cNvSpPr>
          <p:nvPr>
            <p:ph idx="1"/>
          </p:nvPr>
        </p:nvSpPr>
        <p:spPr>
          <a:xfrm>
            <a:off x="4461164" y="1112108"/>
            <a:ext cx="6572242" cy="5612542"/>
          </a:xfrm>
        </p:spPr>
        <p:txBody>
          <a:bodyPr>
            <a:normAutofit fontScale="85000" lnSpcReduction="20000"/>
          </a:bodyPr>
          <a:lstStyle/>
          <a:p>
            <a:r>
              <a:rPr lang="en-US" dirty="0"/>
              <a:t>Understanding Competency-Based Education, Credit for Prior Learning, and Other Flexible Learning Approaches in California (CA EDGE Coalition, 2021) </a:t>
            </a:r>
            <a:r>
              <a:rPr lang="en-US" dirty="0">
                <a:hlinkClick r:id="rId2"/>
              </a:rPr>
              <a:t>SUMMARY</a:t>
            </a:r>
            <a:r>
              <a:rPr lang="en-US" dirty="0"/>
              <a:t> | </a:t>
            </a:r>
            <a:r>
              <a:rPr lang="en-US" dirty="0">
                <a:hlinkClick r:id="rId3"/>
              </a:rPr>
              <a:t>REPORT</a:t>
            </a:r>
            <a:r>
              <a:rPr lang="en-US" dirty="0"/>
              <a:t> | </a:t>
            </a:r>
            <a:r>
              <a:rPr lang="en-US" dirty="0">
                <a:hlinkClick r:id="rId4"/>
              </a:rPr>
              <a:t>WEBINAR</a:t>
            </a:r>
            <a:r>
              <a:rPr lang="en-US" dirty="0"/>
              <a:t> | </a:t>
            </a:r>
            <a:r>
              <a:rPr lang="en-US" dirty="0">
                <a:hlinkClick r:id="rId5"/>
              </a:rPr>
              <a:t>SLIDES</a:t>
            </a:r>
            <a:endParaRPr lang="en-US" dirty="0"/>
          </a:p>
          <a:p>
            <a:r>
              <a:rPr lang="en-US" i="1" dirty="0"/>
              <a:t>Recognizing All Learning to California Achieve Educational and Racial Equity </a:t>
            </a:r>
            <a:r>
              <a:rPr lang="en-US" dirty="0"/>
              <a:t>(Education Trust-West, 2020) </a:t>
            </a:r>
            <a:r>
              <a:rPr lang="en-US" dirty="0">
                <a:hlinkClick r:id="rId6"/>
              </a:rPr>
              <a:t>REPORT</a:t>
            </a:r>
            <a:endParaRPr lang="en-US" dirty="0"/>
          </a:p>
          <a:p>
            <a:r>
              <a:rPr lang="en-US" i="1" dirty="0"/>
              <a:t>Competency-Based Education at LATTC </a:t>
            </a:r>
            <a:r>
              <a:rPr lang="en-US" dirty="0"/>
              <a:t>(Career Ladders Project, 2020)  </a:t>
            </a:r>
            <a:r>
              <a:rPr lang="en-US" dirty="0">
                <a:hlinkClick r:id="rId7"/>
              </a:rPr>
              <a:t>BRIEF</a:t>
            </a:r>
            <a:endParaRPr lang="en-US" dirty="0"/>
          </a:p>
          <a:p>
            <a:r>
              <a:rPr lang="en-US" i="1" dirty="0"/>
              <a:t>Competency-Based Education: A Flexible Approach to Learning: Designing with Equity and Careers in Mind</a:t>
            </a:r>
            <a:r>
              <a:rPr lang="en-US" dirty="0"/>
              <a:t> (Career Ladders Project, 2020) </a:t>
            </a:r>
            <a:r>
              <a:rPr lang="en-US" dirty="0">
                <a:hlinkClick r:id="rId8"/>
              </a:rPr>
              <a:t>SLIDES</a:t>
            </a:r>
            <a:r>
              <a:rPr lang="en-US" dirty="0"/>
              <a:t> </a:t>
            </a:r>
          </a:p>
          <a:p>
            <a:r>
              <a:rPr lang="en-US" i="1" dirty="0"/>
              <a:t>How Closing My Competency-Based School Led to Learning What Works </a:t>
            </a:r>
            <a:r>
              <a:rPr lang="en-US" dirty="0"/>
              <a:t>(Krauss, 2018) </a:t>
            </a:r>
            <a:r>
              <a:rPr lang="en-US" dirty="0">
                <a:hlinkClick r:id="rId9"/>
              </a:rPr>
              <a:t>ARTICLE</a:t>
            </a:r>
            <a:endParaRPr lang="en-US" dirty="0"/>
          </a:p>
          <a:p>
            <a:r>
              <a:rPr lang="en-US" i="1" dirty="0"/>
              <a:t>How Competency-Based Education May Help Reduce Our Nation’s Toughest Inequities </a:t>
            </a:r>
            <a:r>
              <a:rPr lang="en-US" dirty="0"/>
              <a:t>(Krauss, Lumina, 2017) </a:t>
            </a:r>
            <a:r>
              <a:rPr lang="en-US" dirty="0">
                <a:hlinkClick r:id="rId10"/>
              </a:rPr>
              <a:t>ARTICLE</a:t>
            </a:r>
            <a:endParaRPr lang="en-US" dirty="0"/>
          </a:p>
          <a:p>
            <a:r>
              <a:rPr lang="en-US" i="1" dirty="0"/>
              <a:t>CBE: 7 Things to Know </a:t>
            </a:r>
            <a:r>
              <a:rPr lang="en-US" dirty="0"/>
              <a:t>(</a:t>
            </a:r>
            <a:r>
              <a:rPr lang="en-US" dirty="0" err="1"/>
              <a:t>Educause</a:t>
            </a:r>
            <a:r>
              <a:rPr lang="en-US" dirty="0"/>
              <a:t> Learning Initiative, 2014) </a:t>
            </a:r>
            <a:r>
              <a:rPr lang="en-US" dirty="0">
                <a:hlinkClick r:id="rId11"/>
              </a:rPr>
              <a:t>ARTICLE</a:t>
            </a:r>
            <a:endParaRPr lang="en-US" dirty="0"/>
          </a:p>
          <a:p>
            <a:r>
              <a:rPr lang="en-US" dirty="0"/>
              <a:t>CBE at Salt Lake Community College </a:t>
            </a:r>
            <a:r>
              <a:rPr lang="en-US" dirty="0">
                <a:hlinkClick r:id="rId12"/>
              </a:rPr>
              <a:t>WEBSITE</a:t>
            </a:r>
            <a:endParaRPr lang="en-US" dirty="0"/>
          </a:p>
          <a:p>
            <a:r>
              <a:rPr lang="en-US" dirty="0">
                <a:hlinkClick r:id="rId13"/>
              </a:rPr>
              <a:t>Defining and Assessing Learning: Exploring Competency-Based Initiatives </a:t>
            </a:r>
            <a:r>
              <a:rPr lang="en-US" dirty="0"/>
              <a:t>(Jones &amp; Voorhees, National Postsecondary Education Cooperative, 2002)</a:t>
            </a:r>
          </a:p>
          <a:p>
            <a:endParaRPr lang="en-US" dirty="0"/>
          </a:p>
        </p:txBody>
      </p:sp>
      <p:sp>
        <p:nvSpPr>
          <p:cNvPr id="5" name="Slide Number Placeholder 4"/>
          <p:cNvSpPr>
            <a:spLocks noGrp="1"/>
          </p:cNvSpPr>
          <p:nvPr>
            <p:ph type="sldNum" sz="quarter" idx="10"/>
          </p:nvPr>
        </p:nvSpPr>
        <p:spPr/>
        <p:txBody>
          <a:bodyPr/>
          <a:lstStyle/>
          <a:p>
            <a:pPr>
              <a:defRPr/>
            </a:pPr>
            <a:fld id="{0F61B9A2-6873-5846-8BDD-3D2DF08C9DB1}" type="slidenum">
              <a:rPr lang="en-US" altLang="en-US" smtClean="0"/>
              <a:pPr>
                <a:defRPr/>
              </a:pPr>
              <a:t>18</a:t>
            </a:fld>
            <a:endParaRPr lang="en-US" altLang="en-US" dirty="0"/>
          </a:p>
        </p:txBody>
      </p:sp>
    </p:spTree>
    <p:extLst>
      <p:ext uri="{BB962C8B-B14F-4D97-AF65-F5344CB8AC3E}">
        <p14:creationId xmlns:p14="http://schemas.microsoft.com/office/powerpoint/2010/main" val="1764316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598" y="3310152"/>
            <a:ext cx="9213852" cy="2468078"/>
          </a:xfrm>
        </p:spPr>
        <p:txBody>
          <a:bodyPr>
            <a:normAutofit/>
          </a:bodyPr>
          <a:lstStyle/>
          <a:p>
            <a:pPr algn="ctr"/>
            <a:r>
              <a:rPr lang="en-US" sz="4800" dirty="0"/>
              <a:t>Questions? Comments?</a:t>
            </a:r>
            <a:br>
              <a:rPr lang="en-US" sz="4800" dirty="0"/>
            </a:br>
            <a:br>
              <a:rPr lang="en-US" sz="4800" dirty="0"/>
            </a:br>
            <a:r>
              <a:rPr lang="en-US" sz="4800" dirty="0"/>
              <a:t>Thank you!</a:t>
            </a:r>
          </a:p>
        </p:txBody>
      </p:sp>
      <p:sp>
        <p:nvSpPr>
          <p:cNvPr id="3" name="Subtitle 2"/>
          <p:cNvSpPr>
            <a:spLocks noGrp="1"/>
          </p:cNvSpPr>
          <p:nvPr>
            <p:ph type="subTitle" idx="1"/>
          </p:nvPr>
        </p:nvSpPr>
        <p:spPr>
          <a:xfrm>
            <a:off x="7016882" y="728309"/>
            <a:ext cx="4539577" cy="1509052"/>
          </a:xfrm>
        </p:spPr>
        <p:txBody>
          <a:bodyPr/>
          <a:lstStyle/>
          <a:p>
            <a:pPr algn="ctr"/>
            <a:r>
              <a:rPr lang="en-US" dirty="0">
                <a:hlinkClick r:id="rId2"/>
              </a:rPr>
              <a:t>info@asccc.org</a:t>
            </a:r>
            <a:endParaRPr lang="en-US" dirty="0"/>
          </a:p>
          <a:p>
            <a:pPr algn="ctr"/>
            <a:r>
              <a:rPr lang="en-US" dirty="0">
                <a:hlinkClick r:id="rId3"/>
              </a:rPr>
              <a:t>lheard@mtsac.edu</a:t>
            </a:r>
            <a:endParaRPr lang="en-US" dirty="0"/>
          </a:p>
          <a:p>
            <a:pPr algn="ctr"/>
            <a:r>
              <a:rPr lang="en-US" dirty="0">
                <a:hlinkClick r:id="rId4"/>
              </a:rPr>
              <a:t>caschenbach@lassencollege.edu</a:t>
            </a:r>
            <a:endParaRPr lang="en-US" dirty="0"/>
          </a:p>
          <a:p>
            <a:endParaRPr lang="en-US" dirty="0"/>
          </a:p>
        </p:txBody>
      </p:sp>
    </p:spTree>
    <p:extLst>
      <p:ext uri="{BB962C8B-B14F-4D97-AF65-F5344CB8AC3E}">
        <p14:creationId xmlns:p14="http://schemas.microsoft.com/office/powerpoint/2010/main" val="2080272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half" idx="2"/>
          </p:nvPr>
        </p:nvSpPr>
        <p:spPr/>
        <p:txBody>
          <a:bodyPr/>
          <a:lstStyle/>
          <a:p>
            <a:r>
              <a:rPr lang="en-US" dirty="0"/>
              <a:t>Breakout</a:t>
            </a:r>
          </a:p>
          <a:p>
            <a:r>
              <a:rPr lang="en-US" dirty="0"/>
              <a:t>Description</a:t>
            </a:r>
          </a:p>
        </p:txBody>
      </p:sp>
      <p:sp>
        <p:nvSpPr>
          <p:cNvPr id="4" name="Content Placeholder 3"/>
          <p:cNvSpPr>
            <a:spLocks noGrp="1"/>
          </p:cNvSpPr>
          <p:nvPr>
            <p:ph idx="1"/>
          </p:nvPr>
        </p:nvSpPr>
        <p:spPr/>
        <p:txBody>
          <a:bodyPr>
            <a:normAutofit fontScale="92500"/>
          </a:bodyPr>
          <a:lstStyle/>
          <a:p>
            <a:r>
              <a:rPr lang="en-US" dirty="0"/>
              <a:t>As the eight community colleges participating in the CBE Collaborative work out details for implementing direct assessment competency based education (DA CBE) in consultation with the Chancellor’s Office, we have an opportunity to consider how colleges have already successfully employed CBE within our current curriculum structure.  By understanding the foundational characteristics of CBE, we can identify how they can readily be incorporated into a strategy to provide equity for students who have not been provided the education to achieve degree completion, certificate attainment, or the desired levels of success.  This session will allow attendees to explore what programs are doing with CBE and how they might transfer those ideas to facilitate student success within their own programs and disciplines. </a:t>
            </a:r>
          </a:p>
          <a:p>
            <a:endParaRPr lang="en-US" dirty="0"/>
          </a:p>
        </p:txBody>
      </p:sp>
      <p:sp>
        <p:nvSpPr>
          <p:cNvPr id="5" name="Slide Number Placeholder 4"/>
          <p:cNvSpPr>
            <a:spLocks noGrp="1"/>
          </p:cNvSpPr>
          <p:nvPr>
            <p:ph type="sldNum" sz="quarter" idx="10"/>
          </p:nvPr>
        </p:nvSpPr>
        <p:spPr/>
        <p:txBody>
          <a:bodyPr/>
          <a:lstStyle/>
          <a:p>
            <a:pPr>
              <a:defRPr/>
            </a:pPr>
            <a:fld id="{0F61B9A2-6873-5846-8BDD-3D2DF08C9DB1}" type="slidenum">
              <a:rPr lang="en-US" altLang="en-US" smtClean="0"/>
              <a:pPr>
                <a:defRPr/>
              </a:pPr>
              <a:t>2</a:t>
            </a:fld>
            <a:endParaRPr lang="en-US" altLang="en-US" dirty="0"/>
          </a:p>
        </p:txBody>
      </p:sp>
    </p:spTree>
    <p:extLst>
      <p:ext uri="{BB962C8B-B14F-4D97-AF65-F5344CB8AC3E}">
        <p14:creationId xmlns:p14="http://schemas.microsoft.com/office/powerpoint/2010/main" val="1585019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Text Placeholder 2"/>
          <p:cNvSpPr>
            <a:spLocks noGrp="1"/>
          </p:cNvSpPr>
          <p:nvPr>
            <p:ph type="body" sz="half" idx="2"/>
          </p:nvPr>
        </p:nvSpPr>
        <p:spPr/>
        <p:txBody>
          <a:bodyPr/>
          <a:lstStyle/>
          <a:p>
            <a:r>
              <a:rPr lang="en-US" dirty="0"/>
              <a:t>Please share via chat in the </a:t>
            </a:r>
            <a:r>
              <a:rPr lang="en-US" dirty="0" err="1"/>
              <a:t>Pathable</a:t>
            </a:r>
            <a:r>
              <a:rPr lang="en-US" dirty="0"/>
              <a:t> window</a:t>
            </a:r>
          </a:p>
        </p:txBody>
      </p:sp>
      <p:sp>
        <p:nvSpPr>
          <p:cNvPr id="4" name="Content Placeholder 3"/>
          <p:cNvSpPr>
            <a:spLocks noGrp="1"/>
          </p:cNvSpPr>
          <p:nvPr>
            <p:ph idx="1"/>
          </p:nvPr>
        </p:nvSpPr>
        <p:spPr/>
        <p:txBody>
          <a:bodyPr/>
          <a:lstStyle/>
          <a:p>
            <a:r>
              <a:rPr lang="en-US" dirty="0"/>
              <a:t>What do you know about CBE? </a:t>
            </a:r>
          </a:p>
          <a:p>
            <a:endParaRPr lang="en-US" dirty="0"/>
          </a:p>
          <a:p>
            <a:r>
              <a:rPr lang="en-US" dirty="0"/>
              <a:t>In what ways have you or your colleagues engaged in dialog about CBE?</a:t>
            </a:r>
          </a:p>
          <a:p>
            <a:endParaRPr lang="en-US" dirty="0"/>
          </a:p>
          <a:p>
            <a:r>
              <a:rPr lang="en-US" dirty="0"/>
              <a:t>What concerns do you have about CBE?</a:t>
            </a:r>
          </a:p>
        </p:txBody>
      </p:sp>
      <p:sp>
        <p:nvSpPr>
          <p:cNvPr id="5" name="Slide Number Placeholder 4"/>
          <p:cNvSpPr>
            <a:spLocks noGrp="1"/>
          </p:cNvSpPr>
          <p:nvPr>
            <p:ph type="sldNum" sz="quarter" idx="10"/>
          </p:nvPr>
        </p:nvSpPr>
        <p:spPr/>
        <p:txBody>
          <a:bodyPr/>
          <a:lstStyle/>
          <a:p>
            <a:pPr>
              <a:defRPr/>
            </a:pPr>
            <a:fld id="{0F61B9A2-6873-5846-8BDD-3D2DF08C9DB1}" type="slidenum">
              <a:rPr lang="en-US" altLang="en-US" smtClean="0"/>
              <a:pPr>
                <a:defRPr/>
              </a:pPr>
              <a:t>3</a:t>
            </a:fld>
            <a:endParaRPr lang="en-US" altLang="en-US" dirty="0"/>
          </a:p>
        </p:txBody>
      </p:sp>
    </p:spTree>
    <p:extLst>
      <p:ext uri="{BB962C8B-B14F-4D97-AF65-F5344CB8AC3E}">
        <p14:creationId xmlns:p14="http://schemas.microsoft.com/office/powerpoint/2010/main" val="319442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Text Placeholder 2"/>
          <p:cNvSpPr>
            <a:spLocks noGrp="1"/>
          </p:cNvSpPr>
          <p:nvPr>
            <p:ph type="body" sz="half" idx="2"/>
          </p:nvPr>
        </p:nvSpPr>
        <p:spPr/>
        <p:txBody>
          <a:bodyPr/>
          <a:lstStyle/>
          <a:p>
            <a:endParaRPr lang="en-US" dirty="0"/>
          </a:p>
        </p:txBody>
      </p:sp>
      <p:sp>
        <p:nvSpPr>
          <p:cNvPr id="4" name="Content Placeholder 3"/>
          <p:cNvSpPr>
            <a:spLocks noGrp="1"/>
          </p:cNvSpPr>
          <p:nvPr>
            <p:ph idx="1"/>
          </p:nvPr>
        </p:nvSpPr>
        <p:spPr/>
        <p:txBody>
          <a:bodyPr/>
          <a:lstStyle/>
          <a:p>
            <a:r>
              <a:rPr lang="en-US" sz="4800" dirty="0"/>
              <a:t>CBE</a:t>
            </a:r>
            <a:r>
              <a:rPr lang="mr-IN" sz="4800" dirty="0"/>
              <a:t>…</a:t>
            </a:r>
            <a:endParaRPr lang="en-US" sz="4800" dirty="0"/>
          </a:p>
          <a:p>
            <a:pPr lvl="1"/>
            <a:r>
              <a:rPr lang="en-US" sz="3400" dirty="0"/>
              <a:t>Equity</a:t>
            </a:r>
          </a:p>
          <a:p>
            <a:pPr lvl="1"/>
            <a:r>
              <a:rPr lang="en-US" sz="3400" dirty="0"/>
              <a:t>Curricular Considerations</a:t>
            </a:r>
          </a:p>
          <a:p>
            <a:pPr lvl="1"/>
            <a:r>
              <a:rPr lang="en-US" sz="3400" dirty="0"/>
              <a:t>Examples</a:t>
            </a:r>
          </a:p>
          <a:p>
            <a:pPr lvl="1"/>
            <a:r>
              <a:rPr lang="en-US" sz="3400" dirty="0"/>
              <a:t>Resources</a:t>
            </a:r>
          </a:p>
          <a:p>
            <a:pPr lvl="1"/>
            <a:r>
              <a:rPr lang="en-US" sz="3400" dirty="0"/>
              <a:t>Questions</a:t>
            </a:r>
          </a:p>
        </p:txBody>
      </p:sp>
      <p:sp>
        <p:nvSpPr>
          <p:cNvPr id="5" name="Slide Number Placeholder 4"/>
          <p:cNvSpPr>
            <a:spLocks noGrp="1"/>
          </p:cNvSpPr>
          <p:nvPr>
            <p:ph type="sldNum" sz="quarter" idx="10"/>
          </p:nvPr>
        </p:nvSpPr>
        <p:spPr/>
        <p:txBody>
          <a:bodyPr/>
          <a:lstStyle/>
          <a:p>
            <a:pPr>
              <a:defRPr/>
            </a:pPr>
            <a:fld id="{0F61B9A2-6873-5846-8BDD-3D2DF08C9DB1}" type="slidenum">
              <a:rPr lang="en-US" altLang="en-US" smtClean="0"/>
              <a:pPr>
                <a:defRPr/>
              </a:pPr>
              <a:t>4</a:t>
            </a:fld>
            <a:endParaRPr lang="en-US" altLang="en-US" dirty="0"/>
          </a:p>
        </p:txBody>
      </p:sp>
    </p:spTree>
    <p:extLst>
      <p:ext uri="{BB962C8B-B14F-4D97-AF65-F5344CB8AC3E}">
        <p14:creationId xmlns:p14="http://schemas.microsoft.com/office/powerpoint/2010/main" val="932184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Four Persistent Equity Gaps Competency-Based Education Could Help Reduce</a:t>
            </a:r>
          </a:p>
        </p:txBody>
      </p:sp>
      <p:sp>
        <p:nvSpPr>
          <p:cNvPr id="3" name="Text Placeholder 2"/>
          <p:cNvSpPr>
            <a:spLocks noGrp="1"/>
          </p:cNvSpPr>
          <p:nvPr>
            <p:ph type="body" sz="half" idx="2"/>
          </p:nvPr>
        </p:nvSpPr>
        <p:spPr/>
        <p:txBody>
          <a:bodyPr/>
          <a:lstStyle/>
          <a:p>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11536788"/>
              </p:ext>
            </p:extLst>
          </p:nvPr>
        </p:nvGraphicFramePr>
        <p:xfrm>
          <a:off x="4461164" y="1112108"/>
          <a:ext cx="6572242" cy="5091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0"/>
          </p:nvPr>
        </p:nvSpPr>
        <p:spPr/>
        <p:txBody>
          <a:bodyPr/>
          <a:lstStyle/>
          <a:p>
            <a:pPr>
              <a:defRPr/>
            </a:pPr>
            <a:fld id="{0F61B9A2-6873-5846-8BDD-3D2DF08C9DB1}" type="slidenum">
              <a:rPr lang="en-US" altLang="en-US" smtClean="0"/>
              <a:pPr>
                <a:defRPr/>
              </a:pPr>
              <a:t>5</a:t>
            </a:fld>
            <a:endParaRPr lang="en-US" altLang="en-US" dirty="0"/>
          </a:p>
        </p:txBody>
      </p:sp>
    </p:spTree>
    <p:extLst>
      <p:ext uri="{BB962C8B-B14F-4D97-AF65-F5344CB8AC3E}">
        <p14:creationId xmlns:p14="http://schemas.microsoft.com/office/powerpoint/2010/main" val="4067524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Addressing Equity is an Urgent Matter</a:t>
            </a:r>
          </a:p>
        </p:txBody>
      </p:sp>
      <p:sp>
        <p:nvSpPr>
          <p:cNvPr id="3" name="Text Placeholder 2"/>
          <p:cNvSpPr>
            <a:spLocks noGrp="1"/>
          </p:cNvSpPr>
          <p:nvPr>
            <p:ph type="body" sz="half" idx="2"/>
          </p:nvPr>
        </p:nvSpPr>
        <p:spPr/>
        <p:txBody>
          <a:bodyPr/>
          <a:lstStyle/>
          <a:p>
            <a:endParaRPr lang="en-US"/>
          </a:p>
        </p:txBody>
      </p:sp>
      <p:sp>
        <p:nvSpPr>
          <p:cNvPr id="4" name="Content Placeholder 3"/>
          <p:cNvSpPr>
            <a:spLocks noGrp="1"/>
          </p:cNvSpPr>
          <p:nvPr>
            <p:ph idx="1"/>
          </p:nvPr>
        </p:nvSpPr>
        <p:spPr>
          <a:xfrm>
            <a:off x="4461164" y="1112108"/>
            <a:ext cx="6572242" cy="5364892"/>
          </a:xfrm>
        </p:spPr>
        <p:txBody>
          <a:bodyPr>
            <a:normAutofit fontScale="92500" lnSpcReduction="20000"/>
          </a:bodyPr>
          <a:lstStyle/>
          <a:p>
            <a:r>
              <a:rPr lang="en-US" dirty="0"/>
              <a:t>Education Trust-West </a:t>
            </a:r>
            <a:r>
              <a:rPr lang="en-US" dirty="0">
                <a:hlinkClick r:id="rId3"/>
              </a:rPr>
              <a:t>2020 Report</a:t>
            </a:r>
            <a:r>
              <a:rPr lang="en-US" dirty="0"/>
              <a:t>: Recognizing All Learning to Help California Achieve Educational and Racial Equity</a:t>
            </a:r>
          </a:p>
          <a:p>
            <a:pPr marL="342900" indent="-342900">
              <a:buFont typeface="Arial" charset="0"/>
              <a:buChar char="•"/>
            </a:pPr>
            <a:r>
              <a:rPr lang="en-US" dirty="0"/>
              <a:t>Estimated 40% of CA jobs will require a bachelor’s degree by 2030 (PPIC)</a:t>
            </a:r>
          </a:p>
          <a:p>
            <a:pPr marL="342900" indent="-342900">
              <a:buFont typeface="Arial" charset="0"/>
              <a:buChar char="•"/>
            </a:pPr>
            <a:r>
              <a:rPr lang="en-US" dirty="0"/>
              <a:t>Advocacy groups: goal of 60% of Californians with a postsecondary credential by 2030</a:t>
            </a:r>
          </a:p>
          <a:p>
            <a:pPr marL="342900" indent="-342900">
              <a:buFont typeface="Arial" charset="0"/>
              <a:buChar char="•"/>
            </a:pPr>
            <a:r>
              <a:rPr lang="en-US" dirty="0"/>
              <a:t>16% of CA working-age adults have some college but no degree</a:t>
            </a:r>
          </a:p>
          <a:p>
            <a:r>
              <a:rPr lang="en-US" dirty="0"/>
              <a:t>Current racial equity gaps:</a:t>
            </a:r>
          </a:p>
          <a:p>
            <a:pPr marL="342900" indent="-342900">
              <a:buFont typeface="Arial" charset="0"/>
              <a:buChar char="•"/>
            </a:pPr>
            <a:r>
              <a:rPr lang="en-US" dirty="0"/>
              <a:t>80% </a:t>
            </a:r>
            <a:r>
              <a:rPr lang="en-US" dirty="0" err="1"/>
              <a:t>Latinx</a:t>
            </a:r>
            <a:r>
              <a:rPr lang="en-US" dirty="0"/>
              <a:t> adults &amp; 64% Black adults in CA do not have a postsecondary degree</a:t>
            </a:r>
          </a:p>
          <a:p>
            <a:pPr marL="342900" indent="-342900">
              <a:buFont typeface="Arial" charset="0"/>
              <a:buChar char="•"/>
            </a:pPr>
            <a:r>
              <a:rPr lang="en-US" dirty="0"/>
              <a:t>Attainment rates persistently lag for Black, Hispanic, </a:t>
            </a:r>
            <a:r>
              <a:rPr lang="en-US" dirty="0" err="1"/>
              <a:t>Latinx</a:t>
            </a:r>
            <a:r>
              <a:rPr lang="en-US" dirty="0"/>
              <a:t>, and Native American</a:t>
            </a:r>
          </a:p>
          <a:p>
            <a:r>
              <a:rPr lang="en-US" dirty="0"/>
              <a:t>Addressing these inequities—and expanding learning opportunities after high school for everyone—is essential to reducing the injustice that influences much of American life. (</a:t>
            </a:r>
            <a:r>
              <a:rPr lang="en-US" dirty="0">
                <a:hlinkClick r:id="rId4"/>
              </a:rPr>
              <a:t>A Stronger Nation</a:t>
            </a:r>
            <a:r>
              <a:rPr lang="en-US" dirty="0"/>
              <a:t>. Lumina 2021)</a:t>
            </a:r>
          </a:p>
          <a:p>
            <a:endParaRPr lang="en-US" dirty="0"/>
          </a:p>
        </p:txBody>
      </p:sp>
      <p:sp>
        <p:nvSpPr>
          <p:cNvPr id="5" name="Slide Number Placeholder 4"/>
          <p:cNvSpPr>
            <a:spLocks noGrp="1"/>
          </p:cNvSpPr>
          <p:nvPr>
            <p:ph type="sldNum" sz="quarter" idx="10"/>
          </p:nvPr>
        </p:nvSpPr>
        <p:spPr/>
        <p:txBody>
          <a:bodyPr/>
          <a:lstStyle/>
          <a:p>
            <a:pPr>
              <a:defRPr/>
            </a:pPr>
            <a:fld id="{0F61B9A2-6873-5846-8BDD-3D2DF08C9DB1}" type="slidenum">
              <a:rPr lang="en-US" altLang="en-US" smtClean="0"/>
              <a:pPr>
                <a:defRPr/>
              </a:pPr>
              <a:t>6</a:t>
            </a:fld>
            <a:endParaRPr lang="en-US" altLang="en-US" dirty="0"/>
          </a:p>
        </p:txBody>
      </p:sp>
    </p:spTree>
    <p:extLst>
      <p:ext uri="{BB962C8B-B14F-4D97-AF65-F5344CB8AC3E}">
        <p14:creationId xmlns:p14="http://schemas.microsoft.com/office/powerpoint/2010/main" val="1007072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CBE &amp; Equity</a:t>
            </a:r>
          </a:p>
        </p:txBody>
      </p:sp>
      <p:sp>
        <p:nvSpPr>
          <p:cNvPr id="3" name="Text Placeholder 2"/>
          <p:cNvSpPr>
            <a:spLocks noGrp="1"/>
          </p:cNvSpPr>
          <p:nvPr>
            <p:ph type="body" sz="half" idx="2"/>
          </p:nvPr>
        </p:nvSpPr>
        <p:spPr/>
        <p:txBody>
          <a:bodyPr/>
          <a:lstStyle/>
          <a:p>
            <a:endParaRPr lang="en-US"/>
          </a:p>
        </p:txBody>
      </p:sp>
      <p:sp>
        <p:nvSpPr>
          <p:cNvPr id="4" name="Content Placeholder 3"/>
          <p:cNvSpPr>
            <a:spLocks noGrp="1"/>
          </p:cNvSpPr>
          <p:nvPr>
            <p:ph idx="1"/>
          </p:nvPr>
        </p:nvSpPr>
        <p:spPr/>
        <p:txBody>
          <a:bodyPr/>
          <a:lstStyle/>
          <a:p>
            <a:pPr marL="342900" indent="-342900">
              <a:buFont typeface="Arial" panose="020B0604020202020204" pitchFamily="34" charset="0"/>
              <a:buChar char="•"/>
            </a:pPr>
            <a:r>
              <a:rPr lang="en-US" dirty="0"/>
              <a:t>Community colleges educate more underserved and underrepresented learners than any other postsecondary learning environment. </a:t>
            </a:r>
          </a:p>
          <a:p>
            <a:pPr marL="342900" indent="-342900">
              <a:buFont typeface="Arial" panose="020B0604020202020204" pitchFamily="34" charset="0"/>
              <a:buChar char="•"/>
            </a:pPr>
            <a:r>
              <a:rPr lang="en-US" dirty="0"/>
              <a:t>Of particular importance is community colleges’ history of partnering with employers to align learning and jobs. </a:t>
            </a:r>
          </a:p>
          <a:p>
            <a:pPr marL="342900" indent="-342900">
              <a:buFont typeface="Arial" panose="020B0604020202020204" pitchFamily="34" charset="0"/>
              <a:buChar char="•"/>
            </a:pPr>
            <a:r>
              <a:rPr lang="en-US" dirty="0"/>
              <a:t>Unfortunately, community colleges grapple with chronically low persistence and graduation rates. </a:t>
            </a:r>
          </a:p>
          <a:p>
            <a:pPr marL="342900" indent="-342900">
              <a:buFont typeface="Arial" panose="020B0604020202020204" pitchFamily="34" charset="0"/>
              <a:buChar char="•"/>
            </a:pPr>
            <a:r>
              <a:rPr lang="en-US" dirty="0"/>
              <a:t>CBE could be an effective strategy for recruiting more learners, retaining those already enrolled, and increasing the numbers who persist and graduate ready for the workforce. </a:t>
            </a:r>
          </a:p>
        </p:txBody>
      </p:sp>
      <p:sp>
        <p:nvSpPr>
          <p:cNvPr id="5" name="Slide Number Placeholder 4"/>
          <p:cNvSpPr>
            <a:spLocks noGrp="1"/>
          </p:cNvSpPr>
          <p:nvPr>
            <p:ph type="sldNum" sz="quarter" idx="10"/>
          </p:nvPr>
        </p:nvSpPr>
        <p:spPr/>
        <p:txBody>
          <a:bodyPr/>
          <a:lstStyle/>
          <a:p>
            <a:pPr>
              <a:defRPr/>
            </a:pPr>
            <a:fld id="{0F61B9A2-6873-5846-8BDD-3D2DF08C9DB1}" type="slidenum">
              <a:rPr lang="en-US" altLang="en-US" smtClean="0"/>
              <a:pPr>
                <a:defRPr/>
              </a:pPr>
              <a:t>7</a:t>
            </a:fld>
            <a:endParaRPr lang="en-US" altLang="en-US" dirty="0"/>
          </a:p>
        </p:txBody>
      </p:sp>
    </p:spTree>
    <p:extLst>
      <p:ext uri="{BB962C8B-B14F-4D97-AF65-F5344CB8AC3E}">
        <p14:creationId xmlns:p14="http://schemas.microsoft.com/office/powerpoint/2010/main" val="2029834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CBE &amp; Equity</a:t>
            </a:r>
          </a:p>
        </p:txBody>
      </p:sp>
      <p:sp>
        <p:nvSpPr>
          <p:cNvPr id="3" name="Text Placeholder 2"/>
          <p:cNvSpPr>
            <a:spLocks noGrp="1"/>
          </p:cNvSpPr>
          <p:nvPr>
            <p:ph type="body" sz="half" idx="2"/>
          </p:nvPr>
        </p:nvSpPr>
        <p:spPr/>
        <p:txBody>
          <a:bodyPr/>
          <a:lstStyle/>
          <a:p>
            <a:endParaRPr lang="en-US" dirty="0"/>
          </a:p>
        </p:txBody>
      </p:sp>
      <p:sp>
        <p:nvSpPr>
          <p:cNvPr id="4" name="Content Placeholder 3"/>
          <p:cNvSpPr>
            <a:spLocks noGrp="1"/>
          </p:cNvSpPr>
          <p:nvPr>
            <p:ph idx="1"/>
          </p:nvPr>
        </p:nvSpPr>
        <p:spPr/>
        <p:txBody>
          <a:bodyPr>
            <a:normAutofit lnSpcReduction="10000"/>
          </a:bodyPr>
          <a:lstStyle/>
          <a:p>
            <a:r>
              <a:rPr lang="en-US" dirty="0"/>
              <a:t>In CBE programs, learners advance based on what they know and can do, rather than time spent in class. </a:t>
            </a:r>
          </a:p>
          <a:p>
            <a:endParaRPr lang="en-US" dirty="0"/>
          </a:p>
          <a:p>
            <a:r>
              <a:rPr lang="en-US" dirty="0"/>
              <a:t>With a more flexible structure, CBE programs offer learners high levels of customization. </a:t>
            </a:r>
          </a:p>
          <a:p>
            <a:endParaRPr lang="en-US" dirty="0"/>
          </a:p>
          <a:p>
            <a:r>
              <a:rPr lang="en-US" dirty="0"/>
              <a:t>This is most important for those who juggle school along with work and family. </a:t>
            </a:r>
          </a:p>
          <a:p>
            <a:endParaRPr lang="en-US" dirty="0"/>
          </a:p>
          <a:p>
            <a:r>
              <a:rPr lang="en-US" dirty="0"/>
              <a:t>Flexible learning pathways are often the only real option for working adults, especially those who take care of children or other family members. </a:t>
            </a:r>
          </a:p>
        </p:txBody>
      </p:sp>
      <p:sp>
        <p:nvSpPr>
          <p:cNvPr id="5" name="Slide Number Placeholder 4"/>
          <p:cNvSpPr>
            <a:spLocks noGrp="1"/>
          </p:cNvSpPr>
          <p:nvPr>
            <p:ph type="sldNum" sz="quarter" idx="10"/>
          </p:nvPr>
        </p:nvSpPr>
        <p:spPr/>
        <p:txBody>
          <a:bodyPr/>
          <a:lstStyle/>
          <a:p>
            <a:pPr>
              <a:defRPr/>
            </a:pPr>
            <a:fld id="{0F61B9A2-6873-5846-8BDD-3D2DF08C9DB1}" type="slidenum">
              <a:rPr lang="en-US" altLang="en-US" smtClean="0"/>
              <a:pPr>
                <a:defRPr/>
              </a:pPr>
              <a:t>8</a:t>
            </a:fld>
            <a:endParaRPr lang="en-US" altLang="en-US" dirty="0"/>
          </a:p>
        </p:txBody>
      </p:sp>
    </p:spTree>
    <p:extLst>
      <p:ext uri="{BB962C8B-B14F-4D97-AF65-F5344CB8AC3E}">
        <p14:creationId xmlns:p14="http://schemas.microsoft.com/office/powerpoint/2010/main" val="1306756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Text Placeholder 2"/>
          <p:cNvSpPr>
            <a:spLocks noGrp="1"/>
          </p:cNvSpPr>
          <p:nvPr>
            <p:ph type="body" sz="half" idx="2"/>
          </p:nvPr>
        </p:nvSpPr>
        <p:spPr/>
        <p:txBody>
          <a:bodyPr/>
          <a:lstStyle/>
          <a:p>
            <a:endParaRPr lang="en-US" dirty="0"/>
          </a:p>
        </p:txBody>
      </p:sp>
      <p:sp>
        <p:nvSpPr>
          <p:cNvPr id="4" name="Content Placeholder 3"/>
          <p:cNvSpPr>
            <a:spLocks noGrp="1"/>
          </p:cNvSpPr>
          <p:nvPr>
            <p:ph idx="1"/>
          </p:nvPr>
        </p:nvSpPr>
        <p:spPr/>
        <p:txBody>
          <a:bodyPr>
            <a:normAutofit lnSpcReduction="10000"/>
          </a:bodyPr>
          <a:lstStyle/>
          <a:p>
            <a:r>
              <a:rPr lang="en-US" dirty="0"/>
              <a:t>Direct Assessment Competency-Based Education (DA CBE) in CA Community Colleges: </a:t>
            </a:r>
            <a:r>
              <a:rPr lang="en-US" i="1" dirty="0"/>
              <a:t>an intentional outcomes-based and equity-minded approach to earning a college degree in which the expectations of learning are held constant, but time is variable through a flexible, self-paced, high-touch and innovative learning practice </a:t>
            </a:r>
            <a:r>
              <a:rPr lang="en-US" dirty="0"/>
              <a:t>(</a:t>
            </a:r>
            <a:r>
              <a:rPr lang="en-US" dirty="0">
                <a:hlinkClick r:id="rId2" invalidUrl="https://govt.westlaw.com/calregs/Document/I2ED9EF68674B4EAB902AF357E4ED4C54?originationContext=document&amp;transitionType=StatuteNavigator&amp;needToInjectTerms=False&amp;viewType=FullText&amp;t_querytext=CR(&quot;REGISTER 2021&quot; +3 41)&amp;contextData=("/>
              </a:rPr>
              <a:t>title 5 §55270.1</a:t>
            </a:r>
            <a:r>
              <a:rPr lang="en-US" dirty="0"/>
              <a:t>)</a:t>
            </a:r>
          </a:p>
          <a:p>
            <a:endParaRPr lang="en-US" dirty="0"/>
          </a:p>
          <a:p>
            <a:r>
              <a:rPr lang="en-US" dirty="0"/>
              <a:t>Competencies: </a:t>
            </a:r>
            <a:r>
              <a:rPr lang="en-US" i="1" dirty="0"/>
              <a:t>the integration of knowledge, skills, and attitudes in complex ways that require multiple elements of learning. Competencies represent the acquisition of knowledge, skills, abilities and intellectual behaviors that reflect the balancing of theory and application present in a demonstration of mastery </a:t>
            </a:r>
            <a:r>
              <a:rPr lang="en-US" dirty="0"/>
              <a:t>(</a:t>
            </a:r>
            <a:r>
              <a:rPr lang="en-US" dirty="0">
                <a:hlinkClick r:id="rId2" invalidUrl="https://govt.westlaw.com/calregs/Document/I2ED9EF68674B4EAB902AF357E4ED4C54?originationContext=document&amp;transitionType=StatuteNavigator&amp;needToInjectTerms=False&amp;viewType=FullText&amp;t_querytext=CR(&quot;REGISTER 2021&quot; +3 41)&amp;contextData=("/>
              </a:rPr>
              <a:t>title 5 §55270.1</a:t>
            </a:r>
            <a:r>
              <a:rPr lang="en-US" dirty="0"/>
              <a:t>)</a:t>
            </a:r>
          </a:p>
          <a:p>
            <a:endParaRPr lang="en-US" dirty="0"/>
          </a:p>
          <a:p>
            <a:endParaRPr lang="en-US" dirty="0"/>
          </a:p>
        </p:txBody>
      </p:sp>
      <p:sp>
        <p:nvSpPr>
          <p:cNvPr id="5" name="Slide Number Placeholder 4"/>
          <p:cNvSpPr>
            <a:spLocks noGrp="1"/>
          </p:cNvSpPr>
          <p:nvPr>
            <p:ph type="sldNum" sz="quarter" idx="10"/>
          </p:nvPr>
        </p:nvSpPr>
        <p:spPr/>
        <p:txBody>
          <a:bodyPr/>
          <a:lstStyle/>
          <a:p>
            <a:pPr>
              <a:defRPr/>
            </a:pPr>
            <a:fld id="{0F61B9A2-6873-5846-8BDD-3D2DF08C9DB1}" type="slidenum">
              <a:rPr lang="en-US" altLang="en-US" smtClean="0"/>
              <a:pPr>
                <a:defRPr/>
              </a:pPr>
              <a:t>9</a:t>
            </a:fld>
            <a:endParaRPr lang="en-US" altLang="en-US" dirty="0"/>
          </a:p>
        </p:txBody>
      </p:sp>
    </p:spTree>
    <p:extLst>
      <p:ext uri="{BB962C8B-B14F-4D97-AF65-F5344CB8AC3E}">
        <p14:creationId xmlns:p14="http://schemas.microsoft.com/office/powerpoint/2010/main" val="999047101"/>
      </p:ext>
    </p:extLst>
  </p:cSld>
  <p:clrMapOvr>
    <a:masterClrMapping/>
  </p:clrMapOvr>
</p:sld>
</file>

<file path=ppt/theme/theme1.xml><?xml version="1.0" encoding="utf-8"?>
<a:theme xmlns:a="http://schemas.openxmlformats.org/drawingml/2006/main" name="Office Theme">
  <a:themeElements>
    <a:clrScheme name="ASCCC Brand Colors 2021">
      <a:dk1>
        <a:srgbClr val="04A193"/>
      </a:dk1>
      <a:lt1>
        <a:srgbClr val="FFFFFF"/>
      </a:lt1>
      <a:dk2>
        <a:srgbClr val="044C7F"/>
      </a:dk2>
      <a:lt2>
        <a:srgbClr val="E7E6E6"/>
      </a:lt2>
      <a:accent1>
        <a:srgbClr val="8955A5"/>
      </a:accent1>
      <a:accent2>
        <a:srgbClr val="044C7F"/>
      </a:accent2>
      <a:accent3>
        <a:srgbClr val="B92083"/>
      </a:accent3>
      <a:accent4>
        <a:srgbClr val="24B6A8"/>
      </a:accent4>
      <a:accent5>
        <a:srgbClr val="F05A28"/>
      </a:accent5>
      <a:accent6>
        <a:srgbClr val="4983C4"/>
      </a:accent6>
      <a:hlink>
        <a:srgbClr val="044C7F"/>
      </a:hlink>
      <a:folHlink>
        <a:srgbClr val="044C7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5333</TotalTime>
  <Words>1326</Words>
  <Application>Microsoft Office PowerPoint</Application>
  <PresentationFormat>Widescreen</PresentationFormat>
  <Paragraphs>143</Paragraphs>
  <Slides>19</Slides>
  <Notes>3</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Gill Sans</vt:lpstr>
      <vt:lpstr>Palatino</vt:lpstr>
      <vt:lpstr>Arial</vt:lpstr>
      <vt:lpstr>Calibri</vt:lpstr>
      <vt:lpstr>Office Theme</vt:lpstr>
      <vt:lpstr>CBE as a Vehicle for Equity</vt:lpstr>
      <vt:lpstr>PowerPoint Presentation</vt:lpstr>
      <vt:lpstr>Discussion</vt:lpstr>
      <vt:lpstr>Overview</vt:lpstr>
      <vt:lpstr>Four Persistent Equity Gaps Competency-Based Education Could Help Reduce</vt:lpstr>
      <vt:lpstr>Addressing Equity is an Urgent Matter</vt:lpstr>
      <vt:lpstr>CBE &amp; Equity</vt:lpstr>
      <vt:lpstr>CBE &amp; Equity</vt:lpstr>
      <vt:lpstr>Definitions</vt:lpstr>
      <vt:lpstr>Shared CBE Program Design Elements</vt:lpstr>
      <vt:lpstr>Example:</vt:lpstr>
      <vt:lpstr>LATTC Example</vt:lpstr>
      <vt:lpstr>Curricular Design</vt:lpstr>
      <vt:lpstr>Defining Competencies</vt:lpstr>
      <vt:lpstr>Resources: Outcomes Development</vt:lpstr>
      <vt:lpstr>C-BEN Resources</vt:lpstr>
      <vt:lpstr>Discussion</vt:lpstr>
      <vt:lpstr>CBE Resources</vt:lpstr>
      <vt:lpstr>Questions? Comments?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Nash</dc:creator>
  <cp:lastModifiedBy>Kyoko Hatano</cp:lastModifiedBy>
  <cp:revision>90</cp:revision>
  <dcterms:created xsi:type="dcterms:W3CDTF">2019-10-17T19:23:47Z</dcterms:created>
  <dcterms:modified xsi:type="dcterms:W3CDTF">2021-11-04T21:16:56Z</dcterms:modified>
</cp:coreProperties>
</file>