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70" r:id="rId10"/>
    <p:sldId id="268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8782A-186E-46DC-85AB-D5A66C940AB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AEF32-A1A0-4210-9DEA-C507AD95D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4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27551F-4F9C-9F4B-AE33-3DD78B1D0FAE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6094C-0097-9B40-A097-699330B7F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7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5887">
              <a:defRPr/>
            </a:pPr>
            <a:r>
              <a:rPr lang="en-US" dirty="0" smtClean="0"/>
              <a:t>Note that these bullets are set to fly 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6094C-0097-9B40-A097-699330B7FAA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these bullets are set to fly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6094C-0097-9B40-A097-699330B7FAA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BEEA638-2B37-6746-89CD-7A0F2BA1198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62B5EEC-C570-DF45-8B95-AE1D81DDF6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4489"/>
            <a:ext cx="7772400" cy="2525962"/>
          </a:xfrm>
        </p:spPr>
        <p:txBody>
          <a:bodyPr>
            <a:normAutofit fontScale="90000"/>
          </a:bodyPr>
          <a:lstStyle/>
          <a:p>
            <a:r>
              <a:rPr lang="en-US" sz="3778" b="1" dirty="0"/>
              <a:t>The New Frontier for CCC Programs and Mission: The Community College Baccalaureate Degree </a:t>
            </a:r>
            <a:r>
              <a:rPr lang="en-US" sz="3778" b="1" dirty="0" smtClean="0"/>
              <a:t>Pilot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56038"/>
            <a:ext cx="7342188" cy="1603236"/>
          </a:xfrm>
        </p:spPr>
        <p:txBody>
          <a:bodyPr>
            <a:normAutofit/>
          </a:bodyPr>
          <a:lstStyle/>
          <a:p>
            <a:r>
              <a:rPr lang="en-US" i="1" dirty="0" smtClean="0"/>
              <a:t>David </a:t>
            </a:r>
            <a:r>
              <a:rPr lang="en-US" i="1" dirty="0"/>
              <a:t>Morse,</a:t>
            </a:r>
            <a:r>
              <a:rPr lang="en-US" i="1" dirty="0" smtClean="0"/>
              <a:t> ASCCC President </a:t>
            </a:r>
            <a:endParaRPr lang="en-US" i="1" dirty="0"/>
          </a:p>
          <a:p>
            <a:r>
              <a:rPr lang="en-US" i="1" dirty="0"/>
              <a:t>John </a:t>
            </a:r>
            <a:r>
              <a:rPr lang="en-US" i="1" dirty="0" err="1"/>
              <a:t>Stanskas</a:t>
            </a:r>
            <a:r>
              <a:rPr lang="en-US" i="1" dirty="0"/>
              <a:t>,</a:t>
            </a:r>
            <a:r>
              <a:rPr lang="en-US" i="1" dirty="0" smtClean="0"/>
              <a:t> ASCCC Secretary	</a:t>
            </a:r>
          </a:p>
          <a:p>
            <a:r>
              <a:rPr lang="en-US" i="1" dirty="0" err="1" smtClean="0"/>
              <a:t>Cris</a:t>
            </a:r>
            <a:r>
              <a:rPr lang="en-US" i="1" dirty="0" smtClean="0"/>
              <a:t> McCullough, Dean of Curriculum and Instruction, CCCCO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need to ensure articulation of upper division coursework to the CSU system or other universities, and if so how do we accomplish this?</a:t>
            </a:r>
          </a:p>
          <a:p>
            <a:r>
              <a:rPr lang="en-US" dirty="0" smtClean="0"/>
              <a:t>What type of professional development </a:t>
            </a:r>
            <a:r>
              <a:rPr lang="en-US" dirty="0" smtClean="0"/>
              <a:t>should </a:t>
            </a:r>
            <a:r>
              <a:rPr lang="en-US" dirty="0" smtClean="0"/>
              <a:t>be provided for faculty and counselors involved in the Baccalaureate Degree Pilot Program?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831689"/>
            <a:ext cx="7345363" cy="32338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100" dirty="0" smtClean="0"/>
              <a:t>What have we missed?</a:t>
            </a:r>
            <a:endParaRPr lang="en-US" sz="41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9458"/>
            <a:ext cx="8229600" cy="371670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David Morse:  dmorse@lbcc.edu</a:t>
            </a:r>
          </a:p>
          <a:p>
            <a:pPr algn="ctr">
              <a:buNone/>
            </a:pPr>
            <a:r>
              <a:rPr lang="en-US" dirty="0" smtClean="0"/>
              <a:t>John </a:t>
            </a:r>
            <a:r>
              <a:rPr lang="en-US" dirty="0" err="1" smtClean="0"/>
              <a:t>Stanskas</a:t>
            </a:r>
            <a:r>
              <a:rPr lang="en-US" dirty="0" smtClean="0"/>
              <a:t>: jstanskas@valleycollege.edu</a:t>
            </a:r>
          </a:p>
          <a:p>
            <a:pPr algn="ctr">
              <a:buNone/>
            </a:pPr>
            <a:r>
              <a:rPr lang="en-US" dirty="0" err="1" smtClean="0"/>
              <a:t>Cris</a:t>
            </a:r>
            <a:r>
              <a:rPr lang="en-US" dirty="0" smtClean="0"/>
              <a:t> McCullough:  </a:t>
            </a:r>
            <a:r>
              <a:rPr lang="en-US" dirty="0" err="1" smtClean="0"/>
              <a:t>cmccullough@CCCCO.edu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pc="-90" dirty="0" smtClean="0">
                <a:latin typeface="+mj-lt"/>
                <a:cs typeface="Constantia"/>
              </a:rPr>
              <a:t>M</a:t>
            </a:r>
            <a:r>
              <a:rPr lang="en-US" spc="-20" dirty="0" smtClean="0">
                <a:latin typeface="+mj-lt"/>
                <a:cs typeface="Constantia"/>
              </a:rPr>
              <a:t>o</a:t>
            </a:r>
            <a:r>
              <a:rPr lang="en-US" spc="-55" dirty="0" smtClean="0">
                <a:latin typeface="+mj-lt"/>
                <a:cs typeface="Constantia"/>
              </a:rPr>
              <a:t>r</a:t>
            </a:r>
            <a:r>
              <a:rPr lang="en-US" spc="-15" dirty="0" smtClean="0">
                <a:latin typeface="+mj-lt"/>
                <a:cs typeface="Constantia"/>
              </a:rPr>
              <a:t>e</a:t>
            </a:r>
            <a:r>
              <a:rPr lang="en-US" spc="-85" dirty="0" smtClean="0">
                <a:latin typeface="+mj-lt"/>
                <a:cs typeface="Constantia"/>
              </a:rPr>
              <a:t> </a:t>
            </a:r>
            <a:r>
              <a:rPr lang="en-US" spc="-20" dirty="0" smtClean="0">
                <a:latin typeface="+mj-lt"/>
                <a:cs typeface="Constantia"/>
              </a:rPr>
              <a:t>th</a:t>
            </a:r>
            <a:r>
              <a:rPr lang="en-US" spc="-15" dirty="0" smtClean="0">
                <a:latin typeface="+mj-lt"/>
                <a:cs typeface="Constantia"/>
              </a:rPr>
              <a:t>an</a:t>
            </a:r>
            <a:r>
              <a:rPr lang="en-US" spc="-40" dirty="0" smtClean="0">
                <a:latin typeface="+mj-lt"/>
                <a:cs typeface="Constantia"/>
              </a:rPr>
              <a:t> </a:t>
            </a:r>
            <a:r>
              <a:rPr lang="en-US" spc="-15" dirty="0" smtClean="0">
                <a:latin typeface="+mj-lt"/>
                <a:cs typeface="Constantia"/>
              </a:rPr>
              <a:t>50</a:t>
            </a:r>
            <a:r>
              <a:rPr lang="en-US" spc="-55" dirty="0" smtClean="0">
                <a:latin typeface="+mj-lt"/>
                <a:cs typeface="Constantia"/>
              </a:rPr>
              <a:t> </a:t>
            </a:r>
            <a:r>
              <a:rPr lang="en-US" spc="-70" dirty="0" smtClean="0">
                <a:latin typeface="+mj-lt"/>
                <a:cs typeface="Constantia"/>
              </a:rPr>
              <a:t>c</a:t>
            </a:r>
            <a:r>
              <a:rPr lang="en-US" spc="-20" dirty="0" smtClean="0">
                <a:latin typeface="+mj-lt"/>
                <a:cs typeface="Constantia"/>
              </a:rPr>
              <a:t>ommu</a:t>
            </a:r>
            <a:r>
              <a:rPr lang="en-US" spc="-15" dirty="0" smtClean="0">
                <a:latin typeface="+mj-lt"/>
                <a:cs typeface="Constantia"/>
              </a:rPr>
              <a:t>nity</a:t>
            </a:r>
            <a:r>
              <a:rPr lang="en-US" spc="-145" dirty="0" smtClean="0">
                <a:latin typeface="+mj-lt"/>
                <a:cs typeface="Constantia"/>
              </a:rPr>
              <a:t> </a:t>
            </a:r>
            <a:r>
              <a:rPr lang="en-US" spc="-70" dirty="0" smtClean="0">
                <a:latin typeface="+mj-lt"/>
                <a:cs typeface="Constantia"/>
              </a:rPr>
              <a:t>c</a:t>
            </a:r>
            <a:r>
              <a:rPr lang="en-US" spc="-20" dirty="0" smtClean="0">
                <a:latin typeface="+mj-lt"/>
                <a:cs typeface="Constantia"/>
              </a:rPr>
              <a:t>o</a:t>
            </a:r>
            <a:r>
              <a:rPr lang="en-US" spc="-15" dirty="0" smtClean="0">
                <a:latin typeface="+mj-lt"/>
                <a:cs typeface="Constantia"/>
              </a:rPr>
              <a:t>ll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90" dirty="0" smtClean="0">
                <a:latin typeface="+mj-lt"/>
                <a:cs typeface="Constantia"/>
              </a:rPr>
              <a:t>g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15" dirty="0" smtClean="0">
                <a:latin typeface="+mj-lt"/>
                <a:cs typeface="Constantia"/>
              </a:rPr>
              <a:t>s</a:t>
            </a:r>
            <a:r>
              <a:rPr lang="en-US" spc="-10" dirty="0" smtClean="0">
                <a:latin typeface="+mj-lt"/>
                <a:cs typeface="Constantia"/>
              </a:rPr>
              <a:t> </a:t>
            </a:r>
            <a:r>
              <a:rPr lang="en-US" spc="-70" dirty="0" smtClean="0">
                <a:latin typeface="+mj-lt"/>
                <a:cs typeface="Constantia"/>
              </a:rPr>
              <a:t>c</a:t>
            </a:r>
            <a:r>
              <a:rPr lang="en-US" spc="-20" dirty="0" smtClean="0">
                <a:latin typeface="+mj-lt"/>
                <a:cs typeface="Constantia"/>
              </a:rPr>
              <a:t>o</a:t>
            </a:r>
            <a:r>
              <a:rPr lang="en-US" spc="-15" dirty="0" smtClean="0">
                <a:latin typeface="+mj-lt"/>
                <a:cs typeface="Constantia"/>
              </a:rPr>
              <a:t>n</a:t>
            </a:r>
            <a:r>
              <a:rPr lang="en-US" spc="-40" dirty="0" smtClean="0">
                <a:latin typeface="+mj-lt"/>
                <a:cs typeface="Constantia"/>
              </a:rPr>
              <a:t>f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15" dirty="0" smtClean="0">
                <a:latin typeface="+mj-lt"/>
                <a:cs typeface="Constantia"/>
              </a:rPr>
              <a:t>r</a:t>
            </a:r>
            <a:r>
              <a:rPr lang="en-US" spc="-120" dirty="0" smtClean="0">
                <a:latin typeface="+mj-lt"/>
                <a:cs typeface="Constantia"/>
              </a:rPr>
              <a:t> </a:t>
            </a:r>
            <a:r>
              <a:rPr lang="en-US" spc="-15" dirty="0" smtClean="0">
                <a:latin typeface="+mj-lt"/>
                <a:cs typeface="Constantia"/>
              </a:rPr>
              <a:t>4</a:t>
            </a:r>
            <a:r>
              <a:rPr lang="en-US" spc="-35" dirty="0" smtClean="0">
                <a:latin typeface="+mj-lt"/>
                <a:cs typeface="Constantia"/>
              </a:rPr>
              <a:t>6</a:t>
            </a:r>
            <a:r>
              <a:rPr lang="en-US" spc="-15" dirty="0" smtClean="0">
                <a:latin typeface="+mj-lt"/>
                <a:cs typeface="Constantia"/>
              </a:rPr>
              <a:t>5+</a:t>
            </a:r>
            <a:r>
              <a:rPr lang="en-US" spc="10" dirty="0" smtClean="0">
                <a:latin typeface="+mj-lt"/>
                <a:cs typeface="Constantia"/>
              </a:rPr>
              <a:t> </a:t>
            </a:r>
            <a:r>
              <a:rPr lang="en-US" spc="-15" dirty="0" smtClean="0">
                <a:latin typeface="+mj-lt"/>
                <a:cs typeface="Constantia"/>
              </a:rPr>
              <a:t>ba</a:t>
            </a:r>
            <a:r>
              <a:rPr lang="en-US" spc="-70" dirty="0" smtClean="0">
                <a:latin typeface="+mj-lt"/>
                <a:cs typeface="Constantia"/>
              </a:rPr>
              <a:t>c</a:t>
            </a:r>
            <a:r>
              <a:rPr lang="en-US" spc="-15" dirty="0" smtClean="0">
                <a:latin typeface="+mj-lt"/>
                <a:cs typeface="Constantia"/>
              </a:rPr>
              <a:t>calau</a:t>
            </a:r>
            <a:r>
              <a:rPr lang="en-US" spc="-55" dirty="0" smtClean="0">
                <a:latin typeface="+mj-lt"/>
                <a:cs typeface="Constantia"/>
              </a:rPr>
              <a:t>r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15" dirty="0" smtClean="0">
                <a:latin typeface="+mj-lt"/>
                <a:cs typeface="Constantia"/>
              </a:rPr>
              <a:t>a</a:t>
            </a:r>
            <a:r>
              <a:rPr lang="en-US" spc="-50" dirty="0" smtClean="0">
                <a:latin typeface="+mj-lt"/>
                <a:cs typeface="Constantia"/>
              </a:rPr>
              <a:t>t</a:t>
            </a:r>
            <a:r>
              <a:rPr lang="en-US" spc="-15" dirty="0" smtClean="0">
                <a:latin typeface="+mj-lt"/>
                <a:cs typeface="Constantia"/>
              </a:rPr>
              <a:t>e</a:t>
            </a:r>
            <a:r>
              <a:rPr lang="en-US" spc="-10" dirty="0" smtClean="0">
                <a:latin typeface="+mj-lt"/>
                <a:cs typeface="Constantia"/>
              </a:rPr>
              <a:t> </a:t>
            </a:r>
            <a:r>
              <a:rPr lang="en-US" spc="-25" dirty="0" smtClean="0">
                <a:latin typeface="+mj-lt"/>
                <a:cs typeface="Constantia"/>
              </a:rPr>
              <a:t>d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20" dirty="0" smtClean="0">
                <a:latin typeface="+mj-lt"/>
                <a:cs typeface="Constantia"/>
              </a:rPr>
              <a:t>g</a:t>
            </a:r>
            <a:r>
              <a:rPr lang="en-US" spc="-55" dirty="0" smtClean="0">
                <a:latin typeface="+mj-lt"/>
                <a:cs typeface="Constantia"/>
              </a:rPr>
              <a:t>r</a:t>
            </a:r>
            <a:r>
              <a:rPr lang="en-US" spc="-10" dirty="0" smtClean="0">
                <a:latin typeface="+mj-lt"/>
                <a:cs typeface="Constantia"/>
              </a:rPr>
              <a:t>ee</a:t>
            </a:r>
            <a:r>
              <a:rPr lang="en-US" spc="-15" dirty="0" smtClean="0">
                <a:latin typeface="+mj-lt"/>
                <a:cs typeface="Constantia"/>
              </a:rPr>
              <a:t>s</a:t>
            </a:r>
            <a:r>
              <a:rPr lang="en-US" spc="-60" dirty="0" smtClean="0">
                <a:latin typeface="+mj-lt"/>
                <a:cs typeface="Constantia"/>
              </a:rPr>
              <a:t> </a:t>
            </a:r>
            <a:r>
              <a:rPr lang="en-US" spc="-15" dirty="0" smtClean="0">
                <a:latin typeface="+mj-lt"/>
                <a:cs typeface="Constantia"/>
              </a:rPr>
              <a:t>i</a:t>
            </a:r>
            <a:r>
              <a:rPr lang="en-US" spc="-20" dirty="0" smtClean="0">
                <a:latin typeface="+mj-lt"/>
                <a:cs typeface="Constantia"/>
              </a:rPr>
              <a:t>n</a:t>
            </a:r>
            <a:r>
              <a:rPr lang="en-US" spc="-50" dirty="0" smtClean="0">
                <a:latin typeface="+mj-lt"/>
                <a:cs typeface="Constantia"/>
              </a:rPr>
              <a:t> </a:t>
            </a:r>
            <a:r>
              <a:rPr lang="en-US" spc="-15" dirty="0" smtClean="0">
                <a:latin typeface="+mj-lt"/>
                <a:cs typeface="Constantia"/>
              </a:rPr>
              <a:t>21</a:t>
            </a:r>
            <a:r>
              <a:rPr lang="en-US" spc="-55" dirty="0" smtClean="0">
                <a:latin typeface="+mj-lt"/>
                <a:cs typeface="Constantia"/>
              </a:rPr>
              <a:t> </a:t>
            </a:r>
            <a:r>
              <a:rPr lang="en-US" spc="-20" dirty="0" smtClean="0">
                <a:latin typeface="+mj-lt"/>
                <a:cs typeface="Constantia"/>
              </a:rPr>
              <a:t>st</a:t>
            </a:r>
            <a:r>
              <a:rPr lang="en-US" spc="-15" dirty="0" smtClean="0">
                <a:latin typeface="+mj-lt"/>
                <a:cs typeface="Constantia"/>
              </a:rPr>
              <a:t>a</a:t>
            </a:r>
            <a:r>
              <a:rPr lang="en-US" spc="-50" dirty="0" smtClean="0">
                <a:latin typeface="+mj-lt"/>
                <a:cs typeface="Constantia"/>
              </a:rPr>
              <a:t>t</a:t>
            </a:r>
            <a:r>
              <a:rPr lang="en-US" spc="-10" dirty="0" smtClean="0">
                <a:latin typeface="+mj-lt"/>
                <a:cs typeface="Constantia"/>
              </a:rPr>
              <a:t>e</a:t>
            </a:r>
            <a:r>
              <a:rPr lang="en-US" spc="-55" dirty="0" smtClean="0">
                <a:latin typeface="+mj-lt"/>
                <a:cs typeface="Constantia"/>
              </a:rPr>
              <a:t>s</a:t>
            </a:r>
            <a:r>
              <a:rPr lang="en-US" spc="-10" dirty="0" smtClean="0">
                <a:latin typeface="+mj-lt"/>
                <a:cs typeface="Constantia"/>
              </a:rPr>
              <a:t>.</a:t>
            </a:r>
            <a:endParaRPr lang="en-US" dirty="0" smtClean="0">
              <a:latin typeface="+mj-lt"/>
              <a:cs typeface="Constantia"/>
            </a:endParaRPr>
          </a:p>
          <a:p>
            <a:r>
              <a:rPr lang="en-US" dirty="0" smtClean="0"/>
              <a:t>SB 850 (Block, 2014)—sixth time was the charm</a:t>
            </a:r>
          </a:p>
          <a:p>
            <a:r>
              <a:rPr lang="en-US" dirty="0" smtClean="0"/>
              <a:t>Request for Applications issued in November 2014</a:t>
            </a:r>
          </a:p>
          <a:p>
            <a:r>
              <a:rPr lang="en-US" dirty="0" err="1" smtClean="0"/>
              <a:t>BoG</a:t>
            </a:r>
            <a:r>
              <a:rPr lang="en-US" dirty="0" smtClean="0"/>
              <a:t> gives provisional approval to 15 applications for the pilot in January</a:t>
            </a:r>
          </a:p>
          <a:p>
            <a:r>
              <a:rPr lang="en-US" dirty="0" err="1" smtClean="0"/>
              <a:t>BoG</a:t>
            </a:r>
            <a:r>
              <a:rPr lang="en-US" dirty="0" smtClean="0"/>
              <a:t> gives 12 programs final approval in March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Pilot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7198"/>
            <a:ext cx="8229600" cy="416896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Antelope Valley College , Airframe Manufacturing Technology</a:t>
            </a:r>
          </a:p>
          <a:p>
            <a:pPr lvl="0"/>
            <a:r>
              <a:rPr lang="en-US" dirty="0" smtClean="0"/>
              <a:t>Bakersfield College, Industrial Automation</a:t>
            </a:r>
          </a:p>
          <a:p>
            <a:pPr lvl="0"/>
            <a:r>
              <a:rPr lang="en-US" dirty="0" smtClean="0"/>
              <a:t>Cypress College, Mortuary Science</a:t>
            </a:r>
          </a:p>
          <a:p>
            <a:pPr lvl="0"/>
            <a:r>
              <a:rPr lang="en-US" dirty="0" smtClean="0"/>
              <a:t>Feather River College, Equine and Ranch Management</a:t>
            </a:r>
          </a:p>
          <a:p>
            <a:pPr lvl="0"/>
            <a:r>
              <a:rPr lang="en-US" dirty="0" smtClean="0"/>
              <a:t>Foothill College , Dental Hygiene</a:t>
            </a:r>
          </a:p>
          <a:p>
            <a:pPr lvl="0"/>
            <a:r>
              <a:rPr lang="en-US" dirty="0" smtClean="0"/>
              <a:t>Mira Costa College, Bio</a:t>
            </a:r>
            <a:r>
              <a:rPr lang="en-US" dirty="0"/>
              <a:t>-</a:t>
            </a:r>
            <a:r>
              <a:rPr lang="en-US" dirty="0" smtClean="0"/>
              <a:t>manufacturing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Pilot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376"/>
            <a:ext cx="8229600" cy="418978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Modesto Junior College, Respiratory Care</a:t>
            </a:r>
          </a:p>
          <a:p>
            <a:pPr lvl="0"/>
            <a:r>
              <a:rPr lang="en-US" dirty="0" smtClean="0"/>
              <a:t>San Diego Mesa College, Health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M</a:t>
            </a:r>
            <a:r>
              <a:rPr lang="en-US" dirty="0" smtClean="0"/>
              <a:t>anagement</a:t>
            </a:r>
          </a:p>
          <a:p>
            <a:pPr lvl="0"/>
            <a:r>
              <a:rPr lang="en-US" dirty="0" smtClean="0"/>
              <a:t>Santa Ana College, Occupational Studies</a:t>
            </a:r>
          </a:p>
          <a:p>
            <a:pPr lvl="0"/>
            <a:r>
              <a:rPr lang="en-US" dirty="0" smtClean="0"/>
              <a:t>Shasta College, Health </a:t>
            </a:r>
            <a:r>
              <a:rPr lang="en-US" dirty="0"/>
              <a:t>I</a:t>
            </a:r>
            <a:r>
              <a:rPr lang="en-US" dirty="0" smtClean="0"/>
              <a:t>nformation Management</a:t>
            </a:r>
          </a:p>
          <a:p>
            <a:pPr lvl="0"/>
            <a:r>
              <a:rPr lang="en-US" dirty="0" smtClean="0"/>
              <a:t>Skyline College, Respiratory Care</a:t>
            </a:r>
          </a:p>
          <a:p>
            <a:pPr lvl="0"/>
            <a:r>
              <a:rPr lang="en-US" dirty="0" smtClean="0"/>
              <a:t>West Los Angeles College, Dental Hygiene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Three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Still awaiting final approval:</a:t>
            </a:r>
          </a:p>
          <a:p>
            <a:r>
              <a:rPr lang="en-US" dirty="0" smtClean="0"/>
              <a:t>Rio Hondo, Automotive Technology</a:t>
            </a:r>
          </a:p>
          <a:p>
            <a:r>
              <a:rPr lang="en-US" dirty="0" smtClean="0"/>
              <a:t>Santa Monica, Interaction Design</a:t>
            </a:r>
          </a:p>
          <a:p>
            <a:pPr>
              <a:buNone/>
            </a:pPr>
            <a:r>
              <a:rPr lang="en-US" dirty="0" smtClean="0"/>
              <a:t>Reissued Application to Participate:</a:t>
            </a:r>
            <a:endParaRPr lang="en-US" dirty="0"/>
          </a:p>
          <a:p>
            <a:r>
              <a:rPr lang="en-US" dirty="0" smtClean="0"/>
              <a:t>Released March 19, 2015</a:t>
            </a:r>
          </a:p>
          <a:p>
            <a:r>
              <a:rPr lang="en-US" dirty="0" smtClean="0"/>
              <a:t>Application deadline is April16,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913"/>
            <a:ext cx="7345363" cy="4191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ASCCC has formed a task force to work with the Chancellor’s Office and Pilot Colleges in setting parameters for the degrees:</a:t>
            </a:r>
          </a:p>
          <a:p>
            <a:pPr lvl="1"/>
            <a:r>
              <a:rPr lang="en-US" sz="2400" dirty="0" smtClean="0"/>
              <a:t>John </a:t>
            </a:r>
            <a:r>
              <a:rPr lang="en-US" sz="2400" dirty="0" err="1" smtClean="0"/>
              <a:t>Stanskas</a:t>
            </a:r>
            <a:r>
              <a:rPr lang="en-US" sz="2400" dirty="0" smtClean="0"/>
              <a:t>, Chair</a:t>
            </a:r>
          </a:p>
          <a:p>
            <a:pPr lvl="1"/>
            <a:r>
              <a:rPr lang="en-US" sz="2400" dirty="0" smtClean="0"/>
              <a:t>Michelle Grimes-Hillman, Vice-Chair</a:t>
            </a:r>
          </a:p>
          <a:p>
            <a:pPr lvl="1"/>
            <a:r>
              <a:rPr lang="en-US" sz="2400" dirty="0" smtClean="0"/>
              <a:t>Faculty representatives for general education, basic skills, counseling, articulation officers, CTE</a:t>
            </a:r>
          </a:p>
          <a:p>
            <a:pPr lvl="1"/>
            <a:r>
              <a:rPr lang="en-US" sz="2400" dirty="0" smtClean="0"/>
              <a:t>Chancellor’s Office Representation</a:t>
            </a:r>
          </a:p>
          <a:p>
            <a:pPr lvl="1"/>
            <a:r>
              <a:rPr lang="en-US" sz="2400" dirty="0" smtClean="0"/>
              <a:t>First meeting scheduled for April 16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38965"/>
            <a:ext cx="7345363" cy="3931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sz="800" dirty="0" smtClean="0"/>
          </a:p>
          <a:p>
            <a:pPr lvl="1"/>
            <a:r>
              <a:rPr lang="en-US" sz="2400" dirty="0" smtClean="0"/>
              <a:t>April 23, 2015 - Baccalaureate Degree Pilot Program meeting at the San Diego Mesa College with Susan Clifford from ACCJC to discuss Substantive Change process</a:t>
            </a:r>
          </a:p>
          <a:p>
            <a:pPr marL="350838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Chancellor’s Office plans </a:t>
            </a:r>
            <a:r>
              <a:rPr lang="en-US" sz="2400" dirty="0"/>
              <a:t>to hold a two-day planning meeting in June for all Baccalaureate Degree Pilot </a:t>
            </a:r>
            <a:r>
              <a:rPr lang="en-US" sz="2400" dirty="0" smtClean="0"/>
              <a:t>Colleges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913"/>
            <a:ext cx="7345363" cy="4191608"/>
          </a:xfrm>
        </p:spPr>
        <p:txBody>
          <a:bodyPr>
            <a:normAutofit/>
          </a:bodyPr>
          <a:lstStyle/>
          <a:p>
            <a:r>
              <a:rPr lang="en-US" dirty="0" smtClean="0"/>
              <a:t>How should we differentiate upper division coursework from lower division?</a:t>
            </a:r>
          </a:p>
          <a:p>
            <a:r>
              <a:rPr lang="en-US" dirty="0" smtClean="0"/>
              <a:t>What requirements should exist for upper division general education for the CCC baccalaureate degrees?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73913"/>
            <a:ext cx="7345363" cy="4191608"/>
          </a:xfrm>
        </p:spPr>
        <p:txBody>
          <a:bodyPr/>
          <a:lstStyle/>
          <a:p>
            <a:r>
              <a:rPr lang="en-US" dirty="0" smtClean="0"/>
              <a:t>What should be the faculty’s minimum qualifications for teaching upper division coursework in the CCC system?</a:t>
            </a:r>
          </a:p>
          <a:p>
            <a:r>
              <a:rPr lang="en-US" dirty="0" smtClean="0"/>
              <a:t>What support services must be in place in order to promote student success in CCC baccalaureate degree programs?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229</TotalTime>
  <Words>367</Words>
  <Application>Microsoft Macintosh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The New Frontier for CCC Programs and Mission: The Community College Baccalaureate Degree Pilot </vt:lpstr>
      <vt:lpstr>The Background</vt:lpstr>
      <vt:lpstr>The Pilot Colleges</vt:lpstr>
      <vt:lpstr>The Pilot Colleges</vt:lpstr>
      <vt:lpstr>And Three More?</vt:lpstr>
      <vt:lpstr>What Comes Next</vt:lpstr>
      <vt:lpstr>What Comes Next</vt:lpstr>
      <vt:lpstr>Discussion Questions</vt:lpstr>
      <vt:lpstr>Discussion Questions</vt:lpstr>
      <vt:lpstr>Discussion Questions</vt:lpstr>
      <vt:lpstr>Additional Questions</vt:lpstr>
      <vt:lpstr>Thank you for coming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Frontier for CCC Programs and Mission: The Community College Baccalaureate Degree Pilot</dc:title>
  <dc:creator>David Morse</dc:creator>
  <cp:lastModifiedBy>David Morse</cp:lastModifiedBy>
  <cp:revision>13</cp:revision>
  <cp:lastPrinted>2015-04-07T22:08:27Z</cp:lastPrinted>
  <dcterms:created xsi:type="dcterms:W3CDTF">2015-04-07T00:51:19Z</dcterms:created>
  <dcterms:modified xsi:type="dcterms:W3CDTF">2015-04-09T07:21:56Z</dcterms:modified>
</cp:coreProperties>
</file>