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60" r:id="rId4"/>
    <p:sldId id="284" r:id="rId5"/>
    <p:sldId id="261" r:id="rId6"/>
    <p:sldId id="262" r:id="rId7"/>
    <p:sldId id="263" r:id="rId8"/>
    <p:sldId id="275" r:id="rId9"/>
    <p:sldId id="264" r:id="rId10"/>
    <p:sldId id="286" r:id="rId11"/>
    <p:sldId id="285" r:id="rId12"/>
    <p:sldId id="276" r:id="rId13"/>
    <p:sldId id="267" r:id="rId14"/>
    <p:sldId id="270" r:id="rId15"/>
    <p:sldId id="272" r:id="rId16"/>
    <p:sldId id="277" r:id="rId17"/>
    <p:sldId id="278" r:id="rId18"/>
    <p:sldId id="279" r:id="rId19"/>
    <p:sldId id="280" r:id="rId20"/>
    <p:sldId id="281" r:id="rId21"/>
    <p:sldId id="283" r:id="rId22"/>
    <p:sldId id="282" r:id="rId23"/>
    <p:sldId id="273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59"/>
  </p:normalViewPr>
  <p:slideViewPr>
    <p:cSldViewPr snapToGrid="0" snapToObjects="1">
      <p:cViewPr varScale="1">
        <p:scale>
          <a:sx n="109" d="100"/>
          <a:sy n="109" d="100"/>
        </p:scale>
        <p:origin x="-72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0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5BBD3-D90D-8547-A75A-D56A441DA8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November 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November 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papers/noncredit-instruction-opportunity-and-challenge" TargetMode="External"/><Relationship Id="rId4" Type="http://schemas.openxmlformats.org/officeDocument/2006/relationships/hyperlink" Target="http://asccc.org/directory/noncredit-committee" TargetMode="External"/><Relationship Id="rId5" Type="http://schemas.openxmlformats.org/officeDocument/2006/relationships/hyperlink" Target="http://asccc.org/content/ab-86-brief-history-and-current-state-affairs-noncredit-task-force-0" TargetMode="External"/><Relationship Id="rId6" Type="http://schemas.openxmlformats.org/officeDocument/2006/relationships/hyperlink" Target="http://www.lao.ca.gov/reports/2012/edu/adult-education/restructuring-adult-education-120412.aspx" TargetMode="External"/><Relationship Id="rId7" Type="http://schemas.openxmlformats.org/officeDocument/2006/relationships/hyperlink" Target="http://www.asccc.org/content/trojan-horse-or-tremendous-godsend-retooling-adult-education-new-er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sites/default/files/Noncredit_2006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99"/>
            <a:ext cx="7772400" cy="18013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Showed Us the Money, Now Give Them the (Non)Credit – Effectively Implementing CDCP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8214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, Lassen College</a:t>
            </a:r>
          </a:p>
          <a:p>
            <a:r>
              <a:rPr lang="en-US" dirty="0" smtClean="0"/>
              <a:t>Rebecca </a:t>
            </a:r>
            <a:r>
              <a:rPr lang="en-US" dirty="0" err="1" smtClean="0"/>
              <a:t>Eikey</a:t>
            </a:r>
            <a:r>
              <a:rPr lang="en-US" dirty="0" smtClean="0"/>
              <a:t>, College of the Canyons</a:t>
            </a:r>
          </a:p>
          <a:p>
            <a:r>
              <a:rPr lang="en-US" dirty="0" smtClean="0"/>
              <a:t>John Freitas, Los Angeles City College</a:t>
            </a:r>
          </a:p>
          <a:p>
            <a:r>
              <a:rPr lang="en-US" smtClean="0"/>
              <a:t>Omar </a:t>
            </a:r>
            <a:r>
              <a:rPr lang="en-US" dirty="0" smtClean="0"/>
              <a:t>Torres, College of the Canyons</a:t>
            </a:r>
          </a:p>
          <a:p>
            <a:endParaRPr lang="en-US" dirty="0"/>
          </a:p>
          <a:p>
            <a:r>
              <a:rPr lang="en-US" dirty="0" smtClean="0"/>
              <a:t>ASCCC Fall 2015 Plenary Session</a:t>
            </a:r>
          </a:p>
          <a:p>
            <a:r>
              <a:rPr lang="en-US" dirty="0" smtClean="0"/>
              <a:t>Irvine Marriott</a:t>
            </a:r>
            <a:endParaRPr lang="en-US" dirty="0"/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5219" y="4364749"/>
            <a:ext cx="2861381" cy="71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College_of_the_Canyons_Logo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" t="-625"/>
          <a:stretch/>
        </p:blipFill>
        <p:spPr>
          <a:xfrm>
            <a:off x="7487832" y="3879469"/>
            <a:ext cx="1137502" cy="11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6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CDCP Certificates - Defined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71" y="1315028"/>
            <a:ext cx="8023766" cy="35306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Certificate </a:t>
            </a:r>
            <a:r>
              <a:rPr lang="en-US" dirty="0" smtClean="0"/>
              <a:t>of Completion</a:t>
            </a:r>
          </a:p>
          <a:p>
            <a:pPr lvl="1"/>
            <a:r>
              <a:rPr lang="en-US" dirty="0" smtClean="0"/>
              <a:t>Sequence of CDCP courses in Short-term Vocational or Workforce Preparation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smtClean="0"/>
              <a:t>Title 5 </a:t>
            </a:r>
            <a:r>
              <a:rPr lang="en-US" dirty="0" smtClean="0">
                <a:cs typeface="Cambria"/>
              </a:rPr>
              <a:t>§</a:t>
            </a:r>
            <a:r>
              <a:rPr lang="en-US" dirty="0" smtClean="0"/>
              <a:t>55151(</a:t>
            </a:r>
            <a:r>
              <a:rPr lang="en-US" dirty="0" smtClean="0"/>
              <a:t>h)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Certificate of Competency</a:t>
            </a:r>
          </a:p>
          <a:p>
            <a:pPr lvl="1"/>
            <a:r>
              <a:rPr lang="en-US" dirty="0" smtClean="0"/>
              <a:t>Sequence of CDCP courses in ESL or Elementary and Secondary Basic Skills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smtClean="0"/>
              <a:t>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/>
              <a:t>55151(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Standards for approval (Title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/>
              <a:t>55151(j))</a:t>
            </a:r>
          </a:p>
          <a:p>
            <a:pPr lvl="1"/>
            <a:r>
              <a:rPr lang="en-US" dirty="0" smtClean="0"/>
              <a:t>Determined by local curriculum committee</a:t>
            </a:r>
          </a:p>
          <a:p>
            <a:pPr lvl="1"/>
            <a:r>
              <a:rPr lang="en-US" dirty="0" smtClean="0"/>
              <a:t>Use same standards of quality as established in </a:t>
            </a:r>
            <a:r>
              <a:rPr lang="en-US" dirty="0"/>
              <a:t>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>
                <a:cs typeface="Cambria"/>
              </a:rPr>
              <a:t>55070 for credit certificates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2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Certificate Approvals by CDCP Category, 2014-2015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Source: CCC Chancellor’s Office presentation to ACCE October 19, 2015 in Sacramento, CA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77" y="1314450"/>
            <a:ext cx="7517158" cy="3530600"/>
          </a:xfrm>
        </p:spPr>
      </p:pic>
    </p:spTree>
    <p:extLst>
      <p:ext uri="{BB962C8B-B14F-4D97-AF65-F5344CB8AC3E}">
        <p14:creationId xmlns:p14="http://schemas.microsoft.com/office/powerpoint/2010/main" val="136030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Selected Senate Positions on Noncredit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Resolution 9.07 F07 – Encourage dialog between credit and noncredit faculty</a:t>
            </a:r>
          </a:p>
          <a:p>
            <a:endParaRPr lang="en-US" dirty="0" smtClean="0"/>
          </a:p>
          <a:p>
            <a:r>
              <a:rPr lang="en-US" dirty="0" smtClean="0"/>
              <a:t>Resolution 9.02 F11 – Equalize CDCP apportionment with credit apportionment (less student fees)</a:t>
            </a:r>
          </a:p>
          <a:p>
            <a:endParaRPr lang="en-US" dirty="0" smtClean="0"/>
          </a:p>
          <a:p>
            <a:r>
              <a:rPr lang="en-US" dirty="0" smtClean="0"/>
              <a:t>Resolution 14.02 S14 – Urge local implementation of noncredit progress indicators</a:t>
            </a:r>
          </a:p>
          <a:p>
            <a:endParaRPr lang="en-US" dirty="0" smtClean="0"/>
          </a:p>
          <a:p>
            <a:r>
              <a:rPr lang="en-US" dirty="0" smtClean="0"/>
              <a:t>Resolution 7.01 F14 – Revise the FON calculation to include full-time noncredit faculty</a:t>
            </a:r>
          </a:p>
          <a:p>
            <a:endParaRPr lang="en-US" dirty="0" smtClean="0"/>
          </a:p>
          <a:p>
            <a:r>
              <a:rPr lang="en-US" dirty="0" smtClean="0"/>
              <a:t>Resolution 17.05 S15 – Urge that local senates establish noncredit liaison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46" y="260711"/>
            <a:ext cx="8643818" cy="96977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Have CDCP Noncredit Programs?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Some Benefits/</a:t>
            </a:r>
            <a:r>
              <a:rPr lang="en-US" sz="2800" dirty="0" smtClean="0">
                <a:solidFill>
                  <a:srgbClr val="FF0000"/>
                </a:solidFill>
              </a:rPr>
              <a:t>Opportunities </a:t>
            </a:r>
            <a:r>
              <a:rPr lang="en-US" sz="2800" dirty="0" smtClean="0">
                <a:solidFill>
                  <a:srgbClr val="FF0000"/>
                </a:solidFill>
              </a:rPr>
              <a:t>for </a:t>
            </a:r>
            <a:r>
              <a:rPr lang="en-US" sz="2800" dirty="0" smtClean="0">
                <a:solidFill>
                  <a:srgbClr val="FF0000"/>
                </a:solidFill>
              </a:rPr>
              <a:t>Students Include</a:t>
            </a:r>
            <a:r>
              <a:rPr lang="is-IS" sz="2800" dirty="0" smtClean="0">
                <a:solidFill>
                  <a:srgbClr val="FF0000"/>
                </a:solidFill>
              </a:rPr>
              <a:t>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46" y="1230269"/>
            <a:ext cx="8643818" cy="3536805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/>
              <a:buChar char="•"/>
            </a:pPr>
            <a:r>
              <a:rPr lang="en-US" sz="1600" dirty="0"/>
              <a:t>Multiple pathways for transfer and non-transfer </a:t>
            </a:r>
            <a:r>
              <a:rPr lang="en-US" sz="1600" dirty="0" smtClean="0"/>
              <a:t>students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Students </a:t>
            </a:r>
            <a:r>
              <a:rPr lang="en-US" sz="1600" dirty="0"/>
              <a:t>have many options if they are not eligible for financial aid</a:t>
            </a:r>
            <a:r>
              <a:rPr lang="en-US" sz="1600" dirty="0" smtClean="0"/>
              <a:t>.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lvl="1">
              <a:buFont typeface="Arial"/>
              <a:buChar char="•"/>
            </a:pPr>
            <a:r>
              <a:rPr lang="en-US" sz="1600" dirty="0" smtClean="0"/>
              <a:t>More </a:t>
            </a:r>
            <a:r>
              <a:rPr lang="en-US" sz="1600" dirty="0"/>
              <a:t>flexible </a:t>
            </a:r>
            <a:r>
              <a:rPr lang="en-US" sz="1600" dirty="0" smtClean="0"/>
              <a:t>scheduling</a:t>
            </a:r>
            <a:endParaRPr lang="en-US" sz="1600" dirty="0"/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More </a:t>
            </a:r>
            <a:r>
              <a:rPr lang="en-US" sz="1600" dirty="0"/>
              <a:t>options for students who are struggling with passing credit </a:t>
            </a:r>
            <a:r>
              <a:rPr lang="en-US" sz="1600" dirty="0" smtClean="0"/>
              <a:t>courses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/>
              <a:t>Students can develop the requisite skills to be successful in credit </a:t>
            </a:r>
            <a:r>
              <a:rPr lang="en-US" sz="1600" dirty="0" smtClean="0"/>
              <a:t>courses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/>
              <a:t>Successful completion of noncredit courses can be part of  multiple measures </a:t>
            </a:r>
            <a:r>
              <a:rPr lang="en-US" sz="1600" dirty="0" smtClean="0"/>
              <a:t>assessments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Students don’t use up basic skills units.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292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605"/>
            <a:ext cx="8229600" cy="746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Engaging Faculty in CDCP Noncredit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818"/>
            <a:ext cx="8229600" cy="3287764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Faculty should lead in the creation of a </a:t>
            </a:r>
            <a:r>
              <a:rPr lang="en-US" sz="2800" i="1" dirty="0"/>
              <a:t>shared vision </a:t>
            </a:r>
            <a:r>
              <a:rPr lang="en-US" sz="2800" dirty="0" smtClean="0"/>
              <a:t>for noncredit curriculum development.</a:t>
            </a:r>
          </a:p>
          <a:p>
            <a:endParaRPr lang="en-US" sz="2800" dirty="0"/>
          </a:p>
          <a:p>
            <a:r>
              <a:rPr lang="en-US" sz="2800" dirty="0" smtClean="0"/>
              <a:t>Identify funding sources to support faculty in taking leading roles in curriculum changes and full participation at the local level</a:t>
            </a:r>
          </a:p>
          <a:p>
            <a:endParaRPr lang="en-US" sz="2800" dirty="0" smtClean="0"/>
          </a:p>
          <a:p>
            <a:r>
              <a:rPr lang="en-US" sz="2800" dirty="0" smtClean="0"/>
              <a:t>Ensure faculty oversight of all new curriculum collaborations</a:t>
            </a:r>
          </a:p>
          <a:p>
            <a:endParaRPr lang="en-US" sz="2800" dirty="0" smtClean="0"/>
          </a:p>
          <a:p>
            <a:r>
              <a:rPr lang="en-US" sz="2800" dirty="0" smtClean="0"/>
              <a:t>Ensure curriculum and program changes drive funding conversations</a:t>
            </a:r>
          </a:p>
          <a:p>
            <a:pPr lvl="1">
              <a:buFont typeface="Wingdings" charset="2"/>
              <a:buChar char="²"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77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Local Conversations on CDCP – Challenges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4" y="1101779"/>
            <a:ext cx="8178796" cy="342924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FON – full-time noncredit faculty not included</a:t>
            </a:r>
          </a:p>
          <a:p>
            <a:pPr lvl="1"/>
            <a:r>
              <a:rPr lang="en-US" dirty="0"/>
              <a:t>Reliance part-time faculty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Stigma attached to noncredit, whether fair or not</a:t>
            </a:r>
          </a:p>
          <a:p>
            <a:pPr lvl="1"/>
            <a:r>
              <a:rPr lang="en-US" sz="2400" dirty="0" smtClean="0"/>
              <a:t>of noncredit course/program value</a:t>
            </a:r>
          </a:p>
          <a:p>
            <a:pPr lvl="1"/>
            <a:r>
              <a:rPr lang="en-US" sz="2400" dirty="0" smtClean="0"/>
              <a:t>of faculty – lower minimum qualifications</a:t>
            </a:r>
          </a:p>
          <a:p>
            <a:pPr lvl="1"/>
            <a:r>
              <a:rPr lang="en-US" sz="2400" dirty="0" smtClean="0"/>
              <a:t>of teaching “low” levels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Higher workloads and lower pay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Overlap with credit (ESL, Basic Skills, CTE)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2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Building and Expanding CDCP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ollege_of_the_Canyons_Log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" t="-625"/>
          <a:stretch/>
        </p:blipFill>
        <p:spPr>
          <a:xfrm>
            <a:off x="1284500" y="2225161"/>
            <a:ext cx="1841034" cy="1875336"/>
          </a:xfrm>
        </p:spPr>
      </p:pic>
      <p:sp>
        <p:nvSpPr>
          <p:cNvPr id="5" name="TextBox 4"/>
          <p:cNvSpPr txBox="1"/>
          <p:nvPr/>
        </p:nvSpPr>
        <p:spPr>
          <a:xfrm>
            <a:off x="3280217" y="2201860"/>
            <a:ext cx="5406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</a:t>
            </a:r>
          </a:p>
          <a:p>
            <a:pPr algn="ctr"/>
            <a:r>
              <a:rPr lang="en-US" sz="3600" dirty="0"/>
              <a:t>College of the Canyons </a:t>
            </a:r>
          </a:p>
          <a:p>
            <a:pPr algn="ctr"/>
            <a:r>
              <a:rPr lang="en-US" sz="3600" dirty="0"/>
              <a:t>Is Doing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Motivation for Change at College of the Canyons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Daunting reality: Approximately 6% of COC arithmetic students complete college-level math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Commitment to Evidence-based Student Success Models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Redesign of Pre-Algebra to include necessary arithmetic </a:t>
            </a:r>
            <a:r>
              <a:rPr lang="en-US" dirty="0" smtClean="0"/>
              <a:t>topics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Creation of statistics pathway – Intermediate Algebra for Statistics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Repurposing sections of arithmetic to higher-level </a:t>
            </a:r>
            <a:r>
              <a:rPr lang="en-US" dirty="0" smtClean="0"/>
              <a:t>Math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Financial Aid and Registration purpose </a:t>
            </a:r>
            <a:r>
              <a:rPr lang="en-US" dirty="0" smtClean="0"/>
              <a:t>benefits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Design of Basic Arithmetic Skills Certificate of Competency (Noncredit)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Statewide Initiatives in Place to Support Change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CDCP funding </a:t>
            </a:r>
            <a:r>
              <a:rPr lang="en-US" dirty="0" smtClean="0"/>
              <a:t>changes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3SP and Student </a:t>
            </a:r>
            <a:r>
              <a:rPr lang="en-US" dirty="0" smtClean="0"/>
              <a:t>Equity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AB 86/</a:t>
            </a:r>
            <a:r>
              <a:rPr lang="en-US" dirty="0" smtClean="0"/>
              <a:t>AEBG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College’s commitment to Career </a:t>
            </a:r>
            <a:r>
              <a:rPr lang="en-US" dirty="0" smtClean="0"/>
              <a:t>Pathways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Senior Center (inter-generational) work emphasizing vocational education and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Team Effort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928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Dialogue and leadership from the Math </a:t>
            </a:r>
            <a:r>
              <a:rPr lang="en-US" dirty="0" smtClean="0"/>
              <a:t>Faculty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College wide FLEX sessions educating faculty about non-credit </a:t>
            </a:r>
            <a:r>
              <a:rPr lang="en-US" dirty="0" smtClean="0"/>
              <a:t>pathways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Support from the Chancellor, CIO, AVPAA, Deans (including noncredit), Institutional Research, Student Services, Student Equity Coordinator, and Basic Skills </a:t>
            </a:r>
            <a:r>
              <a:rPr lang="en-US" dirty="0" smtClean="0"/>
              <a:t>Coordinator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Follow through and expedited approval by the College’s Academic Senate and Curriculum Committee (Curriculum Committee already aware of benefits to students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Approval by the State Chancellor’s </a:t>
            </a:r>
            <a:r>
              <a:rPr lang="en-US" dirty="0" smtClean="0"/>
              <a:t>Office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ACCJC and Substantive Change Proposal </a:t>
            </a:r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0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Outcomes for Today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an overview of CDCP noncredit</a:t>
            </a:r>
          </a:p>
          <a:p>
            <a:endParaRPr lang="en-US" dirty="0"/>
          </a:p>
          <a:p>
            <a:r>
              <a:rPr lang="en-US" dirty="0" smtClean="0"/>
              <a:t>Learn from the experiences of a college that is building its CDCP noncredit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Next Steps at College of the Canyons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Offerings of noncredit Basic Arithmetic Skills </a:t>
            </a:r>
            <a:r>
              <a:rPr lang="en-US" dirty="0" smtClean="0"/>
              <a:t>courses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Open Educational </a:t>
            </a:r>
            <a:r>
              <a:rPr lang="en-US" dirty="0" smtClean="0"/>
              <a:t>Resources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Construction of a more accurate and fair placement system that recognizes the difference math pathways (STEM/Business and Statistics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Program viability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Now It’s Your Turn!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yourturn_l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30" r="-117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2869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63" y="211186"/>
            <a:ext cx="8229600" cy="60317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Resources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63" y="958377"/>
            <a:ext cx="8229600" cy="403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Colleges. (2006). </a:t>
            </a:r>
            <a:r>
              <a:rPr lang="en-US" sz="1200" b="1" dirty="0" smtClean="0">
                <a:cs typeface="Cambria"/>
                <a:hlinkClick r:id="rId2"/>
              </a:rPr>
              <a:t>The Role of Noncredit in the California Community Colleges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Colleges, Noncredit Ad Hoc Committee. (2009). </a:t>
            </a:r>
            <a:r>
              <a:rPr lang="en-US" sz="1200" b="1" dirty="0" smtClean="0">
                <a:cs typeface="Cambria"/>
                <a:hlinkClick r:id="rId3"/>
              </a:rPr>
              <a:t>Noncredit Instruction: Opportunity and Challenge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Colleges. Noncredit Committee webpage. </a:t>
            </a:r>
            <a:r>
              <a:rPr lang="en-US" sz="1200" b="1" dirty="0" smtClean="0">
                <a:cs typeface="Cambria"/>
                <a:hlinkClick r:id="rId4"/>
              </a:rPr>
              <a:t>www. asccc.org/directory/noncredit-committee</a:t>
            </a:r>
            <a:r>
              <a:rPr lang="en-US" sz="1200" b="1" dirty="0" smtClean="0">
                <a:cs typeface="Cambria"/>
              </a:rPr>
              <a:t>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Colleges, Noncredit Task Force. (2014). </a:t>
            </a:r>
            <a:r>
              <a:rPr lang="en-US" sz="1200" b="1" dirty="0" smtClean="0">
                <a:cs typeface="Cambria"/>
                <a:hlinkClick r:id="rId5"/>
              </a:rPr>
              <a:t>AB 86: A Brief History and Current State of Affairs from the Noncredit Task Force</a:t>
            </a:r>
            <a:r>
              <a:rPr lang="en-US" sz="1200" b="1" dirty="0" smtClean="0">
                <a:cs typeface="Cambria"/>
              </a:rPr>
              <a:t>. </a:t>
            </a:r>
            <a:r>
              <a:rPr lang="en-US" sz="1200" b="1" i="1" dirty="0" smtClean="0">
                <a:cs typeface="Cambria"/>
              </a:rPr>
              <a:t>Rostrum </a:t>
            </a:r>
            <a:r>
              <a:rPr lang="en-US" sz="1200" b="1" dirty="0" smtClean="0">
                <a:cs typeface="Cambria"/>
              </a:rPr>
              <a:t>(March 2014).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Legislative Analyst’s Office. (2012). </a:t>
            </a:r>
            <a:r>
              <a:rPr lang="en-US" sz="1200" b="1" dirty="0" smtClean="0">
                <a:cs typeface="Cambria"/>
                <a:hlinkClick r:id="rId6"/>
              </a:rPr>
              <a:t>Restructuring California’s Adult Education System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Shaw, Leigh Anne and Candace Lynch-Thompson. (2014). </a:t>
            </a:r>
            <a:r>
              <a:rPr lang="en-US" sz="1200" b="1" dirty="0" smtClean="0">
                <a:cs typeface="Cambria"/>
                <a:hlinkClick r:id="rId7"/>
              </a:rPr>
              <a:t>Trojan Horse or Tremendous Godsend? Retooling Adult Education in a New Era</a:t>
            </a:r>
            <a:r>
              <a:rPr lang="en-US" sz="1200" b="1" dirty="0" smtClean="0">
                <a:cs typeface="Cambria"/>
              </a:rPr>
              <a:t>. </a:t>
            </a:r>
            <a:r>
              <a:rPr lang="en-US" sz="1200" b="1" i="1" dirty="0" smtClean="0">
                <a:cs typeface="Cambria"/>
              </a:rPr>
              <a:t>Rostrum </a:t>
            </a:r>
            <a:r>
              <a:rPr lang="en-US" sz="1200" b="1" dirty="0" smtClean="0">
                <a:cs typeface="Cambria"/>
              </a:rPr>
              <a:t>(October 2014). Sacramento, CA.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280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Thank you!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624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Noncredit Serves the Most Underserved Members of Our </a:t>
            </a:r>
            <a:r>
              <a:rPr lang="en-US" sz="3200" dirty="0" smtClean="0">
                <a:solidFill>
                  <a:srgbClr val="FF0000"/>
                </a:solidFill>
              </a:rPr>
              <a:t>Communities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 Nearly 25% of CA’s 38 million people live in poverty: 8.9 million people</a:t>
            </a:r>
          </a:p>
          <a:p>
            <a:endParaRPr lang="en-US" dirty="0"/>
          </a:p>
          <a:p>
            <a:r>
              <a:rPr lang="en-US" dirty="0"/>
              <a:t> CA: highest level of poverty in US according to 2014 US Census report that takes into account broad measures of income and cost of living</a:t>
            </a:r>
          </a:p>
          <a:p>
            <a:endParaRPr lang="en-US" dirty="0"/>
          </a:p>
          <a:p>
            <a:r>
              <a:rPr lang="en-US" dirty="0"/>
              <a:t> Highest rates: Los Angeles (27%), Napa (26%), San Francisco Bay Area and coastal communities (22%)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87" b="-27387"/>
          <a:stretch>
            <a:fillRect/>
          </a:stretch>
        </p:blipFill>
        <p:spPr bwMode="auto">
          <a:prstGeom prst="rect">
            <a:avLst/>
          </a:prstGeom>
          <a:noFill/>
          <a:ln>
            <a:solidFill>
              <a:schemeClr val="accent5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4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49"/>
            <a:ext cx="8229600" cy="8549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Noncredit Serves the Most Underserved Members of Our </a:t>
            </a:r>
            <a:r>
              <a:rPr lang="en-US" sz="3200" dirty="0" smtClean="0">
                <a:solidFill>
                  <a:srgbClr val="FF0000"/>
                </a:solidFill>
              </a:rPr>
              <a:t>Communities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3"/>
            <a:ext cx="8229600" cy="3643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the neediest, most underserved members of our communities </a:t>
            </a:r>
            <a:r>
              <a:rPr lang="en-US" dirty="0" smtClean="0"/>
              <a:t>can be served by noncredit – </a:t>
            </a:r>
            <a:r>
              <a:rPr lang="en-US" dirty="0"/>
              <a:t>look at the goals in your college’s SSSP and Equity Plans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Wide range of goals, generally attempting to gain skills needed for:</a:t>
            </a:r>
          </a:p>
          <a:p>
            <a:pPr lvl="2"/>
            <a:r>
              <a:rPr lang="en-US" dirty="0"/>
              <a:t>Personal/family</a:t>
            </a:r>
          </a:p>
          <a:p>
            <a:pPr lvl="2"/>
            <a:r>
              <a:rPr lang="en-US" dirty="0"/>
              <a:t>Employment </a:t>
            </a:r>
          </a:p>
          <a:p>
            <a:pPr lvl="2"/>
            <a:r>
              <a:rPr lang="en-US" dirty="0"/>
              <a:t>Educational transition, pre-collegiate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9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ABCs of Noncredit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4" y="1142999"/>
            <a:ext cx="8178796" cy="363511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Regular noncredit</a:t>
            </a:r>
          </a:p>
          <a:p>
            <a:pPr lvl="1"/>
            <a:r>
              <a:rPr lang="en-US" dirty="0" smtClean="0"/>
              <a:t>Stand alone courses, 10 categories</a:t>
            </a:r>
          </a:p>
          <a:p>
            <a:endParaRPr lang="en-US" dirty="0" smtClean="0"/>
          </a:p>
          <a:p>
            <a:r>
              <a:rPr lang="en-US" dirty="0" smtClean="0"/>
              <a:t>CDCP – Career Development College </a:t>
            </a:r>
            <a:r>
              <a:rPr lang="en-US" dirty="0" smtClean="0"/>
              <a:t>Preparation (</a:t>
            </a:r>
            <a:r>
              <a:rPr lang="en-US" dirty="0" smtClean="0"/>
              <a:t>Defined in </a:t>
            </a:r>
            <a:r>
              <a:rPr lang="en-US" dirty="0" smtClean="0"/>
              <a:t>Ed Code </a:t>
            </a:r>
            <a:r>
              <a:rPr lang="en-US" dirty="0" smtClean="0">
                <a:cs typeface="Cambria"/>
              </a:rPr>
              <a:t>§84760.5)</a:t>
            </a:r>
            <a:endParaRPr lang="en-US" dirty="0"/>
          </a:p>
          <a:p>
            <a:pPr lvl="1"/>
            <a:r>
              <a:rPr lang="en-US" dirty="0" smtClean="0"/>
              <a:t>(Enhanced Funding, SB361 – 2007)</a:t>
            </a:r>
            <a:endParaRPr lang="en-US" dirty="0"/>
          </a:p>
          <a:p>
            <a:pPr lvl="1"/>
            <a:r>
              <a:rPr lang="en-US" b="1" dirty="0" smtClean="0"/>
              <a:t>Equalized Funding (SB860 – 2014) – Equalized to Credit Rate</a:t>
            </a:r>
          </a:p>
          <a:p>
            <a:pPr lvl="1"/>
            <a:r>
              <a:rPr lang="en-US" dirty="0" smtClean="0"/>
              <a:t>Noncredit Certificates of Competency and Completion</a:t>
            </a:r>
          </a:p>
          <a:p>
            <a:pPr lvl="2"/>
            <a:r>
              <a:rPr lang="en-US" dirty="0" smtClean="0"/>
              <a:t>Sequences of courses</a:t>
            </a:r>
          </a:p>
          <a:p>
            <a:endParaRPr lang="en-US" dirty="0" smtClean="0"/>
          </a:p>
          <a:p>
            <a:r>
              <a:rPr lang="en-US" dirty="0" smtClean="0"/>
              <a:t>Open-entry/Open-exit vs. Managed Enrollment</a:t>
            </a:r>
          </a:p>
          <a:p>
            <a:endParaRPr lang="en-US" dirty="0" smtClean="0"/>
          </a:p>
          <a:p>
            <a:r>
              <a:rPr lang="en-US" dirty="0" smtClean="0"/>
              <a:t>FTES Generation – “positive attendance” versus census date</a:t>
            </a:r>
          </a:p>
          <a:p>
            <a:endParaRPr lang="en-US" dirty="0" smtClean="0"/>
          </a:p>
          <a:p>
            <a:r>
              <a:rPr lang="en-US" dirty="0" smtClean="0"/>
              <a:t>AB86</a:t>
            </a:r>
          </a:p>
          <a:p>
            <a:endParaRPr lang="en-US" dirty="0" smtClean="0"/>
          </a:p>
          <a:p>
            <a:r>
              <a:rPr lang="en-US" b="1" dirty="0" smtClean="0"/>
              <a:t>Important: Noncredit is not community services!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415"/>
            <a:ext cx="8229600" cy="7429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Credit vs. Noncredit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1425"/>
            <a:ext cx="4040188" cy="479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Cambria"/>
              </a:rPr>
              <a:t>Credit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00350"/>
            <a:ext cx="4040188" cy="29634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Degrees, certificates of achievement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Generates apportionment</a:t>
            </a:r>
            <a:endParaRPr lang="en-US" sz="7385" dirty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S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tudent </a:t>
            </a:r>
            <a:r>
              <a:rPr lang="en-US" sz="7385" dirty="0">
                <a:solidFill>
                  <a:srgbClr val="000000"/>
                </a:solidFill>
                <a:cs typeface="Cambria"/>
              </a:rPr>
              <a:t>fees apply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Degree applicable and non-degree applicable (developmental/basic skills)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Unit bearing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Not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repeatable</a:t>
            </a:r>
          </a:p>
          <a:p>
            <a:pPr lvl="1">
              <a:buFont typeface="Arial"/>
              <a:buChar char="•"/>
            </a:pPr>
            <a:endParaRPr lang="en-US" sz="7385" dirty="0">
              <a:solidFill>
                <a:srgbClr val="000000"/>
              </a:solidFill>
              <a:cs typeface="Cambria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1425"/>
            <a:ext cx="4041775" cy="479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Cambria"/>
              </a:rPr>
              <a:t>Noncredit</a:t>
            </a:r>
            <a:endParaRPr lang="en-US" dirty="0">
              <a:solidFill>
                <a:srgbClr val="000000"/>
              </a:solidFill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91247"/>
            <a:ext cx="4041775" cy="3309592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Certificates of completion, certificates of competency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Generates apportionment: </a:t>
            </a:r>
            <a:r>
              <a:rPr lang="en-US" sz="7385" dirty="0">
                <a:solidFill>
                  <a:srgbClr val="000000"/>
                </a:solidFill>
                <a:cs typeface="Cambria"/>
              </a:rPr>
              <a:t>two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levels </a:t>
            </a:r>
          </a:p>
          <a:p>
            <a:pPr lvl="1">
              <a:buFont typeface="Arial"/>
              <a:buChar char="•"/>
            </a:pPr>
            <a:r>
              <a:rPr lang="en-US" sz="7385" b="1" dirty="0" smtClean="0">
                <a:solidFill>
                  <a:srgbClr val="FF0000"/>
                </a:solidFill>
                <a:cs typeface="Cambria"/>
              </a:rPr>
              <a:t>CDCP apportionment now same level as credit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No student fees</a:t>
            </a:r>
            <a:endParaRPr lang="en-US" sz="7385" dirty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No units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Repeatable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Limited to 10 different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categories </a:t>
            </a:r>
            <a:r>
              <a:rPr lang="en-US" sz="7385" b="1" dirty="0" smtClean="0">
                <a:solidFill>
                  <a:srgbClr val="FF0000"/>
                </a:solidFill>
                <a:cs typeface="Cambria"/>
              </a:rPr>
              <a:t>(CDCP = 4 categories)</a:t>
            </a:r>
          </a:p>
          <a:p>
            <a:pPr marL="457200" lvl="1" indent="0">
              <a:buNone/>
            </a:pPr>
            <a:endParaRPr lang="en-US" sz="7385" dirty="0" smtClean="0">
              <a:solidFill>
                <a:srgbClr val="000000"/>
              </a:solidFill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0575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561"/>
            <a:ext cx="8229600" cy="678166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Noncredit Courses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193"/>
            <a:ext cx="8229600" cy="3944393"/>
          </a:xfrm>
        </p:spPr>
        <p:txBody>
          <a:bodyPr>
            <a:normAutofit fontScale="62500" lnSpcReduction="20000"/>
          </a:bodyPr>
          <a:lstStyle/>
          <a:p>
            <a:r>
              <a:rPr lang="en-US" sz="2595" dirty="0" smtClean="0">
                <a:latin typeface="+mj-lt"/>
                <a:cs typeface="Cambria"/>
              </a:rPr>
              <a:t>10 categories of noncredit courses are eligible for state funding (§58160, CB22) (p. 96 and 190 of PCAH, Program Course Approval Handbook, 5</a:t>
            </a:r>
            <a:r>
              <a:rPr lang="en-US" sz="2595" baseline="30000" dirty="0" smtClean="0">
                <a:latin typeface="+mj-lt"/>
                <a:cs typeface="Cambria"/>
              </a:rPr>
              <a:t>th</a:t>
            </a:r>
            <a:r>
              <a:rPr lang="en-US" sz="2595" dirty="0" smtClean="0">
                <a:latin typeface="+mj-lt"/>
                <a:cs typeface="Cambria"/>
              </a:rPr>
              <a:t> Edition)</a:t>
            </a:r>
          </a:p>
          <a:p>
            <a:endParaRPr lang="en-US" sz="2595" dirty="0" smtClean="0">
              <a:latin typeface="+mj-lt"/>
              <a:cs typeface="Cambria"/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  <a:latin typeface="+mj-lt"/>
                <a:cs typeface="Cambria"/>
              </a:rPr>
              <a:t>English as a Second Language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  <a:latin typeface="+mj-lt"/>
                <a:cs typeface="Cambria"/>
              </a:rPr>
              <a:t>Immigrant Education (including citizenship)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  <a:latin typeface="+mj-lt"/>
                <a:cs typeface="Cambria"/>
              </a:rPr>
              <a:t>Elementary and Secondary Basic Skills (incl. supervised tutoring)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Health and Safety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  <a:latin typeface="+mj-lt"/>
                <a:cs typeface="Cambria"/>
              </a:rPr>
              <a:t>Courses for Adults with Substantial Disabilities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Parenting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Home Economics</a:t>
            </a:r>
          </a:p>
          <a:p>
            <a:pPr lvl="1"/>
            <a:r>
              <a:rPr lang="en-US" sz="2600" dirty="0">
                <a:solidFill>
                  <a:schemeClr val="accent4"/>
                </a:solidFill>
                <a:latin typeface="+mj-lt"/>
                <a:cs typeface="Cambria"/>
              </a:rPr>
              <a:t>Courses for Older </a:t>
            </a:r>
            <a:r>
              <a:rPr lang="en-US" sz="2600" dirty="0" smtClean="0">
                <a:solidFill>
                  <a:schemeClr val="accent4"/>
                </a:solidFill>
                <a:latin typeface="+mj-lt"/>
                <a:cs typeface="Cambria"/>
              </a:rPr>
              <a:t>Adults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  <a:latin typeface="+mj-lt"/>
                <a:cs typeface="Cambria"/>
              </a:rPr>
              <a:t>Short</a:t>
            </a:r>
            <a:r>
              <a:rPr lang="en-US" sz="2600" dirty="0">
                <a:solidFill>
                  <a:srgbClr val="0070C0"/>
                </a:solidFill>
                <a:latin typeface="+mj-lt"/>
                <a:cs typeface="Cambria"/>
              </a:rPr>
              <a:t>-Term Vocational (incl. apprenticeship)</a:t>
            </a:r>
          </a:p>
          <a:p>
            <a:pPr lvl="1"/>
            <a:r>
              <a:rPr lang="en-US" sz="2595" dirty="0" smtClean="0">
                <a:latin typeface="+mj-lt"/>
                <a:cs typeface="Cambria"/>
              </a:rPr>
              <a:t>Workforce Preparation</a:t>
            </a:r>
          </a:p>
          <a:p>
            <a:pPr marL="274320" lvl="1" indent="0">
              <a:buNone/>
            </a:pPr>
            <a:endParaRPr lang="en-US" sz="2595" dirty="0">
              <a:solidFill>
                <a:srgbClr val="0070C0"/>
              </a:solidFill>
              <a:latin typeface="+mj-lt"/>
              <a:cs typeface="Cambria"/>
            </a:endParaRPr>
          </a:p>
          <a:p>
            <a:pPr marL="274320" lvl="1" indent="0" algn="r">
              <a:buNone/>
            </a:pPr>
            <a:r>
              <a:rPr lang="en-US" sz="2595" dirty="0" smtClean="0">
                <a:solidFill>
                  <a:srgbClr val="0070C0"/>
                </a:solidFill>
                <a:latin typeface="+mj-lt"/>
                <a:cs typeface="Cambria"/>
              </a:rPr>
              <a:t>(The blue font indicates AB86 funded categories)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395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09" y="362387"/>
            <a:ext cx="8628118" cy="969771"/>
          </a:xfrm>
        </p:spPr>
        <p:txBody>
          <a:bodyPr/>
          <a:lstStyle/>
          <a:p>
            <a:r>
              <a:rPr lang="en-US" sz="2700" dirty="0">
                <a:solidFill>
                  <a:srgbClr val="FF0000"/>
                </a:solidFill>
              </a:rPr>
              <a:t>Course Outline of </a:t>
            </a:r>
            <a:r>
              <a:rPr lang="en-US" sz="2700" dirty="0" smtClean="0">
                <a:solidFill>
                  <a:srgbClr val="FF0000"/>
                </a:solidFill>
              </a:rPr>
              <a:t>Record Required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79" y="1231002"/>
            <a:ext cx="8721148" cy="3439122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Title 5 </a:t>
            </a:r>
            <a:r>
              <a:rPr lang="en-US" sz="1600" dirty="0">
                <a:cs typeface="Cambria"/>
              </a:rPr>
              <a:t>§</a:t>
            </a:r>
            <a:r>
              <a:rPr lang="en-US" sz="1600" b="1" dirty="0" smtClean="0"/>
              <a:t>55002</a:t>
            </a:r>
            <a:r>
              <a:rPr lang="en-US" sz="1600" b="1" dirty="0" smtClean="0"/>
              <a:t>(c)(2) - </a:t>
            </a:r>
            <a:r>
              <a:rPr lang="en-US" sz="1600" dirty="0"/>
              <a:t>The course outline of record shall specify the </a:t>
            </a:r>
            <a:r>
              <a:rPr lang="en-US" sz="1600" dirty="0" smtClean="0"/>
              <a:t>following:</a:t>
            </a:r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umber </a:t>
            </a:r>
            <a:r>
              <a:rPr lang="en-US" sz="1600" dirty="0"/>
              <a:t>of contact hours normally required for a student to complete the </a:t>
            </a:r>
            <a:r>
              <a:rPr lang="en-US" sz="1600" dirty="0" smtClean="0"/>
              <a:t>course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atalog </a:t>
            </a:r>
            <a:r>
              <a:rPr lang="en-US" sz="1600" dirty="0"/>
              <a:t>description, </a:t>
            </a:r>
            <a:endParaRPr lang="en-US" sz="1600" dirty="0" smtClean="0"/>
          </a:p>
          <a:p>
            <a:pPr lvl="1"/>
            <a:r>
              <a:rPr lang="en-US" sz="1600" dirty="0" smtClean="0"/>
              <a:t>Objectives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ontents </a:t>
            </a:r>
            <a:r>
              <a:rPr lang="en-US" sz="1600" dirty="0"/>
              <a:t>in terms of a specific body of </a:t>
            </a:r>
            <a:r>
              <a:rPr lang="en-US" sz="1600" dirty="0" smtClean="0"/>
              <a:t>knowledge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nstructional methodology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xamples </a:t>
            </a:r>
            <a:r>
              <a:rPr lang="en-US" sz="1600" dirty="0"/>
              <a:t>of assignments and/or </a:t>
            </a:r>
            <a:r>
              <a:rPr lang="en-US" sz="1600" dirty="0" smtClean="0"/>
              <a:t>activities</a:t>
            </a:r>
          </a:p>
          <a:p>
            <a:pPr lvl="1"/>
            <a:r>
              <a:rPr lang="en-US" sz="1600" dirty="0"/>
              <a:t>M</a:t>
            </a:r>
            <a:r>
              <a:rPr lang="en-US" sz="1600" dirty="0" smtClean="0"/>
              <a:t>ethods </a:t>
            </a:r>
            <a:r>
              <a:rPr lang="en-US" sz="1600" dirty="0"/>
              <a:t>of evaluation for determining whether the stated objectives have been </a:t>
            </a:r>
            <a:r>
              <a:rPr lang="en-US" sz="1600" dirty="0" smtClean="0"/>
              <a:t>met</a:t>
            </a:r>
            <a:endParaRPr lang="en-US" sz="1600" b="1" dirty="0"/>
          </a:p>
          <a:p>
            <a:pPr>
              <a:buNone/>
            </a:pPr>
            <a:endParaRPr lang="en-US" sz="1600" b="1" dirty="0"/>
          </a:p>
          <a:p>
            <a:r>
              <a:rPr lang="en-US" sz="1600" b="1" dirty="0" smtClean="0"/>
              <a:t>No distinction in quality between regular and CDCP noncredit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1600" b="1" dirty="0" smtClean="0"/>
              <a:t>All noncredit courses </a:t>
            </a:r>
            <a:r>
              <a:rPr lang="en-US" sz="1600" b="1" dirty="0"/>
              <a:t>must be approved by the local academic senate (curriculum committee</a:t>
            </a:r>
            <a:r>
              <a:rPr lang="en-US" sz="1600" b="1" dirty="0" smtClean="0"/>
              <a:t>), by the </a:t>
            </a:r>
            <a:r>
              <a:rPr lang="en-US" sz="1600" b="1" dirty="0"/>
              <a:t>local governing </a:t>
            </a:r>
            <a:r>
              <a:rPr lang="en-US" sz="1600" b="1" dirty="0" smtClean="0"/>
              <a:t>board and the </a:t>
            </a:r>
            <a:r>
              <a:rPr lang="en-US" sz="1600" b="1" dirty="0"/>
              <a:t>Chancellor’s Office.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58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Career Development and College Preparation  (CDCP) Noncredit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71" y="1315028"/>
            <a:ext cx="8023766" cy="353063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CDCP requirements established in Ed Code </a:t>
            </a:r>
            <a:r>
              <a:rPr lang="en-US" dirty="0" smtClean="0">
                <a:cs typeface="Cambria"/>
              </a:rPr>
              <a:t>§84760.5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CDCP </a:t>
            </a:r>
            <a:r>
              <a:rPr lang="en-US" dirty="0"/>
              <a:t>“prepares students for employment or to be successful in college-level credit coursework.”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CDCP </a:t>
            </a:r>
            <a:r>
              <a:rPr lang="en-US" sz="2400" dirty="0"/>
              <a:t>courses must be sequenced and lead to </a:t>
            </a:r>
            <a:r>
              <a:rPr lang="en-US" sz="2400" dirty="0" smtClean="0"/>
              <a:t>certificates</a:t>
            </a:r>
          </a:p>
          <a:p>
            <a:endParaRPr lang="en-US" sz="2400" dirty="0"/>
          </a:p>
          <a:p>
            <a:r>
              <a:rPr lang="en-US" sz="2400" dirty="0" smtClean="0"/>
              <a:t>CDCP </a:t>
            </a:r>
            <a:r>
              <a:rPr lang="en-US" sz="2400" dirty="0"/>
              <a:t>Enhanced Funding Categories:</a:t>
            </a:r>
          </a:p>
          <a:p>
            <a:pPr lvl="1"/>
            <a:r>
              <a:rPr lang="en-US" sz="2400" dirty="0"/>
              <a:t>ESL</a:t>
            </a:r>
          </a:p>
          <a:p>
            <a:pPr lvl="1"/>
            <a:r>
              <a:rPr lang="en-US" sz="2400" dirty="0"/>
              <a:t>Math and English Basic Skills</a:t>
            </a:r>
          </a:p>
          <a:p>
            <a:pPr lvl="1"/>
            <a:r>
              <a:rPr lang="en-US" sz="2400" dirty="0"/>
              <a:t>Short-term Vocational </a:t>
            </a:r>
            <a:r>
              <a:rPr lang="en-US" sz="2100" dirty="0"/>
              <a:t>(Short-term vocational program must be determined by the Chancellor, in consultation with the Employment Development Department, to have high employment </a:t>
            </a:r>
            <a:r>
              <a:rPr lang="en-US" sz="2100" dirty="0" smtClean="0"/>
              <a:t>potential)</a:t>
            </a:r>
            <a:endParaRPr lang="en-US" sz="2100" dirty="0"/>
          </a:p>
          <a:p>
            <a:pPr lvl="1"/>
            <a:r>
              <a:rPr lang="en-US" sz="2400" dirty="0"/>
              <a:t>Workforce Preparation (</a:t>
            </a:r>
            <a:r>
              <a:rPr lang="en-US" sz="2000" dirty="0"/>
              <a:t>speaking, listening, reading, writing, mathematics, decision-making, and problem solving skills that are necessary to participate in job-specific technical training)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9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126</TotalTime>
  <Words>1478</Words>
  <Application>Microsoft Macintosh PowerPoint</Application>
  <PresentationFormat>On-screen Show (16:9)</PresentationFormat>
  <Paragraphs>229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They Showed Us the Money, Now Give Them the (Non)Credit – Effectively Implementing CDCP</vt:lpstr>
      <vt:lpstr>Outcomes for Today </vt:lpstr>
      <vt:lpstr>Noncredit Serves the Most Underserved Members of Our Communities</vt:lpstr>
      <vt:lpstr>Noncredit Serves the Most Underserved Members of Our Communities</vt:lpstr>
      <vt:lpstr>ABCs of Noncredit</vt:lpstr>
      <vt:lpstr>Credit vs. Noncredit</vt:lpstr>
      <vt:lpstr>Noncredit Courses </vt:lpstr>
      <vt:lpstr>Course Outline of Record Required</vt:lpstr>
      <vt:lpstr>Career Development and College Preparation  (CDCP) Noncredit</vt:lpstr>
      <vt:lpstr>CDCP Certificates - Defined</vt:lpstr>
      <vt:lpstr>Certificate Approvals by CDCP Category, 2014-2015 Source: CCC Chancellor’s Office presentation to ACCE October 19, 2015 in Sacramento, CA</vt:lpstr>
      <vt:lpstr>Selected Senate Positions on Noncredit</vt:lpstr>
      <vt:lpstr>Why Have CDCP Noncredit Programs? Some Benefits/Opportunities for Students Include…</vt:lpstr>
      <vt:lpstr>Engaging Faculty in CDCP Noncredit Conversations</vt:lpstr>
      <vt:lpstr>Local Conversations on CDCP – Challenges</vt:lpstr>
      <vt:lpstr>Building and Expanding CDCP</vt:lpstr>
      <vt:lpstr>Motivation for Change at College of the Canyons </vt:lpstr>
      <vt:lpstr>Statewide Initiatives in Place to Support Change </vt:lpstr>
      <vt:lpstr>Team Effort </vt:lpstr>
      <vt:lpstr>Next Steps at College of the Canyons </vt:lpstr>
      <vt:lpstr>Now It’s Your Turn!</vt:lpstr>
      <vt:lpstr>Resources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John Freitas</cp:lastModifiedBy>
  <cp:revision>24</cp:revision>
  <dcterms:created xsi:type="dcterms:W3CDTF">2015-10-21T19:14:41Z</dcterms:created>
  <dcterms:modified xsi:type="dcterms:W3CDTF">2015-11-03T15:43:05Z</dcterms:modified>
</cp:coreProperties>
</file>