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57" r:id="rId3"/>
    <p:sldId id="258" r:id="rId4"/>
    <p:sldId id="290" r:id="rId5"/>
    <p:sldId id="273" r:id="rId6"/>
    <p:sldId id="276" r:id="rId7"/>
    <p:sldId id="277" r:id="rId8"/>
    <p:sldId id="275" r:id="rId9"/>
    <p:sldId id="278" r:id="rId10"/>
    <p:sldId id="280" r:id="rId11"/>
    <p:sldId id="282" r:id="rId12"/>
    <p:sldId id="292" r:id="rId13"/>
    <p:sldId id="281" r:id="rId14"/>
    <p:sldId id="283" r:id="rId15"/>
    <p:sldId id="284" r:id="rId16"/>
    <p:sldId id="285" r:id="rId17"/>
    <p:sldId id="286" r:id="rId18"/>
    <p:sldId id="287" r:id="rId19"/>
    <p:sldId id="279" r:id="rId20"/>
    <p:sldId id="288" r:id="rId21"/>
    <p:sldId id="289" r:id="rId22"/>
    <p:sldId id="291" r:id="rId23"/>
    <p:sldId id="293" r:id="rId24"/>
    <p:sldId id="274"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9" autoAdjust="0"/>
    <p:restoredTop sz="86316" autoAdjust="0"/>
  </p:normalViewPr>
  <p:slideViewPr>
    <p:cSldViewPr snapToGrid="0">
      <p:cViewPr varScale="1">
        <p:scale>
          <a:sx n="63" d="100"/>
          <a:sy n="63" d="100"/>
        </p:scale>
        <p:origin x="92" y="128"/>
      </p:cViewPr>
      <p:guideLst/>
    </p:cSldViewPr>
  </p:slideViewPr>
  <p:outlineViewPr>
    <p:cViewPr>
      <p:scale>
        <a:sx n="33" d="100"/>
        <a:sy n="33" d="100"/>
      </p:scale>
      <p:origin x="0" y="-8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Slide Number Placeholder 3"/>
          <p:cNvSpPr>
            <a:spLocks noGrp="1"/>
          </p:cNvSpPr>
          <p:nvPr>
            <p:ph type="sldNum" sz="quarter" idx="5"/>
          </p:nvPr>
        </p:nvSpPr>
        <p:spPr/>
        <p:txBody>
          <a:bodyPr/>
          <a:lstStyle/>
          <a:p>
            <a:fld id="{7FEC4B0C-5749-AE40-B065-8023492451D3}" type="slidenum">
              <a:rPr lang="en-US" smtClean="0"/>
              <a:t>1</a:t>
            </a:fld>
            <a:endParaRPr lang="en-US"/>
          </a:p>
        </p:txBody>
      </p:sp>
    </p:spTree>
    <p:extLst>
      <p:ext uri="{BB962C8B-B14F-4D97-AF65-F5344CB8AC3E}">
        <p14:creationId xmlns:p14="http://schemas.microsoft.com/office/powerpoint/2010/main" val="70335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7FEC4B0C-5749-AE40-B065-8023492451D3}" type="slidenum">
              <a:rPr lang="en-US" smtClean="0"/>
              <a:t>10</a:t>
            </a:fld>
            <a:endParaRPr lang="en-US"/>
          </a:p>
        </p:txBody>
      </p:sp>
    </p:spTree>
    <p:extLst>
      <p:ext uri="{BB962C8B-B14F-4D97-AF65-F5344CB8AC3E}">
        <p14:creationId xmlns:p14="http://schemas.microsoft.com/office/powerpoint/2010/main" val="378895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7FEC4B0C-5749-AE40-B065-8023492451D3}" type="slidenum">
              <a:rPr lang="en-US" smtClean="0"/>
              <a:t>11</a:t>
            </a:fld>
            <a:endParaRPr lang="en-US"/>
          </a:p>
        </p:txBody>
      </p:sp>
    </p:spTree>
    <p:extLst>
      <p:ext uri="{BB962C8B-B14F-4D97-AF65-F5344CB8AC3E}">
        <p14:creationId xmlns:p14="http://schemas.microsoft.com/office/powerpoint/2010/main" val="385515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7FEC4B0C-5749-AE40-B065-8023492451D3}" type="slidenum">
              <a:rPr lang="en-US" smtClean="0"/>
              <a:t>12</a:t>
            </a:fld>
            <a:endParaRPr lang="en-US"/>
          </a:p>
        </p:txBody>
      </p:sp>
    </p:spTree>
    <p:extLst>
      <p:ext uri="{BB962C8B-B14F-4D97-AF65-F5344CB8AC3E}">
        <p14:creationId xmlns:p14="http://schemas.microsoft.com/office/powerpoint/2010/main" val="3898063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7FEC4B0C-5749-AE40-B065-8023492451D3}" type="slidenum">
              <a:rPr lang="en-US" smtClean="0"/>
              <a:t>13</a:t>
            </a:fld>
            <a:endParaRPr lang="en-US"/>
          </a:p>
        </p:txBody>
      </p:sp>
    </p:spTree>
    <p:extLst>
      <p:ext uri="{BB962C8B-B14F-4D97-AF65-F5344CB8AC3E}">
        <p14:creationId xmlns:p14="http://schemas.microsoft.com/office/powerpoint/2010/main" val="367139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7FEC4B0C-5749-AE40-B065-8023492451D3}" type="slidenum">
              <a:rPr lang="en-US" smtClean="0"/>
              <a:t>14</a:t>
            </a:fld>
            <a:endParaRPr lang="en-US"/>
          </a:p>
        </p:txBody>
      </p:sp>
    </p:spTree>
    <p:extLst>
      <p:ext uri="{BB962C8B-B14F-4D97-AF65-F5344CB8AC3E}">
        <p14:creationId xmlns:p14="http://schemas.microsoft.com/office/powerpoint/2010/main" val="283522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7FEC4B0C-5749-AE40-B065-8023492451D3}" type="slidenum">
              <a:rPr lang="en-US" smtClean="0"/>
              <a:t>15</a:t>
            </a:fld>
            <a:endParaRPr lang="en-US"/>
          </a:p>
        </p:txBody>
      </p:sp>
    </p:spTree>
    <p:extLst>
      <p:ext uri="{BB962C8B-B14F-4D97-AF65-F5344CB8AC3E}">
        <p14:creationId xmlns:p14="http://schemas.microsoft.com/office/powerpoint/2010/main" val="386445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r>
              <a:rPr lang="en-US" dirty="0"/>
              <a:t>Collaboration with administration and faculty. Consider other processes such as program review for resource requests.</a:t>
            </a:r>
          </a:p>
          <a:p>
            <a:r>
              <a:rPr lang="en-US" dirty="0"/>
              <a:t>Helicopter program example!</a:t>
            </a:r>
          </a:p>
        </p:txBody>
      </p:sp>
      <p:sp>
        <p:nvSpPr>
          <p:cNvPr id="4" name="Slide Number Placeholder 3"/>
          <p:cNvSpPr>
            <a:spLocks noGrp="1"/>
          </p:cNvSpPr>
          <p:nvPr>
            <p:ph type="sldNum" sz="quarter" idx="5"/>
          </p:nvPr>
        </p:nvSpPr>
        <p:spPr/>
        <p:txBody>
          <a:bodyPr/>
          <a:lstStyle/>
          <a:p>
            <a:fld id="{7FEC4B0C-5749-AE40-B065-8023492451D3}" type="slidenum">
              <a:rPr lang="en-US" smtClean="0"/>
              <a:t>16</a:t>
            </a:fld>
            <a:endParaRPr lang="en-US"/>
          </a:p>
        </p:txBody>
      </p:sp>
    </p:spTree>
    <p:extLst>
      <p:ext uri="{BB962C8B-B14F-4D97-AF65-F5344CB8AC3E}">
        <p14:creationId xmlns:p14="http://schemas.microsoft.com/office/powerpoint/2010/main" val="98664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Erik—references</a:t>
            </a:r>
          </a:p>
          <a:p>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17</a:t>
            </a:fld>
            <a:endParaRPr lang="en-US"/>
          </a:p>
        </p:txBody>
      </p:sp>
    </p:spTree>
    <p:extLst>
      <p:ext uri="{BB962C8B-B14F-4D97-AF65-F5344CB8AC3E}">
        <p14:creationId xmlns:p14="http://schemas.microsoft.com/office/powerpoint/2010/main" val="382492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Slide Number Placeholder 3"/>
          <p:cNvSpPr>
            <a:spLocks noGrp="1"/>
          </p:cNvSpPr>
          <p:nvPr>
            <p:ph type="sldNum" sz="quarter" idx="5"/>
          </p:nvPr>
        </p:nvSpPr>
        <p:spPr/>
        <p:txBody>
          <a:bodyPr/>
          <a:lstStyle/>
          <a:p>
            <a:fld id="{7FEC4B0C-5749-AE40-B065-8023492451D3}" type="slidenum">
              <a:rPr lang="en-US" smtClean="0"/>
              <a:t>18</a:t>
            </a:fld>
            <a:endParaRPr lang="en-US"/>
          </a:p>
        </p:txBody>
      </p:sp>
    </p:spTree>
    <p:extLst>
      <p:ext uri="{BB962C8B-B14F-4D97-AF65-F5344CB8AC3E}">
        <p14:creationId xmlns:p14="http://schemas.microsoft.com/office/powerpoint/2010/main" val="253522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a:p>
            <a:r>
              <a:rPr lang="en-US" dirty="0"/>
              <a:t>As we share discussion remind that this is a “safe space”  No Blame and No Shame! </a:t>
            </a:r>
          </a:p>
          <a:p>
            <a:endParaRPr lang="en-US" dirty="0"/>
          </a:p>
          <a:p>
            <a:r>
              <a:rPr lang="en-US" dirty="0"/>
              <a:t>Follow up question: What strategies help navigate these turbulent waters?</a:t>
            </a:r>
          </a:p>
        </p:txBody>
      </p:sp>
      <p:sp>
        <p:nvSpPr>
          <p:cNvPr id="4" name="Slide Number Placeholder 3"/>
          <p:cNvSpPr>
            <a:spLocks noGrp="1"/>
          </p:cNvSpPr>
          <p:nvPr>
            <p:ph type="sldNum" sz="quarter" idx="5"/>
          </p:nvPr>
        </p:nvSpPr>
        <p:spPr/>
        <p:txBody>
          <a:bodyPr/>
          <a:lstStyle/>
          <a:p>
            <a:fld id="{7FEC4B0C-5749-AE40-B065-8023492451D3}" type="slidenum">
              <a:rPr lang="en-US" smtClean="0"/>
              <a:t>19</a:t>
            </a:fld>
            <a:endParaRPr lang="en-US"/>
          </a:p>
        </p:txBody>
      </p:sp>
    </p:spTree>
    <p:extLst>
      <p:ext uri="{BB962C8B-B14F-4D97-AF65-F5344CB8AC3E}">
        <p14:creationId xmlns:p14="http://schemas.microsoft.com/office/powerpoint/2010/main" val="376594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Slide Number Placeholder 3"/>
          <p:cNvSpPr>
            <a:spLocks noGrp="1"/>
          </p:cNvSpPr>
          <p:nvPr>
            <p:ph type="sldNum" sz="quarter" idx="5"/>
          </p:nvPr>
        </p:nvSpPr>
        <p:spPr/>
        <p:txBody>
          <a:bodyPr/>
          <a:lstStyle/>
          <a:p>
            <a:fld id="{7FEC4B0C-5749-AE40-B065-8023492451D3}" type="slidenum">
              <a:rPr lang="en-US" smtClean="0"/>
              <a:t>2</a:t>
            </a:fld>
            <a:endParaRPr lang="en-US"/>
          </a:p>
        </p:txBody>
      </p:sp>
    </p:spTree>
    <p:extLst>
      <p:ext uri="{BB962C8B-B14F-4D97-AF65-F5344CB8AC3E}">
        <p14:creationId xmlns:p14="http://schemas.microsoft.com/office/powerpoint/2010/main" val="26582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7FEC4B0C-5749-AE40-B065-8023492451D3}" type="slidenum">
              <a:rPr lang="en-US" smtClean="0"/>
              <a:t>20</a:t>
            </a:fld>
            <a:endParaRPr lang="en-US"/>
          </a:p>
        </p:txBody>
      </p:sp>
    </p:spTree>
    <p:extLst>
      <p:ext uri="{BB962C8B-B14F-4D97-AF65-F5344CB8AC3E}">
        <p14:creationId xmlns:p14="http://schemas.microsoft.com/office/powerpoint/2010/main" val="531475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a:p>
            <a:r>
              <a:rPr lang="en-US" dirty="0"/>
              <a:t>It is our privilege/responsibility to provide a safe, welcoming environment that fosters student engagement in curricular discussion</a:t>
            </a:r>
          </a:p>
        </p:txBody>
      </p:sp>
      <p:sp>
        <p:nvSpPr>
          <p:cNvPr id="4" name="Slide Number Placeholder 3"/>
          <p:cNvSpPr>
            <a:spLocks noGrp="1"/>
          </p:cNvSpPr>
          <p:nvPr>
            <p:ph type="sldNum" sz="quarter" idx="5"/>
          </p:nvPr>
        </p:nvSpPr>
        <p:spPr/>
        <p:txBody>
          <a:bodyPr/>
          <a:lstStyle/>
          <a:p>
            <a:fld id="{7FEC4B0C-5749-AE40-B065-8023492451D3}" type="slidenum">
              <a:rPr lang="en-US" smtClean="0"/>
              <a:t>21</a:t>
            </a:fld>
            <a:endParaRPr lang="en-US"/>
          </a:p>
        </p:txBody>
      </p:sp>
    </p:spTree>
    <p:extLst>
      <p:ext uri="{BB962C8B-B14F-4D97-AF65-F5344CB8AC3E}">
        <p14:creationId xmlns:p14="http://schemas.microsoft.com/office/powerpoint/2010/main" val="1711699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7FEC4B0C-5749-AE40-B065-8023492451D3}" type="slidenum">
              <a:rPr lang="en-US" smtClean="0"/>
              <a:t>22</a:t>
            </a:fld>
            <a:endParaRPr lang="en-US"/>
          </a:p>
        </p:txBody>
      </p:sp>
    </p:spTree>
    <p:extLst>
      <p:ext uri="{BB962C8B-B14F-4D97-AF65-F5344CB8AC3E}">
        <p14:creationId xmlns:p14="http://schemas.microsoft.com/office/powerpoint/2010/main" val="2711584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7FEC4B0C-5749-AE40-B065-8023492451D3}" type="slidenum">
              <a:rPr lang="en-US" smtClean="0"/>
              <a:t>23</a:t>
            </a:fld>
            <a:endParaRPr lang="en-US"/>
          </a:p>
        </p:txBody>
      </p:sp>
    </p:spTree>
    <p:extLst>
      <p:ext uri="{BB962C8B-B14F-4D97-AF65-F5344CB8AC3E}">
        <p14:creationId xmlns:p14="http://schemas.microsoft.com/office/powerpoint/2010/main" val="391010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Slide Number Placeholder 3"/>
          <p:cNvSpPr>
            <a:spLocks noGrp="1"/>
          </p:cNvSpPr>
          <p:nvPr>
            <p:ph type="sldNum" sz="quarter" idx="5"/>
          </p:nvPr>
        </p:nvSpPr>
        <p:spPr/>
        <p:txBody>
          <a:bodyPr/>
          <a:lstStyle/>
          <a:p>
            <a:fld id="{7FEC4B0C-5749-AE40-B065-8023492451D3}" type="slidenum">
              <a:rPr lang="en-US" smtClean="0"/>
              <a:t>24</a:t>
            </a:fld>
            <a:endParaRPr lang="en-US"/>
          </a:p>
        </p:txBody>
      </p:sp>
    </p:spTree>
    <p:extLst>
      <p:ext uri="{BB962C8B-B14F-4D97-AF65-F5344CB8AC3E}">
        <p14:creationId xmlns:p14="http://schemas.microsoft.com/office/powerpoint/2010/main" val="916395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Slide Number Placeholder 3"/>
          <p:cNvSpPr>
            <a:spLocks noGrp="1"/>
          </p:cNvSpPr>
          <p:nvPr>
            <p:ph type="sldNum" sz="quarter" idx="5"/>
          </p:nvPr>
        </p:nvSpPr>
        <p:spPr/>
        <p:txBody>
          <a:bodyPr/>
          <a:lstStyle/>
          <a:p>
            <a:fld id="{7FEC4B0C-5749-AE40-B065-8023492451D3}" type="slidenum">
              <a:rPr lang="en-US" smtClean="0"/>
              <a:t>25</a:t>
            </a:fld>
            <a:endParaRPr lang="en-US"/>
          </a:p>
        </p:txBody>
      </p:sp>
    </p:spTree>
    <p:extLst>
      <p:ext uri="{BB962C8B-B14F-4D97-AF65-F5344CB8AC3E}">
        <p14:creationId xmlns:p14="http://schemas.microsoft.com/office/powerpoint/2010/main" val="104239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a:p>
            <a:r>
              <a:rPr lang="en-US" dirty="0"/>
              <a:t>Could have folks attending introduce themselves as well, depending on how many…</a:t>
            </a:r>
          </a:p>
        </p:txBody>
      </p:sp>
      <p:sp>
        <p:nvSpPr>
          <p:cNvPr id="4" name="Slide Number Placeholder 3"/>
          <p:cNvSpPr>
            <a:spLocks noGrp="1"/>
          </p:cNvSpPr>
          <p:nvPr>
            <p:ph type="sldNum" sz="quarter" idx="5"/>
          </p:nvPr>
        </p:nvSpPr>
        <p:spPr/>
        <p:txBody>
          <a:bodyPr/>
          <a:lstStyle/>
          <a:p>
            <a:fld id="{7FEC4B0C-5749-AE40-B065-8023492451D3}" type="slidenum">
              <a:rPr lang="en-US" smtClean="0"/>
              <a:t>3</a:t>
            </a:fld>
            <a:endParaRPr lang="en-US"/>
          </a:p>
        </p:txBody>
      </p:sp>
    </p:spTree>
    <p:extLst>
      <p:ext uri="{BB962C8B-B14F-4D97-AF65-F5344CB8AC3E}">
        <p14:creationId xmlns:p14="http://schemas.microsoft.com/office/powerpoint/2010/main" val="150833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a:p>
            <a:r>
              <a:rPr lang="en-US" dirty="0"/>
              <a:t>Collaboration framework</a:t>
            </a:r>
          </a:p>
        </p:txBody>
      </p:sp>
      <p:sp>
        <p:nvSpPr>
          <p:cNvPr id="4" name="Slide Number Placeholder 3"/>
          <p:cNvSpPr>
            <a:spLocks noGrp="1"/>
          </p:cNvSpPr>
          <p:nvPr>
            <p:ph type="sldNum" sz="quarter" idx="5"/>
          </p:nvPr>
        </p:nvSpPr>
        <p:spPr/>
        <p:txBody>
          <a:bodyPr/>
          <a:lstStyle/>
          <a:p>
            <a:fld id="{7FEC4B0C-5749-AE40-B065-8023492451D3}" type="slidenum">
              <a:rPr lang="en-US" smtClean="0"/>
              <a:t>4</a:t>
            </a:fld>
            <a:endParaRPr lang="en-US"/>
          </a:p>
        </p:txBody>
      </p:sp>
    </p:spTree>
    <p:extLst>
      <p:ext uri="{BB962C8B-B14F-4D97-AF65-F5344CB8AC3E}">
        <p14:creationId xmlns:p14="http://schemas.microsoft.com/office/powerpoint/2010/main" val="278239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a:p>
            <a:r>
              <a:rPr lang="en-US" dirty="0"/>
              <a:t>Out of 74 CA Community College Districts (Governing BP or AP on Participatory Governance) Data collected by C. Howerton.</a:t>
            </a:r>
          </a:p>
          <a:p>
            <a:pPr marL="228600" indent="-228600">
              <a:buAutoNum type="arabicPeriod"/>
            </a:pPr>
            <a:r>
              <a:rPr lang="en-US" dirty="0"/>
              <a:t>Curriculum: 73% is Rely Primarily on AS Recommendation</a:t>
            </a:r>
          </a:p>
          <a:p>
            <a:pPr marL="228600" indent="-228600">
              <a:buAutoNum type="arabicPeriod"/>
            </a:pPr>
            <a:r>
              <a:rPr lang="en-US" dirty="0"/>
              <a:t>Degree &amp; Certs: 73% Rely Primarily on AS Recommendation</a:t>
            </a:r>
          </a:p>
          <a:p>
            <a:pPr marL="228600" indent="-228600">
              <a:buAutoNum type="arabicPeriod"/>
            </a:pPr>
            <a:r>
              <a:rPr lang="en-US" dirty="0"/>
              <a:t>Grading Policies: 73% Rely Primarily on AS Recommendation</a:t>
            </a:r>
          </a:p>
          <a:p>
            <a:pPr marL="228600" indent="-228600">
              <a:buAutoNum type="arabicPeriod"/>
            </a:pPr>
            <a:r>
              <a:rPr lang="en-US" dirty="0"/>
              <a:t>Education Program Development: 41% RM; 40% MA</a:t>
            </a:r>
          </a:p>
          <a:p>
            <a:pPr marL="228600" indent="-228600">
              <a:buAutoNum type="arabicPeriod"/>
            </a:pPr>
            <a:r>
              <a:rPr lang="en-US" dirty="0"/>
              <a:t>Standards: 56% Rely Primarily; 25% MA</a:t>
            </a:r>
          </a:p>
          <a:p>
            <a:pPr marL="228600" indent="-228600">
              <a:buAutoNum type="arabicPeriod"/>
            </a:pPr>
            <a:endParaRPr lang="en-US" dirty="0"/>
          </a:p>
          <a:p>
            <a:pPr marL="228600" indent="-228600">
              <a:buAutoNum type="arabicPeriod"/>
            </a:pPr>
            <a:r>
              <a:rPr lang="en-US" dirty="0"/>
              <a:t>*note 19% out of all districts had no delineation either way for all 10+1.</a:t>
            </a:r>
          </a:p>
        </p:txBody>
      </p:sp>
      <p:sp>
        <p:nvSpPr>
          <p:cNvPr id="4" name="Slide Number Placeholder 3"/>
          <p:cNvSpPr>
            <a:spLocks noGrp="1"/>
          </p:cNvSpPr>
          <p:nvPr>
            <p:ph type="sldNum" sz="quarter" idx="5"/>
          </p:nvPr>
        </p:nvSpPr>
        <p:spPr/>
        <p:txBody>
          <a:bodyPr/>
          <a:lstStyle/>
          <a:p>
            <a:fld id="{7FEC4B0C-5749-AE40-B065-8023492451D3}" type="slidenum">
              <a:rPr lang="en-US" smtClean="0"/>
              <a:t>5</a:t>
            </a:fld>
            <a:endParaRPr lang="en-US"/>
          </a:p>
        </p:txBody>
      </p:sp>
    </p:spTree>
    <p:extLst>
      <p:ext uri="{BB962C8B-B14F-4D97-AF65-F5344CB8AC3E}">
        <p14:creationId xmlns:p14="http://schemas.microsoft.com/office/powerpoint/2010/main" val="337563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a:p>
            <a:r>
              <a:rPr lang="en-US" dirty="0"/>
              <a:t>This section of Title 5 also includes standards and criteria for courses.</a:t>
            </a:r>
          </a:p>
        </p:txBody>
      </p:sp>
      <p:sp>
        <p:nvSpPr>
          <p:cNvPr id="4" name="Slide Number Placeholder 3"/>
          <p:cNvSpPr>
            <a:spLocks noGrp="1"/>
          </p:cNvSpPr>
          <p:nvPr>
            <p:ph type="sldNum" sz="quarter" idx="5"/>
          </p:nvPr>
        </p:nvSpPr>
        <p:spPr/>
        <p:txBody>
          <a:bodyPr/>
          <a:lstStyle/>
          <a:p>
            <a:fld id="{7FEC4B0C-5749-AE40-B065-8023492451D3}" type="slidenum">
              <a:rPr lang="en-US" smtClean="0"/>
              <a:t>6</a:t>
            </a:fld>
            <a:endParaRPr lang="en-US"/>
          </a:p>
        </p:txBody>
      </p:sp>
    </p:spTree>
    <p:extLst>
      <p:ext uri="{BB962C8B-B14F-4D97-AF65-F5344CB8AC3E}">
        <p14:creationId xmlns:p14="http://schemas.microsoft.com/office/powerpoint/2010/main" val="210247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t>
            </a:r>
          </a:p>
        </p:txBody>
      </p:sp>
      <p:sp>
        <p:nvSpPr>
          <p:cNvPr id="4" name="Slide Number Placeholder 3"/>
          <p:cNvSpPr>
            <a:spLocks noGrp="1"/>
          </p:cNvSpPr>
          <p:nvPr>
            <p:ph type="sldNum" sz="quarter" idx="5"/>
          </p:nvPr>
        </p:nvSpPr>
        <p:spPr/>
        <p:txBody>
          <a:bodyPr/>
          <a:lstStyle/>
          <a:p>
            <a:fld id="{7FEC4B0C-5749-AE40-B065-8023492451D3}" type="slidenum">
              <a:rPr lang="en-US" smtClean="0"/>
              <a:t>7</a:t>
            </a:fld>
            <a:endParaRPr lang="en-US"/>
          </a:p>
        </p:txBody>
      </p:sp>
    </p:spTree>
    <p:extLst>
      <p:ext uri="{BB962C8B-B14F-4D97-AF65-F5344CB8AC3E}">
        <p14:creationId xmlns:p14="http://schemas.microsoft.com/office/powerpoint/2010/main" val="130935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7FEC4B0C-5749-AE40-B065-8023492451D3}" type="slidenum">
              <a:rPr lang="en-US" smtClean="0"/>
              <a:t>8</a:t>
            </a:fld>
            <a:endParaRPr lang="en-US"/>
          </a:p>
        </p:txBody>
      </p:sp>
    </p:spTree>
    <p:extLst>
      <p:ext uri="{BB962C8B-B14F-4D97-AF65-F5344CB8AC3E}">
        <p14:creationId xmlns:p14="http://schemas.microsoft.com/office/powerpoint/2010/main" val="393945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7FEC4B0C-5749-AE40-B065-8023492451D3}" type="slidenum">
              <a:rPr lang="en-US" smtClean="0"/>
              <a:t>9</a:t>
            </a:fld>
            <a:endParaRPr lang="en-US"/>
          </a:p>
        </p:txBody>
      </p:sp>
    </p:spTree>
    <p:extLst>
      <p:ext uri="{BB962C8B-B14F-4D97-AF65-F5344CB8AC3E}">
        <p14:creationId xmlns:p14="http://schemas.microsoft.com/office/powerpoint/2010/main" val="2688191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951643" y="217188"/>
            <a:ext cx="4968610" cy="4156507"/>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951642" y="4605051"/>
            <a:ext cx="4968610" cy="2038908"/>
          </a:xfrm>
        </p:spPr>
        <p:txBody>
          <a:bodyPr>
            <a:normAutofit/>
          </a:bodyPr>
          <a:lstStyle>
            <a:lvl1pPr marL="0" indent="0" algn="ctr">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0" y="-22485"/>
            <a:ext cx="3998530" cy="6900220"/>
            <a:chOff x="-4070" y="-22485"/>
            <a:chExt cx="3998530"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1"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solidFill>
              <a:schemeClr val="accent5"/>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6010.4.&amp;lawCode=ED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EDC&amp;division=5.&amp;title=3.&amp;part=40.&amp;chapter=2.&amp;article=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ccco.edu/-/media/CCCCO-Website/Reports/ccc-deia-in-curriculum-model-principles-and-practices-June-2022.pdf" TargetMode="External"/><Relationship Id="rId5" Type="http://schemas.openxmlformats.org/officeDocument/2006/relationships/hyperlink" Target="https://leginfo.legislature.ca.gov/faces/codes_displaySection.xhtml?sectionNum=66010.2.&amp;lawCode=EDC" TargetMode="External"/><Relationship Id="rId4" Type="http://schemas.openxmlformats.org/officeDocument/2006/relationships/hyperlink" Target="https://leginfo.legislature.ca.gov/faces/codes_displaySection.xhtml?sectionNum=66010.4.&amp;lawCode=ED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78015.&amp;lawCode=ED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govt.westlaw.com/calregs/Document/I62F84E834C6911EC93A8000D3A7C4BC3?viewType=FullText&amp;listSource=Search&amp;originationContext=Search+Result&amp;transitionType=SearchItem&amp;contextData=(sc.Search)&amp;navigationPath=Search%2fv1%2fresults%2fnavigation%2fi0ad720f1000001893235b89d10340b4b%3fppcid%3d3781d49c4e47432e94f341f1f5e2d8c5%26Nav%3dREGULATION_PUBLICVIEW%26fragmentIdentifier%3dI62F84E834C6911EC93A8000D3A7C4BC3%26startIndex%3d1%26transitionType%3dSearchItem%26contextData%3d%2528sc.Default%2529%26originationContext%3dSearch%2520Result&amp;list=REGULATION_PUBLICVIEW&amp;rank=1&amp;t_T1=5&amp;t_T2=55100&amp;t_S1=CA+AD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govt.westlaw.com/calregs/Document/I61F3AFC34C6911EC93A8000D3A7C4BC3?viewType=FullText&amp;listSource=Search&amp;originationContext=Search+Result&amp;transitionType=SearchItem&amp;contextData=(sc.Search)&amp;navigationPath=Search%2fv1%2fresults%2fnavigation%2fi0ad720f200000189322e44fc3657bd36%3fppcid%3dc8c9027ea3034bcba33bc9a53126ac1f%26Nav%3dREGULATION_PUBLICVIEW%26fragmentIdentifier%3dI61F3AFC34C6911EC93A8000D3A7C4BC3%26startIndex%3d1%26transitionType%3dSearchItem%26contextData%3d%2528sc.Default%2529%26originationContext%3dSearch%2520Result&amp;list=REGULATION_PUBLICVIEW&amp;rank=1&amp;t_T1=5&amp;t_T2=55002&amp;t_S1=CA+ADC+s" TargetMode="External"/><Relationship Id="rId4" Type="http://schemas.openxmlformats.org/officeDocument/2006/relationships/hyperlink" Target="https://govt.westlaw.com/calregs/Document/I9E4B7E504E1911EDB2F6F2469F16280C?viewType=FullText&amp;listSource=Search&amp;originationContext=Search+Result&amp;transitionType=SearchItem&amp;contextData=(sc.Search)&amp;navigationPath=Search%2fv1%2fresults%2fnavigation%2fi0ad720f200000189323620273657bde9%3fppcid%3df7f240fd40054725b3e8d2dd82bffb97%26Nav%3dREGULATION_PUBLICVIEW%26fragmentIdentifier%3dI9E4B7E504E1911EDB2F6F2469F16280C%26startIndex%3d1%26transitionType%3dSearchItem%26contextData%3d%2528sc.Default%2529%26originationContext%3dSearch%2520Result&amp;list=REGULATION_PUBLICVIEW&amp;rank=1&amp;t_T1=5&amp;t_T2=55000&amp;t_S1=CA+ADC+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govt.westlaw.com/calregs/Document/I61F3AFC34C6911EC93A8000D3A7C4BC3?viewType=FullText&amp;listSource=Search&amp;originationContext=Search+Result&amp;transitionType=SearchItem&amp;contextData=(sc.Search)&amp;navigationPath=Search%2fv1%2fresults%2fnavigation%2fi0ad720f200000189322e44fc3657bd36%3fppcid%3dc8c9027ea3034bcba33bc9a53126ac1f%26Nav%3dREGULATION_PUBLICVIEW%26fragmentIdentifier%3dI61F3AFC34C6911EC93A8000D3A7C4BC3%26startIndex%3d1%26transitionType%3dSearchItem%26contextData%3d%2528sc.Default%2529%26originationContext%3dSearch%2520Result&amp;list=REGULATION_PUBLICVIEW&amp;rank=1&amp;t_T1=5&amp;t_T2=55002&amp;t_S1=CA+AD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govt.westlaw.com/calregs/Document/I5F4531934C6911EC93A8000D3A7C4BC3?viewType=FullText&amp;listSource=Search&amp;originationContext=Search+Result&amp;transitionType=SearchItem&amp;contextData=(sc.Search)&amp;navigationPath=Search%2fv1%2fresults%2fnavigation%2fi0ad720f2000001893236e7563657be0b%3fppcid%3d588f1d20e0d14d7485984495ccaf6d7b%26Nav%3dREGULATION_PUBLICVIEW%26fragmentIdentifier%3dI5F4531934C6911EC93A8000D3A7C4BC3%26startIndex%3d1%26transitionType%3dSearchItem%26contextData%3d%2528sc.Default%2529%26originationContext%3dSearch%2520Result&amp;list=REGULATION_PUBLICVIEW&amp;rank=1&amp;t_T1=5&amp;t_T2=51023.7&amp;t_S1=CA+ADC+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sccc.org/sites/default/files/Effective%20Curriculum%20Processes.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www.cccco.edu/-/media/CCCCO-Website/docs/handbook/program-course-approval-handbook-8th-edition.pdf?la=en&amp;hash=ACB8BD54D5D41C84946997A66D5451FA0B5F4109" TargetMode="External"/><Relationship Id="rId4" Type="http://schemas.openxmlformats.org/officeDocument/2006/relationships/hyperlink" Target="https://asccc.org/sites/default/files/Effective%20Curriculum%20Approval%20Process_0.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70902.&amp;lawCode=ED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ovt.westlaw.com/calregs/Document/I604256434C6911EC93A8000D3A7C4BC3?viewType=FullText&amp;listSource=Search&amp;originationContext=Search+Result&amp;transitionType=SearchItem&amp;contextData=(sc.Search)&amp;navigationPath=Search%2fv1%2fresults%2fnavigation%2fi0ad720f100000189322f5fed10340aac%3fppcid%3d9191c905d72644c5871645d04c72d850%26Nav%3dREGULATION_PUBLICVIEW%26fragmentIdentifier%3dI604256434C6911EC93A8000D3A7C4BC3%26startIndex%3d1%26transitionType%3dSearchItem%26contextData%3d%2528sc.Default%2529%26originationContext%3dSearch%2520Result&amp;list=REGULATION_PUBLICVIEW&amp;rank=1&amp;t_T1=5&amp;t_T2=53200&amp;t_S1=CA+ADC+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ovt.westlaw.com/calregs/Document/I61F3AFC34C6911EC93A8000D3A7C4BC3?viewType=FullText&amp;originationContext=documenttoc&amp;transitionType=CategoryPageItem&amp;contextData=(sc.Defaul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70902.&amp;lawCode=ED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ccco.edu/-/media/CCCCO-Website/docs/handbook/program-course-approval-handbook-8th-edition.pdf?la=en&amp;hash=ACB8BD54D5D41C84946997A66D5451FA0B5F410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6951643" y="217189"/>
            <a:ext cx="4968610" cy="3331082"/>
          </a:xfrm>
        </p:spPr>
        <p:txBody>
          <a:bodyPr/>
          <a:lstStyle/>
          <a:p>
            <a:r>
              <a:rPr lang="en-US" dirty="0"/>
              <a:t>Governance </a:t>
            </a:r>
            <a:br>
              <a:rPr lang="en-US" dirty="0"/>
            </a:br>
            <a:r>
              <a:rPr lang="en-US" dirty="0"/>
              <a:t>&amp; </a:t>
            </a:r>
            <a:br>
              <a:rPr lang="en-US" dirty="0"/>
            </a:br>
            <a:r>
              <a:rPr lang="en-US" dirty="0"/>
              <a:t>the Curriculum Committee</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b="1" dirty="0"/>
              <a:t>Friday July 14, 2023</a:t>
            </a:r>
          </a:p>
          <a:p>
            <a:r>
              <a:rPr lang="en-US" b="1" dirty="0">
                <a:solidFill>
                  <a:schemeClr val="accent2"/>
                </a:solidFill>
              </a:rPr>
              <a:t>Breakout Session 3</a:t>
            </a:r>
          </a:p>
          <a:p>
            <a:r>
              <a:rPr lang="en-US" b="1" dirty="0">
                <a:solidFill>
                  <a:schemeClr val="accent2"/>
                </a:solidFill>
              </a:rPr>
              <a:t>9:00am – 10:15am</a:t>
            </a:r>
          </a:p>
          <a:p>
            <a:r>
              <a:rPr lang="en-US" b="1" dirty="0">
                <a:solidFill>
                  <a:schemeClr val="accent2"/>
                </a:solidFill>
              </a:rPr>
              <a:t>RC F&amp;C</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26BF-ABD2-AD2B-7DDB-48B98CA7BE9F}"/>
              </a:ext>
            </a:extLst>
          </p:cNvPr>
          <p:cNvSpPr>
            <a:spLocks noGrp="1"/>
          </p:cNvSpPr>
          <p:nvPr>
            <p:ph type="title"/>
          </p:nvPr>
        </p:nvSpPr>
        <p:spPr>
          <a:xfrm>
            <a:off x="262823" y="2346701"/>
            <a:ext cx="3583461" cy="1937650"/>
          </a:xfrm>
        </p:spPr>
        <p:txBody>
          <a:bodyPr>
            <a:normAutofit/>
          </a:bodyPr>
          <a:lstStyle/>
          <a:p>
            <a:r>
              <a:rPr lang="en-US" dirty="0"/>
              <a:t>Appropriateness to </a:t>
            </a:r>
            <a:br>
              <a:rPr lang="en-US" dirty="0"/>
            </a:br>
            <a:r>
              <a:rPr lang="en-US" dirty="0"/>
              <a:t>Mission</a:t>
            </a:r>
          </a:p>
        </p:txBody>
      </p:sp>
      <p:sp>
        <p:nvSpPr>
          <p:cNvPr id="4" name="Content Placeholder 3">
            <a:extLst>
              <a:ext uri="{FF2B5EF4-FFF2-40B4-BE49-F238E27FC236}">
                <a16:creationId xmlns:a16="http://schemas.microsoft.com/office/drawing/2014/main" id="{A81CD44E-0A3F-FC32-4B14-2BBA4DA76DC3}"/>
              </a:ext>
            </a:extLst>
          </p:cNvPr>
          <p:cNvSpPr>
            <a:spLocks noGrp="1"/>
          </p:cNvSpPr>
          <p:nvPr>
            <p:ph idx="1"/>
          </p:nvPr>
        </p:nvSpPr>
        <p:spPr>
          <a:xfrm>
            <a:off x="4226727" y="418011"/>
            <a:ext cx="7127074" cy="5795031"/>
          </a:xfrm>
        </p:spPr>
        <p:txBody>
          <a:bodyPr>
            <a:norm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schemeClr val="tx2"/>
                </a:solidFill>
                <a:effectLst/>
                <a:uLnTx/>
                <a:uFillTx/>
                <a:ea typeface="+mn-ea"/>
                <a:cs typeface="+mn-cs"/>
              </a:rPr>
              <a:t>“The stated goals and objectives of the proposed program, or the objectives defined in the Course Outline of Record, must be consistent with the mission of the community colleges as established by the Legislature in California Education Code section </a:t>
            </a:r>
            <a:r>
              <a:rPr kumimoji="0" lang="en-US" sz="2000" i="1" u="none" strike="noStrike" kern="1200" cap="none" spc="0" normalizeH="0" baseline="0" noProof="0" dirty="0">
                <a:ln>
                  <a:noFill/>
                </a:ln>
                <a:solidFill>
                  <a:schemeClr val="tx2"/>
                </a:solidFill>
                <a:effectLst/>
                <a:uLnTx/>
                <a:uFillTx/>
                <a:ea typeface="+mn-ea"/>
                <a:cs typeface="+mn-cs"/>
                <a:hlinkClick r:id="rId3"/>
              </a:rPr>
              <a:t>66010.4</a:t>
            </a:r>
            <a:r>
              <a:rPr kumimoji="0" lang="en-US" sz="2000" i="1" u="none" strike="noStrike" kern="1200" cap="none" spc="0" normalizeH="0" baseline="0" noProof="0" dirty="0">
                <a:ln>
                  <a:noFill/>
                </a:ln>
                <a:solidFill>
                  <a:schemeClr val="tx2"/>
                </a:solidFill>
                <a:effectLst/>
                <a:uLnTx/>
                <a:uFillTx/>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000" i="1" dirty="0">
              <a:solidFill>
                <a:prstClr val="black"/>
              </a:solidFill>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000" b="1" i="0" u="none" strike="noStrike" kern="1200" cap="none" spc="0" normalizeH="0" baseline="0" noProof="0" dirty="0">
                <a:ln>
                  <a:noFill/>
                </a:ln>
                <a:solidFill>
                  <a:prstClr val="black"/>
                </a:solidFill>
                <a:effectLst/>
                <a:uLnTx/>
                <a:uFillTx/>
                <a:ea typeface="+mn-ea"/>
                <a:cs typeface="+mn-cs"/>
              </a:rPr>
              <a:t>Five types of curriculum that fall within the mission of the community colleges: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Degree-applicable credit</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Non-degree-applicable credit</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Noncredit</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Contract education</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Fee-based community service classes</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000" b="0" i="0" u="none" strike="noStrike" kern="1200" cap="none" spc="0" normalizeH="0" baseline="0" noProof="0" dirty="0">
                <a:ln>
                  <a:noFill/>
                </a:ln>
                <a:solidFill>
                  <a:prstClr val="black"/>
                </a:solidFill>
                <a:effectLst/>
                <a:uLnTx/>
                <a:uFillTx/>
                <a:ea typeface="+mn-ea"/>
                <a:cs typeface="+mn-cs"/>
              </a:rPr>
              <a:t>State approval is required for credit programs and for noncredit programs and courses.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Rockwell" panose="02060603020205020403"/>
              <a:ea typeface="+mn-ea"/>
              <a:cs typeface="+mn-cs"/>
            </a:endParaRPr>
          </a:p>
          <a:p>
            <a:endParaRPr lang="en-US" dirty="0"/>
          </a:p>
        </p:txBody>
      </p:sp>
      <p:sp>
        <p:nvSpPr>
          <p:cNvPr id="5" name="Slide Number Placeholder 4">
            <a:extLst>
              <a:ext uri="{FF2B5EF4-FFF2-40B4-BE49-F238E27FC236}">
                <a16:creationId xmlns:a16="http://schemas.microsoft.com/office/drawing/2014/main" id="{84F9FF6F-812F-1CC1-9AF0-2C5876D11AEF}"/>
              </a:ext>
            </a:extLst>
          </p:cNvPr>
          <p:cNvSpPr>
            <a:spLocks noGrp="1"/>
          </p:cNvSpPr>
          <p:nvPr>
            <p:ph type="sldNum" sz="quarter" idx="4"/>
          </p:nvPr>
        </p:nvSpPr>
        <p:spPr/>
        <p:txBody>
          <a:bodyPr/>
          <a:lstStyle/>
          <a:p>
            <a:fld id="{FC94C22D-D015-6649-B5C3-596F33FC97D2}" type="slidenum">
              <a:rPr lang="en-US" smtClean="0"/>
              <a:t>10</a:t>
            </a:fld>
            <a:endParaRPr lang="en-US"/>
          </a:p>
        </p:txBody>
      </p:sp>
    </p:spTree>
    <p:extLst>
      <p:ext uri="{BB962C8B-B14F-4D97-AF65-F5344CB8AC3E}">
        <p14:creationId xmlns:p14="http://schemas.microsoft.com/office/powerpoint/2010/main" val="80047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BC69-506C-2D28-75B8-DCB00AED731F}"/>
              </a:ext>
            </a:extLst>
          </p:cNvPr>
          <p:cNvSpPr>
            <a:spLocks noGrp="1"/>
          </p:cNvSpPr>
          <p:nvPr>
            <p:ph type="title"/>
          </p:nvPr>
        </p:nvSpPr>
        <p:spPr/>
        <p:txBody>
          <a:bodyPr/>
          <a:lstStyle/>
          <a:p>
            <a:r>
              <a:rPr lang="en-US" dirty="0"/>
              <a:t>Appropriateness to Mission (cont.)</a:t>
            </a:r>
          </a:p>
        </p:txBody>
      </p:sp>
      <p:sp>
        <p:nvSpPr>
          <p:cNvPr id="3" name="Content Placeholder 2">
            <a:extLst>
              <a:ext uri="{FF2B5EF4-FFF2-40B4-BE49-F238E27FC236}">
                <a16:creationId xmlns:a16="http://schemas.microsoft.com/office/drawing/2014/main" id="{06EAC269-A4B1-596B-099E-783613D79BF4}"/>
              </a:ext>
            </a:extLst>
          </p:cNvPr>
          <p:cNvSpPr>
            <a:spLocks noGrp="1"/>
          </p:cNvSpPr>
          <p:nvPr>
            <p:ph sz="half" idx="1"/>
          </p:nvPr>
        </p:nvSpPr>
        <p:spPr/>
        <p:txBody>
          <a:bodyPr>
            <a:normAutofit lnSpcReduction="10000"/>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000" b="1" i="0" u="none" strike="noStrike" kern="1200" cap="none" spc="0" normalizeH="0" baseline="0" noProof="0" dirty="0">
                <a:ln>
                  <a:noFill/>
                </a:ln>
                <a:solidFill>
                  <a:prstClr val="black"/>
                </a:solidFill>
                <a:effectLst/>
                <a:uLnTx/>
                <a:uFillTx/>
                <a:ea typeface="+mn-ea"/>
                <a:cs typeface="+mn-cs"/>
              </a:rPr>
              <a:t>Basic Considerations for Committee Approval</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Must be directed at the appropriate level for community colleges; that is, it must not be directed at a level beyond the associate degree or the first two years of college.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Must address a valid transfer, occupational, basic skills, civic education, or lifelong learning purpose. It must not be primarily avocational or recreational.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Should also be congruent with the mission statement and master plan of the college and district. </a:t>
            </a:r>
          </a:p>
          <a:p>
            <a:pPr marL="0" indent="0">
              <a:buNone/>
            </a:pPr>
            <a:endParaRPr lang="en-US" dirty="0"/>
          </a:p>
        </p:txBody>
      </p:sp>
      <p:sp>
        <p:nvSpPr>
          <p:cNvPr id="4" name="Slide Number Placeholder 3">
            <a:extLst>
              <a:ext uri="{FF2B5EF4-FFF2-40B4-BE49-F238E27FC236}">
                <a16:creationId xmlns:a16="http://schemas.microsoft.com/office/drawing/2014/main" id="{D1C5CDA1-A5D0-1FBE-55F7-B460E14EDE90}"/>
              </a:ext>
            </a:extLst>
          </p:cNvPr>
          <p:cNvSpPr>
            <a:spLocks noGrp="1"/>
          </p:cNvSpPr>
          <p:nvPr>
            <p:ph type="sldNum" sz="quarter" idx="12"/>
          </p:nvPr>
        </p:nvSpPr>
        <p:spPr/>
        <p:txBody>
          <a:bodyPr/>
          <a:lstStyle/>
          <a:p>
            <a:fld id="{FC94C22D-D015-6649-B5C3-596F33FC97D2}" type="slidenum">
              <a:rPr lang="en-US" smtClean="0"/>
              <a:t>11</a:t>
            </a:fld>
            <a:endParaRPr lang="en-US"/>
          </a:p>
        </p:txBody>
      </p:sp>
      <p:sp>
        <p:nvSpPr>
          <p:cNvPr id="5" name="Content Placeholder 4">
            <a:extLst>
              <a:ext uri="{FF2B5EF4-FFF2-40B4-BE49-F238E27FC236}">
                <a16:creationId xmlns:a16="http://schemas.microsoft.com/office/drawing/2014/main" id="{45DC8B03-63DA-018E-16A1-F4AC585AE1E4}"/>
              </a:ext>
            </a:extLst>
          </p:cNvPr>
          <p:cNvSpPr>
            <a:spLocks noGrp="1"/>
          </p:cNvSpPr>
          <p:nvPr>
            <p:ph sz="half" idx="13"/>
          </p:nvPr>
        </p:nvSpPr>
        <p:spPr/>
        <p:txBody>
          <a:bodyPr/>
          <a:lstStyle/>
          <a:p>
            <a:pPr>
              <a:spcBef>
                <a:spcPts val="1200"/>
              </a:spcBef>
              <a:buClr>
                <a:srgbClr val="D34817">
                  <a:lumMod val="75000"/>
                </a:srgbClr>
              </a:buClr>
              <a:buSzPct val="85000"/>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ea typeface="+mn-ea"/>
                <a:cs typeface="+mn-cs"/>
              </a:rPr>
              <a:t>Courses must provide distinct instructional content and specific instructional objectives. </a:t>
            </a:r>
          </a:p>
          <a:p>
            <a:pPr>
              <a:spcBef>
                <a:spcPts val="1200"/>
              </a:spcBef>
              <a:buClr>
                <a:srgbClr val="D34817">
                  <a:lumMod val="75000"/>
                </a:srgbClr>
              </a:buClr>
              <a:buSzPct val="85000"/>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ea typeface="+mn-ea"/>
                <a:cs typeface="+mn-cs"/>
              </a:rPr>
              <a:t>Non-instructional activities and services, such as assistive or therapeutic activities, use of college facilities or resources without specific instructional objectives, or assessment testing are not considered to be courses and are not supported by apportionment.</a:t>
            </a:r>
          </a:p>
          <a:p>
            <a:pPr marL="0" indent="0">
              <a:buNone/>
            </a:pPr>
            <a:endParaRPr lang="en-US" dirty="0"/>
          </a:p>
        </p:txBody>
      </p:sp>
    </p:spTree>
    <p:extLst>
      <p:ext uri="{BB962C8B-B14F-4D97-AF65-F5344CB8AC3E}">
        <p14:creationId xmlns:p14="http://schemas.microsoft.com/office/powerpoint/2010/main" val="82852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111DE9-8F6E-8D46-2F31-979F2470D00A}"/>
              </a:ext>
            </a:extLst>
          </p:cNvPr>
          <p:cNvSpPr>
            <a:spLocks noGrp="1"/>
          </p:cNvSpPr>
          <p:nvPr>
            <p:ph type="title"/>
          </p:nvPr>
        </p:nvSpPr>
        <p:spPr/>
        <p:txBody>
          <a:bodyPr/>
          <a:lstStyle/>
          <a:p>
            <a:r>
              <a:rPr lang="en-US" dirty="0"/>
              <a:t>IDEAA</a:t>
            </a:r>
          </a:p>
        </p:txBody>
      </p:sp>
      <p:sp>
        <p:nvSpPr>
          <p:cNvPr id="8" name="Text Placeholder 7">
            <a:extLst>
              <a:ext uri="{FF2B5EF4-FFF2-40B4-BE49-F238E27FC236}">
                <a16:creationId xmlns:a16="http://schemas.microsoft.com/office/drawing/2014/main" id="{B3E2DB73-992F-9963-A016-C8CBA56E7545}"/>
              </a:ext>
            </a:extLst>
          </p:cNvPr>
          <p:cNvSpPr>
            <a:spLocks noGrp="1"/>
          </p:cNvSpPr>
          <p:nvPr>
            <p:ph type="body" sz="half" idx="2"/>
          </p:nvPr>
        </p:nvSpPr>
        <p:spPr/>
        <p:txBody>
          <a:bodyPr/>
          <a:lstStyle/>
          <a:p>
            <a:endParaRPr lang="en-US"/>
          </a:p>
        </p:txBody>
      </p:sp>
      <p:sp>
        <p:nvSpPr>
          <p:cNvPr id="7" name="Content Placeholder 6">
            <a:extLst>
              <a:ext uri="{FF2B5EF4-FFF2-40B4-BE49-F238E27FC236}">
                <a16:creationId xmlns:a16="http://schemas.microsoft.com/office/drawing/2014/main" id="{31A53A52-9376-BD62-34EE-1A333AD504EC}"/>
              </a:ext>
            </a:extLst>
          </p:cNvPr>
          <p:cNvSpPr>
            <a:spLocks noGrp="1"/>
          </p:cNvSpPr>
          <p:nvPr>
            <p:ph idx="1"/>
          </p:nvPr>
        </p:nvSpPr>
        <p:spPr/>
        <p:txBody>
          <a:bodyPr/>
          <a:lstStyle/>
          <a:p>
            <a:r>
              <a:rPr lang="en-US" dirty="0"/>
              <a:t>Inclusion, diversity, equity, anti-racism, and accessibility (IDEAA) are at the core of the mission of community colleges</a:t>
            </a:r>
          </a:p>
          <a:p>
            <a:r>
              <a:rPr lang="en-US" dirty="0"/>
              <a:t>Comprehensive Mission Statement Ed Code </a:t>
            </a:r>
            <a:r>
              <a:rPr lang="en-US" dirty="0">
                <a:hlinkClick r:id="rId3"/>
              </a:rPr>
              <a:t>66010.1-66010.7</a:t>
            </a:r>
            <a:endParaRPr lang="en-US" dirty="0"/>
          </a:p>
          <a:p>
            <a:pPr lvl="1"/>
            <a:r>
              <a:rPr lang="en-US" dirty="0"/>
              <a:t>Higher Education Missions—Ed Code </a:t>
            </a:r>
            <a:r>
              <a:rPr lang="en-US" dirty="0">
                <a:hlinkClick r:id="rId4"/>
              </a:rPr>
              <a:t>66010.4</a:t>
            </a:r>
            <a:endParaRPr lang="en-US" dirty="0">
              <a:cs typeface="Arial"/>
            </a:endParaRPr>
          </a:p>
          <a:p>
            <a:pPr lvl="1"/>
            <a:r>
              <a:rPr lang="en-US" dirty="0">
                <a:hlinkClick r:id="rId5"/>
              </a:rPr>
              <a:t>66010.2</a:t>
            </a:r>
            <a:r>
              <a:rPr lang="en-US" dirty="0"/>
              <a:t> (c): “Educational equity not only through a diverse and representative student body and faculty but also through educational environments in which each person, regardless of race, gender, gender identity, gender expression, sexual orientation, age, disability, or economic circumstances, has a reasonable chance to fully develop his or her potential.”</a:t>
            </a:r>
            <a:endParaRPr lang="en-US" dirty="0">
              <a:cs typeface="Arial"/>
            </a:endParaRPr>
          </a:p>
          <a:p>
            <a:r>
              <a:rPr lang="en-US" dirty="0"/>
              <a:t>Example: </a:t>
            </a:r>
            <a:r>
              <a:rPr lang="en-US" dirty="0">
                <a:hlinkClick r:id="rId6"/>
              </a:rPr>
              <a:t>DEI in Curriculum: Model Principles and Practices</a:t>
            </a:r>
            <a:endParaRPr lang="en-US" dirty="0"/>
          </a:p>
        </p:txBody>
      </p:sp>
      <p:sp>
        <p:nvSpPr>
          <p:cNvPr id="4" name="Slide Number Placeholder 3">
            <a:extLst>
              <a:ext uri="{FF2B5EF4-FFF2-40B4-BE49-F238E27FC236}">
                <a16:creationId xmlns:a16="http://schemas.microsoft.com/office/drawing/2014/main" id="{86C864B6-9553-C14D-3EDD-28A835435847}"/>
              </a:ext>
            </a:extLst>
          </p:cNvPr>
          <p:cNvSpPr>
            <a:spLocks noGrp="1"/>
          </p:cNvSpPr>
          <p:nvPr>
            <p:ph type="sldNum" sz="quarter" idx="4"/>
          </p:nvPr>
        </p:nvSpPr>
        <p:spPr/>
        <p:txBody>
          <a:bodyPr/>
          <a:lstStyle/>
          <a:p>
            <a:fld id="{FC94C22D-D015-6649-B5C3-596F33FC97D2}" type="slidenum">
              <a:rPr lang="en-US" smtClean="0"/>
              <a:t>12</a:t>
            </a:fld>
            <a:endParaRPr lang="en-US"/>
          </a:p>
        </p:txBody>
      </p:sp>
    </p:spTree>
    <p:extLst>
      <p:ext uri="{BB962C8B-B14F-4D97-AF65-F5344CB8AC3E}">
        <p14:creationId xmlns:p14="http://schemas.microsoft.com/office/powerpoint/2010/main" val="68901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B6408-2F36-34D5-E48A-A23371984C49}"/>
              </a:ext>
            </a:extLst>
          </p:cNvPr>
          <p:cNvSpPr>
            <a:spLocks noGrp="1"/>
          </p:cNvSpPr>
          <p:nvPr>
            <p:ph type="title"/>
          </p:nvPr>
        </p:nvSpPr>
        <p:spPr>
          <a:xfrm>
            <a:off x="210571" y="1501974"/>
            <a:ext cx="3583461" cy="1937650"/>
          </a:xfrm>
        </p:spPr>
        <p:txBody>
          <a:bodyPr>
            <a:normAutofit/>
          </a:bodyPr>
          <a:lstStyle/>
          <a:p>
            <a:r>
              <a:rPr lang="en-US" sz="4000" dirty="0"/>
              <a:t>Need</a:t>
            </a:r>
          </a:p>
        </p:txBody>
      </p:sp>
      <p:sp>
        <p:nvSpPr>
          <p:cNvPr id="4" name="Content Placeholder 3">
            <a:extLst>
              <a:ext uri="{FF2B5EF4-FFF2-40B4-BE49-F238E27FC236}">
                <a16:creationId xmlns:a16="http://schemas.microsoft.com/office/drawing/2014/main" id="{954CD668-F21E-AA3C-4A40-F7D54811AA88}"/>
              </a:ext>
            </a:extLst>
          </p:cNvPr>
          <p:cNvSpPr>
            <a:spLocks noGrp="1"/>
          </p:cNvSpPr>
          <p:nvPr>
            <p:ph idx="1"/>
          </p:nvPr>
        </p:nvSpPr>
        <p:spPr>
          <a:xfrm>
            <a:off x="4226727" y="666206"/>
            <a:ext cx="7127074" cy="5546836"/>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i="1" u="none" strike="noStrike" kern="1200" cap="none" spc="0" normalizeH="0" baseline="0" noProof="0" dirty="0">
                <a:ln>
                  <a:noFill/>
                </a:ln>
                <a:solidFill>
                  <a:schemeClr val="tx2"/>
                </a:solidFill>
                <a:effectLst/>
                <a:uLnTx/>
                <a:uFillTx/>
                <a:ea typeface="+mn-ea"/>
                <a:cs typeface="+mn-cs"/>
              </a:rPr>
              <a:t>“The proposal must demonstrate a need for a program or course that meets the stated goals and objectives in the region the college proposes to serve with the program.”</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lang="en-US" sz="1900" b="1" dirty="0">
              <a:solidFill>
                <a:prstClr val="black"/>
              </a:solidFill>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900" b="1" i="0" u="none" strike="noStrike" kern="1200" cap="none" spc="0" normalizeH="0" baseline="0" noProof="0" dirty="0">
                <a:ln>
                  <a:noFill/>
                </a:ln>
                <a:solidFill>
                  <a:prstClr val="black"/>
                </a:solidFill>
                <a:effectLst/>
                <a:uLnTx/>
                <a:uFillTx/>
                <a:ea typeface="+mn-ea"/>
                <a:cs typeface="+mn-cs"/>
              </a:rPr>
              <a:t>Need can be determined by multiple factors, including: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Educational master planning</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Needs arising from program review</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Documented labor market demand (Ed Code </a:t>
            </a:r>
            <a:r>
              <a:rPr kumimoji="0" lang="en-US" sz="1900" b="0" i="0" u="none" strike="noStrike" kern="1200" cap="none" spc="0" normalizeH="0" baseline="0" noProof="0" dirty="0">
                <a:ln>
                  <a:noFill/>
                </a:ln>
                <a:solidFill>
                  <a:prstClr val="black"/>
                </a:solidFill>
                <a:effectLst/>
                <a:uLnTx/>
                <a:uFillTx/>
                <a:ea typeface="+mn-ea"/>
                <a:cs typeface="+mn-cs"/>
                <a:hlinkClick r:id="rId3"/>
              </a:rPr>
              <a:t>78015</a:t>
            </a:r>
            <a:r>
              <a:rPr kumimoji="0" lang="en-US" sz="1900" b="0" i="0" u="none" strike="noStrike" kern="1200" cap="none" spc="0" normalizeH="0" baseline="0" noProof="0" dirty="0">
                <a:ln>
                  <a:noFill/>
                </a:ln>
                <a:solidFill>
                  <a:prstClr val="black"/>
                </a:solidFill>
                <a:effectLst/>
                <a:uLnTx/>
                <a:uFillTx/>
                <a:ea typeface="+mn-ea"/>
                <a:cs typeface="+mn-cs"/>
              </a:rPr>
              <a:t>)</a:t>
            </a:r>
            <a:endParaRPr kumimoji="0" lang="en-US" sz="1700" b="0" i="0" u="none" strike="noStrike" kern="1200" cap="none" spc="0" normalizeH="0" baseline="0" noProof="0" dirty="0">
              <a:ln>
                <a:noFill/>
              </a:ln>
              <a:solidFill>
                <a:prstClr val="black"/>
              </a:solidFill>
              <a:effectLst/>
              <a:uLnTx/>
              <a:uFillTx/>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Student demand for transfer preparation in a specific major or for general education</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Student need for college preparation course work leading to collegiate courses.</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CTE advisory committees and regional consortium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1900" b="0" i="1"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900" b="1" i="1" u="none" strike="noStrike" kern="1200" cap="none" spc="0" normalizeH="0" baseline="0" noProof="0" dirty="0">
                <a:ln>
                  <a:noFill/>
                </a:ln>
                <a:solidFill>
                  <a:schemeClr val="accent5"/>
                </a:solidFill>
                <a:effectLst/>
                <a:uLnTx/>
                <a:uFillTx/>
                <a:ea typeface="+mn-ea"/>
                <a:cs typeface="+mn-cs"/>
              </a:rPr>
              <a:t>“Furthermore, a proposed new program must not cause harmful competition with an existing program at another college.”</a:t>
            </a:r>
          </a:p>
          <a:p>
            <a:endParaRPr lang="en-US" dirty="0"/>
          </a:p>
        </p:txBody>
      </p:sp>
      <p:sp>
        <p:nvSpPr>
          <p:cNvPr id="5" name="Slide Number Placeholder 4">
            <a:extLst>
              <a:ext uri="{FF2B5EF4-FFF2-40B4-BE49-F238E27FC236}">
                <a16:creationId xmlns:a16="http://schemas.microsoft.com/office/drawing/2014/main" id="{0689CCBF-A60D-0C19-6D54-78AA43354C76}"/>
              </a:ext>
            </a:extLst>
          </p:cNvPr>
          <p:cNvSpPr>
            <a:spLocks noGrp="1"/>
          </p:cNvSpPr>
          <p:nvPr>
            <p:ph type="sldNum" sz="quarter" idx="4"/>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410183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591B-7B12-01BF-B0DF-6504FA467B29}"/>
              </a:ext>
            </a:extLst>
          </p:cNvPr>
          <p:cNvSpPr>
            <a:spLocks noGrp="1"/>
          </p:cNvSpPr>
          <p:nvPr>
            <p:ph type="title"/>
          </p:nvPr>
        </p:nvSpPr>
        <p:spPr/>
        <p:txBody>
          <a:bodyPr/>
          <a:lstStyle/>
          <a:p>
            <a:r>
              <a:rPr lang="en-US" dirty="0"/>
              <a:t>Need (cont.)</a:t>
            </a:r>
          </a:p>
        </p:txBody>
      </p:sp>
      <p:sp>
        <p:nvSpPr>
          <p:cNvPr id="3" name="Content Placeholder 2">
            <a:extLst>
              <a:ext uri="{FF2B5EF4-FFF2-40B4-BE49-F238E27FC236}">
                <a16:creationId xmlns:a16="http://schemas.microsoft.com/office/drawing/2014/main" id="{0BF70EF8-5529-5FC8-465F-969B434E3139}"/>
              </a:ext>
            </a:extLst>
          </p:cNvPr>
          <p:cNvSpPr>
            <a:spLocks noGrp="1"/>
          </p:cNvSpPr>
          <p:nvPr>
            <p:ph sz="half" idx="1"/>
          </p:nvPr>
        </p:nvSpPr>
        <p:spPr>
          <a:xfrm>
            <a:off x="1175655" y="1690688"/>
            <a:ext cx="10673043" cy="4802187"/>
          </a:xfrm>
        </p:spPr>
        <p:txBody>
          <a:bodyPr>
            <a:norm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900" b="1" i="0" u="none" strike="noStrike" kern="1200" cap="none" spc="0" normalizeH="0" baseline="0" noProof="0" dirty="0">
                <a:ln>
                  <a:noFill/>
                </a:ln>
                <a:solidFill>
                  <a:schemeClr val="accent5"/>
                </a:solidFill>
                <a:effectLst/>
                <a:uLnTx/>
                <a:uFillTx/>
                <a:ea typeface="+mn-ea"/>
                <a:cs typeface="+mn-cs"/>
              </a:rPr>
              <a:t>Evidence of labor market need may be submitted in the form of: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Statistical projections of growth in specific jobs by county (or labor market area) from the Employment Development Department’s (EDD) Labor Market Information (LMI) system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Recent employer surveys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Industry studies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Regional economic studies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Letters from employers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Minutes of industry advisory committee meetings (when offered in conjunction with other evidence)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Job advertisements for positions in the individual college’s service area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Newspaper or magazine articles on industry or employment trends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Studies or data from licensing agencies or professional associations </a:t>
            </a:r>
          </a:p>
          <a:p>
            <a:pPr marL="0" indent="0">
              <a:buNone/>
            </a:pPr>
            <a:endParaRPr lang="en-US" dirty="0"/>
          </a:p>
        </p:txBody>
      </p:sp>
      <p:sp>
        <p:nvSpPr>
          <p:cNvPr id="4" name="Slide Number Placeholder 3">
            <a:extLst>
              <a:ext uri="{FF2B5EF4-FFF2-40B4-BE49-F238E27FC236}">
                <a16:creationId xmlns:a16="http://schemas.microsoft.com/office/drawing/2014/main" id="{0596AFD7-F707-7C0B-652C-FFFE1DE5AB72}"/>
              </a:ext>
            </a:extLst>
          </p:cNvPr>
          <p:cNvSpPr>
            <a:spLocks noGrp="1"/>
          </p:cNvSpPr>
          <p:nvPr>
            <p:ph type="sldNum" sz="quarter" idx="12"/>
          </p:nvPr>
        </p:nvSpPr>
        <p:spPr/>
        <p:txBody>
          <a:bodyPr/>
          <a:lstStyle/>
          <a:p>
            <a:fld id="{FC94C22D-D015-6649-B5C3-596F33FC97D2}" type="slidenum">
              <a:rPr lang="en-US" smtClean="0"/>
              <a:t>14</a:t>
            </a:fld>
            <a:endParaRPr lang="en-US"/>
          </a:p>
        </p:txBody>
      </p:sp>
    </p:spTree>
    <p:extLst>
      <p:ext uri="{BB962C8B-B14F-4D97-AF65-F5344CB8AC3E}">
        <p14:creationId xmlns:p14="http://schemas.microsoft.com/office/powerpoint/2010/main" val="234947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D569-CB8C-2F72-4367-143D5C990986}"/>
              </a:ext>
            </a:extLst>
          </p:cNvPr>
          <p:cNvSpPr>
            <a:spLocks noGrp="1"/>
          </p:cNvSpPr>
          <p:nvPr>
            <p:ph type="title"/>
          </p:nvPr>
        </p:nvSpPr>
        <p:spPr>
          <a:xfrm>
            <a:off x="197508" y="1491350"/>
            <a:ext cx="3583461" cy="1937650"/>
          </a:xfrm>
        </p:spPr>
        <p:txBody>
          <a:bodyPr/>
          <a:lstStyle/>
          <a:p>
            <a:r>
              <a:rPr lang="en-US" dirty="0"/>
              <a:t>Curriculum Standards</a:t>
            </a:r>
          </a:p>
        </p:txBody>
      </p:sp>
      <p:sp>
        <p:nvSpPr>
          <p:cNvPr id="4" name="Content Placeholder 3">
            <a:extLst>
              <a:ext uri="{FF2B5EF4-FFF2-40B4-BE49-F238E27FC236}">
                <a16:creationId xmlns:a16="http://schemas.microsoft.com/office/drawing/2014/main" id="{FB1DFBE9-CCC9-0E9C-922D-A3CCEF5F1690}"/>
              </a:ext>
            </a:extLst>
          </p:cNvPr>
          <p:cNvSpPr>
            <a:spLocks noGrp="1"/>
          </p:cNvSpPr>
          <p:nvPr>
            <p:ph idx="1"/>
          </p:nvPr>
        </p:nvSpPr>
        <p:spPr>
          <a:xfrm>
            <a:off x="4226727" y="522514"/>
            <a:ext cx="7127074" cy="569052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tx2"/>
                </a:solidFill>
                <a:effectLst/>
                <a:uLnTx/>
                <a:uFillTx/>
                <a:ea typeface="+mn-ea"/>
                <a:cs typeface="+mn-cs"/>
              </a:rPr>
              <a:t>Title 5 mandates that all credit and noncredit curriculum must be approved by the college curriculum committee and district governing board (pursuant to chapter 6, subchapter 2, beginning with </a:t>
            </a:r>
            <a:r>
              <a:rPr kumimoji="0" lang="en-US" sz="2000" b="0" i="1" u="none" strike="noStrike" kern="1200" cap="none" spc="0" normalizeH="0" baseline="0" noProof="0" dirty="0">
                <a:ln>
                  <a:noFill/>
                </a:ln>
                <a:solidFill>
                  <a:schemeClr val="tx2"/>
                </a:solidFill>
                <a:effectLst/>
                <a:uLnTx/>
                <a:uFillTx/>
                <a:ea typeface="+mn-ea"/>
                <a:cs typeface="+mn-cs"/>
                <a:hlinkClick r:id="rId3"/>
              </a:rPr>
              <a:t>§55100</a:t>
            </a:r>
            <a:r>
              <a:rPr kumimoji="0" lang="en-US" sz="2000" b="0" i="1" u="none" strike="noStrike" kern="1200" cap="none" spc="0" normalizeH="0" baseline="0" noProof="0" dirty="0">
                <a:ln>
                  <a:noFill/>
                </a:ln>
                <a:solidFill>
                  <a:schemeClr val="tx2"/>
                </a:solidFill>
                <a:effectLst/>
                <a:uLnTx/>
                <a:uFillTx/>
                <a:ea typeface="+mn-ea"/>
                <a:cs typeface="+mn-cs"/>
              </a:rPr>
              <a:t>) as meeting the standards outlined in §§</a:t>
            </a:r>
            <a:r>
              <a:rPr kumimoji="0" lang="en-US" sz="2000" b="0" i="1" u="none" strike="noStrike" kern="1200" cap="none" spc="0" normalizeH="0" baseline="0" noProof="0" dirty="0">
                <a:ln>
                  <a:noFill/>
                </a:ln>
                <a:solidFill>
                  <a:schemeClr val="tx2"/>
                </a:solidFill>
                <a:effectLst/>
                <a:uLnTx/>
                <a:uFillTx/>
                <a:ea typeface="+mn-ea"/>
                <a:cs typeface="+mn-cs"/>
                <a:hlinkClick r:id="rId4"/>
              </a:rPr>
              <a:t>55000</a:t>
            </a:r>
            <a:r>
              <a:rPr kumimoji="0" lang="en-US" sz="2000" b="0" i="1" u="none" strike="noStrike" kern="1200" cap="none" spc="0" normalizeH="0" baseline="0" noProof="0" dirty="0">
                <a:ln>
                  <a:noFill/>
                </a:ln>
                <a:solidFill>
                  <a:schemeClr val="tx2"/>
                </a:solidFill>
                <a:effectLst/>
                <a:uLnTx/>
                <a:uFillTx/>
                <a:ea typeface="+mn-ea"/>
                <a:cs typeface="+mn-cs"/>
              </a:rPr>
              <a:t> et seq.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000" b="1" i="0" u="none" strike="noStrike" kern="1200" cap="none" spc="0" normalizeH="0" baseline="0" noProof="0" dirty="0">
                <a:ln>
                  <a:noFill/>
                </a:ln>
                <a:solidFill>
                  <a:prstClr val="black"/>
                </a:solidFill>
                <a:effectLst/>
                <a:uLnTx/>
                <a:uFillTx/>
                <a:ea typeface="+mn-ea"/>
                <a:cs typeface="+mn-cs"/>
              </a:rPr>
              <a:t>For program approval, documentation required to ensure: </a:t>
            </a:r>
            <a:r>
              <a:rPr kumimoji="0" lang="en-US" sz="2000" b="0" i="0" u="none" strike="noStrike" kern="1200" cap="none" spc="0" normalizeH="0" baseline="0" noProof="0" dirty="0">
                <a:ln>
                  <a:noFill/>
                </a:ln>
                <a:solidFill>
                  <a:prstClr val="black"/>
                </a:solidFill>
                <a:effectLst/>
                <a:uLnTx/>
                <a:uFillTx/>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The program is designed so that successful completion of the program requirements will enable students to fulfill the program goals and objectives.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Programs and courses are integrated, with courses designed to effectively meet their objectives and the goals and objectives of the programs for which they are required.</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Course outlines of record meet all the requirements of title 5, section </a:t>
            </a:r>
            <a:r>
              <a:rPr kumimoji="0" lang="en-US" sz="2000" b="0" i="0" u="none" strike="noStrike" kern="1200" cap="none" spc="0" normalizeH="0" baseline="0" noProof="0" dirty="0">
                <a:ln>
                  <a:noFill/>
                </a:ln>
                <a:solidFill>
                  <a:prstClr val="black"/>
                </a:solidFill>
                <a:effectLst/>
                <a:uLnTx/>
                <a:uFillTx/>
                <a:ea typeface="+mn-ea"/>
                <a:cs typeface="+mn-cs"/>
                <a:hlinkClick r:id="rId5"/>
              </a:rPr>
              <a:t>55002</a:t>
            </a:r>
            <a:r>
              <a:rPr kumimoji="0" lang="en-US" sz="2000" b="0" i="0" u="none" strike="noStrike" kern="1200" cap="none" spc="0" normalizeH="0" baseline="0" noProof="0" dirty="0">
                <a:ln>
                  <a:noFill/>
                </a:ln>
                <a:solidFill>
                  <a:prstClr val="black"/>
                </a:solidFill>
                <a:effectLst/>
                <a:uLnTx/>
                <a:uFillTx/>
                <a:ea typeface="+mn-ea"/>
                <a:cs typeface="+mn-cs"/>
              </a:rPr>
              <a:t> for credit and noncredit course requirements. </a:t>
            </a:r>
          </a:p>
          <a:p>
            <a:pPr marL="0" indent="0">
              <a:buNone/>
            </a:pPr>
            <a:endParaRPr lang="en-US" dirty="0"/>
          </a:p>
        </p:txBody>
      </p:sp>
      <p:sp>
        <p:nvSpPr>
          <p:cNvPr id="5" name="Slide Number Placeholder 4">
            <a:extLst>
              <a:ext uri="{FF2B5EF4-FFF2-40B4-BE49-F238E27FC236}">
                <a16:creationId xmlns:a16="http://schemas.microsoft.com/office/drawing/2014/main" id="{E70D2527-5E79-8748-8B51-A2B243158FBD}"/>
              </a:ext>
            </a:extLst>
          </p:cNvPr>
          <p:cNvSpPr>
            <a:spLocks noGrp="1"/>
          </p:cNvSpPr>
          <p:nvPr>
            <p:ph type="sldNum" sz="quarter" idx="4"/>
          </p:nvPr>
        </p:nvSpPr>
        <p:spPr/>
        <p:txBody>
          <a:bodyPr/>
          <a:lstStyle/>
          <a:p>
            <a:fld id="{FC94C22D-D015-6649-B5C3-596F33FC97D2}" type="slidenum">
              <a:rPr lang="en-US" smtClean="0"/>
              <a:t>15</a:t>
            </a:fld>
            <a:endParaRPr lang="en-US"/>
          </a:p>
        </p:txBody>
      </p:sp>
    </p:spTree>
    <p:extLst>
      <p:ext uri="{BB962C8B-B14F-4D97-AF65-F5344CB8AC3E}">
        <p14:creationId xmlns:p14="http://schemas.microsoft.com/office/powerpoint/2010/main" val="98858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5778-1956-ACA7-D31A-1AEEDE9ADD22}"/>
              </a:ext>
            </a:extLst>
          </p:cNvPr>
          <p:cNvSpPr>
            <a:spLocks noGrp="1"/>
          </p:cNvSpPr>
          <p:nvPr>
            <p:ph type="title"/>
          </p:nvPr>
        </p:nvSpPr>
        <p:spPr>
          <a:xfrm>
            <a:off x="210571" y="1491350"/>
            <a:ext cx="3583461" cy="1937650"/>
          </a:xfrm>
        </p:spPr>
        <p:txBody>
          <a:bodyPr/>
          <a:lstStyle/>
          <a:p>
            <a:r>
              <a:rPr lang="en-US" dirty="0"/>
              <a:t>Adequate Resources</a:t>
            </a:r>
          </a:p>
        </p:txBody>
      </p:sp>
      <p:sp>
        <p:nvSpPr>
          <p:cNvPr id="4" name="Content Placeholder 3">
            <a:extLst>
              <a:ext uri="{FF2B5EF4-FFF2-40B4-BE49-F238E27FC236}">
                <a16:creationId xmlns:a16="http://schemas.microsoft.com/office/drawing/2014/main" id="{0F60CBE7-86AF-765F-19B9-D52041AAFDBB}"/>
              </a:ext>
            </a:extLst>
          </p:cNvPr>
          <p:cNvSpPr>
            <a:spLocks noGrp="1"/>
          </p:cNvSpPr>
          <p:nvPr>
            <p:ph idx="1"/>
          </p:nvPr>
        </p:nvSpPr>
        <p:spPr>
          <a:xfrm>
            <a:off x="4226727" y="718457"/>
            <a:ext cx="7127074" cy="5494585"/>
          </a:xfrm>
        </p:spPr>
        <p:txBody>
          <a:bodyPr>
            <a:normAutofit/>
          </a:bodyPr>
          <a:lstStyle/>
          <a:p>
            <a:pPr marL="0" indent="0">
              <a:buNone/>
            </a:pPr>
            <a:r>
              <a:rPr lang="en-US" i="1" dirty="0">
                <a:solidFill>
                  <a:schemeClr val="tx2"/>
                </a:solidFill>
              </a:rPr>
              <a:t>“The college must demonstrate that it has the resources to realistically maintain the program or course at the level of quality described in the application.”</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000" b="1" i="0" u="none" strike="noStrike" kern="1200" cap="none" spc="0" normalizeH="0" baseline="0" noProof="0" dirty="0">
                <a:ln>
                  <a:noFill/>
                </a:ln>
                <a:solidFill>
                  <a:prstClr val="black"/>
                </a:solidFill>
                <a:effectLst/>
                <a:uLnTx/>
                <a:uFillTx/>
                <a:ea typeface="+mn-ea"/>
                <a:cs typeface="+mn-cs"/>
              </a:rPr>
              <a:t>This includes assurance of sufficient funding for:</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Faculty compensation</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Facilities and equipment</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2000" dirty="0">
                <a:solidFill>
                  <a:prstClr val="black"/>
                </a:solidFill>
              </a:rPr>
              <a:t>L</a:t>
            </a:r>
            <a:r>
              <a:rPr kumimoji="0" lang="en-US" sz="2000" b="0" i="0" u="none" strike="noStrike" kern="1200" cap="none" spc="0" normalizeH="0" baseline="0" noProof="0" dirty="0" err="1">
                <a:ln>
                  <a:noFill/>
                </a:ln>
                <a:solidFill>
                  <a:prstClr val="black"/>
                </a:solidFill>
                <a:effectLst/>
                <a:uLnTx/>
                <a:uFillTx/>
                <a:ea typeface="+mn-ea"/>
                <a:cs typeface="+mn-cs"/>
              </a:rPr>
              <a:t>ibrary</a:t>
            </a:r>
            <a:r>
              <a:rPr kumimoji="0" lang="en-US" sz="2000" b="0" i="0" u="none" strike="noStrike" kern="1200" cap="none" spc="0" normalizeH="0" baseline="0" noProof="0" dirty="0">
                <a:ln>
                  <a:noFill/>
                </a:ln>
                <a:solidFill>
                  <a:prstClr val="black"/>
                </a:solidFill>
                <a:effectLst/>
                <a:uLnTx/>
                <a:uFillTx/>
                <a:ea typeface="+mn-ea"/>
                <a:cs typeface="+mn-cs"/>
              </a:rPr>
              <a:t> or learning resources and the college must demonstrate that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Offering the course(s) at the level of quality described in the Course Outline(s) of Record</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800" b="1" i="1" u="none" strike="noStrike" kern="1200" cap="none" spc="0" normalizeH="0" baseline="0" noProof="0" dirty="0">
                <a:ln>
                  <a:noFill/>
                </a:ln>
                <a:solidFill>
                  <a:schemeClr val="accent1"/>
                </a:solidFill>
                <a:effectLst/>
                <a:uLnTx/>
                <a:uFillTx/>
                <a:ea typeface="+mn-ea"/>
                <a:cs typeface="+mn-cs"/>
              </a:rPr>
              <a:t>Further, the college “must commit to offering all of the required courses for the program at least once every two years, unless the goals and rationale for the particular program justify a longer time frame as being in the best interests of students.”</a:t>
            </a:r>
          </a:p>
          <a:p>
            <a:pPr marL="0" indent="0">
              <a:buNone/>
            </a:pPr>
            <a:endParaRPr lang="en-US" dirty="0"/>
          </a:p>
        </p:txBody>
      </p:sp>
      <p:sp>
        <p:nvSpPr>
          <p:cNvPr id="5" name="Slide Number Placeholder 4">
            <a:extLst>
              <a:ext uri="{FF2B5EF4-FFF2-40B4-BE49-F238E27FC236}">
                <a16:creationId xmlns:a16="http://schemas.microsoft.com/office/drawing/2014/main" id="{0053ABF9-DCDD-0578-ABA5-A770613BF84F}"/>
              </a:ext>
            </a:extLst>
          </p:cNvPr>
          <p:cNvSpPr>
            <a:spLocks noGrp="1"/>
          </p:cNvSpPr>
          <p:nvPr>
            <p:ph type="sldNum" sz="quarter" idx="4"/>
          </p:nvPr>
        </p:nvSpPr>
        <p:spPr/>
        <p:txBody>
          <a:bodyPr/>
          <a:lstStyle/>
          <a:p>
            <a:fld id="{FC94C22D-D015-6649-B5C3-596F33FC97D2}" type="slidenum">
              <a:rPr lang="en-US" smtClean="0"/>
              <a:t>16</a:t>
            </a:fld>
            <a:endParaRPr lang="en-US"/>
          </a:p>
        </p:txBody>
      </p:sp>
    </p:spTree>
    <p:extLst>
      <p:ext uri="{BB962C8B-B14F-4D97-AF65-F5344CB8AC3E}">
        <p14:creationId xmlns:p14="http://schemas.microsoft.com/office/powerpoint/2010/main" val="210822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2EE6-5A1B-09C8-2A91-4DAA227C8DDF}"/>
              </a:ext>
            </a:extLst>
          </p:cNvPr>
          <p:cNvSpPr>
            <a:spLocks noGrp="1"/>
          </p:cNvSpPr>
          <p:nvPr>
            <p:ph type="title"/>
          </p:nvPr>
        </p:nvSpPr>
        <p:spPr/>
        <p:txBody>
          <a:bodyPr/>
          <a:lstStyle/>
          <a:p>
            <a:r>
              <a:rPr lang="en-US" dirty="0"/>
              <a:t>Compliance</a:t>
            </a:r>
          </a:p>
        </p:txBody>
      </p:sp>
      <p:sp>
        <p:nvSpPr>
          <p:cNvPr id="4" name="Content Placeholder 3">
            <a:extLst>
              <a:ext uri="{FF2B5EF4-FFF2-40B4-BE49-F238E27FC236}">
                <a16:creationId xmlns:a16="http://schemas.microsoft.com/office/drawing/2014/main" id="{FC430301-CA3D-BD4A-E324-2B82EB0E31F6}"/>
              </a:ext>
            </a:extLst>
          </p:cNvPr>
          <p:cNvSpPr>
            <a:spLocks noGrp="1"/>
          </p:cNvSpPr>
          <p:nvPr>
            <p:ph idx="1"/>
          </p:nvPr>
        </p:nvSpPr>
        <p:spPr>
          <a:xfrm>
            <a:off x="4226727" y="666206"/>
            <a:ext cx="7127074" cy="5546836"/>
          </a:xfrm>
        </p:spPr>
        <p:txBody>
          <a:bodyPr>
            <a:normAutofit lnSpcReduction="10000"/>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900" b="1" i="1" u="none" strike="noStrike" kern="1200" cap="none" spc="0" normalizeH="0" baseline="0" noProof="0" dirty="0">
                <a:ln>
                  <a:noFill/>
                </a:ln>
                <a:solidFill>
                  <a:schemeClr val="tx2"/>
                </a:solidFill>
                <a:effectLst/>
                <a:uLnTx/>
                <a:uFillTx/>
                <a:ea typeface="+mn-ea"/>
                <a:cs typeface="+mn-cs"/>
              </a:rPr>
              <a:t>“It is also required that the design of the program or the course is not in conflict with any law including state and federal laws, both statues and regulations”</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900" b="1" i="0" u="none" strike="noStrike" kern="1200" cap="none" spc="0" normalizeH="0" baseline="0" noProof="0" dirty="0">
                <a:ln>
                  <a:noFill/>
                </a:ln>
                <a:solidFill>
                  <a:prstClr val="black"/>
                </a:solidFill>
                <a:effectLst/>
                <a:uLnTx/>
                <a:uFillTx/>
                <a:ea typeface="+mn-ea"/>
                <a:cs typeface="+mn-cs"/>
              </a:rPr>
              <a:t>Some of the title 5 sections to note are: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Open course regulations [Cal Code Regs, tit 5, § 51006]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Course repeatability regulations [Cal. Code Regs., tit. 5, § 55040-55046 and 58161]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Regulations regarding tutoring and learning assistance [Cal. Code Regs., tit. 5, §§ 58168-58172]</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Regulations regarding open-entry open exit courses [Cal. Code Regs., tit. 5, §58164]</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Statutes and regulations on student fees [Cal. Code Regs., tit. 5, §§ </a:t>
            </a:r>
            <a:r>
              <a:rPr lang="en-US" sz="1900" dirty="0">
                <a:solidFill>
                  <a:prstClr val="black"/>
                </a:solidFill>
              </a:rPr>
              <a:t>76060.5, 76142, 76223, 76300, 76355, 76360, 76365, 76370, 76395</a:t>
            </a:r>
            <a:r>
              <a:rPr kumimoji="0" lang="en-US" sz="1900" b="0" i="0" u="none" strike="noStrike" kern="1200" cap="none" spc="0" normalizeH="0" baseline="0" noProof="0" dirty="0">
                <a:ln>
                  <a:noFill/>
                </a:ln>
                <a:solidFill>
                  <a:prstClr val="black"/>
                </a:solidFill>
                <a:effectLst/>
                <a:uLnTx/>
                <a:uFillTx/>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Prerequisite and enrollment limitation regulations [Cal. Code Regs., tit. 5,  § 55003]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Particular provisions of the Nursing Practice Act [title 16] </a:t>
            </a:r>
          </a:p>
          <a:p>
            <a:pPr marL="0" indent="0">
              <a:buNone/>
            </a:pPr>
            <a:endParaRPr lang="en-US" dirty="0"/>
          </a:p>
        </p:txBody>
      </p:sp>
      <p:sp>
        <p:nvSpPr>
          <p:cNvPr id="5" name="Slide Number Placeholder 4">
            <a:extLst>
              <a:ext uri="{FF2B5EF4-FFF2-40B4-BE49-F238E27FC236}">
                <a16:creationId xmlns:a16="http://schemas.microsoft.com/office/drawing/2014/main" id="{55049556-EF1D-2AF5-9388-64A66BE51CAD}"/>
              </a:ext>
            </a:extLst>
          </p:cNvPr>
          <p:cNvSpPr>
            <a:spLocks noGrp="1"/>
          </p:cNvSpPr>
          <p:nvPr>
            <p:ph type="sldNum" sz="quarter" idx="4"/>
          </p:nvPr>
        </p:nvSpPr>
        <p:spPr/>
        <p:txBody>
          <a:bodyPr/>
          <a:lstStyle/>
          <a:p>
            <a:fld id="{FC94C22D-D015-6649-B5C3-596F33FC97D2}" type="slidenum">
              <a:rPr lang="en-US" smtClean="0"/>
              <a:t>17</a:t>
            </a:fld>
            <a:endParaRPr lang="en-US"/>
          </a:p>
        </p:txBody>
      </p:sp>
    </p:spTree>
    <p:extLst>
      <p:ext uri="{BB962C8B-B14F-4D97-AF65-F5344CB8AC3E}">
        <p14:creationId xmlns:p14="http://schemas.microsoft.com/office/powerpoint/2010/main" val="3669763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6CC4-0A29-7D8D-1BFE-1EDC5B313086}"/>
              </a:ext>
            </a:extLst>
          </p:cNvPr>
          <p:cNvSpPr>
            <a:spLocks noGrp="1"/>
          </p:cNvSpPr>
          <p:nvPr>
            <p:ph type="title"/>
          </p:nvPr>
        </p:nvSpPr>
        <p:spPr/>
        <p:txBody>
          <a:bodyPr/>
          <a:lstStyle/>
          <a:p>
            <a:r>
              <a:rPr lang="en-US" dirty="0"/>
              <a:t>About the Development Criteria</a:t>
            </a:r>
          </a:p>
        </p:txBody>
      </p:sp>
      <p:sp>
        <p:nvSpPr>
          <p:cNvPr id="3" name="Content Placeholder 2">
            <a:extLst>
              <a:ext uri="{FF2B5EF4-FFF2-40B4-BE49-F238E27FC236}">
                <a16:creationId xmlns:a16="http://schemas.microsoft.com/office/drawing/2014/main" id="{5C475565-BE83-1195-7DA2-8E4DE81FF67E}"/>
              </a:ext>
            </a:extLst>
          </p:cNvPr>
          <p:cNvSpPr>
            <a:spLocks noGrp="1"/>
          </p:cNvSpPr>
          <p:nvPr>
            <p:ph sz="half" idx="1"/>
          </p:nvPr>
        </p:nvSpPr>
        <p:spPr>
          <a:xfrm>
            <a:off x="1175655" y="1825625"/>
            <a:ext cx="9810208" cy="4351338"/>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ea typeface="+mn-ea"/>
                <a:cs typeface="+mn-cs"/>
              </a:rPr>
              <a:t>Local practices vary; not all criteria are evaluated by curriculum committees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ea typeface="+mn-ea"/>
                <a:cs typeface="+mn-cs"/>
              </a:rPr>
              <a:t>Some colleges and districts delegate review and endorsement of some criteria to other processes, e.g. departmental or administrative review, CIO review, tech review, etc.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It is good practice for the five criteria to be explicitly discussed as part of new curriculum approval process to ensure adequate review and input from faculty and local senates.   </a:t>
            </a:r>
          </a:p>
          <a:p>
            <a:pPr marL="0" indent="0">
              <a:buNone/>
            </a:pPr>
            <a:endParaRPr lang="en-US" dirty="0"/>
          </a:p>
        </p:txBody>
      </p:sp>
      <p:sp>
        <p:nvSpPr>
          <p:cNvPr id="4" name="Slide Number Placeholder 3">
            <a:extLst>
              <a:ext uri="{FF2B5EF4-FFF2-40B4-BE49-F238E27FC236}">
                <a16:creationId xmlns:a16="http://schemas.microsoft.com/office/drawing/2014/main" id="{C8CB5F0C-23DD-41B3-0057-EFE09F90A590}"/>
              </a:ext>
            </a:extLst>
          </p:cNvPr>
          <p:cNvSpPr>
            <a:spLocks noGrp="1"/>
          </p:cNvSpPr>
          <p:nvPr>
            <p:ph type="sldNum" sz="quarter" idx="12"/>
          </p:nvPr>
        </p:nvSpPr>
        <p:spPr/>
        <p:txBody>
          <a:bodyPr/>
          <a:lstStyle/>
          <a:p>
            <a:fld id="{FC94C22D-D015-6649-B5C3-596F33FC97D2}" type="slidenum">
              <a:rPr lang="en-US" smtClean="0"/>
              <a:t>18</a:t>
            </a:fld>
            <a:endParaRPr lang="en-US"/>
          </a:p>
        </p:txBody>
      </p:sp>
    </p:spTree>
    <p:extLst>
      <p:ext uri="{BB962C8B-B14F-4D97-AF65-F5344CB8AC3E}">
        <p14:creationId xmlns:p14="http://schemas.microsoft.com/office/powerpoint/2010/main" val="199402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70D1-0C02-19EC-4D73-6E03C83A03D8}"/>
              </a:ext>
            </a:extLst>
          </p:cNvPr>
          <p:cNvSpPr>
            <a:spLocks noGrp="1"/>
          </p:cNvSpPr>
          <p:nvPr>
            <p:ph type="title"/>
          </p:nvPr>
        </p:nvSpPr>
        <p:spPr/>
        <p:txBody>
          <a:bodyPr/>
          <a:lstStyle/>
          <a:p>
            <a:r>
              <a:rPr lang="en-US" dirty="0"/>
              <a:t>Pressures, Tensions, and Challenges that Emerge</a:t>
            </a:r>
          </a:p>
        </p:txBody>
      </p:sp>
      <p:sp>
        <p:nvSpPr>
          <p:cNvPr id="3" name="Content Placeholder 2">
            <a:extLst>
              <a:ext uri="{FF2B5EF4-FFF2-40B4-BE49-F238E27FC236}">
                <a16:creationId xmlns:a16="http://schemas.microsoft.com/office/drawing/2014/main" id="{3C9009FD-86EE-6B23-1D31-A4FFF1320B0D}"/>
              </a:ext>
            </a:extLst>
          </p:cNvPr>
          <p:cNvSpPr>
            <a:spLocks noGrp="1"/>
          </p:cNvSpPr>
          <p:nvPr>
            <p:ph sz="half" idx="1"/>
          </p:nvPr>
        </p:nvSpPr>
        <p:spPr/>
        <p:txBody>
          <a:bodyPr/>
          <a:lstStyle/>
          <a:p>
            <a:pPr marL="0" indent="0">
              <a:buNone/>
            </a:pPr>
            <a:r>
              <a:rPr lang="en-US" b="1" dirty="0"/>
              <a:t>Examples of Possible Pressures</a:t>
            </a:r>
            <a:r>
              <a:rPr lang="en-US" dirty="0"/>
              <a:t>:</a:t>
            </a:r>
          </a:p>
          <a:p>
            <a:r>
              <a:rPr lang="en-US" dirty="0"/>
              <a:t>Offer Appropriate Lower Division Coursework</a:t>
            </a:r>
          </a:p>
          <a:p>
            <a:r>
              <a:rPr lang="en-US" dirty="0"/>
              <a:t>Assist and Support Discipline Faculty Interests</a:t>
            </a:r>
          </a:p>
          <a:p>
            <a:r>
              <a:rPr lang="en-US" dirty="0"/>
              <a:t>Uphold CCC curricular standards</a:t>
            </a:r>
          </a:p>
          <a:p>
            <a:r>
              <a:rPr lang="en-US" dirty="0"/>
              <a:t>Community demands</a:t>
            </a:r>
          </a:p>
          <a:p>
            <a:r>
              <a:rPr lang="en-US" dirty="0"/>
              <a:t>Single College vs. Multi College District Challenges</a:t>
            </a:r>
          </a:p>
          <a:p>
            <a:r>
              <a:rPr lang="en-US" dirty="0"/>
              <a:t>Others?</a:t>
            </a:r>
          </a:p>
        </p:txBody>
      </p:sp>
      <p:sp>
        <p:nvSpPr>
          <p:cNvPr id="4" name="Slide Number Placeholder 3">
            <a:extLst>
              <a:ext uri="{FF2B5EF4-FFF2-40B4-BE49-F238E27FC236}">
                <a16:creationId xmlns:a16="http://schemas.microsoft.com/office/drawing/2014/main" id="{EF807560-6C52-A9CD-8882-342E567E40BB}"/>
              </a:ext>
            </a:extLst>
          </p:cNvPr>
          <p:cNvSpPr>
            <a:spLocks noGrp="1"/>
          </p:cNvSpPr>
          <p:nvPr>
            <p:ph type="sldNum" sz="quarter" idx="12"/>
          </p:nvPr>
        </p:nvSpPr>
        <p:spPr/>
        <p:txBody>
          <a:bodyPr/>
          <a:lstStyle/>
          <a:p>
            <a:fld id="{FC94C22D-D015-6649-B5C3-596F33FC97D2}" type="slidenum">
              <a:rPr lang="en-US" smtClean="0"/>
              <a:t>19</a:t>
            </a:fld>
            <a:endParaRPr lang="en-US"/>
          </a:p>
        </p:txBody>
      </p:sp>
      <p:sp>
        <p:nvSpPr>
          <p:cNvPr id="7" name="Content Placeholder 6">
            <a:extLst>
              <a:ext uri="{FF2B5EF4-FFF2-40B4-BE49-F238E27FC236}">
                <a16:creationId xmlns:a16="http://schemas.microsoft.com/office/drawing/2014/main" id="{15693DBD-E903-4353-C442-9E9F60DC6456}"/>
              </a:ext>
            </a:extLst>
          </p:cNvPr>
          <p:cNvSpPr>
            <a:spLocks noGrp="1"/>
          </p:cNvSpPr>
          <p:nvPr>
            <p:ph sz="half" idx="13"/>
          </p:nvPr>
        </p:nvSpPr>
        <p:spPr/>
        <p:txBody>
          <a:bodyPr/>
          <a:lstStyle/>
          <a:p>
            <a:pPr marL="0" indent="0">
              <a:buNone/>
            </a:pPr>
            <a:r>
              <a:rPr lang="en-US" b="1" dirty="0"/>
              <a:t>Discussion Questions</a:t>
            </a:r>
            <a:r>
              <a:rPr lang="en-US" dirty="0"/>
              <a:t>:</a:t>
            </a:r>
          </a:p>
          <a:p>
            <a:r>
              <a:rPr lang="en-US" dirty="0"/>
              <a:t>Ever feel conflicted by a curriculum proposal?</a:t>
            </a:r>
          </a:p>
          <a:p>
            <a:r>
              <a:rPr lang="en-US" dirty="0"/>
              <a:t>Does speaking up put you in conflict with a colleague?</a:t>
            </a:r>
          </a:p>
          <a:p>
            <a:r>
              <a:rPr lang="en-US" dirty="0"/>
              <a:t>Examples?</a:t>
            </a:r>
          </a:p>
          <a:p>
            <a:pPr marL="0" indent="0">
              <a:buNone/>
            </a:pPr>
            <a:endParaRPr lang="en-US" dirty="0"/>
          </a:p>
          <a:p>
            <a:pPr marL="0" indent="0">
              <a:buNone/>
            </a:pPr>
            <a:r>
              <a:rPr lang="en-US" b="1" dirty="0"/>
              <a:t>Yikes!</a:t>
            </a:r>
          </a:p>
          <a:p>
            <a:r>
              <a:rPr lang="en-US" dirty="0"/>
              <a:t>AB 928 &amp; AB 1111</a:t>
            </a:r>
          </a:p>
          <a:p>
            <a:pPr marL="0" indent="0">
              <a:buNone/>
            </a:pPr>
            <a:r>
              <a:rPr lang="en-US" b="1" dirty="0">
                <a:solidFill>
                  <a:schemeClr val="accent1"/>
                </a:solidFill>
              </a:rPr>
              <a:t>Follow up: </a:t>
            </a:r>
            <a:r>
              <a:rPr lang="en-US" dirty="0">
                <a:solidFill>
                  <a:schemeClr val="accent1"/>
                </a:solidFill>
              </a:rPr>
              <a:t>What strategies help you navigate these turbulent waters?</a:t>
            </a:r>
          </a:p>
        </p:txBody>
      </p:sp>
    </p:spTree>
    <p:extLst>
      <p:ext uri="{BB962C8B-B14F-4D97-AF65-F5344CB8AC3E}">
        <p14:creationId xmlns:p14="http://schemas.microsoft.com/office/powerpoint/2010/main" val="157755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0B8B-818A-3BE5-199B-617F5CF65996}"/>
              </a:ext>
            </a:extLst>
          </p:cNvPr>
          <p:cNvSpPr>
            <a:spLocks noGrp="1"/>
          </p:cNvSpPr>
          <p:nvPr>
            <p:ph type="title"/>
          </p:nvPr>
        </p:nvSpPr>
        <p:spPr/>
        <p:txBody>
          <a:bodyPr/>
          <a:lstStyle/>
          <a:p>
            <a:r>
              <a:rPr lang="en-US" dirty="0"/>
              <a:t>Presentation Description </a:t>
            </a:r>
          </a:p>
        </p:txBody>
      </p:sp>
      <p:sp>
        <p:nvSpPr>
          <p:cNvPr id="3" name="Text Placeholder 2">
            <a:extLst>
              <a:ext uri="{FF2B5EF4-FFF2-40B4-BE49-F238E27FC236}">
                <a16:creationId xmlns:a16="http://schemas.microsoft.com/office/drawing/2014/main" id="{5DD6FBCB-3704-2BB1-391F-F82EBABDC0B1}"/>
              </a:ext>
            </a:extLst>
          </p:cNvPr>
          <p:cNvSpPr>
            <a:spLocks noGrp="1"/>
          </p:cNvSpPr>
          <p:nvPr>
            <p:ph type="body" sz="half" idx="2"/>
          </p:nvPr>
        </p:nvSpPr>
        <p:spPr/>
        <p:txBody>
          <a:bodyPr>
            <a:normAutofit/>
          </a:bodyPr>
          <a:lstStyle/>
          <a:p>
            <a:r>
              <a:rPr lang="en-US" sz="3200" dirty="0"/>
              <a:t>&amp; </a:t>
            </a:r>
          </a:p>
          <a:p>
            <a:r>
              <a:rPr lang="en-US" sz="3200" dirty="0"/>
              <a:t>Overview</a:t>
            </a:r>
          </a:p>
        </p:txBody>
      </p:sp>
      <p:sp>
        <p:nvSpPr>
          <p:cNvPr id="4" name="Content Placeholder 3">
            <a:extLst>
              <a:ext uri="{FF2B5EF4-FFF2-40B4-BE49-F238E27FC236}">
                <a16:creationId xmlns:a16="http://schemas.microsoft.com/office/drawing/2014/main" id="{B5966E6C-9201-C8DF-15CE-58CFFD876162}"/>
              </a:ext>
            </a:extLst>
          </p:cNvPr>
          <p:cNvSpPr>
            <a:spLocks noGrp="1"/>
          </p:cNvSpPr>
          <p:nvPr>
            <p:ph idx="1"/>
          </p:nvPr>
        </p:nvSpPr>
        <p:spPr>
          <a:xfrm>
            <a:off x="4226727" y="496957"/>
            <a:ext cx="7127074" cy="5716085"/>
          </a:xfrm>
        </p:spPr>
        <p:txBody>
          <a:bodyPr/>
          <a:lstStyle/>
          <a:p>
            <a:pPr marL="0" indent="0">
              <a:buNone/>
            </a:pPr>
            <a:r>
              <a:rPr lang="en-US" dirty="0"/>
              <a:t>California Code of Regulations </a:t>
            </a:r>
            <a:r>
              <a:rPr lang="en-US" dirty="0">
                <a:hlinkClick r:id="rId3"/>
              </a:rPr>
              <a:t>§55002 </a:t>
            </a:r>
            <a:r>
              <a:rPr lang="en-US" dirty="0"/>
              <a:t>requires that the college/district curriculum committee be established by mutual agreement between the administration and academic senate. This session will consist of a primer on the requirements for establishing the curriculum committee, some examples of how colleges have set up their curriculum committees, and a lively discussion about curriculum committee governance: local structures, processes, and possibilities.</a:t>
            </a:r>
          </a:p>
          <a:p>
            <a:pPr marL="0" indent="0">
              <a:buNone/>
            </a:pPr>
            <a:endParaRPr lang="en-US" dirty="0"/>
          </a:p>
          <a:p>
            <a:r>
              <a:rPr lang="en-US" b="1" dirty="0">
                <a:solidFill>
                  <a:schemeClr val="accent1"/>
                </a:solidFill>
              </a:rPr>
              <a:t>Overview</a:t>
            </a:r>
          </a:p>
          <a:p>
            <a:pPr lvl="1"/>
            <a:r>
              <a:rPr lang="en-US" dirty="0"/>
              <a:t>Regulations: Curriculum and Governance</a:t>
            </a:r>
          </a:p>
          <a:p>
            <a:pPr lvl="1"/>
            <a:r>
              <a:rPr lang="en-US" dirty="0"/>
              <a:t>Curriculum Development Criteria </a:t>
            </a:r>
          </a:p>
          <a:p>
            <a:pPr lvl="1"/>
            <a:r>
              <a:rPr lang="en-US" dirty="0"/>
              <a:t>Pressures, Tensions, and Challenges that Emerge</a:t>
            </a:r>
          </a:p>
          <a:p>
            <a:pPr lvl="1"/>
            <a:r>
              <a:rPr lang="en-US" dirty="0"/>
              <a:t>Structure of your Curriculum Committee</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02A7A452-258D-B550-63DF-0C09850A29E2}"/>
              </a:ext>
            </a:extLst>
          </p:cNvPr>
          <p:cNvSpPr>
            <a:spLocks noGrp="1"/>
          </p:cNvSpPr>
          <p:nvPr>
            <p:ph type="sldNum" sz="quarter" idx="4"/>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385344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0594-F184-EABD-FC0E-C8C0F0A68B10}"/>
              </a:ext>
            </a:extLst>
          </p:cNvPr>
          <p:cNvSpPr>
            <a:spLocks noGrp="1"/>
          </p:cNvSpPr>
          <p:nvPr>
            <p:ph type="title"/>
          </p:nvPr>
        </p:nvSpPr>
        <p:spPr/>
        <p:txBody>
          <a:bodyPr/>
          <a:lstStyle/>
          <a:p>
            <a:r>
              <a:rPr lang="en-US" dirty="0"/>
              <a:t>Structure and Placement of Your Curriculum Committee in Governance</a:t>
            </a:r>
          </a:p>
        </p:txBody>
      </p:sp>
      <p:sp>
        <p:nvSpPr>
          <p:cNvPr id="3" name="Content Placeholder 2">
            <a:extLst>
              <a:ext uri="{FF2B5EF4-FFF2-40B4-BE49-F238E27FC236}">
                <a16:creationId xmlns:a16="http://schemas.microsoft.com/office/drawing/2014/main" id="{59C88615-7862-00C6-5B1F-2ECD960DF3D5}"/>
              </a:ext>
            </a:extLst>
          </p:cNvPr>
          <p:cNvSpPr>
            <a:spLocks noGrp="1"/>
          </p:cNvSpPr>
          <p:nvPr>
            <p:ph sz="half" idx="1"/>
          </p:nvPr>
        </p:nvSpPr>
        <p:spPr>
          <a:xfrm>
            <a:off x="1175655" y="1825625"/>
            <a:ext cx="9980025" cy="4667250"/>
          </a:xfrm>
        </p:spPr>
        <p:txBody>
          <a:bodyPr>
            <a:normAutofit lnSpcReduction="10000"/>
          </a:bodyPr>
          <a:lstStyle/>
          <a:p>
            <a:pPr marL="0" indent="0">
              <a:buNone/>
            </a:pPr>
            <a:r>
              <a:rPr lang="en-US" dirty="0"/>
              <a:t>Discussion Questions:</a:t>
            </a:r>
          </a:p>
          <a:p>
            <a:pPr marL="457200" indent="-457200">
              <a:buFont typeface="+mj-lt"/>
              <a:buAutoNum type="arabicPeriod"/>
            </a:pPr>
            <a:r>
              <a:rPr lang="en-US" dirty="0"/>
              <a:t>What is the leadership of your curriculum committee?</a:t>
            </a:r>
          </a:p>
          <a:p>
            <a:pPr marL="457200" indent="-457200">
              <a:buFont typeface="+mj-lt"/>
              <a:buAutoNum type="arabicPeriod"/>
            </a:pPr>
            <a:r>
              <a:rPr lang="en-US" dirty="0"/>
              <a:t>How is your membership organized? Voting members? Resource members? Representation?</a:t>
            </a:r>
          </a:p>
          <a:p>
            <a:pPr marL="457200" indent="-457200">
              <a:buFont typeface="+mj-lt"/>
              <a:buAutoNum type="arabicPeriod"/>
            </a:pPr>
            <a:r>
              <a:rPr lang="en-US" dirty="0"/>
              <a:t>Is your curriculum committee a sub-committee of your local senate? How does curriculum move from your curriculum committee to your governing board?  Does your curriculum committee have sub-committees, for example technical review?</a:t>
            </a:r>
          </a:p>
          <a:p>
            <a:pPr marL="457200" indent="-457200">
              <a:buFont typeface="+mj-lt"/>
              <a:buAutoNum type="arabicPeriod"/>
            </a:pPr>
            <a:r>
              <a:rPr lang="en-US" dirty="0"/>
              <a:t>What role does your faculty curriculum chair play in your academic senate operations?</a:t>
            </a:r>
          </a:p>
          <a:p>
            <a:pPr marL="457200" indent="-457200">
              <a:buFont typeface="+mj-lt"/>
              <a:buAutoNum type="arabicPeriod"/>
            </a:pPr>
            <a:r>
              <a:rPr lang="en-US" dirty="0"/>
              <a:t>How is information shared between your curriculum committee and your senate?</a:t>
            </a:r>
          </a:p>
          <a:p>
            <a:pPr marL="457200" indent="-457200">
              <a:buFont typeface="+mj-lt"/>
              <a:buAutoNum type="arabicPeriod"/>
            </a:pPr>
            <a:r>
              <a:rPr lang="en-US" dirty="0"/>
              <a:t>Process for Senate President review and sign off on local approval and annual certification. </a:t>
            </a:r>
          </a:p>
        </p:txBody>
      </p:sp>
      <p:sp>
        <p:nvSpPr>
          <p:cNvPr id="4" name="Slide Number Placeholder 3">
            <a:extLst>
              <a:ext uri="{FF2B5EF4-FFF2-40B4-BE49-F238E27FC236}">
                <a16:creationId xmlns:a16="http://schemas.microsoft.com/office/drawing/2014/main" id="{7FCB0AD3-493C-E374-A452-3C3DBE5912E1}"/>
              </a:ext>
            </a:extLst>
          </p:cNvPr>
          <p:cNvSpPr>
            <a:spLocks noGrp="1"/>
          </p:cNvSpPr>
          <p:nvPr>
            <p:ph type="sldNum" sz="quarter" idx="12"/>
          </p:nvPr>
        </p:nvSpPr>
        <p:spPr/>
        <p:txBody>
          <a:bodyPr/>
          <a:lstStyle/>
          <a:p>
            <a:fld id="{FC94C22D-D015-6649-B5C3-596F33FC97D2}" type="slidenum">
              <a:rPr lang="en-US" smtClean="0"/>
              <a:t>20</a:t>
            </a:fld>
            <a:endParaRPr lang="en-US"/>
          </a:p>
        </p:txBody>
      </p:sp>
    </p:spTree>
    <p:extLst>
      <p:ext uri="{BB962C8B-B14F-4D97-AF65-F5344CB8AC3E}">
        <p14:creationId xmlns:p14="http://schemas.microsoft.com/office/powerpoint/2010/main" val="178064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7F38-401E-EEEB-159E-A1D3DA941013}"/>
              </a:ext>
            </a:extLst>
          </p:cNvPr>
          <p:cNvSpPr>
            <a:spLocks noGrp="1"/>
          </p:cNvSpPr>
          <p:nvPr>
            <p:ph type="title"/>
          </p:nvPr>
        </p:nvSpPr>
        <p:spPr>
          <a:xfrm>
            <a:off x="249760" y="1491350"/>
            <a:ext cx="3583461" cy="1937650"/>
          </a:xfrm>
        </p:spPr>
        <p:txBody>
          <a:bodyPr/>
          <a:lstStyle/>
          <a:p>
            <a:r>
              <a:rPr lang="en-US" dirty="0"/>
              <a:t>Student Voice in Curriculum Development</a:t>
            </a:r>
          </a:p>
        </p:txBody>
      </p:sp>
      <p:sp>
        <p:nvSpPr>
          <p:cNvPr id="4" name="Content Placeholder 3">
            <a:extLst>
              <a:ext uri="{FF2B5EF4-FFF2-40B4-BE49-F238E27FC236}">
                <a16:creationId xmlns:a16="http://schemas.microsoft.com/office/drawing/2014/main" id="{BDB838D7-00AC-EE82-DFBE-DDC808F6B5D9}"/>
              </a:ext>
            </a:extLst>
          </p:cNvPr>
          <p:cNvSpPr>
            <a:spLocks noGrp="1"/>
          </p:cNvSpPr>
          <p:nvPr>
            <p:ph idx="1"/>
          </p:nvPr>
        </p:nvSpPr>
        <p:spPr/>
        <p:txBody>
          <a:bodyPr/>
          <a:lstStyle/>
          <a:p>
            <a:pPr marL="0" indent="0" algn="ctr">
              <a:buNone/>
            </a:pPr>
            <a:r>
              <a:rPr lang="en-US" b="1" dirty="0">
                <a:solidFill>
                  <a:schemeClr val="accent1"/>
                </a:solidFill>
              </a:rPr>
              <a:t>As we consider governance with our curriculum work, do not forget the student voice in participatory governance.</a:t>
            </a:r>
          </a:p>
          <a:p>
            <a:pPr marL="0" indent="0">
              <a:buNone/>
            </a:pPr>
            <a:endParaRPr lang="en-US" dirty="0"/>
          </a:p>
          <a:p>
            <a:pPr marL="0" indent="0">
              <a:buNone/>
            </a:pPr>
            <a:r>
              <a:rPr lang="en-US" sz="2400" b="0" i="0" u="none" strike="noStrike" dirty="0">
                <a:solidFill>
                  <a:srgbClr val="000000"/>
                </a:solidFill>
                <a:effectLst/>
                <a:latin typeface="Arial" panose="020B0604020202020204" pitchFamily="34" charset="0"/>
              </a:rPr>
              <a:t>Significant effect on students “9+1” (Title 5 </a:t>
            </a:r>
            <a:r>
              <a:rPr lang="en-US" sz="2400" b="0" i="0" u="none" strike="noStrike" dirty="0">
                <a:solidFill>
                  <a:srgbClr val="000000"/>
                </a:solidFill>
                <a:effectLst/>
                <a:latin typeface="Arial" panose="020B0604020202020204" pitchFamily="34" charset="0"/>
                <a:hlinkClick r:id="rId3"/>
              </a:rPr>
              <a:t>§51023.7</a:t>
            </a:r>
            <a:r>
              <a:rPr lang="en-US" sz="2400" b="0" i="0" u="none" strike="noStrike" dirty="0">
                <a:solidFill>
                  <a:srgbClr val="000000"/>
                </a:solidFill>
                <a:effectLst/>
                <a:latin typeface="Arial" panose="020B0604020202020204" pitchFamily="34" charset="0"/>
              </a:rPr>
              <a:t>) “..colleges and districts must provide students the opportunity to ‘participate in formulation and development of district and college policies and procedures that have or will have a significant effect on students.” </a:t>
            </a:r>
          </a:p>
          <a:p>
            <a:pPr marL="457200" indent="-457200">
              <a:buFont typeface="+mj-lt"/>
              <a:buAutoNum type="arabicParenR" startAt="4"/>
            </a:pPr>
            <a:r>
              <a:rPr lang="en-US" sz="2400" b="1" i="0" u="none" strike="noStrike" dirty="0">
                <a:solidFill>
                  <a:srgbClr val="000000"/>
                </a:solidFill>
                <a:effectLst/>
                <a:latin typeface="Arial" panose="020B0604020202020204" pitchFamily="34" charset="0"/>
              </a:rPr>
              <a:t>curriculum development</a:t>
            </a:r>
            <a:endParaRPr lang="en-US" b="1" dirty="0"/>
          </a:p>
        </p:txBody>
      </p:sp>
      <p:sp>
        <p:nvSpPr>
          <p:cNvPr id="5" name="Slide Number Placeholder 4">
            <a:extLst>
              <a:ext uri="{FF2B5EF4-FFF2-40B4-BE49-F238E27FC236}">
                <a16:creationId xmlns:a16="http://schemas.microsoft.com/office/drawing/2014/main" id="{4D0215A7-AEF7-1ADD-35E6-DB34E483B204}"/>
              </a:ext>
            </a:extLst>
          </p:cNvPr>
          <p:cNvSpPr>
            <a:spLocks noGrp="1"/>
          </p:cNvSpPr>
          <p:nvPr>
            <p:ph type="sldNum" sz="quarter" idx="4"/>
          </p:nvPr>
        </p:nvSpPr>
        <p:spPr/>
        <p:txBody>
          <a:bodyPr/>
          <a:lstStyle/>
          <a:p>
            <a:fld id="{FC94C22D-D015-6649-B5C3-596F33FC97D2}" type="slidenum">
              <a:rPr lang="en-US" smtClean="0"/>
              <a:t>21</a:t>
            </a:fld>
            <a:endParaRPr lang="en-US"/>
          </a:p>
        </p:txBody>
      </p:sp>
    </p:spTree>
    <p:extLst>
      <p:ext uri="{BB962C8B-B14F-4D97-AF65-F5344CB8AC3E}">
        <p14:creationId xmlns:p14="http://schemas.microsoft.com/office/powerpoint/2010/main" val="176332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B96-3D65-A5B4-A1A4-B2C0F4289D04}"/>
              </a:ext>
            </a:extLst>
          </p:cNvPr>
          <p:cNvSpPr>
            <a:spLocks noGrp="1"/>
          </p:cNvSpPr>
          <p:nvPr>
            <p:ph type="title"/>
          </p:nvPr>
        </p:nvSpPr>
        <p:spPr>
          <a:xfrm>
            <a:off x="1" y="1335090"/>
            <a:ext cx="4100362" cy="1937650"/>
          </a:xfrm>
        </p:spPr>
        <p:txBody>
          <a:bodyPr/>
          <a:lstStyle/>
          <a:p>
            <a:r>
              <a:rPr lang="en-US" dirty="0"/>
              <a:t>ASCCC Paper Recommendations </a:t>
            </a:r>
          </a:p>
        </p:txBody>
      </p:sp>
      <p:sp>
        <p:nvSpPr>
          <p:cNvPr id="3" name="Text Placeholder 2">
            <a:extLst>
              <a:ext uri="{FF2B5EF4-FFF2-40B4-BE49-F238E27FC236}">
                <a16:creationId xmlns:a16="http://schemas.microsoft.com/office/drawing/2014/main" id="{49E0CB7D-C2A1-3CEB-27F9-5A2006848E29}"/>
              </a:ext>
            </a:extLst>
          </p:cNvPr>
          <p:cNvSpPr>
            <a:spLocks noGrp="1"/>
          </p:cNvSpPr>
          <p:nvPr>
            <p:ph type="body" sz="half" idx="2"/>
          </p:nvPr>
        </p:nvSpPr>
        <p:spPr/>
        <p:txBody>
          <a:bodyPr>
            <a:normAutofit/>
          </a:bodyPr>
          <a:lstStyle/>
          <a:p>
            <a:r>
              <a:rPr lang="en-US" dirty="0"/>
              <a:t>Ensuring Effective Curriculum Approval Processes: A Guide for Local Senates</a:t>
            </a:r>
          </a:p>
        </p:txBody>
      </p:sp>
      <p:sp>
        <p:nvSpPr>
          <p:cNvPr id="4" name="Content Placeholder 3">
            <a:extLst>
              <a:ext uri="{FF2B5EF4-FFF2-40B4-BE49-F238E27FC236}">
                <a16:creationId xmlns:a16="http://schemas.microsoft.com/office/drawing/2014/main" id="{A3DA5269-7AD1-43C6-FF9A-26BDE3BC15FB}"/>
              </a:ext>
            </a:extLst>
          </p:cNvPr>
          <p:cNvSpPr>
            <a:spLocks noGrp="1"/>
          </p:cNvSpPr>
          <p:nvPr>
            <p:ph idx="1"/>
          </p:nvPr>
        </p:nvSpPr>
        <p:spPr/>
        <p:txBody>
          <a:bodyPr>
            <a:normAutofit/>
          </a:bodyPr>
          <a:lstStyle/>
          <a:p>
            <a:r>
              <a:rPr lang="en-US" dirty="0"/>
              <a:t>Review and evaluate the effectiveness of local curriculum processes</a:t>
            </a:r>
          </a:p>
          <a:p>
            <a:r>
              <a:rPr lang="en-US" dirty="0"/>
              <a:t>Ensure that local senate purview over curriculum and the connection between the local senate and the curriculum committee are well-understood</a:t>
            </a:r>
          </a:p>
          <a:p>
            <a:r>
              <a:rPr lang="en-US" dirty="0"/>
              <a:t>Ensure that the curriculum committee structure includes a diverse array of faculty, academic administrators, students, and staff that can provide a variety of expertise and perspectives without weakening faculty primacy over curriculum</a:t>
            </a:r>
          </a:p>
          <a:p>
            <a:r>
              <a:rPr lang="en-US" dirty="0"/>
              <a:t>Ensure that the process for the initiation of new curriculum and revisions to existing curriculum is clear, the technical review process is streamlined and effective, and curriculum committee meetings are run efficiently.</a:t>
            </a:r>
          </a:p>
          <a:p>
            <a:endParaRPr lang="en-US" dirty="0"/>
          </a:p>
        </p:txBody>
      </p:sp>
      <p:sp>
        <p:nvSpPr>
          <p:cNvPr id="5" name="Slide Number Placeholder 4">
            <a:extLst>
              <a:ext uri="{FF2B5EF4-FFF2-40B4-BE49-F238E27FC236}">
                <a16:creationId xmlns:a16="http://schemas.microsoft.com/office/drawing/2014/main" id="{9BA43CBD-BC86-CBDC-9913-9371DF47A24A}"/>
              </a:ext>
            </a:extLst>
          </p:cNvPr>
          <p:cNvSpPr>
            <a:spLocks noGrp="1"/>
          </p:cNvSpPr>
          <p:nvPr>
            <p:ph type="sldNum" sz="quarter" idx="4"/>
          </p:nvPr>
        </p:nvSpPr>
        <p:spPr/>
        <p:txBody>
          <a:bodyPr/>
          <a:lstStyle/>
          <a:p>
            <a:fld id="{FC94C22D-D015-6649-B5C3-596F33FC97D2}" type="slidenum">
              <a:rPr lang="en-US" smtClean="0"/>
              <a:t>22</a:t>
            </a:fld>
            <a:endParaRPr lang="en-US"/>
          </a:p>
        </p:txBody>
      </p:sp>
    </p:spTree>
    <p:extLst>
      <p:ext uri="{BB962C8B-B14F-4D97-AF65-F5344CB8AC3E}">
        <p14:creationId xmlns:p14="http://schemas.microsoft.com/office/powerpoint/2010/main" val="300564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B96-3D65-A5B4-A1A4-B2C0F4289D04}"/>
              </a:ext>
            </a:extLst>
          </p:cNvPr>
          <p:cNvSpPr>
            <a:spLocks noGrp="1"/>
          </p:cNvSpPr>
          <p:nvPr>
            <p:ph type="title"/>
          </p:nvPr>
        </p:nvSpPr>
        <p:spPr>
          <a:xfrm>
            <a:off x="1" y="1335090"/>
            <a:ext cx="4100362" cy="1937650"/>
          </a:xfrm>
        </p:spPr>
        <p:txBody>
          <a:bodyPr/>
          <a:lstStyle/>
          <a:p>
            <a:r>
              <a:rPr lang="en-US" dirty="0"/>
              <a:t>ASCCC Paper Recommendations (Cont.) </a:t>
            </a:r>
          </a:p>
        </p:txBody>
      </p:sp>
      <p:sp>
        <p:nvSpPr>
          <p:cNvPr id="3" name="Text Placeholder 2">
            <a:extLst>
              <a:ext uri="{FF2B5EF4-FFF2-40B4-BE49-F238E27FC236}">
                <a16:creationId xmlns:a16="http://schemas.microsoft.com/office/drawing/2014/main" id="{49E0CB7D-C2A1-3CEB-27F9-5A2006848E29}"/>
              </a:ext>
            </a:extLst>
          </p:cNvPr>
          <p:cNvSpPr>
            <a:spLocks noGrp="1"/>
          </p:cNvSpPr>
          <p:nvPr>
            <p:ph type="body" sz="half" idx="2"/>
          </p:nvPr>
        </p:nvSpPr>
        <p:spPr/>
        <p:txBody>
          <a:bodyPr>
            <a:normAutofit/>
          </a:bodyPr>
          <a:lstStyle/>
          <a:p>
            <a:r>
              <a:rPr lang="en-US" dirty="0"/>
              <a:t>Ensuring Effective Curriculum Approval Processes: A Guide for Local Senates</a:t>
            </a:r>
          </a:p>
        </p:txBody>
      </p:sp>
      <p:sp>
        <p:nvSpPr>
          <p:cNvPr id="4" name="Content Placeholder 3">
            <a:extLst>
              <a:ext uri="{FF2B5EF4-FFF2-40B4-BE49-F238E27FC236}">
                <a16:creationId xmlns:a16="http://schemas.microsoft.com/office/drawing/2014/main" id="{A3DA5269-7AD1-43C6-FF9A-26BDE3BC15FB}"/>
              </a:ext>
            </a:extLst>
          </p:cNvPr>
          <p:cNvSpPr>
            <a:spLocks noGrp="1"/>
          </p:cNvSpPr>
          <p:nvPr>
            <p:ph idx="1"/>
          </p:nvPr>
        </p:nvSpPr>
        <p:spPr>
          <a:xfrm>
            <a:off x="4226726" y="404258"/>
            <a:ext cx="7747327" cy="5914659"/>
          </a:xfrm>
        </p:spPr>
        <p:txBody>
          <a:bodyPr>
            <a:normAutofit lnSpcReduction="10000"/>
          </a:bodyPr>
          <a:lstStyle/>
          <a:p>
            <a:r>
              <a:rPr lang="en-US" dirty="0"/>
              <a:t>Streamline the curriculum approval process by ensuring a sufficient frequency of curriculum approval opportunities by the curriculum committee and the governing board, establishing an expedited approval process for time-sensitive proposals, and providing individual colleges in multi-college districts autonomy over their curriculum</a:t>
            </a:r>
          </a:p>
          <a:p>
            <a:r>
              <a:rPr lang="en-US" dirty="0"/>
              <a:t>Provide professional development at the appropriate level for faculty, administrators, students, and staff, with more detailed training provided to those most closely involved with the local curriculum process</a:t>
            </a:r>
          </a:p>
          <a:p>
            <a:r>
              <a:rPr lang="en-US" dirty="0"/>
              <a:t>Advocate for sufficient resources to support the work of the college curriculum team, including reassigned time or additional compensation, and for the provision of ongoing funding and access to professional development opportunities</a:t>
            </a:r>
          </a:p>
          <a:p>
            <a:r>
              <a:rPr lang="en-US" dirty="0"/>
              <a:t>Ensure that faculty initiators of distance education proposals are provided with professional development on effective practices for ensuring regular and effective contact and compliance with accessibility requirements.</a:t>
            </a:r>
          </a:p>
        </p:txBody>
      </p:sp>
      <p:sp>
        <p:nvSpPr>
          <p:cNvPr id="5" name="Slide Number Placeholder 4">
            <a:extLst>
              <a:ext uri="{FF2B5EF4-FFF2-40B4-BE49-F238E27FC236}">
                <a16:creationId xmlns:a16="http://schemas.microsoft.com/office/drawing/2014/main" id="{9BA43CBD-BC86-CBDC-9913-9371DF47A24A}"/>
              </a:ext>
            </a:extLst>
          </p:cNvPr>
          <p:cNvSpPr>
            <a:spLocks noGrp="1"/>
          </p:cNvSpPr>
          <p:nvPr>
            <p:ph type="sldNum" sz="quarter" idx="4"/>
          </p:nvPr>
        </p:nvSpPr>
        <p:spPr/>
        <p:txBody>
          <a:bodyPr/>
          <a:lstStyle/>
          <a:p>
            <a:fld id="{FC94C22D-D015-6649-B5C3-596F33FC97D2}" type="slidenum">
              <a:rPr lang="en-US" smtClean="0"/>
              <a:t>23</a:t>
            </a:fld>
            <a:endParaRPr lang="en-US"/>
          </a:p>
        </p:txBody>
      </p:sp>
    </p:spTree>
    <p:extLst>
      <p:ext uri="{BB962C8B-B14F-4D97-AF65-F5344CB8AC3E}">
        <p14:creationId xmlns:p14="http://schemas.microsoft.com/office/powerpoint/2010/main" val="104307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2F2A-4B1E-2D4E-071A-19E085DBBBE9}"/>
              </a:ext>
            </a:extLst>
          </p:cNvPr>
          <p:cNvSpPr>
            <a:spLocks noGrp="1"/>
          </p:cNvSpPr>
          <p:nvPr>
            <p:ph type="title"/>
          </p:nvPr>
        </p:nvSpPr>
        <p:spPr/>
        <p:txBody>
          <a:bodyPr/>
          <a:lstStyle/>
          <a:p>
            <a:r>
              <a:rPr lang="en-US" dirty="0"/>
              <a:t>Some Additional Resources</a:t>
            </a:r>
          </a:p>
        </p:txBody>
      </p:sp>
      <p:sp>
        <p:nvSpPr>
          <p:cNvPr id="3" name="Content Placeholder 2">
            <a:extLst>
              <a:ext uri="{FF2B5EF4-FFF2-40B4-BE49-F238E27FC236}">
                <a16:creationId xmlns:a16="http://schemas.microsoft.com/office/drawing/2014/main" id="{7CC9F86E-7C29-46E9-6B51-CF96EECD8033}"/>
              </a:ext>
            </a:extLst>
          </p:cNvPr>
          <p:cNvSpPr>
            <a:spLocks noGrp="1"/>
          </p:cNvSpPr>
          <p:nvPr>
            <p:ph sz="half" idx="1"/>
          </p:nvPr>
        </p:nvSpPr>
        <p:spPr>
          <a:xfrm>
            <a:off x="1175655" y="1825625"/>
            <a:ext cx="10178141" cy="4351338"/>
          </a:xfrm>
        </p:spPr>
        <p:txBody>
          <a:bodyPr/>
          <a:lstStyle/>
          <a:p>
            <a:pPr rtl="0" fontAlgn="base">
              <a:spcBef>
                <a:spcPts val="0"/>
              </a:spcBef>
              <a:spcAft>
                <a:spcPts val="0"/>
              </a:spcAft>
              <a:buFont typeface="Arial" panose="020B0604020202020204" pitchFamily="34" charset="0"/>
              <a:buChar char="•"/>
            </a:pPr>
            <a:r>
              <a:rPr lang="en-US" sz="2400" b="0" i="0" u="sng" strike="noStrike" dirty="0">
                <a:solidFill>
                  <a:schemeClr val="tx2"/>
                </a:solidFill>
                <a:effectLst/>
                <a:latin typeface="Arial" panose="020B0604020202020204" pitchFamily="34" charset="0"/>
                <a:hlinkClick r:id="rId3">
                  <a:extLst>
                    <a:ext uri="{A12FA001-AC4F-418D-AE19-62706E023703}">
                      <ahyp:hlinkClr xmlns:ahyp="http://schemas.microsoft.com/office/drawing/2018/hyperlinkcolor" val="tx"/>
                    </a:ext>
                  </a:extLst>
                </a:hlinkClick>
              </a:rPr>
              <a:t>An Effective Curriculum Processes Primer (ASCCC) October 1, 2016</a:t>
            </a:r>
            <a:endParaRPr lang="en-US" sz="2400" b="0" i="0" u="none" strike="noStrike" dirty="0">
              <a:solidFill>
                <a:schemeClr val="tx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sng" strike="noStrike" dirty="0">
                <a:solidFill>
                  <a:schemeClr val="tx2"/>
                </a:solidFill>
                <a:effectLst/>
                <a:latin typeface="Arial" panose="020B0604020202020204" pitchFamily="34" charset="0"/>
                <a:hlinkClick r:id="rId4">
                  <a:extLst>
                    <a:ext uri="{A12FA001-AC4F-418D-AE19-62706E023703}">
                      <ahyp:hlinkClr xmlns:ahyp="http://schemas.microsoft.com/office/drawing/2018/hyperlinkcolor" val="tx"/>
                    </a:ext>
                  </a:extLst>
                </a:hlinkClick>
              </a:rPr>
              <a:t>Ensuring Effective Curriculum Approval Processes: A guide for Local Senates (Adopted Spring 2016)</a:t>
            </a:r>
            <a:endParaRPr lang="en-US" sz="2400" b="0" i="0" u="sng" strike="noStrike" dirty="0">
              <a:solidFill>
                <a:schemeClr val="tx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u="sng" dirty="0">
                <a:solidFill>
                  <a:schemeClr val="tx2"/>
                </a:solidFill>
                <a:latin typeface="Arial" panose="020B0604020202020204" pitchFamily="34" charset="0"/>
                <a:hlinkClick r:id="rId5">
                  <a:extLst>
                    <a:ext uri="{A12FA001-AC4F-418D-AE19-62706E023703}">
                      <ahyp:hlinkClr xmlns:ahyp="http://schemas.microsoft.com/office/drawing/2018/hyperlinkcolor" val="tx"/>
                    </a:ext>
                  </a:extLst>
                </a:hlinkClick>
              </a:rPr>
              <a:t>Program and Course Approval Handbook (PCAH) 8</a:t>
            </a:r>
            <a:r>
              <a:rPr lang="en-US" sz="2400" u="sng" baseline="30000" dirty="0">
                <a:solidFill>
                  <a:schemeClr val="tx2"/>
                </a:solidFill>
                <a:latin typeface="Arial" panose="020B0604020202020204" pitchFamily="34" charset="0"/>
                <a:hlinkClick r:id="rId5">
                  <a:extLst>
                    <a:ext uri="{A12FA001-AC4F-418D-AE19-62706E023703}">
                      <ahyp:hlinkClr xmlns:ahyp="http://schemas.microsoft.com/office/drawing/2018/hyperlinkcolor" val="tx"/>
                    </a:ext>
                  </a:extLst>
                </a:hlinkClick>
              </a:rPr>
              <a:t>th</a:t>
            </a:r>
            <a:r>
              <a:rPr lang="en-US" sz="2400" u="sng" dirty="0">
                <a:solidFill>
                  <a:schemeClr val="tx2"/>
                </a:solidFill>
                <a:latin typeface="Arial" panose="020B0604020202020204" pitchFamily="34" charset="0"/>
                <a:hlinkClick r:id="rId5">
                  <a:extLst>
                    <a:ext uri="{A12FA001-AC4F-418D-AE19-62706E023703}">
                      <ahyp:hlinkClr xmlns:ahyp="http://schemas.microsoft.com/office/drawing/2018/hyperlinkcolor" val="tx"/>
                    </a:ext>
                  </a:extLst>
                </a:hlinkClick>
              </a:rPr>
              <a:t> Edition - CCCCO</a:t>
            </a:r>
            <a:endParaRPr lang="en-US" sz="2400" b="0" i="0" u="none" strike="noStrike" dirty="0">
              <a:solidFill>
                <a:schemeClr val="tx2"/>
              </a:solidFill>
              <a:effectLst/>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6FDE9E88-0A04-D83D-2FBE-F9217F7A043B}"/>
              </a:ext>
            </a:extLst>
          </p:cNvPr>
          <p:cNvSpPr>
            <a:spLocks noGrp="1"/>
          </p:cNvSpPr>
          <p:nvPr>
            <p:ph type="sldNum" sz="quarter" idx="12"/>
          </p:nvPr>
        </p:nvSpPr>
        <p:spPr/>
        <p:txBody>
          <a:bodyPr/>
          <a:lstStyle/>
          <a:p>
            <a:fld id="{FC94C22D-D015-6649-B5C3-596F33FC97D2}" type="slidenum">
              <a:rPr lang="en-US" smtClean="0"/>
              <a:t>24</a:t>
            </a:fld>
            <a:endParaRPr lang="en-US"/>
          </a:p>
        </p:txBody>
      </p:sp>
    </p:spTree>
    <p:extLst>
      <p:ext uri="{BB962C8B-B14F-4D97-AF65-F5344CB8AC3E}">
        <p14:creationId xmlns:p14="http://schemas.microsoft.com/office/powerpoint/2010/main" val="1197053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2445-5DD3-14FA-B23A-F8BC407C7AF4}"/>
              </a:ext>
            </a:extLst>
          </p:cNvPr>
          <p:cNvSpPr>
            <a:spLocks noGrp="1"/>
          </p:cNvSpPr>
          <p:nvPr>
            <p:ph type="ctrTitle"/>
          </p:nvPr>
        </p:nvSpPr>
        <p:spPr>
          <a:xfrm>
            <a:off x="6951643" y="217188"/>
            <a:ext cx="4968610" cy="3430787"/>
          </a:xfrm>
        </p:spPr>
        <p:txBody>
          <a:bodyPr/>
          <a:lstStyle/>
          <a:p>
            <a:r>
              <a:rPr lang="en-US" dirty="0"/>
              <a:t>Questions?</a:t>
            </a:r>
            <a:br>
              <a:rPr lang="en-US" dirty="0"/>
            </a:br>
            <a:br>
              <a:rPr lang="en-US" dirty="0"/>
            </a:br>
            <a:r>
              <a:rPr lang="en-US" dirty="0"/>
              <a:t>Thank you!</a:t>
            </a:r>
          </a:p>
        </p:txBody>
      </p:sp>
      <p:sp>
        <p:nvSpPr>
          <p:cNvPr id="3" name="Subtitle 2">
            <a:extLst>
              <a:ext uri="{FF2B5EF4-FFF2-40B4-BE49-F238E27FC236}">
                <a16:creationId xmlns:a16="http://schemas.microsoft.com/office/drawing/2014/main" id="{585AE079-CC2C-E2DE-82FA-F25CA5AED9AD}"/>
              </a:ext>
            </a:extLst>
          </p:cNvPr>
          <p:cNvSpPr>
            <a:spLocks noGrp="1"/>
          </p:cNvSpPr>
          <p:nvPr>
            <p:ph type="subTitle" idx="1"/>
          </p:nvPr>
        </p:nvSpPr>
        <p:spPr>
          <a:xfrm>
            <a:off x="6951642" y="5053263"/>
            <a:ext cx="4968610" cy="1590696"/>
          </a:xfrm>
        </p:spPr>
        <p:txBody>
          <a:bodyPr>
            <a:normAutofit/>
          </a:bodyPr>
          <a:lstStyle/>
          <a:p>
            <a:r>
              <a:rPr lang="en-US" sz="3600" b="1" dirty="0">
                <a:solidFill>
                  <a:schemeClr val="accent2"/>
                </a:solidFill>
              </a:rPr>
              <a:t>info@asccc.org</a:t>
            </a:r>
          </a:p>
        </p:txBody>
      </p:sp>
    </p:spTree>
    <p:extLst>
      <p:ext uri="{BB962C8B-B14F-4D97-AF65-F5344CB8AC3E}">
        <p14:creationId xmlns:p14="http://schemas.microsoft.com/office/powerpoint/2010/main" val="71043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E456-036A-7502-30F2-25020691DBF4}"/>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17DA3E3C-9E9E-F94F-4282-F21AD7B5EDBD}"/>
              </a:ext>
            </a:extLst>
          </p:cNvPr>
          <p:cNvSpPr>
            <a:spLocks noGrp="1"/>
          </p:cNvSpPr>
          <p:nvPr>
            <p:ph sz="half" idx="1"/>
          </p:nvPr>
        </p:nvSpPr>
        <p:spPr>
          <a:xfrm>
            <a:off x="1175656" y="1825625"/>
            <a:ext cx="10178142" cy="4351338"/>
          </a:xfrm>
        </p:spPr>
        <p:txBody>
          <a:bodyPr/>
          <a:lstStyle/>
          <a:p>
            <a:pPr marL="0" indent="0">
              <a:buNone/>
            </a:pPr>
            <a:r>
              <a:rPr lang="en-US" sz="3200" b="1" dirty="0"/>
              <a:t>Kelly Fowler</a:t>
            </a:r>
            <a:r>
              <a:rPr lang="en-US" sz="2800" b="1" dirty="0"/>
              <a:t>, </a:t>
            </a:r>
            <a:r>
              <a:rPr lang="en-US" dirty="0"/>
              <a:t>Vice President of Instruction, Mt. San Antonio College</a:t>
            </a:r>
          </a:p>
          <a:p>
            <a:pPr marL="0" indent="0">
              <a:buNone/>
            </a:pPr>
            <a:r>
              <a:rPr lang="en-US" sz="3200" b="1" dirty="0"/>
              <a:t>Christopher Howerton</a:t>
            </a:r>
            <a:r>
              <a:rPr lang="en-US" dirty="0"/>
              <a:t>, ASCCC At-Large Representative</a:t>
            </a:r>
          </a:p>
          <a:p>
            <a:pPr marL="0" indent="0">
              <a:buNone/>
            </a:pPr>
            <a:r>
              <a:rPr lang="en-US" sz="3200" b="1" dirty="0"/>
              <a:t>Erik Reese</a:t>
            </a:r>
            <a:r>
              <a:rPr lang="en-US" dirty="0"/>
              <a:t>, ASCCC Area C Representative</a:t>
            </a:r>
          </a:p>
        </p:txBody>
      </p:sp>
      <p:sp>
        <p:nvSpPr>
          <p:cNvPr id="4" name="Slide Number Placeholder 3">
            <a:extLst>
              <a:ext uri="{FF2B5EF4-FFF2-40B4-BE49-F238E27FC236}">
                <a16:creationId xmlns:a16="http://schemas.microsoft.com/office/drawing/2014/main" id="{A20ABC2F-FBA0-C75E-C137-9FC489FE5BA0}"/>
              </a:ext>
            </a:extLst>
          </p:cNvPr>
          <p:cNvSpPr>
            <a:spLocks noGrp="1"/>
          </p:cNvSpPr>
          <p:nvPr>
            <p:ph type="sldNum" sz="quarter" idx="12"/>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109793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535C6B-23D3-77A1-F5E1-67524F680F63}"/>
              </a:ext>
            </a:extLst>
          </p:cNvPr>
          <p:cNvSpPr>
            <a:spLocks noGrp="1"/>
          </p:cNvSpPr>
          <p:nvPr>
            <p:ph type="title"/>
          </p:nvPr>
        </p:nvSpPr>
        <p:spPr/>
        <p:txBody>
          <a:bodyPr/>
          <a:lstStyle/>
          <a:p>
            <a:r>
              <a:rPr lang="en-US" dirty="0"/>
              <a:t>What body approves curriculum?</a:t>
            </a:r>
          </a:p>
        </p:txBody>
      </p:sp>
      <p:sp>
        <p:nvSpPr>
          <p:cNvPr id="8" name="Text Placeholder 7">
            <a:extLst>
              <a:ext uri="{FF2B5EF4-FFF2-40B4-BE49-F238E27FC236}">
                <a16:creationId xmlns:a16="http://schemas.microsoft.com/office/drawing/2014/main" id="{54666D32-806B-70D3-6496-0C1868B71A36}"/>
              </a:ext>
            </a:extLst>
          </p:cNvPr>
          <p:cNvSpPr>
            <a:spLocks noGrp="1"/>
          </p:cNvSpPr>
          <p:nvPr>
            <p:ph type="body" sz="half" idx="2"/>
          </p:nvPr>
        </p:nvSpPr>
        <p:spPr/>
        <p:txBody>
          <a:bodyPr/>
          <a:lstStyle/>
          <a:p>
            <a:endParaRPr lang="en-US"/>
          </a:p>
        </p:txBody>
      </p:sp>
      <p:sp>
        <p:nvSpPr>
          <p:cNvPr id="7" name="Content Placeholder 6">
            <a:extLst>
              <a:ext uri="{FF2B5EF4-FFF2-40B4-BE49-F238E27FC236}">
                <a16:creationId xmlns:a16="http://schemas.microsoft.com/office/drawing/2014/main" id="{E63FC4D1-83D9-8563-74C5-68400236E8D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21046E0-CD0B-3AA8-6BD1-CD9663EA8C3D}"/>
              </a:ext>
            </a:extLst>
          </p:cNvPr>
          <p:cNvSpPr>
            <a:spLocks noGrp="1"/>
          </p:cNvSpPr>
          <p:nvPr>
            <p:ph type="sldNum" sz="quarter" idx="4"/>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41117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C6BF-78CA-159C-F524-FCF225DF89F9}"/>
              </a:ext>
            </a:extLst>
          </p:cNvPr>
          <p:cNvSpPr>
            <a:spLocks noGrp="1"/>
          </p:cNvSpPr>
          <p:nvPr>
            <p:ph type="title"/>
          </p:nvPr>
        </p:nvSpPr>
        <p:spPr/>
        <p:txBody>
          <a:bodyPr/>
          <a:lstStyle/>
          <a:p>
            <a:r>
              <a:rPr lang="en-US" dirty="0"/>
              <a:t>Regulations</a:t>
            </a:r>
            <a:br>
              <a:rPr lang="en-US" dirty="0"/>
            </a:br>
            <a:r>
              <a:rPr lang="en-US" dirty="0"/>
              <a:t>Curriculum &amp; Governance</a:t>
            </a:r>
          </a:p>
        </p:txBody>
      </p:sp>
      <p:sp>
        <p:nvSpPr>
          <p:cNvPr id="3" name="Text Placeholder 2">
            <a:extLst>
              <a:ext uri="{FF2B5EF4-FFF2-40B4-BE49-F238E27FC236}">
                <a16:creationId xmlns:a16="http://schemas.microsoft.com/office/drawing/2014/main" id="{74655AF1-C365-5234-9BE1-EF21FA193F06}"/>
              </a:ext>
            </a:extLst>
          </p:cNvPr>
          <p:cNvSpPr>
            <a:spLocks noGrp="1"/>
          </p:cNvSpPr>
          <p:nvPr>
            <p:ph type="body" sz="half" idx="2"/>
          </p:nvPr>
        </p:nvSpPr>
        <p:spPr/>
        <p:txBody>
          <a:bodyPr/>
          <a:lstStyle/>
          <a:p>
            <a:r>
              <a:rPr lang="en-US" dirty="0"/>
              <a:t>Curriculum Authority –</a:t>
            </a:r>
            <a:r>
              <a:rPr lang="en-US" sz="2800" b="1" dirty="0"/>
              <a:t>Academic Senates</a:t>
            </a:r>
            <a:endParaRPr lang="en-US" b="1" dirty="0"/>
          </a:p>
        </p:txBody>
      </p:sp>
      <p:sp>
        <p:nvSpPr>
          <p:cNvPr id="4" name="Content Placeholder 3">
            <a:extLst>
              <a:ext uri="{FF2B5EF4-FFF2-40B4-BE49-F238E27FC236}">
                <a16:creationId xmlns:a16="http://schemas.microsoft.com/office/drawing/2014/main" id="{5627DDF7-EC51-257C-289D-C5CCF5D61ECA}"/>
              </a:ext>
            </a:extLst>
          </p:cNvPr>
          <p:cNvSpPr>
            <a:spLocks noGrp="1"/>
          </p:cNvSpPr>
          <p:nvPr>
            <p:ph idx="1"/>
          </p:nvPr>
        </p:nvSpPr>
        <p:spPr>
          <a:xfrm>
            <a:off x="4226727" y="536713"/>
            <a:ext cx="7127074" cy="5676329"/>
          </a:xfrm>
        </p:spPr>
        <p:txBody>
          <a:bodyPr>
            <a:normAutofit/>
          </a:bodyPr>
          <a:lstStyle/>
          <a:p>
            <a:pPr marL="0" indent="0">
              <a:lnSpc>
                <a:spcPct val="90000"/>
              </a:lnSpc>
              <a:spcBef>
                <a:spcPts val="400"/>
              </a:spcBef>
              <a:buNone/>
            </a:pPr>
            <a:r>
              <a:rPr lang="en-US" sz="2000" b="1" dirty="0">
                <a:solidFill>
                  <a:schemeClr val="tx1"/>
                </a:solidFill>
              </a:rPr>
              <a:t>California Education Code </a:t>
            </a:r>
            <a:r>
              <a:rPr lang="en-US" sz="2000" b="1" dirty="0">
                <a:solidFill>
                  <a:schemeClr val="tx1"/>
                </a:solidFill>
                <a:hlinkClick r:id="rId3"/>
              </a:rPr>
              <a:t>§70902</a:t>
            </a:r>
            <a:r>
              <a:rPr lang="en-US" sz="2000" b="1" dirty="0">
                <a:solidFill>
                  <a:schemeClr val="tx1"/>
                </a:solidFill>
              </a:rPr>
              <a:t>(b)(7) </a:t>
            </a:r>
          </a:p>
          <a:p>
            <a:pPr marL="228600" lvl="1" indent="0">
              <a:lnSpc>
                <a:spcPct val="90000"/>
              </a:lnSpc>
              <a:spcBef>
                <a:spcPts val="400"/>
              </a:spcBef>
              <a:buNone/>
            </a:pPr>
            <a:r>
              <a:rPr lang="en-US" sz="2000" b="1" dirty="0">
                <a:solidFill>
                  <a:schemeClr val="tx1"/>
                </a:solidFill>
              </a:rPr>
              <a:t>“</a:t>
            </a:r>
            <a:r>
              <a:rPr lang="en-US" sz="2000" dirty="0">
                <a:solidFill>
                  <a:schemeClr val="tx1"/>
                </a:solidFill>
              </a:rPr>
              <a:t>The governing board of each district shall establish procedures to ensure . . . the right of academic senates to assume primary responsibility for making recommendations in the areas of curriculum and academic standards.”</a:t>
            </a:r>
          </a:p>
          <a:p>
            <a:pPr marL="0" indent="0">
              <a:lnSpc>
                <a:spcPct val="90000"/>
              </a:lnSpc>
              <a:spcBef>
                <a:spcPts val="400"/>
              </a:spcBef>
              <a:buNone/>
            </a:pPr>
            <a:endParaRPr lang="en-US" sz="2000" dirty="0">
              <a:solidFill>
                <a:schemeClr val="tx1"/>
              </a:solidFill>
            </a:endParaRPr>
          </a:p>
          <a:p>
            <a:pPr marL="0" indent="0">
              <a:lnSpc>
                <a:spcPct val="90000"/>
              </a:lnSpc>
              <a:spcBef>
                <a:spcPts val="400"/>
              </a:spcBef>
              <a:buNone/>
            </a:pPr>
            <a:r>
              <a:rPr lang="en-US" sz="2000" b="1" dirty="0">
                <a:solidFill>
                  <a:schemeClr val="tx1"/>
                </a:solidFill>
              </a:rPr>
              <a:t>Title 5 </a:t>
            </a:r>
            <a:r>
              <a:rPr lang="en-US" sz="2000" b="1" dirty="0">
                <a:solidFill>
                  <a:schemeClr val="tx1"/>
                </a:solidFill>
                <a:hlinkClick r:id="rId4"/>
              </a:rPr>
              <a:t>§53200 </a:t>
            </a:r>
            <a:r>
              <a:rPr lang="en-US" sz="2000" dirty="0">
                <a:solidFill>
                  <a:schemeClr val="tx1"/>
                </a:solidFill>
              </a:rPr>
              <a:t>lists the following as “academic and professional matters” often referred to “10+1”: </a:t>
            </a:r>
          </a:p>
          <a:p>
            <a:pPr marL="457200" lvl="0" indent="-457200">
              <a:lnSpc>
                <a:spcPct val="90000"/>
              </a:lnSpc>
              <a:buFont typeface="+mj-lt"/>
              <a:buAutoNum type="arabicParenR"/>
            </a:pPr>
            <a:r>
              <a:rPr lang="en-US" sz="2000" dirty="0">
                <a:solidFill>
                  <a:schemeClr val="tx1"/>
                </a:solidFill>
              </a:rPr>
              <a:t>curriculum, including establishing prerequisites and placing courses within disciplines;</a:t>
            </a:r>
          </a:p>
          <a:p>
            <a:pPr marL="457200" lvl="0" indent="-457200">
              <a:lnSpc>
                <a:spcPct val="90000"/>
              </a:lnSpc>
              <a:buFont typeface="+mj-lt"/>
              <a:buAutoNum type="arabicParenR"/>
            </a:pPr>
            <a:r>
              <a:rPr lang="en-US" sz="2000" dirty="0">
                <a:solidFill>
                  <a:schemeClr val="tx1"/>
                </a:solidFill>
              </a:rPr>
              <a:t>degree and certificate requirements;</a:t>
            </a:r>
          </a:p>
          <a:p>
            <a:pPr marL="457200" lvl="0" indent="-457200">
              <a:lnSpc>
                <a:spcPct val="90000"/>
              </a:lnSpc>
              <a:buFont typeface="+mj-lt"/>
              <a:buAutoNum type="arabicParenR"/>
            </a:pPr>
            <a:r>
              <a:rPr lang="en-US" sz="2000" dirty="0">
                <a:solidFill>
                  <a:schemeClr val="tx1"/>
                </a:solidFill>
              </a:rPr>
              <a:t>grading policies;</a:t>
            </a:r>
          </a:p>
          <a:p>
            <a:pPr marL="457200" lvl="0" indent="-457200">
              <a:lnSpc>
                <a:spcPct val="90000"/>
              </a:lnSpc>
              <a:buFont typeface="+mj-lt"/>
              <a:buAutoNum type="arabicParenR"/>
            </a:pPr>
            <a:r>
              <a:rPr lang="en-US" sz="2000" dirty="0">
                <a:solidFill>
                  <a:schemeClr val="tx1"/>
                </a:solidFill>
              </a:rPr>
              <a:t>educational program development;</a:t>
            </a:r>
          </a:p>
          <a:p>
            <a:pPr marL="457200" lvl="0" indent="-457200">
              <a:lnSpc>
                <a:spcPct val="90000"/>
              </a:lnSpc>
              <a:buFont typeface="+mj-lt"/>
              <a:buAutoNum type="arabicParenR"/>
            </a:pPr>
            <a:r>
              <a:rPr lang="en-US" sz="2000" dirty="0">
                <a:solidFill>
                  <a:schemeClr val="tx1"/>
                </a:solidFill>
              </a:rPr>
              <a:t>standards or policies regarding student preparation and success;</a:t>
            </a:r>
          </a:p>
          <a:p>
            <a:pPr marL="0" indent="0">
              <a:buNone/>
            </a:pPr>
            <a:r>
              <a:rPr lang="en-US" dirty="0"/>
              <a:t>	</a:t>
            </a:r>
          </a:p>
        </p:txBody>
      </p:sp>
      <p:sp>
        <p:nvSpPr>
          <p:cNvPr id="5" name="Slide Number Placeholder 4">
            <a:extLst>
              <a:ext uri="{FF2B5EF4-FFF2-40B4-BE49-F238E27FC236}">
                <a16:creationId xmlns:a16="http://schemas.microsoft.com/office/drawing/2014/main" id="{E2E4E4E6-2CD0-0FDD-F372-0493AED3638E}"/>
              </a:ext>
            </a:extLst>
          </p:cNvPr>
          <p:cNvSpPr>
            <a:spLocks noGrp="1"/>
          </p:cNvSpPr>
          <p:nvPr>
            <p:ph type="sldNum" sz="quarter" idx="4"/>
          </p:nvPr>
        </p:nvSpPr>
        <p:spPr/>
        <p:txBody>
          <a:bodyPr/>
          <a:lstStyle/>
          <a:p>
            <a:fld id="{FC94C22D-D015-6649-B5C3-596F33FC97D2}" type="slidenum">
              <a:rPr lang="en-US" smtClean="0"/>
              <a:t>5</a:t>
            </a:fld>
            <a:endParaRPr lang="en-US"/>
          </a:p>
        </p:txBody>
      </p:sp>
    </p:spTree>
    <p:extLst>
      <p:ext uri="{BB962C8B-B14F-4D97-AF65-F5344CB8AC3E}">
        <p14:creationId xmlns:p14="http://schemas.microsoft.com/office/powerpoint/2010/main" val="344175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3CCC-7B67-D617-CDDB-EFCFDC450EE5}"/>
              </a:ext>
            </a:extLst>
          </p:cNvPr>
          <p:cNvSpPr>
            <a:spLocks noGrp="1"/>
          </p:cNvSpPr>
          <p:nvPr>
            <p:ph type="title"/>
          </p:nvPr>
        </p:nvSpPr>
        <p:spPr>
          <a:xfrm>
            <a:off x="210571" y="1314770"/>
            <a:ext cx="3583461" cy="1937650"/>
          </a:xfrm>
        </p:spPr>
        <p:txBody>
          <a:bodyPr/>
          <a:lstStyle/>
          <a:p>
            <a:r>
              <a:rPr lang="en-US" dirty="0"/>
              <a:t>Regulations</a:t>
            </a:r>
            <a:br>
              <a:rPr lang="en-US" dirty="0"/>
            </a:br>
            <a:r>
              <a:rPr lang="en-US" dirty="0"/>
              <a:t>Curriculum </a:t>
            </a:r>
            <a:r>
              <a:rPr lang="en-US"/>
              <a:t>&amp; Governance 2</a:t>
            </a:r>
            <a:endParaRPr lang="en-US" dirty="0"/>
          </a:p>
        </p:txBody>
      </p:sp>
      <p:sp>
        <p:nvSpPr>
          <p:cNvPr id="3" name="Text Placeholder 2">
            <a:extLst>
              <a:ext uri="{FF2B5EF4-FFF2-40B4-BE49-F238E27FC236}">
                <a16:creationId xmlns:a16="http://schemas.microsoft.com/office/drawing/2014/main" id="{500902F5-5DFC-3B71-4EF7-F217D2F86684}"/>
              </a:ext>
            </a:extLst>
          </p:cNvPr>
          <p:cNvSpPr>
            <a:spLocks noGrp="1"/>
          </p:cNvSpPr>
          <p:nvPr>
            <p:ph type="body" sz="half" idx="2"/>
          </p:nvPr>
        </p:nvSpPr>
        <p:spPr/>
        <p:txBody>
          <a:bodyPr/>
          <a:lstStyle/>
          <a:p>
            <a:r>
              <a:rPr lang="en-US" dirty="0"/>
              <a:t>Curriculum Authority –</a:t>
            </a:r>
          </a:p>
          <a:p>
            <a:r>
              <a:rPr lang="en-US" sz="2800" b="1" dirty="0"/>
              <a:t>Curriculum Committees</a:t>
            </a:r>
          </a:p>
        </p:txBody>
      </p:sp>
      <p:sp>
        <p:nvSpPr>
          <p:cNvPr id="4" name="Content Placeholder 3">
            <a:extLst>
              <a:ext uri="{FF2B5EF4-FFF2-40B4-BE49-F238E27FC236}">
                <a16:creationId xmlns:a16="http://schemas.microsoft.com/office/drawing/2014/main" id="{1C9855C8-E986-D154-187B-14FE05BA43C3}"/>
              </a:ext>
            </a:extLst>
          </p:cNvPr>
          <p:cNvSpPr>
            <a:spLocks noGrp="1"/>
          </p:cNvSpPr>
          <p:nvPr>
            <p:ph idx="1"/>
          </p:nvPr>
        </p:nvSpPr>
        <p:spPr/>
        <p:txBody>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ea typeface="+mn-ea"/>
                <a:cs typeface="+mn-cs"/>
                <a:hlinkClick r:id="rId3"/>
              </a:rPr>
              <a:t>Title 5 §55002 </a:t>
            </a:r>
            <a:r>
              <a:rPr kumimoji="0" lang="en-US" sz="2400" b="1" i="0" u="none" strike="noStrike" kern="1200" cap="none" spc="0" normalizeH="0" baseline="0" noProof="0" dirty="0">
                <a:ln>
                  <a:noFill/>
                </a:ln>
                <a:solidFill>
                  <a:prstClr val="black"/>
                </a:solidFill>
                <a:effectLst/>
                <a:uLnTx/>
                <a:uFillTx/>
                <a:ea typeface="+mn-ea"/>
                <a:cs typeface="+mn-cs"/>
              </a:rPr>
              <a:t>: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ea typeface="+mn-ea"/>
                <a:cs typeface="+mn-cs"/>
              </a:rPr>
              <a:t>The college and/or district curriculum committee recommending the course shall be established by the mutual agreement of the college and/or district administration and the academic senate. The committee shall be either a committee of the academic senate or a committee that includes faculty and is otherwise comprised in a way that is mutually agreeable to the college and/or district administration and the academic senate.</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0EC5FCD-AE32-2FBD-0EB0-7DE09096B8EB}"/>
              </a:ext>
            </a:extLst>
          </p:cNvPr>
          <p:cNvSpPr>
            <a:spLocks noGrp="1"/>
          </p:cNvSpPr>
          <p:nvPr>
            <p:ph type="sldNum" sz="quarter" idx="4"/>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180975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3330-164B-0A1D-6EAF-5638F9A3729A}"/>
              </a:ext>
            </a:extLst>
          </p:cNvPr>
          <p:cNvSpPr>
            <a:spLocks noGrp="1"/>
          </p:cNvSpPr>
          <p:nvPr>
            <p:ph type="title"/>
          </p:nvPr>
        </p:nvSpPr>
        <p:spPr/>
        <p:txBody>
          <a:bodyPr>
            <a:normAutofit/>
          </a:bodyPr>
          <a:lstStyle/>
          <a:p>
            <a:r>
              <a:rPr kumimoji="0" lang="en-US" sz="3600" b="0" i="0" u="none" strike="noStrike" kern="1200" cap="none" spc="0" normalizeH="0" baseline="0" noProof="0" dirty="0">
                <a:ln>
                  <a:noFill/>
                </a:ln>
                <a:solidFill>
                  <a:srgbClr val="FFFFFF"/>
                </a:solidFill>
                <a:effectLst/>
                <a:uLnTx/>
                <a:uFillTx/>
                <a:latin typeface="Georgia"/>
                <a:ea typeface="+mj-ea"/>
                <a:cs typeface="+mj-cs"/>
              </a:rPr>
              <a:t>Regulations</a:t>
            </a:r>
            <a:br>
              <a:rPr kumimoji="0" lang="en-US" sz="3600" b="0" i="0" u="none" strike="noStrike" kern="1200" cap="none" spc="0" normalizeH="0" baseline="0" noProof="0" dirty="0">
                <a:ln>
                  <a:noFill/>
                </a:ln>
                <a:solidFill>
                  <a:srgbClr val="FFFFFF"/>
                </a:solidFill>
                <a:effectLst/>
                <a:uLnTx/>
                <a:uFillTx/>
                <a:latin typeface="Georgia"/>
                <a:ea typeface="+mj-ea"/>
                <a:cs typeface="+mj-cs"/>
              </a:rPr>
            </a:br>
            <a:r>
              <a:rPr kumimoji="0" lang="en-US" sz="3600" b="0" i="0" u="none" strike="noStrike" kern="1200" cap="none" spc="0" normalizeH="0" baseline="0" noProof="0" dirty="0">
                <a:ln>
                  <a:noFill/>
                </a:ln>
                <a:solidFill>
                  <a:srgbClr val="FFFFFF"/>
                </a:solidFill>
                <a:effectLst/>
                <a:uLnTx/>
                <a:uFillTx/>
                <a:latin typeface="Georgia"/>
                <a:ea typeface="+mj-ea"/>
                <a:cs typeface="+mj-cs"/>
              </a:rPr>
              <a:t>Curriculum &amp; Governance 3</a:t>
            </a:r>
            <a:endParaRPr lang="en-US" dirty="0"/>
          </a:p>
        </p:txBody>
      </p:sp>
      <p:sp>
        <p:nvSpPr>
          <p:cNvPr id="3" name="Text Placeholder 2">
            <a:extLst>
              <a:ext uri="{FF2B5EF4-FFF2-40B4-BE49-F238E27FC236}">
                <a16:creationId xmlns:a16="http://schemas.microsoft.com/office/drawing/2014/main" id="{D8794353-4B7E-141A-D39D-E7F898FEF7E6}"/>
              </a:ext>
            </a:extLst>
          </p:cNvPr>
          <p:cNvSpPr>
            <a:spLocks noGrp="1"/>
          </p:cNvSpPr>
          <p:nvPr>
            <p:ph type="body" sz="half" idx="2"/>
          </p:nvPr>
        </p:nvSpPr>
        <p:spPr/>
        <p:txBody>
          <a:bodyPr/>
          <a:lstStyle/>
          <a:p>
            <a:r>
              <a:rPr lang="en-US" dirty="0"/>
              <a:t>Curriculum Authority-</a:t>
            </a:r>
          </a:p>
          <a:p>
            <a:r>
              <a:rPr lang="en-US" sz="2800" b="1" dirty="0"/>
              <a:t>Local Board &amp; Chancellor’s Office</a:t>
            </a:r>
          </a:p>
        </p:txBody>
      </p:sp>
      <p:sp>
        <p:nvSpPr>
          <p:cNvPr id="4" name="Content Placeholder 3">
            <a:extLst>
              <a:ext uri="{FF2B5EF4-FFF2-40B4-BE49-F238E27FC236}">
                <a16:creationId xmlns:a16="http://schemas.microsoft.com/office/drawing/2014/main" id="{51242F46-C101-A246-B3C8-167411E0CC56}"/>
              </a:ext>
            </a:extLst>
          </p:cNvPr>
          <p:cNvSpPr>
            <a:spLocks noGrp="1"/>
          </p:cNvSpPr>
          <p:nvPr>
            <p:ph idx="1"/>
          </p:nvPr>
        </p:nvSpPr>
        <p:spPr>
          <a:xfrm>
            <a:off x="4226727" y="413359"/>
            <a:ext cx="7127074" cy="5799683"/>
          </a:xfrm>
        </p:spPr>
        <p:txBody>
          <a:bodyPr>
            <a:normAutofit/>
          </a:body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ea typeface="+mn-ea"/>
                <a:cs typeface="+mn-cs"/>
              </a:rPr>
              <a:t>Curriculum recommended by Curriculum Committees to Governing Boards for approval.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200" b="0" i="0" u="none" strike="noStrike" kern="1200" cap="none" spc="0" normalizeH="0" baseline="0" noProof="0" dirty="0">
              <a:ln>
                <a:noFill/>
              </a:ln>
              <a:solidFill>
                <a:prstClr val="black"/>
              </a:solidFill>
              <a:effectLst/>
              <a:uLnTx/>
              <a:uFillTx/>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200" b="1" i="0" u="none" strike="noStrike" kern="1200" cap="none" spc="0" normalizeH="0" baseline="0" noProof="0" dirty="0">
                <a:ln>
                  <a:noFill/>
                </a:ln>
                <a:solidFill>
                  <a:prstClr val="black"/>
                </a:solidFill>
                <a:effectLst/>
                <a:uLnTx/>
                <a:uFillTx/>
                <a:ea typeface="+mn-ea"/>
                <a:cs typeface="+mn-cs"/>
                <a:hlinkClick r:id="rId3"/>
              </a:rPr>
              <a:t>CEC §70902 </a:t>
            </a:r>
            <a:r>
              <a:rPr kumimoji="0" lang="en-US" sz="2200" b="0" i="0" u="none" strike="noStrike" kern="1200" cap="none" spc="0" normalizeH="0" baseline="0" noProof="0" dirty="0">
                <a:ln>
                  <a:noFill/>
                </a:ln>
                <a:solidFill>
                  <a:prstClr val="black"/>
                </a:solidFill>
                <a:effectLst/>
                <a:uLnTx/>
                <a:uFillTx/>
                <a:ea typeface="+mn-ea"/>
                <a:cs typeface="+mn-cs"/>
              </a:rPr>
              <a:t>“The [local] governing board shall establish policies for, and approve, individual courses that are offered in approved educational programs without referral to the board of governors.” etc.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200" b="0" i="0" u="none" strike="noStrike" kern="1200" cap="none" spc="0" normalizeH="0" baseline="0" noProof="0" dirty="0">
              <a:ln>
                <a:noFill/>
              </a:ln>
              <a:solidFill>
                <a:prstClr val="black"/>
              </a:solidFill>
              <a:effectLst/>
              <a:uLnTx/>
              <a:uFillTx/>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ea typeface="+mn-ea"/>
                <a:cs typeface="+mn-cs"/>
              </a:rPr>
              <a:t>Rules for local approval, annual certification, and periodic audits.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200" b="0" i="0" u="none" strike="noStrike" kern="1200" cap="none" spc="0" normalizeH="0" baseline="0" noProof="0" dirty="0">
              <a:ln>
                <a:noFill/>
              </a:ln>
              <a:solidFill>
                <a:prstClr val="black"/>
              </a:solidFill>
              <a:effectLst/>
              <a:uLnTx/>
              <a:uFillTx/>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ea typeface="+mn-ea"/>
                <a:cs typeface="+mn-cs"/>
              </a:rPr>
              <a:t>Curriculum approved by the local governing board submitted to the CO for either chaptering or approval, depending on the type of curriculum.  </a:t>
            </a:r>
          </a:p>
          <a:p>
            <a:pPr marL="0" indent="0">
              <a:buNone/>
            </a:pPr>
            <a:endParaRPr lang="en-US" dirty="0"/>
          </a:p>
        </p:txBody>
      </p:sp>
      <p:sp>
        <p:nvSpPr>
          <p:cNvPr id="5" name="Slide Number Placeholder 4">
            <a:extLst>
              <a:ext uri="{FF2B5EF4-FFF2-40B4-BE49-F238E27FC236}">
                <a16:creationId xmlns:a16="http://schemas.microsoft.com/office/drawing/2014/main" id="{7055A972-02A0-A594-D575-D46F618F4136}"/>
              </a:ext>
            </a:extLst>
          </p:cNvPr>
          <p:cNvSpPr>
            <a:spLocks noGrp="1"/>
          </p:cNvSpPr>
          <p:nvPr>
            <p:ph type="sldNum" sz="quarter" idx="4"/>
          </p:nvPr>
        </p:nvSpPr>
        <p:spPr/>
        <p:txBody>
          <a:bodyPr/>
          <a:lstStyle/>
          <a:p>
            <a:fld id="{FC94C22D-D015-6649-B5C3-596F33FC97D2}" type="slidenum">
              <a:rPr lang="en-US" smtClean="0"/>
              <a:t>7</a:t>
            </a:fld>
            <a:endParaRPr lang="en-US"/>
          </a:p>
        </p:txBody>
      </p:sp>
    </p:spTree>
    <p:extLst>
      <p:ext uri="{BB962C8B-B14F-4D97-AF65-F5344CB8AC3E}">
        <p14:creationId xmlns:p14="http://schemas.microsoft.com/office/powerpoint/2010/main" val="133231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5344-8A01-5A8C-5790-939DA3606F95}"/>
              </a:ext>
            </a:extLst>
          </p:cNvPr>
          <p:cNvSpPr>
            <a:spLocks noGrp="1"/>
          </p:cNvSpPr>
          <p:nvPr>
            <p:ph type="title"/>
          </p:nvPr>
        </p:nvSpPr>
        <p:spPr/>
        <p:txBody>
          <a:bodyPr/>
          <a:lstStyle/>
          <a:p>
            <a:r>
              <a:rPr lang="en-US" dirty="0"/>
              <a:t>Development Criteria:</a:t>
            </a:r>
            <a:br>
              <a:rPr lang="en-US" dirty="0"/>
            </a:br>
            <a:r>
              <a:rPr lang="en-US" sz="3200" i="1" dirty="0"/>
              <a:t>Looking at the Big Picture</a:t>
            </a:r>
            <a:endParaRPr lang="en-US" i="1" dirty="0"/>
          </a:p>
        </p:txBody>
      </p:sp>
      <p:sp>
        <p:nvSpPr>
          <p:cNvPr id="3" name="Content Placeholder 2">
            <a:extLst>
              <a:ext uri="{FF2B5EF4-FFF2-40B4-BE49-F238E27FC236}">
                <a16:creationId xmlns:a16="http://schemas.microsoft.com/office/drawing/2014/main" id="{FBF62C8C-8FDC-99D8-8ECF-7E4C786F18FE}"/>
              </a:ext>
            </a:extLst>
          </p:cNvPr>
          <p:cNvSpPr>
            <a:spLocks noGrp="1"/>
          </p:cNvSpPr>
          <p:nvPr>
            <p:ph sz="half" idx="1"/>
          </p:nvPr>
        </p:nvSpPr>
        <p:spPr>
          <a:xfrm>
            <a:off x="1175655" y="1690688"/>
            <a:ext cx="6550361" cy="4486275"/>
          </a:xfrm>
        </p:spPr>
        <p:txBody>
          <a:bodyPr>
            <a:normAutofit fontScale="92500" lnSpcReduction="10000"/>
          </a:bodyPr>
          <a:lstStyle/>
          <a:p>
            <a:pPr marL="0" indent="0">
              <a:buNone/>
            </a:pPr>
            <a:r>
              <a:rPr lang="en-US" b="1" dirty="0">
                <a:solidFill>
                  <a:schemeClr val="accent1"/>
                </a:solidFill>
                <a:hlinkClick r:id="rId3"/>
              </a:rPr>
              <a:t>PCAH 8</a:t>
            </a:r>
            <a:r>
              <a:rPr lang="en-US" b="1" baseline="30000" dirty="0">
                <a:solidFill>
                  <a:schemeClr val="accent1"/>
                </a:solidFill>
                <a:hlinkClick r:id="rId3"/>
              </a:rPr>
              <a:t>th</a:t>
            </a:r>
            <a:r>
              <a:rPr lang="en-US" b="1" dirty="0">
                <a:solidFill>
                  <a:schemeClr val="accent1"/>
                </a:solidFill>
                <a:hlinkClick r:id="rId3"/>
              </a:rPr>
              <a:t> ed</a:t>
            </a:r>
            <a:r>
              <a:rPr lang="en-US" b="1" dirty="0">
                <a:solidFill>
                  <a:schemeClr val="accent1"/>
                </a:solidFill>
              </a:rPr>
              <a:t>. (p.24- 26)</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“Five criteria are used by the Chancellor’s Office to approve credit programs and noncredit programs and courses that are subject to Chancellor’s Office review. They were derived from statute, regulation, intersegmental agreements, guidelines provided by transfer institutions and industry, recommendations of accrediting institutions, and the standards of good practice established in the field of curriculum design.”</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“These criteria have been endorsed by the community college system as an integral part of the best practice for curriculum development.”</a:t>
            </a:r>
          </a:p>
          <a:p>
            <a:pPr marL="0" indent="0">
              <a:buNone/>
            </a:pPr>
            <a:endParaRPr lang="en-US" dirty="0"/>
          </a:p>
        </p:txBody>
      </p:sp>
      <p:sp>
        <p:nvSpPr>
          <p:cNvPr id="4" name="Slide Number Placeholder 3">
            <a:extLst>
              <a:ext uri="{FF2B5EF4-FFF2-40B4-BE49-F238E27FC236}">
                <a16:creationId xmlns:a16="http://schemas.microsoft.com/office/drawing/2014/main" id="{9B006350-C877-A70F-7D03-F6B950C1C0FE}"/>
              </a:ext>
            </a:extLst>
          </p:cNvPr>
          <p:cNvSpPr>
            <a:spLocks noGrp="1"/>
          </p:cNvSpPr>
          <p:nvPr>
            <p:ph type="sldNum" sz="quarter" idx="12"/>
          </p:nvPr>
        </p:nvSpPr>
        <p:spPr/>
        <p:txBody>
          <a:bodyPr/>
          <a:lstStyle/>
          <a:p>
            <a:fld id="{FC94C22D-D015-6649-B5C3-596F33FC97D2}" type="slidenum">
              <a:rPr lang="en-US" smtClean="0"/>
              <a:t>8</a:t>
            </a:fld>
            <a:endParaRPr lang="en-US"/>
          </a:p>
        </p:txBody>
      </p:sp>
      <p:pic>
        <p:nvPicPr>
          <p:cNvPr id="6" name="Picture 5" descr="Cover image of the CCCCO Program and Course Approval Handbook 8th edition.">
            <a:extLst>
              <a:ext uri="{FF2B5EF4-FFF2-40B4-BE49-F238E27FC236}">
                <a16:creationId xmlns:a16="http://schemas.microsoft.com/office/drawing/2014/main" id="{C0876EC8-6C53-2763-FC28-D182979D670B}"/>
              </a:ext>
            </a:extLst>
          </p:cNvPr>
          <p:cNvPicPr>
            <a:picLocks noChangeAspect="1"/>
          </p:cNvPicPr>
          <p:nvPr/>
        </p:nvPicPr>
        <p:blipFill>
          <a:blip r:embed="rId4"/>
          <a:stretch>
            <a:fillRect/>
          </a:stretch>
        </p:blipFill>
        <p:spPr>
          <a:xfrm>
            <a:off x="8023651" y="1447215"/>
            <a:ext cx="3330148" cy="4417417"/>
          </a:xfrm>
          <a:prstGeom prst="rect">
            <a:avLst/>
          </a:prstGeom>
          <a:effectLst>
            <a:glow rad="127000">
              <a:schemeClr val="accent5"/>
            </a:glow>
          </a:effectLst>
        </p:spPr>
      </p:pic>
    </p:spTree>
    <p:extLst>
      <p:ext uri="{BB962C8B-B14F-4D97-AF65-F5344CB8AC3E}">
        <p14:creationId xmlns:p14="http://schemas.microsoft.com/office/powerpoint/2010/main" val="149513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DA17-998E-7C79-6F82-EE79E550CC1A}"/>
              </a:ext>
            </a:extLst>
          </p:cNvPr>
          <p:cNvSpPr>
            <a:spLocks noGrp="1"/>
          </p:cNvSpPr>
          <p:nvPr>
            <p:ph type="title"/>
          </p:nvPr>
        </p:nvSpPr>
        <p:spPr/>
        <p:txBody>
          <a:bodyPr/>
          <a:lstStyle/>
          <a:p>
            <a:r>
              <a:rPr lang="en-US" dirty="0"/>
              <a:t>Development Criteria</a:t>
            </a:r>
          </a:p>
        </p:txBody>
      </p:sp>
      <p:sp>
        <p:nvSpPr>
          <p:cNvPr id="3" name="Content Placeholder 2">
            <a:extLst>
              <a:ext uri="{FF2B5EF4-FFF2-40B4-BE49-F238E27FC236}">
                <a16:creationId xmlns:a16="http://schemas.microsoft.com/office/drawing/2014/main" id="{BA6F0FEC-D433-DE25-BBE8-1B8C7E1B7E31}"/>
              </a:ext>
            </a:extLst>
          </p:cNvPr>
          <p:cNvSpPr>
            <a:spLocks noGrp="1"/>
          </p:cNvSpPr>
          <p:nvPr>
            <p:ph sz="half" idx="1"/>
          </p:nvPr>
        </p:nvSpPr>
        <p:spPr>
          <a:xfrm>
            <a:off x="1175656" y="1825625"/>
            <a:ext cx="9214048" cy="4351338"/>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3100" b="0" i="0" u="none" strike="noStrike" kern="1200" cap="none" spc="0" normalizeH="0" baseline="0" noProof="0" dirty="0">
                <a:ln>
                  <a:noFill/>
                </a:ln>
                <a:solidFill>
                  <a:prstClr val="black"/>
                </a:solidFill>
                <a:effectLst/>
                <a:uLnTx/>
                <a:uFillTx/>
                <a:ea typeface="+mn-ea"/>
                <a:cs typeface="+mn-cs"/>
              </a:rPr>
              <a:t>Local curriculum approval should assure that each proposal meets five criteria: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3100" b="0" i="0" u="none" strike="noStrike" kern="1200" cap="none" spc="0" normalizeH="0" baseline="0" noProof="0" dirty="0">
              <a:ln>
                <a:noFill/>
              </a:ln>
              <a:solidFill>
                <a:prstClr val="black"/>
              </a:solidFill>
              <a:effectLst/>
              <a:uLnTx/>
              <a:uFillTx/>
              <a:ea typeface="+mn-ea"/>
              <a:cs typeface="+mn-cs"/>
            </a:endParaRPr>
          </a:p>
          <a:p>
            <a:pPr marL="788670" marR="0" lvl="1" indent="-514350" algn="l" defTabSz="914400" rtl="0" eaLnBrk="1" fontAlgn="auto" latinLnBrk="0" hangingPunct="1">
              <a:lnSpc>
                <a:spcPct val="90000"/>
              </a:lnSpc>
              <a:spcBef>
                <a:spcPts val="400"/>
              </a:spcBef>
              <a:spcAft>
                <a:spcPts val="200"/>
              </a:spcAft>
              <a:buClr>
                <a:srgbClr val="D34817">
                  <a:lumMod val="75000"/>
                </a:srgbClr>
              </a:buClr>
              <a:buSzPct val="85000"/>
              <a:buFont typeface="+mj-lt"/>
              <a:buAutoNum type="arabicPeriod"/>
              <a:tabLst/>
              <a:defRPr/>
            </a:pPr>
            <a:r>
              <a:rPr kumimoji="0" lang="en-US" sz="3100" b="0" i="0" u="none" strike="noStrike" kern="1200" cap="none" spc="0" normalizeH="0" baseline="0" noProof="0" dirty="0">
                <a:ln>
                  <a:noFill/>
                </a:ln>
                <a:solidFill>
                  <a:prstClr val="black"/>
                </a:solidFill>
                <a:effectLst/>
                <a:uLnTx/>
                <a:uFillTx/>
                <a:ea typeface="+mn-ea"/>
                <a:cs typeface="+mn-cs"/>
              </a:rPr>
              <a:t>Appropriateness to Mission</a:t>
            </a:r>
          </a:p>
          <a:p>
            <a:pPr marL="788670" marR="0" lvl="1" indent="-514350" algn="l" defTabSz="914400" rtl="0" eaLnBrk="1" fontAlgn="auto" latinLnBrk="0" hangingPunct="1">
              <a:lnSpc>
                <a:spcPct val="90000"/>
              </a:lnSpc>
              <a:spcBef>
                <a:spcPts val="400"/>
              </a:spcBef>
              <a:spcAft>
                <a:spcPts val="200"/>
              </a:spcAft>
              <a:buClr>
                <a:srgbClr val="D34817">
                  <a:lumMod val="75000"/>
                </a:srgbClr>
              </a:buClr>
              <a:buSzPct val="85000"/>
              <a:buFont typeface="+mj-lt"/>
              <a:buAutoNum type="arabicPeriod"/>
              <a:tabLst/>
              <a:defRPr/>
            </a:pPr>
            <a:r>
              <a:rPr kumimoji="0" lang="en-US" sz="3100" b="0" i="0" u="none" strike="noStrike" kern="1200" cap="none" spc="0" normalizeH="0" baseline="0" noProof="0" dirty="0">
                <a:ln>
                  <a:noFill/>
                </a:ln>
                <a:solidFill>
                  <a:prstClr val="black"/>
                </a:solidFill>
                <a:effectLst/>
                <a:uLnTx/>
                <a:uFillTx/>
                <a:ea typeface="+mn-ea"/>
                <a:cs typeface="+mn-cs"/>
              </a:rPr>
              <a:t>Need</a:t>
            </a:r>
          </a:p>
          <a:p>
            <a:pPr marL="788670" marR="0" lvl="1" indent="-514350" algn="l" defTabSz="914400" rtl="0" eaLnBrk="1" fontAlgn="auto" latinLnBrk="0" hangingPunct="1">
              <a:lnSpc>
                <a:spcPct val="90000"/>
              </a:lnSpc>
              <a:spcBef>
                <a:spcPts val="400"/>
              </a:spcBef>
              <a:spcAft>
                <a:spcPts val="200"/>
              </a:spcAft>
              <a:buClr>
                <a:srgbClr val="D34817">
                  <a:lumMod val="75000"/>
                </a:srgbClr>
              </a:buClr>
              <a:buSzPct val="85000"/>
              <a:buFont typeface="+mj-lt"/>
              <a:buAutoNum type="arabicPeriod"/>
              <a:tabLst/>
              <a:defRPr/>
            </a:pPr>
            <a:r>
              <a:rPr kumimoji="0" lang="en-US" sz="3100" b="0" i="0" u="none" strike="noStrike" kern="1200" cap="none" spc="0" normalizeH="0" baseline="0" noProof="0" dirty="0">
                <a:ln>
                  <a:noFill/>
                </a:ln>
                <a:solidFill>
                  <a:prstClr val="black"/>
                </a:solidFill>
                <a:effectLst/>
                <a:uLnTx/>
                <a:uFillTx/>
                <a:ea typeface="+mn-ea"/>
                <a:cs typeface="+mn-cs"/>
              </a:rPr>
              <a:t>Curriculum Standards</a:t>
            </a:r>
          </a:p>
          <a:p>
            <a:pPr marL="788670" marR="0" lvl="1" indent="-514350" algn="l" defTabSz="914400" rtl="0" eaLnBrk="1" fontAlgn="auto" latinLnBrk="0" hangingPunct="1">
              <a:lnSpc>
                <a:spcPct val="90000"/>
              </a:lnSpc>
              <a:spcBef>
                <a:spcPts val="400"/>
              </a:spcBef>
              <a:spcAft>
                <a:spcPts val="200"/>
              </a:spcAft>
              <a:buClr>
                <a:srgbClr val="D34817">
                  <a:lumMod val="75000"/>
                </a:srgbClr>
              </a:buClr>
              <a:buSzPct val="85000"/>
              <a:buFont typeface="+mj-lt"/>
              <a:buAutoNum type="arabicPeriod"/>
              <a:tabLst/>
              <a:defRPr/>
            </a:pPr>
            <a:r>
              <a:rPr kumimoji="0" lang="en-US" sz="3100" b="0" i="0" u="none" strike="noStrike" kern="1200" cap="none" spc="0" normalizeH="0" baseline="0" noProof="0" dirty="0">
                <a:ln>
                  <a:noFill/>
                </a:ln>
                <a:solidFill>
                  <a:prstClr val="black"/>
                </a:solidFill>
                <a:effectLst/>
                <a:uLnTx/>
                <a:uFillTx/>
                <a:ea typeface="+mn-ea"/>
                <a:cs typeface="+mn-cs"/>
              </a:rPr>
              <a:t>Adequate Resources </a:t>
            </a:r>
          </a:p>
          <a:p>
            <a:pPr marL="788670" marR="0" lvl="1" indent="-514350" algn="l" defTabSz="914400" rtl="0" eaLnBrk="1" fontAlgn="auto" latinLnBrk="0" hangingPunct="1">
              <a:lnSpc>
                <a:spcPct val="90000"/>
              </a:lnSpc>
              <a:spcBef>
                <a:spcPts val="400"/>
              </a:spcBef>
              <a:spcAft>
                <a:spcPts val="200"/>
              </a:spcAft>
              <a:buClr>
                <a:srgbClr val="D34817">
                  <a:lumMod val="75000"/>
                </a:srgbClr>
              </a:buClr>
              <a:buSzPct val="85000"/>
              <a:buFont typeface="+mj-lt"/>
              <a:buAutoNum type="arabicPeriod"/>
              <a:tabLst/>
              <a:defRPr/>
            </a:pPr>
            <a:r>
              <a:rPr kumimoji="0" lang="en-US" sz="3100" b="0" i="0" u="none" strike="noStrike" kern="1200" cap="none" spc="0" normalizeH="0" baseline="0" noProof="0" dirty="0">
                <a:ln>
                  <a:noFill/>
                </a:ln>
                <a:solidFill>
                  <a:prstClr val="black"/>
                </a:solidFill>
                <a:effectLst/>
                <a:uLnTx/>
                <a:uFillTx/>
                <a:ea typeface="+mn-ea"/>
                <a:cs typeface="+mn-cs"/>
              </a:rPr>
              <a:t>Compliance</a:t>
            </a:r>
          </a:p>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a:pPr>
            <a:endParaRPr kumimoji="0" lang="en-US" sz="31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3200" b="0" i="0" u="none" strike="noStrike" kern="1200" cap="none" spc="0" normalizeH="0" baseline="0" noProof="0" dirty="0">
                <a:ln>
                  <a:noFill/>
                </a:ln>
                <a:solidFill>
                  <a:prstClr val="black"/>
                </a:solidFill>
                <a:effectLst/>
                <a:uLnTx/>
                <a:uFillTx/>
                <a:ea typeface="+mn-ea"/>
                <a:cs typeface="+mn-cs"/>
              </a:rPr>
              <a:t>These establish the “big picture” in approval processes. </a:t>
            </a:r>
          </a:p>
          <a:p>
            <a:pPr marL="0" indent="0">
              <a:buNone/>
            </a:pPr>
            <a:endParaRPr lang="en-US" dirty="0"/>
          </a:p>
        </p:txBody>
      </p:sp>
      <p:sp>
        <p:nvSpPr>
          <p:cNvPr id="4" name="Slide Number Placeholder 3">
            <a:extLst>
              <a:ext uri="{FF2B5EF4-FFF2-40B4-BE49-F238E27FC236}">
                <a16:creationId xmlns:a16="http://schemas.microsoft.com/office/drawing/2014/main" id="{B58175A9-D3CF-7308-1373-5BB05A5880DA}"/>
              </a:ext>
            </a:extLst>
          </p:cNvPr>
          <p:cNvSpPr>
            <a:spLocks noGrp="1"/>
          </p:cNvSpPr>
          <p:nvPr>
            <p:ph type="sldNum" sz="quarter" idx="12"/>
          </p:nvPr>
        </p:nvSpPr>
        <p:spPr/>
        <p:txBody>
          <a:bodyPr/>
          <a:lstStyle/>
          <a:p>
            <a:fld id="{FC94C22D-D015-6649-B5C3-596F33FC97D2}" type="slidenum">
              <a:rPr lang="en-US" smtClean="0"/>
              <a:t>9</a:t>
            </a:fld>
            <a:endParaRPr lang="en-US"/>
          </a:p>
        </p:txBody>
      </p:sp>
    </p:spTree>
    <p:extLst>
      <p:ext uri="{BB962C8B-B14F-4D97-AF65-F5344CB8AC3E}">
        <p14:creationId xmlns:p14="http://schemas.microsoft.com/office/powerpoint/2010/main" val="1684167503"/>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2.pptx" id="{4699E5B2-BEB8-2A4B-9950-4A3676C2E5D6}" vid="{86D35354-1499-D242-AF40-0E36EC78A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2023 ppt template 2</Template>
  <TotalTime>1634</TotalTime>
  <Words>2497</Words>
  <Application>Microsoft Office PowerPoint</Application>
  <PresentationFormat>Widescreen</PresentationFormat>
  <Paragraphs>275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Rockwell</vt:lpstr>
      <vt:lpstr>Wingdings</vt:lpstr>
      <vt:lpstr>Office Theme</vt:lpstr>
      <vt:lpstr>Governance  &amp;  the Curriculum Committee</vt:lpstr>
      <vt:lpstr>Presentation Description </vt:lpstr>
      <vt:lpstr>Introductions</vt:lpstr>
      <vt:lpstr>What body approves curriculum?</vt:lpstr>
      <vt:lpstr>Regulations Curriculum &amp; Governance</vt:lpstr>
      <vt:lpstr>Regulations Curriculum &amp; Governance 2</vt:lpstr>
      <vt:lpstr>Regulations Curriculum &amp; Governance 3</vt:lpstr>
      <vt:lpstr>Development Criteria: Looking at the Big Picture</vt:lpstr>
      <vt:lpstr>Development Criteria</vt:lpstr>
      <vt:lpstr>Appropriateness to  Mission</vt:lpstr>
      <vt:lpstr>Appropriateness to Mission (cont.)</vt:lpstr>
      <vt:lpstr>IDEAA</vt:lpstr>
      <vt:lpstr>Need</vt:lpstr>
      <vt:lpstr>Need (cont.)</vt:lpstr>
      <vt:lpstr>Curriculum Standards</vt:lpstr>
      <vt:lpstr>Adequate Resources</vt:lpstr>
      <vt:lpstr>Compliance</vt:lpstr>
      <vt:lpstr>About the Development Criteria</vt:lpstr>
      <vt:lpstr>Pressures, Tensions, and Challenges that Emerge</vt:lpstr>
      <vt:lpstr>Structure and Placement of Your Curriculum Committee in Governance</vt:lpstr>
      <vt:lpstr>Student Voice in Curriculum Development</vt:lpstr>
      <vt:lpstr>ASCCC Paper Recommendations </vt:lpstr>
      <vt:lpstr>ASCCC Paper Recommendations (Cont.) </vt:lpstr>
      <vt:lpstr>Some Additional Resources</vt:lpstr>
      <vt:lpstr>Questions?  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&amp;  the Curriculum Committee</dc:title>
  <dc:subject/>
  <dc:creator>Christopher Howerton</dc:creator>
  <cp:keywords/>
  <dc:description/>
  <cp:lastModifiedBy>Erik Reese</cp:lastModifiedBy>
  <cp:revision>33</cp:revision>
  <dcterms:created xsi:type="dcterms:W3CDTF">2023-07-05T21:13:13Z</dcterms:created>
  <dcterms:modified xsi:type="dcterms:W3CDTF">2023-07-07T21:21:26Z</dcterms:modified>
  <cp:category/>
</cp:coreProperties>
</file>