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59" r:id="rId5"/>
    <p:sldId id="266" r:id="rId6"/>
    <p:sldId id="267" r:id="rId7"/>
    <p:sldId id="260" r:id="rId8"/>
    <p:sldId id="261" r:id="rId9"/>
    <p:sldId id="268" r:id="rId10"/>
    <p:sldId id="280" r:id="rId11"/>
    <p:sldId id="282" r:id="rId12"/>
    <p:sldId id="283" r:id="rId13"/>
    <p:sldId id="284" r:id="rId14"/>
    <p:sldId id="278" r:id="rId15"/>
    <p:sldId id="285" r:id="rId16"/>
    <p:sldId id="262" r:id="rId17"/>
    <p:sldId id="263" r:id="rId18"/>
    <p:sldId id="265" r:id="rId19"/>
    <p:sldId id="281" r:id="rId20"/>
    <p:sldId id="279" r:id="rId21"/>
    <p:sldId id="269" r:id="rId22"/>
    <p:sldId id="270" r:id="rId23"/>
    <p:sldId id="271" r:id="rId24"/>
    <p:sldId id="272" r:id="rId25"/>
    <p:sldId id="273" r:id="rId26"/>
    <p:sldId id="274" r:id="rId27"/>
    <p:sldId id="275" r:id="rId28"/>
    <p:sldId id="276" r:id="rId29"/>
    <p:sldId id="27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5F8219-0CE6-E247-A3B3-9E5BDA4C68C3}" v="3803" dt="2023-07-12T04:41:54.426"/>
    <p1510:client id="{B47A4042-D514-2078-EACD-0D1AC2CCB035}" v="17" dt="2023-07-12T05:04:07.389"/>
  </p1510:revLst>
</p1510:revInfo>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92"/>
    <p:restoredTop sz="86414"/>
  </p:normalViewPr>
  <p:slideViewPr>
    <p:cSldViewPr snapToGrid="0">
      <p:cViewPr varScale="1">
        <p:scale>
          <a:sx n="55" d="100"/>
          <a:sy n="55" d="100"/>
        </p:scale>
        <p:origin x="84" y="288"/>
      </p:cViewPr>
      <p:guideLst/>
    </p:cSldViewPr>
  </p:slideViewPr>
  <p:outlineViewPr>
    <p:cViewPr>
      <p:scale>
        <a:sx n="33" d="100"/>
        <a:sy n="33" d="100"/>
      </p:scale>
      <p:origin x="0" y="-49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9A039-0364-B849-992B-206CF0D15B77}" type="datetimeFigureOut">
              <a:rPr lang="en-US" smtClean="0"/>
              <a:t>7/15/2023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3A46C-07C1-394D-98B4-EC761EC58CFF}" type="slidenum">
              <a:rPr lang="en-US" smtClean="0"/>
              <a:t>‹#›</a:t>
            </a:fld>
            <a:endParaRPr lang="en-US"/>
          </a:p>
        </p:txBody>
      </p:sp>
    </p:spTree>
    <p:extLst>
      <p:ext uri="{BB962C8B-B14F-4D97-AF65-F5344CB8AC3E}">
        <p14:creationId xmlns:p14="http://schemas.microsoft.com/office/powerpoint/2010/main" val="2628199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TF Recs: </a:t>
            </a:r>
            <a:r>
              <a:rPr lang="en-US" sz="1200" kern="100" dirty="0">
                <a:effectLst/>
                <a:latin typeface="Source Sans Pro" panose="020B0503030403020204" pitchFamily="34" charset="0"/>
                <a:ea typeface="Calibri" panose="020F0502020204030204" pitchFamily="34" charset="0"/>
                <a:cs typeface="Times New Roman" panose="02020603050405020304" pitchFamily="18" charset="0"/>
              </a:rPr>
              <a:t>In addition, the development of the qualities, competencies, values, and desirable characteristics identified in the AB 89 Task Force’s Student Graduate Profile should be incorporated where appropriate into either existing or new courses that are part of the degree.</a:t>
            </a:r>
          </a:p>
          <a:p>
            <a:endParaRPr lang="en-US" dirty="0"/>
          </a:p>
        </p:txBody>
      </p:sp>
      <p:sp>
        <p:nvSpPr>
          <p:cNvPr id="4" name="Slide Number Placeholder 3"/>
          <p:cNvSpPr>
            <a:spLocks noGrp="1"/>
          </p:cNvSpPr>
          <p:nvPr>
            <p:ph type="sldNum" sz="quarter" idx="5"/>
          </p:nvPr>
        </p:nvSpPr>
        <p:spPr/>
        <p:txBody>
          <a:bodyPr/>
          <a:lstStyle/>
          <a:p>
            <a:fld id="{1AF3A46C-07C1-394D-98B4-EC761EC58CFF}" type="slidenum">
              <a:rPr lang="en-US" smtClean="0"/>
              <a:t>9</a:t>
            </a:fld>
            <a:endParaRPr lang="en-US"/>
          </a:p>
        </p:txBody>
      </p:sp>
    </p:spTree>
    <p:extLst>
      <p:ext uri="{BB962C8B-B14F-4D97-AF65-F5344CB8AC3E}">
        <p14:creationId xmlns:p14="http://schemas.microsoft.com/office/powerpoint/2010/main" val="3159640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834012" y="4180113"/>
            <a:ext cx="10519788" cy="1593670"/>
          </a:xfrm>
        </p:spPr>
        <p:txBody>
          <a:bodyPr anchor="b">
            <a:normAutofit/>
          </a:bodyPr>
          <a:lstStyle>
            <a:lvl1pPr algn="ctr">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834012" y="5865223"/>
            <a:ext cx="10519788" cy="894804"/>
          </a:xfrm>
        </p:spPr>
        <p:txBody>
          <a:bodyPr>
            <a:normAutofit/>
          </a:bodyPr>
          <a:lstStyle>
            <a:lvl1pPr marL="0" indent="0" algn="ctr">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7258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FADB6B9-EC7D-F04A-F09A-AD9219C98636}"/>
              </a:ext>
              <a:ext uri="{C183D7F6-B498-43B3-948B-1728B52AA6E4}">
                <adec:decorative xmlns:adec="http://schemas.microsoft.com/office/drawing/2017/decorative" val="1"/>
              </a:ext>
            </a:extLst>
          </p:cNvPr>
          <p:cNvGrpSpPr/>
          <p:nvPr userDrawn="1"/>
        </p:nvGrpSpPr>
        <p:grpSpPr>
          <a:xfrm>
            <a:off x="0" y="0"/>
            <a:ext cx="12192000" cy="2272937"/>
            <a:chOff x="0" y="0"/>
            <a:chExt cx="12192000" cy="2272937"/>
          </a:xfrm>
        </p:grpSpPr>
        <p:sp>
          <p:nvSpPr>
            <p:cNvPr id="8" name="Rectangle 7">
              <a:extLst>
                <a:ext uri="{FF2B5EF4-FFF2-40B4-BE49-F238E27FC236}">
                  <a16:creationId xmlns:a16="http://schemas.microsoft.com/office/drawing/2014/main" id="{5D66B30A-974B-C6F1-93F6-3BC22DB20D8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DCCCB5A-1530-5FF0-7EDB-C66302518F1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2575994" cy="2272936"/>
            </a:xfrm>
            <a:prstGeom prst="rect">
              <a:avLst/>
            </a:prstGeom>
          </p:spPr>
        </p:pic>
      </p:grpSp>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795450" y="365125"/>
            <a:ext cx="8558349" cy="1685744"/>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838200" y="2415993"/>
            <a:ext cx="10515600" cy="3841115"/>
          </a:xfrm>
        </p:spPr>
        <p:txBody>
          <a:bodyPr/>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FFC273A-33C1-ABDF-8F0D-9D754613227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2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A86B6DB0-1851-8608-4626-5562E29983E8}"/>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29A45BB-DE8A-985A-7217-CDEA0711430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505ED8D-C434-741B-DE97-E68650561ED5}"/>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9900365B-FB3B-DA48-24EE-DF7132E3A1E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22935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6" name="Picture 5">
            <a:extLst>
              <a:ext uri="{FF2B5EF4-FFF2-40B4-BE49-F238E27FC236}">
                <a16:creationId xmlns:a16="http://schemas.microsoft.com/office/drawing/2014/main" id="{45945705-2325-61E5-8265-74A0A006B298}"/>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281D7EA-21CF-DAF5-0151-F6CCC312DA73}"/>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191534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AE0C-F9CD-336F-891B-28B1A56BA0E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5" name="Picture 4">
            <a:extLst>
              <a:ext uri="{FF2B5EF4-FFF2-40B4-BE49-F238E27FC236}">
                <a16:creationId xmlns:a16="http://schemas.microsoft.com/office/drawing/2014/main" id="{42B53C4B-3F45-77E1-3EC7-08F5A0BCB90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78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CF2AB57-4FB0-22F6-B9D0-E02FFA0A5995}"/>
              </a:ext>
              <a:ext uri="{C183D7F6-B498-43B3-948B-1728B52AA6E4}">
                <adec:decorative xmlns:adec="http://schemas.microsoft.com/office/drawing/2017/decorative" val="1"/>
              </a:ext>
            </a:extLst>
          </p:cNvPr>
          <p:cNvSpPr>
            <a:spLocks noGrp="1"/>
          </p:cNvSpPr>
          <p:nvPr>
            <p:ph type="sldNum" sz="quarter" idx="4"/>
          </p:nvPr>
        </p:nvSpPr>
        <p:spPr>
          <a:xfrm>
            <a:off x="8610600" y="6392046"/>
            <a:ext cx="2743200" cy="329429"/>
          </a:xfrm>
          <a:prstGeom prst="rect">
            <a:avLst/>
          </a:prstGeom>
        </p:spPr>
        <p:txBody>
          <a:bodyPr vert="horz" lIns="91440" tIns="45720" rIns="9144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350588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l" defTabSz="914400" rtl="0" eaLnBrk="1" latinLnBrk="0" hangingPunct="1">
        <a:lnSpc>
          <a:spcPct val="90000"/>
        </a:lnSpc>
        <a:spcBef>
          <a:spcPct val="0"/>
        </a:spcBef>
        <a:buNone/>
        <a:defRPr sz="36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ccco.edu/About-Us/Chancellors-Office/Divisions/Workforce-and-Economic-Development/modern-policing-degree-task-force" TargetMode="External"/><Relationship Id="rId2" Type="http://schemas.openxmlformats.org/officeDocument/2006/relationships/hyperlink" Target="mailto:info@asccc.org"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leginfo.legislature.ca.gov/faces/billTextClient.xhtml?bill_id=202120220AB8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9C4B-1E3D-B65B-8796-E8F23029D600}"/>
              </a:ext>
            </a:extLst>
          </p:cNvPr>
          <p:cNvSpPr>
            <a:spLocks noGrp="1"/>
          </p:cNvSpPr>
          <p:nvPr>
            <p:ph type="ctrTitle"/>
          </p:nvPr>
        </p:nvSpPr>
        <p:spPr>
          <a:xfrm>
            <a:off x="834012" y="4180113"/>
            <a:ext cx="10519788" cy="894804"/>
          </a:xfrm>
        </p:spPr>
        <p:txBody>
          <a:bodyPr/>
          <a:lstStyle/>
          <a:p>
            <a:r>
              <a:rPr lang="en-US" dirty="0"/>
              <a:t>Modern Policing Degree Program</a:t>
            </a:r>
          </a:p>
        </p:txBody>
      </p:sp>
      <p:sp>
        <p:nvSpPr>
          <p:cNvPr id="3" name="Subtitle 2">
            <a:extLst>
              <a:ext uri="{FF2B5EF4-FFF2-40B4-BE49-F238E27FC236}">
                <a16:creationId xmlns:a16="http://schemas.microsoft.com/office/drawing/2014/main" id="{03B0C48B-CA4D-B279-E56F-F67BB1669EC7}"/>
              </a:ext>
            </a:extLst>
          </p:cNvPr>
          <p:cNvSpPr>
            <a:spLocks noGrp="1"/>
          </p:cNvSpPr>
          <p:nvPr>
            <p:ph type="subTitle" idx="1"/>
          </p:nvPr>
        </p:nvSpPr>
        <p:spPr>
          <a:xfrm>
            <a:off x="834012" y="5106010"/>
            <a:ext cx="10519788" cy="1751990"/>
          </a:xfrm>
        </p:spPr>
        <p:txBody>
          <a:bodyPr>
            <a:noAutofit/>
          </a:bodyPr>
          <a:lstStyle/>
          <a:p>
            <a:pPr>
              <a:lnSpc>
                <a:spcPct val="120000"/>
              </a:lnSpc>
              <a:spcBef>
                <a:spcPts val="0"/>
              </a:spcBef>
            </a:pPr>
            <a:r>
              <a:rPr lang="en-US" dirty="0"/>
              <a:t>Cheryl Aschenbach, ASCCC President</a:t>
            </a:r>
          </a:p>
          <a:p>
            <a:pPr>
              <a:lnSpc>
                <a:spcPct val="120000"/>
              </a:lnSpc>
              <a:spcBef>
                <a:spcPts val="0"/>
              </a:spcBef>
            </a:pPr>
            <a:r>
              <a:rPr lang="en-US" dirty="0"/>
              <a:t>Jeffrey Lamb, Santa Ana College, Vice President of Academic Affairs</a:t>
            </a:r>
          </a:p>
          <a:p>
            <a:pPr>
              <a:lnSpc>
                <a:spcPct val="120000"/>
              </a:lnSpc>
              <a:spcBef>
                <a:spcPts val="0"/>
              </a:spcBef>
            </a:pPr>
            <a:r>
              <a:rPr lang="en-US" dirty="0"/>
              <a:t>Sharon Sampson, Grossmont College, AB 89 Task Force Member</a:t>
            </a:r>
          </a:p>
          <a:p>
            <a:pPr>
              <a:lnSpc>
                <a:spcPct val="120000"/>
              </a:lnSpc>
              <a:spcBef>
                <a:spcPts val="0"/>
              </a:spcBef>
            </a:pPr>
            <a:r>
              <a:rPr lang="en-US" dirty="0"/>
              <a:t>Sandra Sanchez, Chancellor’s Office, Interim Vice Chancellor</a:t>
            </a:r>
          </a:p>
        </p:txBody>
      </p:sp>
    </p:spTree>
    <p:extLst>
      <p:ext uri="{BB962C8B-B14F-4D97-AF65-F5344CB8AC3E}">
        <p14:creationId xmlns:p14="http://schemas.microsoft.com/office/powerpoint/2010/main" val="325172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96E5-28EE-3F33-58BC-ADD74268E995}"/>
              </a:ext>
            </a:extLst>
          </p:cNvPr>
          <p:cNvSpPr>
            <a:spLocks noGrp="1"/>
          </p:cNvSpPr>
          <p:nvPr>
            <p:ph type="title"/>
          </p:nvPr>
        </p:nvSpPr>
        <p:spPr/>
        <p:txBody>
          <a:bodyPr>
            <a:normAutofit fontScale="90000"/>
          </a:bodyPr>
          <a:lstStyle/>
          <a:p>
            <a:r>
              <a:rPr lang="en-US" dirty="0"/>
              <a:t>Modern Policing Degree Program</a:t>
            </a:r>
            <a:br>
              <a:rPr lang="en-US" dirty="0"/>
            </a:br>
            <a:r>
              <a:rPr lang="en-US" dirty="0"/>
              <a:t>AB 89 Task Force Recommendations*: Additional Course &amp; Degree Considerations</a:t>
            </a:r>
          </a:p>
        </p:txBody>
      </p:sp>
      <p:sp>
        <p:nvSpPr>
          <p:cNvPr id="3" name="Content Placeholder 2">
            <a:extLst>
              <a:ext uri="{FF2B5EF4-FFF2-40B4-BE49-F238E27FC236}">
                <a16:creationId xmlns:a16="http://schemas.microsoft.com/office/drawing/2014/main" id="{8E695D7D-9753-FEA9-7546-1CD1E94A4876}"/>
              </a:ext>
            </a:extLst>
          </p:cNvPr>
          <p:cNvSpPr>
            <a:spLocks noGrp="1"/>
          </p:cNvSpPr>
          <p:nvPr>
            <p:ph idx="1"/>
          </p:nvPr>
        </p:nvSpPr>
        <p:spPr>
          <a:xfrm>
            <a:off x="838200" y="2415993"/>
            <a:ext cx="10515600" cy="4442007"/>
          </a:xfrm>
        </p:spPr>
        <p:txBody>
          <a:bodyPr>
            <a:normAutofit lnSpcReduction="10000"/>
          </a:bodyPr>
          <a:lstStyle/>
          <a:p>
            <a:r>
              <a:rPr lang="en-US" dirty="0"/>
              <a:t>Double count recommended major courses that also satisfy a GE requirement</a:t>
            </a:r>
          </a:p>
          <a:p>
            <a:pPr lvl="1"/>
            <a:r>
              <a:rPr lang="en-US" dirty="0"/>
              <a:t>Maximize courses taken as core within associate’s degree</a:t>
            </a:r>
          </a:p>
          <a:p>
            <a:pPr lvl="1"/>
            <a:r>
              <a:rPr lang="en-US" dirty="0"/>
              <a:t>Prescribe MPDP pathway so GE courses are relevant to degree content and outcomes</a:t>
            </a:r>
          </a:p>
          <a:p>
            <a:r>
              <a:rPr lang="en-US" dirty="0"/>
              <a:t>Maximize flexible learning opportunities for working students by offering courses in a variety of modalities, timeframes, and formats</a:t>
            </a:r>
          </a:p>
          <a:p>
            <a:r>
              <a:rPr lang="en-US" dirty="0"/>
              <a:t>Utilize C-ID processes to develop MPDP model curriculum template and any needed course descriptors to encourage consistency in degree structure and included courses across colleges</a:t>
            </a:r>
          </a:p>
          <a:p>
            <a:r>
              <a:rPr lang="en-US" dirty="0"/>
              <a:t>Design model curriculum template with student financial aid limitations and caps in mind</a:t>
            </a:r>
          </a:p>
          <a:p>
            <a:r>
              <a:rPr lang="en-US" dirty="0"/>
              <a:t>Collaborate at the system level to develop CPL crosswalks from prior academy and career preparation learning to degree courses </a:t>
            </a:r>
          </a:p>
          <a:p>
            <a:endParaRPr lang="en-US" dirty="0"/>
          </a:p>
          <a:p>
            <a:endParaRPr lang="en-US" dirty="0"/>
          </a:p>
        </p:txBody>
      </p:sp>
      <p:sp>
        <p:nvSpPr>
          <p:cNvPr id="4" name="TextBox 3">
            <a:extLst>
              <a:ext uri="{FF2B5EF4-FFF2-40B4-BE49-F238E27FC236}">
                <a16:creationId xmlns:a16="http://schemas.microsoft.com/office/drawing/2014/main" id="{482B9520-F793-8BA1-2F75-59F3366B72AB}"/>
              </a:ext>
            </a:extLst>
          </p:cNvPr>
          <p:cNvSpPr txBox="1"/>
          <p:nvPr/>
        </p:nvSpPr>
        <p:spPr>
          <a:xfrm>
            <a:off x="6096000" y="6488668"/>
            <a:ext cx="5840060" cy="369332"/>
          </a:xfrm>
          <a:prstGeom prst="rect">
            <a:avLst/>
          </a:prstGeom>
          <a:noFill/>
        </p:spPr>
        <p:txBody>
          <a:bodyPr wrap="none" rtlCol="0">
            <a:spAutoFit/>
          </a:bodyPr>
          <a:lstStyle/>
          <a:p>
            <a:r>
              <a:rPr lang="en-US" dirty="0"/>
              <a:t>*All recommendations are draft </a:t>
            </a:r>
            <a:r>
              <a:rPr lang="en-US" sz="1800" dirty="0"/>
              <a:t>as of June 9, 2023 mtg</a:t>
            </a:r>
            <a:endParaRPr lang="en-US" dirty="0"/>
          </a:p>
        </p:txBody>
      </p:sp>
    </p:spTree>
    <p:extLst>
      <p:ext uri="{BB962C8B-B14F-4D97-AF65-F5344CB8AC3E}">
        <p14:creationId xmlns:p14="http://schemas.microsoft.com/office/powerpoint/2010/main" val="750321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6BEF-35D2-1305-21CC-98CBE53D4ED5}"/>
              </a:ext>
            </a:extLst>
          </p:cNvPr>
          <p:cNvSpPr>
            <a:spLocks noGrp="1"/>
          </p:cNvSpPr>
          <p:nvPr>
            <p:ph type="title"/>
          </p:nvPr>
        </p:nvSpPr>
        <p:spPr/>
        <p:txBody>
          <a:bodyPr/>
          <a:lstStyle/>
          <a:p>
            <a:r>
              <a:rPr lang="en-US" dirty="0"/>
              <a:t>Modern Policing Degree Program</a:t>
            </a:r>
            <a:br>
              <a:rPr lang="en-US" dirty="0"/>
            </a:br>
            <a:r>
              <a:rPr lang="en-US" dirty="0"/>
              <a:t>AB 89 Task Force Recommendations:</a:t>
            </a:r>
            <a:br>
              <a:rPr lang="en-US" dirty="0"/>
            </a:br>
            <a:r>
              <a:rPr lang="en-US" dirty="0"/>
              <a:t>Additional Degree Considerations</a:t>
            </a:r>
          </a:p>
        </p:txBody>
      </p:sp>
      <p:sp>
        <p:nvSpPr>
          <p:cNvPr id="3" name="Content Placeholder 2">
            <a:extLst>
              <a:ext uri="{FF2B5EF4-FFF2-40B4-BE49-F238E27FC236}">
                <a16:creationId xmlns:a16="http://schemas.microsoft.com/office/drawing/2014/main" id="{7BD0B761-1DE5-D614-B121-C5D24BD25AE8}"/>
              </a:ext>
            </a:extLst>
          </p:cNvPr>
          <p:cNvSpPr>
            <a:spLocks noGrp="1"/>
          </p:cNvSpPr>
          <p:nvPr>
            <p:ph idx="1"/>
          </p:nvPr>
        </p:nvSpPr>
        <p:spPr/>
        <p:txBody>
          <a:bodyPr vert="horz" lIns="91440" tIns="45720" rIns="91440" bIns="45720" rtlCol="0" anchor="t">
            <a:normAutofit/>
          </a:bodyPr>
          <a:lstStyle/>
          <a:p>
            <a:pPr marL="0" indent="0">
              <a:buNone/>
            </a:pPr>
            <a:r>
              <a:rPr lang="en-US" dirty="0"/>
              <a:t>Questions for you to discuss…</a:t>
            </a:r>
          </a:p>
          <a:p>
            <a:r>
              <a:rPr lang="en-US" dirty="0"/>
              <a:t>How can academy courses be included while also the long list of additional courses that have been recommended for inclusion?</a:t>
            </a:r>
          </a:p>
          <a:p>
            <a:pPr lvl="1"/>
            <a:r>
              <a:rPr lang="en-US" dirty="0"/>
              <a:t>Which academy elements or courses?</a:t>
            </a:r>
            <a:endParaRPr lang="en-US" dirty="0">
              <a:cs typeface="Arial"/>
            </a:endParaRPr>
          </a:p>
          <a:p>
            <a:pPr lvl="1"/>
            <a:r>
              <a:rPr lang="en-US" dirty="0"/>
              <a:t>What about for colleges without an academy?</a:t>
            </a:r>
          </a:p>
          <a:p>
            <a:pPr marL="0" indent="0">
              <a:buNone/>
            </a:pPr>
            <a:endParaRPr lang="en-US" dirty="0"/>
          </a:p>
        </p:txBody>
      </p:sp>
    </p:spTree>
    <p:extLst>
      <p:ext uri="{BB962C8B-B14F-4D97-AF65-F5344CB8AC3E}">
        <p14:creationId xmlns:p14="http://schemas.microsoft.com/office/powerpoint/2010/main" val="1827292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6BEF-35D2-1305-21CC-98CBE53D4ED5}"/>
              </a:ext>
            </a:extLst>
          </p:cNvPr>
          <p:cNvSpPr>
            <a:spLocks noGrp="1"/>
          </p:cNvSpPr>
          <p:nvPr>
            <p:ph type="title"/>
          </p:nvPr>
        </p:nvSpPr>
        <p:spPr/>
        <p:txBody>
          <a:bodyPr/>
          <a:lstStyle/>
          <a:p>
            <a:r>
              <a:rPr lang="en-US" dirty="0"/>
              <a:t>Modern Policing Degree Program</a:t>
            </a:r>
            <a:br>
              <a:rPr lang="en-US" dirty="0"/>
            </a:br>
            <a:r>
              <a:rPr lang="en-US" dirty="0"/>
              <a:t>AB 89 Task Force Recommendations:</a:t>
            </a:r>
            <a:br>
              <a:rPr lang="en-US" dirty="0"/>
            </a:br>
            <a:r>
              <a:rPr lang="en-US" dirty="0"/>
              <a:t>Education MQs for Officers</a:t>
            </a:r>
          </a:p>
        </p:txBody>
      </p:sp>
      <p:sp>
        <p:nvSpPr>
          <p:cNvPr id="3" name="Content Placeholder 2">
            <a:extLst>
              <a:ext uri="{FF2B5EF4-FFF2-40B4-BE49-F238E27FC236}">
                <a16:creationId xmlns:a16="http://schemas.microsoft.com/office/drawing/2014/main" id="{7BD0B761-1DE5-D614-B121-C5D24BD25AE8}"/>
              </a:ext>
            </a:extLst>
          </p:cNvPr>
          <p:cNvSpPr>
            <a:spLocks noGrp="1"/>
          </p:cNvSpPr>
          <p:nvPr>
            <p:ph idx="1"/>
          </p:nvPr>
        </p:nvSpPr>
        <p:spPr/>
        <p:txBody>
          <a:bodyPr/>
          <a:lstStyle/>
          <a:p>
            <a:r>
              <a:rPr lang="en-US" dirty="0"/>
              <a:t>MPDP Associate’s Degree is to be foundational to and preparation for employment as a peace officer</a:t>
            </a:r>
          </a:p>
          <a:p>
            <a:r>
              <a:rPr lang="en-US" dirty="0"/>
              <a:t>Design with transferability to a baccalaureate degree</a:t>
            </a:r>
          </a:p>
          <a:p>
            <a:r>
              <a:rPr lang="en-US" dirty="0"/>
              <a:t>Consider a CCC baccalaureate, or collaborate with CSU to explore development of a baccalaureate degree in Policing</a:t>
            </a:r>
          </a:p>
          <a:p>
            <a:endParaRPr lang="en-US" dirty="0"/>
          </a:p>
          <a:p>
            <a:r>
              <a:rPr lang="en-US" dirty="0"/>
              <a:t>Question for you: </a:t>
            </a:r>
          </a:p>
          <a:p>
            <a:pPr lvl="1"/>
            <a:r>
              <a:rPr lang="en-US" dirty="0"/>
              <a:t>At what point in a peace officer’s training, probation, or employment should the MPD be required?</a:t>
            </a:r>
          </a:p>
          <a:p>
            <a:pPr marL="0" indent="0">
              <a:buNone/>
            </a:pPr>
            <a:endParaRPr lang="en-US" dirty="0"/>
          </a:p>
        </p:txBody>
      </p:sp>
    </p:spTree>
    <p:extLst>
      <p:ext uri="{BB962C8B-B14F-4D97-AF65-F5344CB8AC3E}">
        <p14:creationId xmlns:p14="http://schemas.microsoft.com/office/powerpoint/2010/main" val="1526425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CCC48-E75F-5D50-2543-251CA941A2C4}"/>
              </a:ext>
            </a:extLst>
          </p:cNvPr>
          <p:cNvSpPr>
            <a:spLocks noGrp="1"/>
          </p:cNvSpPr>
          <p:nvPr>
            <p:ph type="title"/>
          </p:nvPr>
        </p:nvSpPr>
        <p:spPr/>
        <p:txBody>
          <a:bodyPr/>
          <a:lstStyle/>
          <a:p>
            <a:r>
              <a:rPr lang="en-US" dirty="0"/>
              <a:t>Modern Policing Degree Program</a:t>
            </a:r>
            <a:br>
              <a:rPr lang="en-US" dirty="0"/>
            </a:br>
            <a:r>
              <a:rPr lang="en-US" dirty="0"/>
              <a:t>AB 89 Task Force Recommendations:</a:t>
            </a:r>
            <a:br>
              <a:rPr lang="en-US" dirty="0"/>
            </a:br>
            <a:r>
              <a:rPr lang="en-US" dirty="0"/>
              <a:t>Financial Assistance &amp; Student Support</a:t>
            </a:r>
          </a:p>
        </p:txBody>
      </p:sp>
      <p:sp>
        <p:nvSpPr>
          <p:cNvPr id="3" name="Content Placeholder 2">
            <a:extLst>
              <a:ext uri="{FF2B5EF4-FFF2-40B4-BE49-F238E27FC236}">
                <a16:creationId xmlns:a16="http://schemas.microsoft.com/office/drawing/2014/main" id="{DDBF1466-4F8F-BDF9-A835-F5D88B7C29ED}"/>
              </a:ext>
            </a:extLst>
          </p:cNvPr>
          <p:cNvSpPr>
            <a:spLocks noGrp="1"/>
          </p:cNvSpPr>
          <p:nvPr>
            <p:ph idx="1"/>
          </p:nvPr>
        </p:nvSpPr>
        <p:spPr>
          <a:xfrm>
            <a:off x="838200" y="2415993"/>
            <a:ext cx="10515600" cy="4442007"/>
          </a:xfrm>
        </p:spPr>
        <p:txBody>
          <a:bodyPr vert="horz" lIns="91440" tIns="45720" rIns="91440" bIns="45720" rtlCol="0" anchor="t">
            <a:normAutofit lnSpcReduction="10000"/>
          </a:bodyPr>
          <a:lstStyle/>
          <a:p>
            <a:r>
              <a:rPr lang="en-US" sz="2400" kern="100" dirty="0">
                <a:solidFill>
                  <a:schemeClr val="tx1"/>
                </a:solidFill>
                <a:latin typeface="Source Sans Pro" panose="020B0503030403020204" pitchFamily="34" charset="0"/>
                <a:cs typeface="Times New Roman" panose="02020603050405020304" pitchFamily="18" charset="0"/>
              </a:rPr>
              <a:t>S</a:t>
            </a:r>
            <a:r>
              <a:rPr lang="en-US" sz="2400" kern="100" dirty="0">
                <a:solidFill>
                  <a:schemeClr val="tx1"/>
                </a:solidFill>
                <a:latin typeface="Source Sans Pro" panose="020B0503030403020204" pitchFamily="34" charset="0"/>
                <a:ea typeface="+mn-ea"/>
                <a:cs typeface="Times New Roman" panose="02020603050405020304" pitchFamily="18" charset="0"/>
              </a:rPr>
              <a:t>hift the responsibility for navigating financial assistance and student support from students of historically underserved and disadvantaged communities to the institution</a:t>
            </a:r>
          </a:p>
          <a:p>
            <a:pPr lvl="1"/>
            <a:r>
              <a:rPr lang="en-US" kern="100" dirty="0">
                <a:solidFill>
                  <a:schemeClr val="tx1"/>
                </a:solidFill>
                <a:latin typeface="Source Sans Pro" panose="020B0503030403020204" pitchFamily="34" charset="0"/>
                <a:cs typeface="Times New Roman" panose="02020603050405020304" pitchFamily="18" charset="0"/>
              </a:rPr>
              <a:t>Intentional outreach, FAFSA support, equipment and supply support</a:t>
            </a:r>
          </a:p>
          <a:p>
            <a:pPr lvl="1"/>
            <a:r>
              <a:rPr lang="en-US" dirty="0"/>
              <a:t>Intentional student support, including counseling, tutoring, tech loans, etc.</a:t>
            </a:r>
          </a:p>
          <a:p>
            <a:r>
              <a:rPr lang="en-US" dirty="0"/>
              <a:t>Encourage faculty use of (and development, where needed) of OER and ZTC strategies to reduce or eliminate textbook costs for all courses in the MPDP</a:t>
            </a:r>
          </a:p>
          <a:p>
            <a:r>
              <a:rPr lang="en-US" dirty="0"/>
              <a:t>Identify sources of funding to reduce or eliminate direct costs to students</a:t>
            </a:r>
          </a:p>
          <a:p>
            <a:r>
              <a:rPr lang="en-US" dirty="0"/>
              <a:t>Work with foundations and law enforcement associations to explore non-traditional funding opportunities and incentives</a:t>
            </a:r>
          </a:p>
          <a:p>
            <a:endParaRPr lang="en-US" dirty="0"/>
          </a:p>
          <a:p>
            <a:r>
              <a:rPr lang="en-US" dirty="0"/>
              <a:t>What else should be considered?</a:t>
            </a:r>
          </a:p>
          <a:p>
            <a:endParaRPr lang="en-US" dirty="0"/>
          </a:p>
        </p:txBody>
      </p:sp>
    </p:spTree>
    <p:extLst>
      <p:ext uri="{BB962C8B-B14F-4D97-AF65-F5344CB8AC3E}">
        <p14:creationId xmlns:p14="http://schemas.microsoft.com/office/powerpoint/2010/main" val="296861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EED8-EA25-A206-A589-61A131FCCD31}"/>
              </a:ext>
            </a:extLst>
          </p:cNvPr>
          <p:cNvSpPr>
            <a:spLocks noGrp="1"/>
          </p:cNvSpPr>
          <p:nvPr>
            <p:ph type="title"/>
          </p:nvPr>
        </p:nvSpPr>
        <p:spPr/>
        <p:txBody>
          <a:bodyPr/>
          <a:lstStyle/>
          <a:p>
            <a:r>
              <a:rPr lang="en-US" dirty="0"/>
              <a:t>Modern Policing Degree Program</a:t>
            </a:r>
            <a:br>
              <a:rPr lang="en-US" dirty="0"/>
            </a:br>
            <a:r>
              <a:rPr lang="en-US" dirty="0"/>
              <a:t>AB 89 Task Force Recommendations:</a:t>
            </a:r>
            <a:br>
              <a:rPr lang="en-US" dirty="0"/>
            </a:br>
            <a:r>
              <a:rPr lang="en-US" dirty="0"/>
              <a:t>Beyond the Legislation</a:t>
            </a:r>
          </a:p>
        </p:txBody>
      </p:sp>
      <p:sp>
        <p:nvSpPr>
          <p:cNvPr id="3" name="Content Placeholder 2">
            <a:extLst>
              <a:ext uri="{FF2B5EF4-FFF2-40B4-BE49-F238E27FC236}">
                <a16:creationId xmlns:a16="http://schemas.microsoft.com/office/drawing/2014/main" id="{25923131-CF18-9728-AE6B-F47C1656BBC8}"/>
              </a:ext>
            </a:extLst>
          </p:cNvPr>
          <p:cNvSpPr>
            <a:spLocks noGrp="1"/>
          </p:cNvSpPr>
          <p:nvPr>
            <p:ph idx="1"/>
          </p:nvPr>
        </p:nvSpPr>
        <p:spPr/>
        <p:txBody>
          <a:bodyPr vert="horz" lIns="91440" tIns="45720" rIns="91440" bIns="45720" rtlCol="0" anchor="t">
            <a:normAutofit fontScale="92500" lnSpcReduction="10000"/>
          </a:bodyPr>
          <a:lstStyle/>
          <a:p>
            <a:pPr>
              <a:lnSpc>
                <a:spcPct val="107000"/>
              </a:lnSpc>
              <a:spcBef>
                <a:spcPts val="0"/>
              </a:spcBef>
              <a:spcAft>
                <a:spcPts val="800"/>
              </a:spcAft>
            </a:pPr>
            <a:r>
              <a:rPr lang="en-US" sz="2200" kern="100" dirty="0">
                <a:effectLst/>
                <a:latin typeface="Arial"/>
                <a:ea typeface="Calibri" panose="020F0502020204030204" pitchFamily="34" charset="0"/>
                <a:cs typeface="Times New Roman"/>
              </a:rPr>
              <a:t>Plan for and fund a longitudinal study of the outcomes of the Modern Policing Degree program on policing, including but not limited to reducing the use of excessive force and increasing community trust.</a:t>
            </a:r>
            <a:r>
              <a:rPr lang="en-US" kern="100" dirty="0">
                <a:latin typeface="Arial"/>
                <a:ea typeface="Calibri" panose="020F0502020204030204" pitchFamily="34" charset="0"/>
                <a:cs typeface="Times New Roman"/>
              </a:rPr>
              <a:t>  </a:t>
            </a:r>
            <a:endParaRPr lang="en-US" sz="2200" kern="100" dirty="0">
              <a:effectLst/>
              <a:latin typeface="Arial"/>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200" kern="100" dirty="0">
                <a:effectLst/>
                <a:latin typeface="Arial"/>
                <a:ea typeface="Calibri" panose="020F0502020204030204" pitchFamily="34" charset="0"/>
                <a:cs typeface="Times New Roman"/>
              </a:rPr>
              <a:t>Law enforcement agencies should partner with colleges to create outreach programs to attract students to enroll in and faculty to teach in the Modern Policing Degree program including developing communication plans and recruitment strategies to address recruitment challenges.</a:t>
            </a:r>
            <a:r>
              <a:rPr lang="en-US" kern="100" dirty="0">
                <a:latin typeface="Arial"/>
                <a:ea typeface="Calibri" panose="020F0502020204030204" pitchFamily="34" charset="0"/>
                <a:cs typeface="Times New Roman"/>
              </a:rPr>
              <a:t>  </a:t>
            </a:r>
            <a:endParaRPr lang="en-US" sz="2200" kern="100" dirty="0">
              <a:effectLst/>
              <a:latin typeface="Arial"/>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200" kern="100" dirty="0">
                <a:effectLst/>
                <a:latin typeface="Arial"/>
                <a:ea typeface="Calibri" panose="020F0502020204030204" pitchFamily="34" charset="0"/>
                <a:cs typeface="Times New Roman"/>
              </a:rPr>
              <a:t>Colleges should make efforts to advertise the Modern Policing Degree program to historically underserved and disadvantaged communities.</a:t>
            </a:r>
            <a:r>
              <a:rPr lang="en-US" kern="100" dirty="0">
                <a:latin typeface="Arial"/>
                <a:ea typeface="Calibri" panose="020F0502020204030204" pitchFamily="34" charset="0"/>
                <a:cs typeface="Times New Roman"/>
              </a:rPr>
              <a:t> </a:t>
            </a:r>
            <a:endParaRPr lang="en-US" sz="2200" kern="100" dirty="0">
              <a:effectLst/>
              <a:latin typeface="Arial"/>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200" kern="100" dirty="0">
                <a:effectLst/>
                <a:latin typeface="Arial"/>
                <a:ea typeface="Calibri" panose="020F0502020204030204" pitchFamily="34" charset="0"/>
                <a:cs typeface="Times New Roman"/>
              </a:rPr>
              <a:t>Colleges should utilize K-12 pathways for recruitment and communicating about the profession through career explorer programs.</a:t>
            </a:r>
            <a:r>
              <a:rPr lang="en-US" kern="100" dirty="0">
                <a:latin typeface="Source Sans Pro"/>
                <a:ea typeface="Calibri" panose="020F0502020204030204" pitchFamily="34" charset="0"/>
                <a:cs typeface="Times New Roman"/>
              </a:rPr>
              <a:t>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D9BE0177-CC1E-7462-00CB-9C897C59EBEF}"/>
              </a:ext>
            </a:extLst>
          </p:cNvPr>
          <p:cNvSpPr txBox="1"/>
          <p:nvPr/>
        </p:nvSpPr>
        <p:spPr>
          <a:xfrm>
            <a:off x="6096000" y="6310546"/>
            <a:ext cx="5840060" cy="369332"/>
          </a:xfrm>
          <a:prstGeom prst="rect">
            <a:avLst/>
          </a:prstGeom>
          <a:noFill/>
        </p:spPr>
        <p:txBody>
          <a:bodyPr wrap="none" rtlCol="0">
            <a:spAutoFit/>
          </a:bodyPr>
          <a:lstStyle/>
          <a:p>
            <a:r>
              <a:rPr lang="en-US" dirty="0"/>
              <a:t>*All recommendations are draft </a:t>
            </a:r>
            <a:r>
              <a:rPr lang="en-US" sz="1800" dirty="0"/>
              <a:t>as of June 9, 2023 mtg</a:t>
            </a:r>
            <a:endParaRPr lang="en-US" dirty="0"/>
          </a:p>
        </p:txBody>
      </p:sp>
    </p:spTree>
    <p:extLst>
      <p:ext uri="{BB962C8B-B14F-4D97-AF65-F5344CB8AC3E}">
        <p14:creationId xmlns:p14="http://schemas.microsoft.com/office/powerpoint/2010/main" val="1217638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06F19-C540-5289-B9C8-E9A1EDC2391A}"/>
              </a:ext>
            </a:extLst>
          </p:cNvPr>
          <p:cNvSpPr>
            <a:spLocks noGrp="1"/>
          </p:cNvSpPr>
          <p:nvPr>
            <p:ph type="title"/>
          </p:nvPr>
        </p:nvSpPr>
        <p:spPr/>
        <p:txBody>
          <a:bodyPr/>
          <a:lstStyle/>
          <a:p>
            <a:r>
              <a:rPr lang="en-US" dirty="0"/>
              <a:t>More Questions for You…</a:t>
            </a:r>
          </a:p>
        </p:txBody>
      </p:sp>
      <p:sp>
        <p:nvSpPr>
          <p:cNvPr id="3" name="Content Placeholder 2">
            <a:extLst>
              <a:ext uri="{FF2B5EF4-FFF2-40B4-BE49-F238E27FC236}">
                <a16:creationId xmlns:a16="http://schemas.microsoft.com/office/drawing/2014/main" id="{71691CB0-52AA-D259-A5D5-9638A6FBEF97}"/>
              </a:ext>
            </a:extLst>
          </p:cNvPr>
          <p:cNvSpPr>
            <a:spLocks noGrp="1"/>
          </p:cNvSpPr>
          <p:nvPr>
            <p:ph idx="1"/>
          </p:nvPr>
        </p:nvSpPr>
        <p:spPr/>
        <p:txBody>
          <a:bodyPr/>
          <a:lstStyle/>
          <a:p>
            <a:endParaRPr lang="en-US" dirty="0"/>
          </a:p>
          <a:p>
            <a:r>
              <a:rPr lang="en-US" dirty="0"/>
              <a:t>What are your reactions to the current recommendations?</a:t>
            </a:r>
          </a:p>
          <a:p>
            <a:endParaRPr lang="en-US" dirty="0"/>
          </a:p>
          <a:p>
            <a:r>
              <a:rPr lang="en-US" dirty="0"/>
              <a:t>What additional strategies have we overlooked?</a:t>
            </a:r>
          </a:p>
          <a:p>
            <a:endParaRPr lang="en-US" dirty="0"/>
          </a:p>
          <a:p>
            <a:r>
              <a:rPr lang="en-US" dirty="0"/>
              <a:t>What else should be kept in mind?</a:t>
            </a:r>
          </a:p>
        </p:txBody>
      </p:sp>
    </p:spTree>
    <p:extLst>
      <p:ext uri="{BB962C8B-B14F-4D97-AF65-F5344CB8AC3E}">
        <p14:creationId xmlns:p14="http://schemas.microsoft.com/office/powerpoint/2010/main" val="2726093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23E26-35B6-988E-3276-987D90915714}"/>
              </a:ext>
            </a:extLst>
          </p:cNvPr>
          <p:cNvSpPr>
            <a:spLocks noGrp="1"/>
          </p:cNvSpPr>
          <p:nvPr>
            <p:ph type="title"/>
          </p:nvPr>
        </p:nvSpPr>
        <p:spPr/>
        <p:txBody>
          <a:bodyPr/>
          <a:lstStyle/>
          <a:p>
            <a:r>
              <a:rPr lang="en-US" dirty="0"/>
              <a:t>Modern Policing Degree Program</a:t>
            </a:r>
            <a:br>
              <a:rPr lang="en-US" dirty="0"/>
            </a:br>
            <a:r>
              <a:rPr lang="en-US" dirty="0"/>
              <a:t>AB 89 Task Force Recommendations: Next Steps</a:t>
            </a:r>
          </a:p>
        </p:txBody>
      </p:sp>
      <p:sp>
        <p:nvSpPr>
          <p:cNvPr id="7" name="Content Placeholder 6">
            <a:extLst>
              <a:ext uri="{FF2B5EF4-FFF2-40B4-BE49-F238E27FC236}">
                <a16:creationId xmlns:a16="http://schemas.microsoft.com/office/drawing/2014/main" id="{D41EF00D-A4E9-20C5-205D-8422A60B91C9}"/>
              </a:ext>
            </a:extLst>
          </p:cNvPr>
          <p:cNvSpPr>
            <a:spLocks noGrp="1"/>
          </p:cNvSpPr>
          <p:nvPr>
            <p:ph idx="1"/>
          </p:nvPr>
        </p:nvSpPr>
        <p:spPr/>
        <p:txBody>
          <a:bodyPr/>
          <a:lstStyle/>
          <a:p>
            <a:r>
              <a:rPr lang="en-US" dirty="0"/>
              <a:t>Chancellor’s Office finalizing report and recommendations</a:t>
            </a:r>
          </a:p>
          <a:p>
            <a:r>
              <a:rPr lang="en-US" dirty="0"/>
              <a:t>ASCCC will use C-ID to convene discipline faculty to develop model curriculum and, as needed, course descriptors (Fall 2023)</a:t>
            </a:r>
          </a:p>
          <a:p>
            <a:r>
              <a:rPr lang="en-US" dirty="0"/>
              <a:t>Interested colleges will need to develop a MPDP using MC template and local curriculum processes (Spring 2024-Spring 2025)</a:t>
            </a:r>
          </a:p>
        </p:txBody>
      </p:sp>
    </p:spTree>
    <p:extLst>
      <p:ext uri="{BB962C8B-B14F-4D97-AF65-F5344CB8AC3E}">
        <p14:creationId xmlns:p14="http://schemas.microsoft.com/office/powerpoint/2010/main" val="2536861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61F49-81C3-B1DC-5260-D55D302871F6}"/>
              </a:ext>
            </a:extLst>
          </p:cNvPr>
          <p:cNvSpPr>
            <a:spLocks noGrp="1"/>
          </p:cNvSpPr>
          <p:nvPr>
            <p:ph type="title"/>
          </p:nvPr>
        </p:nvSpPr>
        <p:spPr/>
        <p:txBody>
          <a:bodyPr/>
          <a:lstStyle/>
          <a:p>
            <a:r>
              <a:rPr lang="en-US" dirty="0"/>
              <a:t>Discussion: </a:t>
            </a:r>
            <a:br>
              <a:rPr lang="en-US" dirty="0"/>
            </a:br>
            <a:r>
              <a:rPr lang="en-US" dirty="0"/>
              <a:t>Local Impacts &amp; Actions to Take</a:t>
            </a:r>
          </a:p>
        </p:txBody>
      </p:sp>
      <p:sp>
        <p:nvSpPr>
          <p:cNvPr id="3" name="Content Placeholder 2">
            <a:extLst>
              <a:ext uri="{FF2B5EF4-FFF2-40B4-BE49-F238E27FC236}">
                <a16:creationId xmlns:a16="http://schemas.microsoft.com/office/drawing/2014/main" id="{296855F0-23EB-8257-AB8F-212A0DBF85C4}"/>
              </a:ext>
            </a:extLst>
          </p:cNvPr>
          <p:cNvSpPr>
            <a:spLocks noGrp="1"/>
          </p:cNvSpPr>
          <p:nvPr>
            <p:ph idx="1"/>
          </p:nvPr>
        </p:nvSpPr>
        <p:spPr/>
        <p:txBody>
          <a:bodyPr/>
          <a:lstStyle/>
          <a:p>
            <a:r>
              <a:rPr lang="en-US" sz="2400" kern="100" dirty="0">
                <a:effectLst/>
                <a:latin typeface="Source Sans Pro" panose="020B0503030403020204" pitchFamily="34" charset="0"/>
                <a:ea typeface="Calibri" panose="020F0502020204030204" pitchFamily="34" charset="0"/>
                <a:cs typeface="Times New Roman" panose="02020603050405020304" pitchFamily="18" charset="0"/>
              </a:rPr>
              <a:t>For </a:t>
            </a:r>
            <a:r>
              <a:rPr lang="en-US" sz="2400" kern="100" dirty="0">
                <a:latin typeface="Source Sans Pro" panose="020B0503030403020204" pitchFamily="34" charset="0"/>
                <a:ea typeface="Calibri" panose="020F0502020204030204" pitchFamily="34" charset="0"/>
                <a:cs typeface="Times New Roman" panose="02020603050405020304" pitchFamily="18" charset="0"/>
              </a:rPr>
              <a:t>CCC POST academy programs, e</a:t>
            </a:r>
            <a:r>
              <a:rPr lang="en-US" sz="2400" kern="100" dirty="0">
                <a:effectLst/>
                <a:latin typeface="Source Sans Pro" panose="020B0503030403020204" pitchFamily="34" charset="0"/>
                <a:ea typeface="Calibri" panose="020F0502020204030204" pitchFamily="34" charset="0"/>
                <a:cs typeface="Times New Roman" panose="02020603050405020304" pitchFamily="18" charset="0"/>
              </a:rPr>
              <a:t>nsure that total cost of attendance is inclusive of all expenses borne by students to maximize student eligibility for financial aid</a:t>
            </a:r>
          </a:p>
          <a:p>
            <a:r>
              <a:rPr lang="en-US" sz="2400" kern="100" dirty="0">
                <a:latin typeface="Source Sans Pro" panose="020B0503030403020204" pitchFamily="34" charset="0"/>
                <a:ea typeface="Calibri" panose="020F0502020204030204" pitchFamily="34" charset="0"/>
                <a:cs typeface="Times New Roman" panose="02020603050405020304" pitchFamily="18" charset="0"/>
              </a:rPr>
              <a:t>For existing Administration of Justice, POST academies, and policing programs, explore ways to further support students consistent with MPDP TF recommendations</a:t>
            </a:r>
          </a:p>
          <a:p>
            <a:r>
              <a:rPr lang="en-US" sz="2400" kern="100" dirty="0">
                <a:latin typeface="Source Sans Pro" panose="020B0503030403020204" pitchFamily="34" charset="0"/>
                <a:ea typeface="Calibri" panose="020F0502020204030204" pitchFamily="34" charset="0"/>
                <a:cs typeface="Times New Roman" panose="02020603050405020304" pitchFamily="18" charset="0"/>
              </a:rPr>
              <a:t>Other?</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20738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EEF46-7BE2-BAC2-484C-AC300DBFA717}"/>
              </a:ext>
            </a:extLst>
          </p:cNvPr>
          <p:cNvSpPr>
            <a:spLocks noGrp="1"/>
          </p:cNvSpPr>
          <p:nvPr>
            <p:ph type="ctrTitle"/>
          </p:nvPr>
        </p:nvSpPr>
        <p:spPr>
          <a:xfrm>
            <a:off x="502276" y="4180112"/>
            <a:ext cx="11243256" cy="2297961"/>
          </a:xfrm>
        </p:spPr>
        <p:txBody>
          <a:bodyPr>
            <a:noAutofit/>
          </a:bodyPr>
          <a:lstStyle/>
          <a:p>
            <a:r>
              <a:rPr lang="en-US" sz="4400" dirty="0"/>
              <a:t>QUESTIONS?                          THANK YOU!</a:t>
            </a:r>
            <a:br>
              <a:rPr lang="en-US" sz="4400" dirty="0"/>
            </a:br>
            <a:br>
              <a:rPr lang="en-US" sz="4400" dirty="0"/>
            </a:br>
            <a:r>
              <a:rPr lang="en-US" sz="4400" dirty="0">
                <a:hlinkClick r:id="rId2"/>
              </a:rPr>
              <a:t>info@asccc.org</a:t>
            </a:r>
            <a:r>
              <a:rPr lang="en-US" sz="4400" dirty="0"/>
              <a:t>                </a:t>
            </a:r>
            <a:r>
              <a:rPr lang="en-US" sz="4400" dirty="0">
                <a:hlinkClick r:id="rId3"/>
              </a:rPr>
              <a:t>AB 89 TF Website</a:t>
            </a:r>
            <a:endParaRPr lang="en-US" sz="4400" dirty="0"/>
          </a:p>
        </p:txBody>
      </p:sp>
    </p:spTree>
    <p:extLst>
      <p:ext uri="{BB962C8B-B14F-4D97-AF65-F5344CB8AC3E}">
        <p14:creationId xmlns:p14="http://schemas.microsoft.com/office/powerpoint/2010/main" val="2538409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7D0FB-C7B4-5168-F918-ED99D3A78260}"/>
              </a:ext>
            </a:extLst>
          </p:cNvPr>
          <p:cNvSpPr>
            <a:spLocks noGrp="1"/>
          </p:cNvSpPr>
          <p:nvPr>
            <p:ph type="ctrTitle"/>
          </p:nvPr>
        </p:nvSpPr>
        <p:spPr/>
        <p:txBody>
          <a:bodyPr/>
          <a:lstStyle/>
          <a:p>
            <a:r>
              <a:rPr lang="en-US" dirty="0"/>
              <a:t>Appendix: Task Force Recommendations</a:t>
            </a:r>
            <a:br>
              <a:rPr lang="en-US" dirty="0"/>
            </a:br>
            <a:r>
              <a:rPr lang="en-US" dirty="0"/>
              <a:t>As of June 9, 2023</a:t>
            </a:r>
          </a:p>
        </p:txBody>
      </p:sp>
      <p:sp>
        <p:nvSpPr>
          <p:cNvPr id="3" name="Subtitle 2">
            <a:extLst>
              <a:ext uri="{FF2B5EF4-FFF2-40B4-BE49-F238E27FC236}">
                <a16:creationId xmlns:a16="http://schemas.microsoft.com/office/drawing/2014/main" id="{1CA3DBF8-9692-F929-93EF-4A3FD82F53B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65715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1DAE-8D20-A2BE-5CEB-AD94E3E57830}"/>
              </a:ext>
            </a:extLst>
          </p:cNvPr>
          <p:cNvSpPr>
            <a:spLocks noGrp="1"/>
          </p:cNvSpPr>
          <p:nvPr>
            <p:ph type="title"/>
          </p:nvPr>
        </p:nvSpPr>
        <p:spPr/>
        <p:txBody>
          <a:bodyPr/>
          <a:lstStyle/>
          <a:p>
            <a:r>
              <a:rPr lang="en-US" dirty="0"/>
              <a:t>Session Description</a:t>
            </a:r>
          </a:p>
        </p:txBody>
      </p:sp>
      <p:sp>
        <p:nvSpPr>
          <p:cNvPr id="3" name="Content Placeholder 2">
            <a:extLst>
              <a:ext uri="{FF2B5EF4-FFF2-40B4-BE49-F238E27FC236}">
                <a16:creationId xmlns:a16="http://schemas.microsoft.com/office/drawing/2014/main" id="{5DB8A3A4-EEAF-A854-FBB4-F8A940AC4E1D}"/>
              </a:ext>
            </a:extLst>
          </p:cNvPr>
          <p:cNvSpPr>
            <a:spLocks noGrp="1"/>
          </p:cNvSpPr>
          <p:nvPr>
            <p:ph idx="1"/>
          </p:nvPr>
        </p:nvSpPr>
        <p:spPr/>
        <p:txBody>
          <a:bodyPr>
            <a:normAutofit/>
          </a:bodyPr>
          <a:lstStyle/>
          <a:p>
            <a:pPr marL="0" indent="0">
              <a:buNone/>
            </a:pPr>
            <a:r>
              <a:rPr lang="en-US" sz="2400" dirty="0">
                <a:effectLst/>
                <a:latin typeface="Helvetica" pitchFamily="2" charset="0"/>
              </a:rPr>
              <a:t>AB89 (Jones-Sawyer, 2021) required the Chancellor’s Office to make recommendations in collaboration with specified stakeholder advisors for a modern policing degree program, and to report those recommendations to the legislature by June 1, 2023. Join presenters for an overview of what the bill required, what the AB89 Task Force learned during its 2022-2023 meetings, and</a:t>
            </a:r>
            <a:r>
              <a:rPr lang="en-US" sz="2400" dirty="0">
                <a:latin typeface="Helvetica" pitchFamily="2" charset="0"/>
              </a:rPr>
              <a:t> </a:t>
            </a:r>
            <a:r>
              <a:rPr lang="en-US" sz="2400" dirty="0">
                <a:effectLst/>
                <a:latin typeface="Helvetica" pitchFamily="2" charset="0"/>
              </a:rPr>
              <a:t>recommendations being made. Presenters and attendees will also engage in dialog about how</a:t>
            </a:r>
            <a:r>
              <a:rPr lang="en-US" sz="2400" dirty="0">
                <a:latin typeface="Helvetica" pitchFamily="2" charset="0"/>
              </a:rPr>
              <a:t> </a:t>
            </a:r>
            <a:r>
              <a:rPr lang="en-US" sz="2400" dirty="0">
                <a:effectLst/>
                <a:latin typeface="Helvetica" pitchFamily="2" charset="0"/>
              </a:rPr>
              <a:t>local colleges are and can be proactive in addressing the recommendations for a modern policing</a:t>
            </a:r>
            <a:r>
              <a:rPr lang="en-US" sz="2400" dirty="0">
                <a:latin typeface="Helvetica" pitchFamily="2" charset="0"/>
              </a:rPr>
              <a:t> </a:t>
            </a:r>
            <a:r>
              <a:rPr lang="en-US" sz="2400" dirty="0">
                <a:effectLst/>
                <a:latin typeface="Helvetica" pitchFamily="2" charset="0"/>
              </a:rPr>
              <a:t>degree in its current degrees, certificates, and POST academy programs.</a:t>
            </a:r>
          </a:p>
          <a:p>
            <a:endParaRPr lang="en-US" dirty="0"/>
          </a:p>
        </p:txBody>
      </p:sp>
    </p:spTree>
    <p:extLst>
      <p:ext uri="{BB962C8B-B14F-4D97-AF65-F5344CB8AC3E}">
        <p14:creationId xmlns:p14="http://schemas.microsoft.com/office/powerpoint/2010/main" val="187990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7F944-DA34-187F-C07F-C48FD3EF08EC}"/>
              </a:ext>
            </a:extLst>
          </p:cNvPr>
          <p:cNvSpPr>
            <a:spLocks noGrp="1"/>
          </p:cNvSpPr>
          <p:nvPr>
            <p:ph type="title"/>
          </p:nvPr>
        </p:nvSpPr>
        <p:spPr/>
        <p:txBody>
          <a:bodyPr>
            <a:normAutofit/>
          </a:bodyPr>
          <a:lstStyle/>
          <a:p>
            <a:r>
              <a:rPr lang="en-US" dirty="0"/>
              <a:t>AB 89 Task Force Recommendations*: Courses, </a:t>
            </a:r>
            <a:r>
              <a:rPr lang="en-US" sz="3100" dirty="0"/>
              <a:t>Page 1 of 2</a:t>
            </a:r>
          </a:p>
        </p:txBody>
      </p:sp>
      <p:sp>
        <p:nvSpPr>
          <p:cNvPr id="3" name="Content Placeholder 2">
            <a:extLst>
              <a:ext uri="{FF2B5EF4-FFF2-40B4-BE49-F238E27FC236}">
                <a16:creationId xmlns:a16="http://schemas.microsoft.com/office/drawing/2014/main" id="{40D6517C-A1F1-F92A-33A9-4311BB2EAA7A}"/>
              </a:ext>
            </a:extLst>
          </p:cNvPr>
          <p:cNvSpPr>
            <a:spLocks noGrp="1"/>
          </p:cNvSpPr>
          <p:nvPr>
            <p:ph idx="1"/>
          </p:nvPr>
        </p:nvSpPr>
        <p:spPr/>
        <p:txBody>
          <a:bodyPr>
            <a:normAutofit fontScale="92500"/>
          </a:bodyPr>
          <a:lstStyle/>
          <a:p>
            <a:pPr marL="0" marR="0" indent="0" fontAlgn="base">
              <a:lnSpc>
                <a:spcPct val="107000"/>
              </a:lnSpc>
              <a:spcBef>
                <a:spcPts val="0"/>
              </a:spcBef>
              <a:spcAft>
                <a:spcPts val="800"/>
              </a:spcAft>
              <a:buNone/>
            </a:pPr>
            <a:r>
              <a:rPr lang="en-US" sz="2400" b="1" u="sng" kern="0" dirty="0">
                <a:solidFill>
                  <a:srgbClr val="333333"/>
                </a:solidFill>
                <a:effectLst/>
                <a:latin typeface="Source Sans Pro" panose="020B0503030403020204" pitchFamily="34" charset="0"/>
                <a:ea typeface="Times New Roman" panose="02020603050405020304" pitchFamily="18" charset="0"/>
                <a:cs typeface="Times New Roman" panose="02020603050405020304" pitchFamily="18" charset="0"/>
              </a:rPr>
              <a:t>Task Force Recommendations re: Courses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400" kern="100" dirty="0">
                <a:effectLst/>
                <a:latin typeface="Source Sans Pro" panose="020B0503030403020204" pitchFamily="34" charset="0"/>
                <a:ea typeface="Calibri" panose="020F0502020204030204" pitchFamily="34" charset="0"/>
                <a:cs typeface="Times New Roman" panose="02020603050405020304" pitchFamily="18" charset="0"/>
              </a:rPr>
              <a:t>Courses in a Modern Policing Degree (AA or AS in Policing) should include those listed in AB 89: “</a:t>
            </a:r>
            <a:r>
              <a:rPr lang="en-US" sz="2400" kern="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Focus on courses pertinent to law enforcement, which shall include, but not be limited to, psychology, communications, history, ethnic studies, law, and those determined to develop necessary critical thinking skills and emotional intelligence.”</a:t>
            </a:r>
          </a:p>
          <a:p>
            <a:pPr>
              <a:lnSpc>
                <a:spcPct val="107000"/>
              </a:lnSpc>
              <a:spcBef>
                <a:spcPts val="0"/>
              </a:spcBef>
            </a:pPr>
            <a:r>
              <a:rPr lang="en-US" sz="2400" kern="100" dirty="0">
                <a:effectLst/>
                <a:latin typeface="Source Sans Pro" panose="020B0503030403020204" pitchFamily="34" charset="0"/>
                <a:ea typeface="Calibri" panose="020F0502020204030204" pitchFamily="34" charset="0"/>
                <a:cs typeface="Times New Roman" panose="02020603050405020304" pitchFamily="18" charset="0"/>
              </a:rPr>
              <a:t>  </a:t>
            </a:r>
          </a:p>
          <a:p>
            <a:pPr>
              <a:lnSpc>
                <a:spcPct val="107000"/>
              </a:lnSpc>
              <a:spcBef>
                <a:spcPts val="0"/>
              </a:spcBef>
            </a:pPr>
            <a:r>
              <a:rPr lang="en-US" sz="2400" kern="100" dirty="0">
                <a:effectLst/>
                <a:latin typeface="Source Sans Pro" panose="020B0503030403020204" pitchFamily="34" charset="0"/>
                <a:ea typeface="Calibri" panose="020F0502020204030204" pitchFamily="34" charset="0"/>
                <a:cs typeface="Times New Roman" panose="02020603050405020304" pitchFamily="18" charset="0"/>
              </a:rPr>
              <a:t>In addition, the development of the qualities, competencies, values, and desirable characteristics identified in the AB 89 Task Force’s Student Graduate Profile should be incorporated where appropriate into either existing or new courses that are part of the degree.</a:t>
            </a:r>
          </a:p>
          <a:p>
            <a:pPr marL="0" marR="0" lvl="0" indent="0">
              <a:lnSpc>
                <a:spcPct val="107000"/>
              </a:lnSpc>
              <a:spcBef>
                <a:spcPts val="0"/>
              </a:spcBef>
              <a:spcAft>
                <a:spcPts val="0"/>
              </a:spcAft>
              <a:buNone/>
            </a:pPr>
            <a:endParaRPr lang="en-US" dirty="0"/>
          </a:p>
        </p:txBody>
      </p:sp>
      <p:sp>
        <p:nvSpPr>
          <p:cNvPr id="4" name="TextBox 3">
            <a:extLst>
              <a:ext uri="{FF2B5EF4-FFF2-40B4-BE49-F238E27FC236}">
                <a16:creationId xmlns:a16="http://schemas.microsoft.com/office/drawing/2014/main" id="{93E649EF-D603-0ECC-3161-095ECA8F2A5A}"/>
              </a:ext>
            </a:extLst>
          </p:cNvPr>
          <p:cNvSpPr txBox="1"/>
          <p:nvPr/>
        </p:nvSpPr>
        <p:spPr>
          <a:xfrm>
            <a:off x="6096000" y="6310546"/>
            <a:ext cx="5840060" cy="369332"/>
          </a:xfrm>
          <a:prstGeom prst="rect">
            <a:avLst/>
          </a:prstGeom>
          <a:noFill/>
        </p:spPr>
        <p:txBody>
          <a:bodyPr wrap="none" rtlCol="0">
            <a:spAutoFit/>
          </a:bodyPr>
          <a:lstStyle/>
          <a:p>
            <a:r>
              <a:rPr lang="en-US" dirty="0"/>
              <a:t>*All recommendations are draft </a:t>
            </a:r>
            <a:r>
              <a:rPr lang="en-US" sz="1800" dirty="0"/>
              <a:t>as of June 9, 2023 mtg</a:t>
            </a:r>
            <a:endParaRPr lang="en-US" dirty="0"/>
          </a:p>
        </p:txBody>
      </p:sp>
    </p:spTree>
    <p:extLst>
      <p:ext uri="{BB962C8B-B14F-4D97-AF65-F5344CB8AC3E}">
        <p14:creationId xmlns:p14="http://schemas.microsoft.com/office/powerpoint/2010/main" val="982136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6E327-97B4-F628-F550-D39A7B643009}"/>
              </a:ext>
            </a:extLst>
          </p:cNvPr>
          <p:cNvSpPr>
            <a:spLocks noGrp="1"/>
          </p:cNvSpPr>
          <p:nvPr>
            <p:ph type="title"/>
          </p:nvPr>
        </p:nvSpPr>
        <p:spPr/>
        <p:txBody>
          <a:bodyPr>
            <a:normAutofit/>
          </a:bodyPr>
          <a:lstStyle/>
          <a:p>
            <a:r>
              <a:rPr lang="en-US" dirty="0"/>
              <a:t>Modern Policing Degree Program</a:t>
            </a:r>
            <a:br>
              <a:rPr lang="en-US" dirty="0"/>
            </a:br>
            <a:r>
              <a:rPr lang="en-US" dirty="0"/>
              <a:t>AB 89 Task Force Recommendations*:</a:t>
            </a:r>
            <a:br>
              <a:rPr lang="en-US" dirty="0"/>
            </a:br>
            <a:r>
              <a:rPr lang="en-US" dirty="0"/>
              <a:t>Courses, </a:t>
            </a:r>
            <a:r>
              <a:rPr lang="en-US" sz="3100" dirty="0"/>
              <a:t>Page 2 of 2</a:t>
            </a:r>
            <a:endParaRPr lang="en-US" dirty="0"/>
          </a:p>
        </p:txBody>
      </p:sp>
      <p:sp>
        <p:nvSpPr>
          <p:cNvPr id="3" name="Content Placeholder 2">
            <a:extLst>
              <a:ext uri="{FF2B5EF4-FFF2-40B4-BE49-F238E27FC236}">
                <a16:creationId xmlns:a16="http://schemas.microsoft.com/office/drawing/2014/main" id="{113652B6-761E-40AB-8434-E811E7C5F43B}"/>
              </a:ext>
            </a:extLst>
          </p:cNvPr>
          <p:cNvSpPr>
            <a:spLocks noGrp="1"/>
          </p:cNvSpPr>
          <p:nvPr>
            <p:ph idx="1"/>
          </p:nvPr>
        </p:nvSpPr>
        <p:spPr>
          <a:xfrm>
            <a:off x="838200" y="2415993"/>
            <a:ext cx="10515600" cy="4190869"/>
          </a:xfrm>
        </p:spPr>
        <p:txBody>
          <a:bodyPr>
            <a:normAutofit fontScale="92500" lnSpcReduction="20000"/>
          </a:bodyPr>
          <a:lstStyle/>
          <a:p>
            <a:pPr>
              <a:lnSpc>
                <a:spcPct val="107000"/>
              </a:lnSpc>
              <a:spcBef>
                <a:spcPts val="0"/>
              </a:spcBef>
            </a:pPr>
            <a:r>
              <a:rPr lang="en-US" sz="2000" kern="100" dirty="0">
                <a:solidFill>
                  <a:schemeClr val="tx1"/>
                </a:solidFill>
                <a:effectLst/>
                <a:latin typeface="Source Sans Pro" panose="020B0503030403020204" pitchFamily="34" charset="0"/>
                <a:ea typeface="Calibri" panose="020F0502020204030204" pitchFamily="34" charset="0"/>
                <a:cs typeface="Times New Roman" panose="02020603050405020304" pitchFamily="18" charset="0"/>
              </a:rPr>
              <a:t>Encourage colleges, whenever feasible, to allow for double counting of core degree requirements for general education coursework to help facilitate completion of the degree.</a:t>
            </a:r>
            <a:endParaRPr lang="en-US"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20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000" kern="100" dirty="0">
                <a:solidFill>
                  <a:schemeClr val="tx1"/>
                </a:solidFill>
                <a:effectLst/>
                <a:latin typeface="Source Sans Pro" panose="020B0503030403020204" pitchFamily="34" charset="0"/>
                <a:ea typeface="Calibri" panose="020F0502020204030204" pitchFamily="34" charset="0"/>
                <a:cs typeface="Times New Roman" panose="02020603050405020304" pitchFamily="18" charset="0"/>
              </a:rPr>
              <a:t>Require colleges offering a Modern Policing Degree to be prescriptive in determining which courses within a general education category are mandatory.</a:t>
            </a:r>
          </a:p>
          <a:p>
            <a:pPr marL="0" indent="0">
              <a:lnSpc>
                <a:spcPct val="107000"/>
              </a:lnSpc>
              <a:spcBef>
                <a:spcPts val="0"/>
              </a:spcBef>
              <a:buNone/>
            </a:pPr>
            <a:endParaRPr lang="en-US"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000" kern="100" dirty="0">
                <a:solidFill>
                  <a:schemeClr val="tx1"/>
                </a:solidFill>
                <a:effectLst/>
                <a:latin typeface="Source Sans Pro" panose="020B0503030403020204" pitchFamily="34" charset="0"/>
                <a:ea typeface="Calibri" panose="020F0502020204030204" pitchFamily="34" charset="0"/>
                <a:cs typeface="Times New Roman" panose="02020603050405020304" pitchFamily="18" charset="0"/>
              </a:rPr>
              <a:t>Encourage colleges to offer courses asynchronously and in other modalities, scheduling types, and competency-based education approaches where appropriate to the content, activities, and outcomes of a course to maximize flexible learning opportunities for students.</a:t>
            </a:r>
          </a:p>
          <a:p>
            <a:pPr>
              <a:lnSpc>
                <a:spcPct val="107000"/>
              </a:lnSpc>
              <a:spcBef>
                <a:spcPts val="0"/>
              </a:spcBef>
            </a:pPr>
            <a:endParaRPr lang="en-US"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000" kern="100" dirty="0">
                <a:solidFill>
                  <a:schemeClr val="tx1"/>
                </a:solidFill>
                <a:effectLst/>
                <a:latin typeface="Source Sans Pro" panose="020B0503030403020204" pitchFamily="34" charset="0"/>
                <a:ea typeface="Calibri" panose="020F0502020204030204" pitchFamily="34" charset="0"/>
                <a:cs typeface="Times New Roman" panose="02020603050405020304" pitchFamily="18" charset="0"/>
              </a:rPr>
              <a:t>Certificates and degree programs should be designed with an awareness of the unit and time limitations or caps on student financial aid. </a:t>
            </a:r>
            <a:br>
              <a:rPr lang="en-US" sz="2000" kern="100" dirty="0">
                <a:solidFill>
                  <a:schemeClr val="tx1"/>
                </a:solidFill>
                <a:effectLst/>
                <a:latin typeface="Source Sans Pro" panose="020B0503030403020204" pitchFamily="34" charset="0"/>
                <a:ea typeface="Calibri" panose="020F0502020204030204" pitchFamily="34" charset="0"/>
                <a:cs typeface="Times New Roman" panose="02020603050405020304" pitchFamily="18" charset="0"/>
              </a:rPr>
            </a:br>
            <a:endParaRPr lang="en-US" sz="2000" kern="100"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000" kern="100" dirty="0">
                <a:solidFill>
                  <a:schemeClr val="tx1"/>
                </a:solidFill>
                <a:effectLst/>
                <a:latin typeface="Source Sans Pro" panose="020B0503030403020204" pitchFamily="34" charset="0"/>
                <a:ea typeface="Calibri" panose="020F0502020204030204" pitchFamily="34" charset="0"/>
                <a:cs typeface="Times New Roman" panose="02020603050405020304" pitchFamily="18" charset="0"/>
              </a:rPr>
              <a:t>Utilize the existing C-ID (Course Identification Number) process to facilitate development of model curriculum templates and, where courses for the Modern Policing Degree do not already exist, of course descriptors to ensure consistency in AA/AS degrees in Policing.  </a:t>
            </a:r>
            <a:endParaRPr lang="en-US"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4C9C325-C582-7110-ABF9-72080565DAD8}"/>
              </a:ext>
            </a:extLst>
          </p:cNvPr>
          <p:cNvSpPr txBox="1"/>
          <p:nvPr/>
        </p:nvSpPr>
        <p:spPr>
          <a:xfrm>
            <a:off x="6096000" y="6422196"/>
            <a:ext cx="5840060" cy="369332"/>
          </a:xfrm>
          <a:prstGeom prst="rect">
            <a:avLst/>
          </a:prstGeom>
          <a:noFill/>
        </p:spPr>
        <p:txBody>
          <a:bodyPr wrap="none" rtlCol="0">
            <a:spAutoFit/>
          </a:bodyPr>
          <a:lstStyle/>
          <a:p>
            <a:r>
              <a:rPr lang="en-US" dirty="0"/>
              <a:t>*All recommendations are draft </a:t>
            </a:r>
            <a:r>
              <a:rPr lang="en-US" sz="1800" dirty="0"/>
              <a:t>as of June 9, 2023 mtg</a:t>
            </a:r>
            <a:endParaRPr lang="en-US" dirty="0"/>
          </a:p>
        </p:txBody>
      </p:sp>
    </p:spTree>
    <p:extLst>
      <p:ext uri="{BB962C8B-B14F-4D97-AF65-F5344CB8AC3E}">
        <p14:creationId xmlns:p14="http://schemas.microsoft.com/office/powerpoint/2010/main" val="1490628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A12A9-F15D-59C1-1923-F383230B7DAB}"/>
              </a:ext>
            </a:extLst>
          </p:cNvPr>
          <p:cNvSpPr>
            <a:spLocks noGrp="1"/>
          </p:cNvSpPr>
          <p:nvPr>
            <p:ph type="title"/>
          </p:nvPr>
        </p:nvSpPr>
        <p:spPr/>
        <p:txBody>
          <a:bodyPr>
            <a:normAutofit/>
          </a:bodyPr>
          <a:lstStyle/>
          <a:p>
            <a:r>
              <a:rPr lang="en-US" dirty="0"/>
              <a:t>Modern Policing Degree Program</a:t>
            </a:r>
            <a:br>
              <a:rPr lang="en-US" dirty="0"/>
            </a:br>
            <a:r>
              <a:rPr lang="en-US" dirty="0"/>
              <a:t>AB 89 Task Force Recommendations*:</a:t>
            </a:r>
            <a:br>
              <a:rPr lang="en-US" dirty="0"/>
            </a:br>
            <a:r>
              <a:rPr lang="en-US" dirty="0"/>
              <a:t>Prior Education &amp; CPL</a:t>
            </a:r>
          </a:p>
        </p:txBody>
      </p:sp>
      <p:sp>
        <p:nvSpPr>
          <p:cNvPr id="3" name="Content Placeholder 2">
            <a:extLst>
              <a:ext uri="{FF2B5EF4-FFF2-40B4-BE49-F238E27FC236}">
                <a16:creationId xmlns:a16="http://schemas.microsoft.com/office/drawing/2014/main" id="{90CD6765-4578-9D5B-C790-2C1B8F437927}"/>
              </a:ext>
            </a:extLst>
          </p:cNvPr>
          <p:cNvSpPr>
            <a:spLocks noGrp="1"/>
          </p:cNvSpPr>
          <p:nvPr>
            <p:ph idx="1"/>
          </p:nvPr>
        </p:nvSpPr>
        <p:spPr/>
        <p:txBody>
          <a:bodyPr>
            <a:normAutofit lnSpcReduction="10000"/>
          </a:bodyPr>
          <a:lstStyle/>
          <a:p>
            <a:pPr marL="0" indent="0" defTabSz="722376" fontAlgn="base">
              <a:lnSpc>
                <a:spcPct val="107000"/>
              </a:lnSpc>
              <a:spcAft>
                <a:spcPts val="632"/>
              </a:spcAft>
              <a:buNone/>
            </a:pPr>
            <a:r>
              <a:rPr lang="en-US" b="1" u="sng" kern="0" dirty="0">
                <a:solidFill>
                  <a:srgbClr val="333333"/>
                </a:solidFill>
                <a:latin typeface="Source Sans Pro" panose="020B0503030403020204" pitchFamily="34" charset="0"/>
                <a:ea typeface="+mn-ea"/>
                <a:cs typeface="Times New Roman" panose="02020603050405020304" pitchFamily="18" charset="0"/>
              </a:rPr>
              <a:t>Task Force Recommendations Related to Prior Post-Secondary Education Experience and Awarding Credit for Prior Learning</a:t>
            </a:r>
            <a:endParaRPr lang="en-US" kern="100" dirty="0">
              <a:solidFill>
                <a:schemeClr val="tx1"/>
              </a:solidFill>
              <a:latin typeface="Calibri" panose="020F0502020204030204" pitchFamily="34" charset="0"/>
              <a:ea typeface="+mn-ea"/>
              <a:cs typeface="Times New Roman" panose="02020603050405020304" pitchFamily="18" charset="0"/>
            </a:endParaRPr>
          </a:p>
          <a:p>
            <a:pPr defTabSz="722376">
              <a:lnSpc>
                <a:spcPct val="107000"/>
              </a:lnSpc>
            </a:pPr>
            <a:r>
              <a:rPr lang="en-US" kern="100" dirty="0">
                <a:solidFill>
                  <a:schemeClr val="tx1"/>
                </a:solidFill>
                <a:latin typeface="Source Sans Pro" panose="020B0503030403020204" pitchFamily="34" charset="0"/>
                <a:ea typeface="+mn-ea"/>
                <a:cs typeface="Times New Roman" panose="02020603050405020304" pitchFamily="18" charset="0"/>
              </a:rPr>
              <a:t>Once courses are identified for the Modern Policing Degree and, where needed, course descriptors developed, colleges shall initiate work with discipline faculty, POST, and academy directors to develop credit for prior learning (CPL) crosswalks that provide maximum credit for police academy experience; other law enforcement related academies, including probation/parole, corrections, and dispatch/emergency communications; and career experience.</a:t>
            </a:r>
            <a:endParaRPr lang="en-US" kern="100" dirty="0">
              <a:solidFill>
                <a:schemeClr val="tx1"/>
              </a:solidFill>
              <a:latin typeface="Calibri" panose="020F0502020204030204" pitchFamily="34" charset="0"/>
              <a:cs typeface="Times New Roman" panose="02020603050405020304" pitchFamily="18" charset="0"/>
            </a:endParaRPr>
          </a:p>
          <a:p>
            <a:pPr defTabSz="722376">
              <a:lnSpc>
                <a:spcPct val="107000"/>
              </a:lnSpc>
            </a:pPr>
            <a:r>
              <a:rPr lang="en-US" kern="100" dirty="0">
                <a:solidFill>
                  <a:schemeClr val="tx1"/>
                </a:solidFill>
                <a:latin typeface="Source Sans Pro" panose="020B0503030403020204" pitchFamily="34" charset="0"/>
                <a:ea typeface="+mn-ea"/>
                <a:cs typeface="Times New Roman" panose="02020603050405020304" pitchFamily="18" charset="0"/>
              </a:rPr>
              <a:t>Where appropriate, explore development of credit for prior learning (CPL) crosswalks and awarding of credit for military service and experience in other professions.</a:t>
            </a:r>
            <a:endParaRPr lang="en-US" dirty="0"/>
          </a:p>
        </p:txBody>
      </p:sp>
      <p:sp>
        <p:nvSpPr>
          <p:cNvPr id="4" name="TextBox 3">
            <a:extLst>
              <a:ext uri="{FF2B5EF4-FFF2-40B4-BE49-F238E27FC236}">
                <a16:creationId xmlns:a16="http://schemas.microsoft.com/office/drawing/2014/main" id="{08D2AE3A-BD61-05FD-D2D5-35167675C5E5}"/>
              </a:ext>
            </a:extLst>
          </p:cNvPr>
          <p:cNvSpPr txBox="1"/>
          <p:nvPr/>
        </p:nvSpPr>
        <p:spPr>
          <a:xfrm>
            <a:off x="6096000" y="6310546"/>
            <a:ext cx="5840060" cy="369332"/>
          </a:xfrm>
          <a:prstGeom prst="rect">
            <a:avLst/>
          </a:prstGeom>
          <a:noFill/>
        </p:spPr>
        <p:txBody>
          <a:bodyPr wrap="none" rtlCol="0">
            <a:spAutoFit/>
          </a:bodyPr>
          <a:lstStyle/>
          <a:p>
            <a:r>
              <a:rPr lang="en-US" dirty="0"/>
              <a:t>*All recommendations are draft </a:t>
            </a:r>
            <a:r>
              <a:rPr lang="en-US" sz="1800" dirty="0"/>
              <a:t>as of June 9, 2023 mtg</a:t>
            </a:r>
            <a:endParaRPr lang="en-US" dirty="0"/>
          </a:p>
        </p:txBody>
      </p:sp>
    </p:spTree>
    <p:extLst>
      <p:ext uri="{BB962C8B-B14F-4D97-AF65-F5344CB8AC3E}">
        <p14:creationId xmlns:p14="http://schemas.microsoft.com/office/powerpoint/2010/main" val="2227561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A8A53-778C-EF3B-5AD0-A65C0A0155F4}"/>
              </a:ext>
            </a:extLst>
          </p:cNvPr>
          <p:cNvSpPr>
            <a:spLocks noGrp="1"/>
          </p:cNvSpPr>
          <p:nvPr>
            <p:ph type="title"/>
          </p:nvPr>
        </p:nvSpPr>
        <p:spPr/>
        <p:txBody>
          <a:bodyPr>
            <a:normAutofit fontScale="90000"/>
          </a:bodyPr>
          <a:lstStyle/>
          <a:p>
            <a:r>
              <a:rPr lang="en-US" dirty="0"/>
              <a:t>Modern Policing Degree Program</a:t>
            </a:r>
            <a:br>
              <a:rPr lang="en-US" dirty="0"/>
            </a:br>
            <a:r>
              <a:rPr lang="en-US" dirty="0"/>
              <a:t>AB 89 Task Force Recommendations*:</a:t>
            </a:r>
            <a:br>
              <a:rPr lang="en-US" dirty="0"/>
            </a:br>
            <a:r>
              <a:rPr lang="en-US" dirty="0"/>
              <a:t>Min. Educational Requirements for Officers</a:t>
            </a:r>
          </a:p>
        </p:txBody>
      </p:sp>
      <p:sp>
        <p:nvSpPr>
          <p:cNvPr id="3" name="Content Placeholder 2">
            <a:extLst>
              <a:ext uri="{FF2B5EF4-FFF2-40B4-BE49-F238E27FC236}">
                <a16:creationId xmlns:a16="http://schemas.microsoft.com/office/drawing/2014/main" id="{34279128-6E82-A1D9-2D98-B71CF7245E86}"/>
              </a:ext>
            </a:extLst>
          </p:cNvPr>
          <p:cNvSpPr>
            <a:spLocks noGrp="1"/>
          </p:cNvSpPr>
          <p:nvPr>
            <p:ph idx="1"/>
          </p:nvPr>
        </p:nvSpPr>
        <p:spPr/>
        <p:txBody>
          <a:bodyPr>
            <a:normAutofit lnSpcReduction="10000"/>
          </a:bodyPr>
          <a:lstStyle/>
          <a:p>
            <a:pPr marL="0" indent="0" defTabSz="722376" fontAlgn="base">
              <a:lnSpc>
                <a:spcPct val="107000"/>
              </a:lnSpc>
              <a:spcAft>
                <a:spcPts val="632"/>
              </a:spcAft>
              <a:buNone/>
            </a:pPr>
            <a:r>
              <a:rPr lang="en-US" b="1" u="sng" kern="0" dirty="0">
                <a:solidFill>
                  <a:srgbClr val="333333"/>
                </a:solidFill>
                <a:latin typeface="Source Sans Pro" panose="020B0503030403020204" pitchFamily="34" charset="0"/>
                <a:ea typeface="+mn-ea"/>
                <a:cs typeface="Times New Roman" panose="02020603050405020304" pitchFamily="18" charset="0"/>
              </a:rPr>
              <a:t>Task Force Recommendations Related to Minimum Educational Requirements for Employment as a Peace Officer</a:t>
            </a:r>
            <a:endParaRPr lang="en-US" kern="100" dirty="0">
              <a:solidFill>
                <a:schemeClr val="tx1"/>
              </a:solidFill>
              <a:latin typeface="Calibri" panose="020F0502020204030204" pitchFamily="34" charset="0"/>
              <a:ea typeface="+mn-ea"/>
              <a:cs typeface="Times New Roman" panose="02020603050405020304" pitchFamily="18" charset="0"/>
            </a:endParaRPr>
          </a:p>
          <a:p>
            <a:pPr defTabSz="722376">
              <a:lnSpc>
                <a:spcPct val="107000"/>
              </a:lnSpc>
            </a:pPr>
            <a:r>
              <a:rPr lang="en-US" sz="1900" kern="100" dirty="0">
                <a:solidFill>
                  <a:schemeClr val="tx1"/>
                </a:solidFill>
                <a:latin typeface="Source Sans Pro" panose="020B0503030403020204" pitchFamily="34" charset="0"/>
                <a:ea typeface="+mn-ea"/>
                <a:cs typeface="Times New Roman" panose="02020603050405020304" pitchFamily="18" charset="0"/>
              </a:rPr>
              <a:t>Colleges currently operating a POST-certified police academy shall adopt the Modern Policing Degree curriculum so that students can complete both an associate degree in Policing and a Police Academy certification. </a:t>
            </a:r>
            <a:endParaRPr lang="en-US" sz="1900" kern="100" dirty="0">
              <a:solidFill>
                <a:schemeClr val="tx1"/>
              </a:solidFill>
              <a:latin typeface="Calibri" panose="020F0502020204030204" pitchFamily="34" charset="0"/>
              <a:ea typeface="+mn-ea"/>
              <a:cs typeface="Times New Roman" panose="02020603050405020304" pitchFamily="18" charset="0"/>
            </a:endParaRPr>
          </a:p>
          <a:p>
            <a:pPr defTabSz="722376"/>
            <a:r>
              <a:rPr lang="en-US" sz="1900" kern="1200" dirty="0">
                <a:solidFill>
                  <a:schemeClr val="tx1"/>
                </a:solidFill>
                <a:latin typeface="Source Sans Pro" panose="020B0503030403020204" pitchFamily="34" charset="0"/>
                <a:ea typeface="+mn-ea"/>
                <a:cs typeface="Times New Roman" panose="02020603050405020304" pitchFamily="18" charset="0"/>
              </a:rPr>
              <a:t>Establish a Modern Policing Degree (AA or AS in Policing) that is foundational to and prepares students for a career as a peace officer, which shall be completed prior to obtaining a POST Basic Certificate.</a:t>
            </a:r>
          </a:p>
          <a:p>
            <a:pPr defTabSz="722376"/>
            <a:r>
              <a:rPr lang="en-US" sz="1900" kern="100" dirty="0">
                <a:solidFill>
                  <a:schemeClr val="tx1"/>
                </a:solidFill>
                <a:latin typeface="Source Sans Pro" panose="020B0503030403020204" pitchFamily="34" charset="0"/>
                <a:ea typeface="+mn-ea"/>
                <a:cs typeface="Times New Roman" panose="02020603050405020304" pitchFamily="18" charset="0"/>
              </a:rPr>
              <a:t>The California Community Colleges should develop the Modern Policing degree with transferability into a baccalaureate degree in mind.</a:t>
            </a:r>
          </a:p>
          <a:p>
            <a:pPr defTabSz="722376"/>
            <a:r>
              <a:rPr lang="en-US" sz="1900" kern="100" dirty="0">
                <a:solidFill>
                  <a:schemeClr val="tx1"/>
                </a:solidFill>
                <a:latin typeface="Source Sans Pro" panose="020B0503030403020204" pitchFamily="34" charset="0"/>
                <a:ea typeface="+mn-ea"/>
                <a:cs typeface="Times New Roman" panose="02020603050405020304" pitchFamily="18" charset="0"/>
              </a:rPr>
              <a:t>The California Community Colleges and the California State University should explore the development of a baccalaureate degree in Policing.  </a:t>
            </a:r>
            <a:endParaRPr lang="en-US" sz="1900" kern="100" dirty="0">
              <a:solidFill>
                <a:schemeClr val="tx1"/>
              </a:solidFill>
              <a:latin typeface="Calibri" panose="020F0502020204030204" pitchFamily="34" charset="0"/>
              <a:ea typeface="+mn-ea"/>
              <a:cs typeface="Times New Roman" panose="02020603050405020304" pitchFamily="18" charset="0"/>
            </a:endParaRPr>
          </a:p>
          <a:p>
            <a:pPr marL="457200" indent="-457200" defTabSz="722376">
              <a:buFont typeface="+mj-lt"/>
              <a:buAutoNum type="arabicPeriod"/>
            </a:pPr>
            <a:endParaRPr lang="en-US" dirty="0"/>
          </a:p>
        </p:txBody>
      </p:sp>
      <p:sp>
        <p:nvSpPr>
          <p:cNvPr id="4" name="TextBox 3">
            <a:extLst>
              <a:ext uri="{FF2B5EF4-FFF2-40B4-BE49-F238E27FC236}">
                <a16:creationId xmlns:a16="http://schemas.microsoft.com/office/drawing/2014/main" id="{EEF4BFE2-58DB-A6BA-1508-D26984F936B8}"/>
              </a:ext>
            </a:extLst>
          </p:cNvPr>
          <p:cNvSpPr txBox="1"/>
          <p:nvPr/>
        </p:nvSpPr>
        <p:spPr>
          <a:xfrm>
            <a:off x="6096000" y="6310546"/>
            <a:ext cx="5840060" cy="369332"/>
          </a:xfrm>
          <a:prstGeom prst="rect">
            <a:avLst/>
          </a:prstGeom>
          <a:noFill/>
        </p:spPr>
        <p:txBody>
          <a:bodyPr wrap="none" rtlCol="0">
            <a:spAutoFit/>
          </a:bodyPr>
          <a:lstStyle/>
          <a:p>
            <a:r>
              <a:rPr lang="en-US" dirty="0"/>
              <a:t>*All recommendations are draft </a:t>
            </a:r>
            <a:r>
              <a:rPr lang="en-US" sz="1800" dirty="0"/>
              <a:t>as of June 9, 2023 mtg</a:t>
            </a:r>
            <a:endParaRPr lang="en-US" dirty="0"/>
          </a:p>
        </p:txBody>
      </p:sp>
    </p:spTree>
    <p:extLst>
      <p:ext uri="{BB962C8B-B14F-4D97-AF65-F5344CB8AC3E}">
        <p14:creationId xmlns:p14="http://schemas.microsoft.com/office/powerpoint/2010/main" val="3589183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D3836-6E9D-53C1-FAD6-DF1909581FDB}"/>
              </a:ext>
            </a:extLst>
          </p:cNvPr>
          <p:cNvSpPr>
            <a:spLocks noGrp="1"/>
          </p:cNvSpPr>
          <p:nvPr>
            <p:ph type="title"/>
          </p:nvPr>
        </p:nvSpPr>
        <p:spPr/>
        <p:txBody>
          <a:bodyPr/>
          <a:lstStyle/>
          <a:p>
            <a:r>
              <a:rPr lang="en-US" dirty="0"/>
              <a:t>Modern Policing Degree Program</a:t>
            </a:r>
            <a:br>
              <a:rPr lang="en-US" dirty="0"/>
            </a:br>
            <a:r>
              <a:rPr lang="en-US" dirty="0"/>
              <a:t>AB 89 Task Force Recommendations*:</a:t>
            </a:r>
            <a:br>
              <a:rPr lang="en-US" dirty="0"/>
            </a:br>
            <a:r>
              <a:rPr lang="en-US" dirty="0"/>
              <a:t>Financial Assistance, Page 1 of 2 </a:t>
            </a:r>
          </a:p>
        </p:txBody>
      </p:sp>
      <p:sp>
        <p:nvSpPr>
          <p:cNvPr id="3" name="Content Placeholder 2">
            <a:extLst>
              <a:ext uri="{FF2B5EF4-FFF2-40B4-BE49-F238E27FC236}">
                <a16:creationId xmlns:a16="http://schemas.microsoft.com/office/drawing/2014/main" id="{0CF5F52C-53D2-4086-E2D6-B27543797364}"/>
              </a:ext>
            </a:extLst>
          </p:cNvPr>
          <p:cNvSpPr>
            <a:spLocks noGrp="1"/>
          </p:cNvSpPr>
          <p:nvPr>
            <p:ph idx="1"/>
          </p:nvPr>
        </p:nvSpPr>
        <p:spPr>
          <a:xfrm>
            <a:off x="838200" y="2415993"/>
            <a:ext cx="10515600" cy="4281021"/>
          </a:xfrm>
        </p:spPr>
        <p:txBody>
          <a:bodyPr>
            <a:noAutofit/>
          </a:bodyPr>
          <a:lstStyle/>
          <a:p>
            <a:pPr marL="0" indent="0">
              <a:buNone/>
            </a:pPr>
            <a:r>
              <a:rPr lang="en-US" sz="2000" b="1" u="sng" kern="100" dirty="0">
                <a:solidFill>
                  <a:schemeClr val="tx1"/>
                </a:solidFill>
                <a:latin typeface="Source Sans Pro" panose="020B0503030403020204" pitchFamily="34" charset="0"/>
                <a:ea typeface="+mn-ea"/>
                <a:cs typeface="Times New Roman" panose="02020603050405020304" pitchFamily="18" charset="0"/>
              </a:rPr>
              <a:t>Task Force Recommendations Related to Financial Assistance for Students of Historically Underserved and Disadvantaged Communities</a:t>
            </a:r>
            <a:endParaRPr lang="en-US" sz="2000" kern="100" dirty="0">
              <a:solidFill>
                <a:schemeClr val="tx1"/>
              </a:solidFill>
              <a:latin typeface="Calibri" panose="020F0502020204030204" pitchFamily="34" charset="0"/>
              <a:ea typeface="+mn-ea"/>
              <a:cs typeface="Times New Roman" panose="02020603050405020304" pitchFamily="18" charset="0"/>
            </a:endParaRPr>
          </a:p>
          <a:p>
            <a:pPr defTabSz="713232">
              <a:lnSpc>
                <a:spcPct val="107000"/>
              </a:lnSpc>
            </a:pPr>
            <a:r>
              <a:rPr lang="en-US" sz="1600" kern="100" dirty="0">
                <a:solidFill>
                  <a:schemeClr val="tx1"/>
                </a:solidFill>
                <a:latin typeface="Source Sans Pro" panose="020B0503030403020204" pitchFamily="34" charset="0"/>
                <a:ea typeface="+mn-ea"/>
                <a:cs typeface="Times New Roman" panose="02020603050405020304" pitchFamily="18" charset="0"/>
              </a:rPr>
              <a:t>Colleges should shift the responsibility for navigating financial assistance from students of historically underserved and disadvantaged communities to the institution and develop Modern Policing Degree programs that are eligible and registered for state and federal financial aid, thereby allowing students to maximize their opportunities for financial assistance.</a:t>
            </a:r>
            <a:endParaRPr lang="en-US" sz="1600" kern="100" dirty="0">
              <a:solidFill>
                <a:schemeClr val="tx1"/>
              </a:solidFill>
              <a:latin typeface="Calibri" panose="020F0502020204030204" pitchFamily="34" charset="0"/>
              <a:cs typeface="Times New Roman" panose="02020603050405020304" pitchFamily="18" charset="0"/>
            </a:endParaRPr>
          </a:p>
          <a:p>
            <a:pPr defTabSz="713232">
              <a:lnSpc>
                <a:spcPct val="107000"/>
              </a:lnSpc>
            </a:pPr>
            <a:r>
              <a:rPr lang="en-US" sz="1600" kern="100" dirty="0">
                <a:solidFill>
                  <a:schemeClr val="tx1"/>
                </a:solidFill>
                <a:latin typeface="Source Sans Pro" panose="020B0503030403020204" pitchFamily="34" charset="0"/>
                <a:ea typeface="+mn-ea"/>
                <a:cs typeface="Times New Roman" panose="02020603050405020304" pitchFamily="18" charset="0"/>
              </a:rPr>
              <a:t>Colleges should provide students from historically underserved and disadvantaged communities with support services, including tutoring and counseling, and information on all other available resources they can access to help ensure their successful completion of the Modern Policing Degree.</a:t>
            </a:r>
          </a:p>
          <a:p>
            <a:pPr defTabSz="713232">
              <a:lnSpc>
                <a:spcPct val="107000"/>
              </a:lnSpc>
            </a:pPr>
            <a:r>
              <a:rPr lang="en-US" sz="1600" kern="100" dirty="0">
                <a:effectLst/>
                <a:latin typeface="Source Sans Pro" panose="020B0503030403020204" pitchFamily="34" charset="0"/>
                <a:ea typeface="Calibri" panose="020F0502020204030204" pitchFamily="34" charset="0"/>
                <a:cs typeface="Times New Roman" panose="02020603050405020304" pitchFamily="18" charset="0"/>
              </a:rPr>
              <a:t>Colleges should ensure that total cost of attendance for their academy program is inclusive of all expenses borne by students to maximize student eligibility for financial aid.</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defTabSz="713232">
              <a:lnSpc>
                <a:spcPct val="107000"/>
              </a:lnSpc>
            </a:pPr>
            <a:r>
              <a:rPr lang="en-US" sz="1600" kern="100" dirty="0">
                <a:effectLst/>
                <a:latin typeface="Source Sans Pro" panose="020B0503030403020204" pitchFamily="34" charset="0"/>
                <a:ea typeface="Calibri" panose="020F0502020204030204" pitchFamily="34" charset="0"/>
                <a:cs typeface="Times New Roman" panose="02020603050405020304" pitchFamily="18" charset="0"/>
              </a:rPr>
              <a:t>Faculty are encouraged to use Open Educational Resources/Zero Textbook Cost materials, when available, to reduce or eliminate textbooks costs for courses in the Modern Policing Degree program</a:t>
            </a:r>
            <a:r>
              <a:rPr lang="en-US" sz="1800" kern="100" dirty="0">
                <a:effectLst/>
                <a:latin typeface="Source Sans Pro" panose="020B0503030403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A578C49-5FBC-D627-0E52-E4A7588DD3CA}"/>
              </a:ext>
            </a:extLst>
          </p:cNvPr>
          <p:cNvSpPr txBox="1"/>
          <p:nvPr/>
        </p:nvSpPr>
        <p:spPr>
          <a:xfrm>
            <a:off x="6096000" y="6512348"/>
            <a:ext cx="5840060" cy="369332"/>
          </a:xfrm>
          <a:prstGeom prst="rect">
            <a:avLst/>
          </a:prstGeom>
          <a:noFill/>
        </p:spPr>
        <p:txBody>
          <a:bodyPr wrap="none" rtlCol="0">
            <a:spAutoFit/>
          </a:bodyPr>
          <a:lstStyle/>
          <a:p>
            <a:r>
              <a:rPr lang="en-US" dirty="0"/>
              <a:t>*All recommendations are draft </a:t>
            </a:r>
            <a:r>
              <a:rPr lang="en-US" sz="1800" dirty="0"/>
              <a:t>as of June 9, 2023 mtg</a:t>
            </a:r>
            <a:endParaRPr lang="en-US" dirty="0"/>
          </a:p>
        </p:txBody>
      </p:sp>
    </p:spTree>
    <p:extLst>
      <p:ext uri="{BB962C8B-B14F-4D97-AF65-F5344CB8AC3E}">
        <p14:creationId xmlns:p14="http://schemas.microsoft.com/office/powerpoint/2010/main" val="35953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BBBB7-4FEA-C33B-0FC1-6871286F38D8}"/>
              </a:ext>
            </a:extLst>
          </p:cNvPr>
          <p:cNvSpPr>
            <a:spLocks noGrp="1"/>
          </p:cNvSpPr>
          <p:nvPr>
            <p:ph type="title"/>
          </p:nvPr>
        </p:nvSpPr>
        <p:spPr/>
        <p:txBody>
          <a:bodyPr/>
          <a:lstStyle/>
          <a:p>
            <a:r>
              <a:rPr lang="en-US" dirty="0"/>
              <a:t>Modern Policing Degree Program</a:t>
            </a:r>
            <a:br>
              <a:rPr lang="en-US" dirty="0"/>
            </a:br>
            <a:r>
              <a:rPr lang="en-US" dirty="0"/>
              <a:t>AB 89 Task Force Recommendations*:</a:t>
            </a:r>
            <a:br>
              <a:rPr lang="en-US" dirty="0"/>
            </a:br>
            <a:r>
              <a:rPr lang="en-US" dirty="0"/>
              <a:t>Financial Assistance, Page 2 of 2</a:t>
            </a:r>
          </a:p>
        </p:txBody>
      </p:sp>
      <p:sp>
        <p:nvSpPr>
          <p:cNvPr id="3" name="Content Placeholder 2">
            <a:extLst>
              <a:ext uri="{FF2B5EF4-FFF2-40B4-BE49-F238E27FC236}">
                <a16:creationId xmlns:a16="http://schemas.microsoft.com/office/drawing/2014/main" id="{CF1F73E7-706F-692A-B4EF-BE56E1719812}"/>
              </a:ext>
            </a:extLst>
          </p:cNvPr>
          <p:cNvSpPr>
            <a:spLocks noGrp="1"/>
          </p:cNvSpPr>
          <p:nvPr>
            <p:ph idx="1"/>
          </p:nvPr>
        </p:nvSpPr>
        <p:spPr/>
        <p:txBody>
          <a:bodyPr>
            <a:normAutofit/>
          </a:bodyPr>
          <a:lstStyle/>
          <a:p>
            <a:pPr marR="0" lvl="0">
              <a:lnSpc>
                <a:spcPct val="107000"/>
              </a:lnSpc>
              <a:spcBef>
                <a:spcPts val="0"/>
              </a:spcBef>
              <a:spcAft>
                <a:spcPts val="0"/>
              </a:spcAft>
            </a:pPr>
            <a:r>
              <a:rPr lang="en-US" sz="1900" kern="100" dirty="0">
                <a:effectLst/>
                <a:latin typeface="Source Sans Pro" panose="020B0503030403020204" pitchFamily="34" charset="0"/>
                <a:ea typeface="Calibri" panose="020F0502020204030204" pitchFamily="34" charset="0"/>
                <a:cs typeface="Times New Roman" panose="02020603050405020304" pitchFamily="18" charset="0"/>
              </a:rPr>
              <a:t>Colleges should work with their foundations and law enforcement associations to explore non-traditional funding opportunities, develop scholarships for students participating in the college’s police academy, and establish grant programs for low-income students to cover costs of equipment.</a:t>
            </a:r>
          </a:p>
          <a:p>
            <a:pPr marR="0" lvl="0">
              <a:lnSpc>
                <a:spcPct val="107000"/>
              </a:lnSpc>
              <a:spcBef>
                <a:spcPts val="0"/>
              </a:spcBef>
              <a:spcAft>
                <a:spcPts val="0"/>
              </a:spcAft>
            </a:pPr>
            <a:r>
              <a:rPr lang="en-US" sz="1900" kern="100" dirty="0">
                <a:effectLst/>
                <a:latin typeface="Source Sans Pro" panose="020B0503030403020204" pitchFamily="34" charset="0"/>
                <a:ea typeface="Calibri" panose="020F0502020204030204" pitchFamily="34" charset="0"/>
                <a:cs typeface="Times New Roman" panose="02020603050405020304" pitchFamily="18" charset="0"/>
              </a:rPr>
              <a:t>Colleges should use the California Community Colleges Compendium of Allocations and Resources, which provides comprehensive information about all the funding allocations distributed to districts and colleges, to identify sources of funding that provide opportunities to reduce or eliminate direct costs for students.  </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900" kern="100" dirty="0">
                <a:effectLst/>
                <a:latin typeface="Source Sans Pro" panose="020B0503030403020204" pitchFamily="34" charset="0"/>
                <a:ea typeface="Calibri" panose="020F0502020204030204" pitchFamily="34" charset="0"/>
                <a:cs typeface="Times New Roman" panose="02020603050405020304" pitchFamily="18" charset="0"/>
              </a:rPr>
              <a:t>The Legislature should provide resources and funding to support self-sponsored students especially those from historically underserved and disadvantaged communities with barriers to higher education access who are not eligible for traditional financial assistance.  </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dirty="0"/>
          </a:p>
        </p:txBody>
      </p:sp>
      <p:sp>
        <p:nvSpPr>
          <p:cNvPr id="4" name="TextBox 3">
            <a:extLst>
              <a:ext uri="{FF2B5EF4-FFF2-40B4-BE49-F238E27FC236}">
                <a16:creationId xmlns:a16="http://schemas.microsoft.com/office/drawing/2014/main" id="{37E7068B-94AB-447C-24E1-0D9A03682DD6}"/>
              </a:ext>
            </a:extLst>
          </p:cNvPr>
          <p:cNvSpPr txBox="1"/>
          <p:nvPr/>
        </p:nvSpPr>
        <p:spPr>
          <a:xfrm>
            <a:off x="6096000" y="6310546"/>
            <a:ext cx="5840060" cy="369332"/>
          </a:xfrm>
          <a:prstGeom prst="rect">
            <a:avLst/>
          </a:prstGeom>
          <a:noFill/>
        </p:spPr>
        <p:txBody>
          <a:bodyPr wrap="none" rtlCol="0">
            <a:spAutoFit/>
          </a:bodyPr>
          <a:lstStyle/>
          <a:p>
            <a:r>
              <a:rPr lang="en-US" dirty="0"/>
              <a:t>*All recommendations are draft </a:t>
            </a:r>
            <a:r>
              <a:rPr lang="en-US" sz="1800" dirty="0"/>
              <a:t>as of June 9, 2023 mtg</a:t>
            </a:r>
            <a:endParaRPr lang="en-US" dirty="0"/>
          </a:p>
        </p:txBody>
      </p:sp>
    </p:spTree>
    <p:extLst>
      <p:ext uri="{BB962C8B-B14F-4D97-AF65-F5344CB8AC3E}">
        <p14:creationId xmlns:p14="http://schemas.microsoft.com/office/powerpoint/2010/main" val="90615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EED8-EA25-A206-A589-61A131FCCD31}"/>
              </a:ext>
            </a:extLst>
          </p:cNvPr>
          <p:cNvSpPr>
            <a:spLocks noGrp="1"/>
          </p:cNvSpPr>
          <p:nvPr>
            <p:ph type="title"/>
          </p:nvPr>
        </p:nvSpPr>
        <p:spPr/>
        <p:txBody>
          <a:bodyPr>
            <a:normAutofit/>
          </a:bodyPr>
          <a:lstStyle/>
          <a:p>
            <a:r>
              <a:rPr lang="en-US" dirty="0"/>
              <a:t>Modern Policing Degree Program</a:t>
            </a:r>
            <a:br>
              <a:rPr lang="en-US" dirty="0"/>
            </a:br>
            <a:r>
              <a:rPr lang="en-US" dirty="0"/>
              <a:t>AB 89 Task Force Recommendations*:</a:t>
            </a:r>
            <a:br>
              <a:rPr lang="en-US" dirty="0"/>
            </a:br>
            <a:r>
              <a:rPr lang="en-US" dirty="0"/>
              <a:t>Graduate Student Profile, Page 1 of 4</a:t>
            </a:r>
          </a:p>
        </p:txBody>
      </p:sp>
      <p:sp>
        <p:nvSpPr>
          <p:cNvPr id="3" name="Content Placeholder 2">
            <a:extLst>
              <a:ext uri="{FF2B5EF4-FFF2-40B4-BE49-F238E27FC236}">
                <a16:creationId xmlns:a16="http://schemas.microsoft.com/office/drawing/2014/main" id="{25923131-CF18-9728-AE6B-F47C1656BBC8}"/>
              </a:ext>
            </a:extLst>
          </p:cNvPr>
          <p:cNvSpPr>
            <a:spLocks noGrp="1"/>
          </p:cNvSpPr>
          <p:nvPr>
            <p:ph idx="1"/>
          </p:nvPr>
        </p:nvSpPr>
        <p:spPr>
          <a:xfrm>
            <a:off x="838200" y="2415993"/>
            <a:ext cx="10515600" cy="4306779"/>
          </a:xfrm>
        </p:spPr>
        <p:txBody>
          <a:bodyPr>
            <a:normAutofit fontScale="55000" lnSpcReduction="20000"/>
          </a:bodyPr>
          <a:lstStyle/>
          <a:p>
            <a:pPr marL="0" indent="0">
              <a:buNone/>
            </a:pPr>
            <a:r>
              <a:rPr lang="en-US" sz="3300" b="1" u="sng" dirty="0"/>
              <a:t>Culturally Competent and Equity-Minded</a:t>
            </a:r>
          </a:p>
          <a:p>
            <a:pPr marL="0" indent="0">
              <a:lnSpc>
                <a:spcPct val="110000"/>
              </a:lnSpc>
              <a:buNone/>
            </a:pPr>
            <a:r>
              <a:rPr lang="en-US" sz="2500" dirty="0">
                <a:solidFill>
                  <a:schemeClr val="tx1"/>
                </a:solidFill>
                <a:latin typeface="+mn-lt"/>
                <a:ea typeface="+mn-ea"/>
              </a:rPr>
              <a:t>Graduates will exhibit cultural competence, which is the ability to honor and respect the beliefs, language, interpersonal styles and behaviors of those receiving and providing services. Individuals practicing cultural competency have knowledge of the intersectionality of social identities and the multiple acts of oppression that people from different racial, ethnic, and other minoritized groups face. Individuals striving to develop cultural competence recognize that it is a dynamic, on-going process that requires a long-term commitment to learning. In the context of education, cultural competence refers to the ability to successfully teach students who come from cultures other than one’s own. It entails developing personal and interpersonal awareness and sensitivities, learning specific bodies of cultural knowledge, and mastering a set of skills for effective cross-cultural teaching.</a:t>
            </a:r>
            <a:r>
              <a:rPr lang="en-US" sz="2500" baseline="30000" dirty="0">
                <a:solidFill>
                  <a:schemeClr val="tx1"/>
                </a:solidFill>
                <a:latin typeface="+mn-lt"/>
                <a:ea typeface="+mn-ea"/>
              </a:rPr>
              <a:t>1</a:t>
            </a:r>
            <a:endParaRPr lang="en-US" sz="2000" b="0" i="0" dirty="0">
              <a:solidFill>
                <a:schemeClr val="tx1"/>
              </a:solidFill>
              <a:effectLst/>
              <a:latin typeface="+mn-lt"/>
              <a:ea typeface="+mn-ea"/>
            </a:endParaRPr>
          </a:p>
          <a:p>
            <a:pPr marL="0" indent="0" fontAlgn="base">
              <a:buNone/>
            </a:pPr>
            <a:r>
              <a:rPr lang="en-US" sz="3300" b="1" i="0" dirty="0">
                <a:solidFill>
                  <a:schemeClr val="tx1"/>
                </a:solidFill>
                <a:effectLst/>
                <a:latin typeface="+mn-lt"/>
                <a:ea typeface="+mn-ea"/>
              </a:rPr>
              <a:t>Modern Policing Degree graduates will:  </a:t>
            </a:r>
          </a:p>
          <a:p>
            <a:pPr fontAlgn="base"/>
            <a:r>
              <a:rPr lang="en-US" sz="2500" b="0" i="0" dirty="0">
                <a:solidFill>
                  <a:schemeClr val="tx1"/>
                </a:solidFill>
                <a:effectLst/>
                <a:latin typeface="+mn-lt"/>
                <a:ea typeface="+mn-ea"/>
              </a:rPr>
              <a:t>Understand how one’s personal bias or life experiences might impact the action one </a:t>
            </a:r>
            <a:r>
              <a:rPr lang="en-US" sz="2500" dirty="0">
                <a:solidFill>
                  <a:schemeClr val="tx1"/>
                </a:solidFill>
                <a:latin typeface="+mn-lt"/>
                <a:ea typeface="+mn-ea"/>
              </a:rPr>
              <a:t>  </a:t>
            </a:r>
            <a:r>
              <a:rPr lang="en-US" sz="2500" b="0" i="0" dirty="0">
                <a:solidFill>
                  <a:schemeClr val="tx1"/>
                </a:solidFill>
                <a:effectLst/>
                <a:latin typeface="+mn-lt"/>
                <a:ea typeface="+mn-ea"/>
              </a:rPr>
              <a:t>takes when working with community members, making meaningful decisions, or completing job-related tasks. </a:t>
            </a:r>
          </a:p>
          <a:p>
            <a:pPr fontAlgn="base"/>
            <a:r>
              <a:rPr lang="en-US" sz="2500" b="0" i="0" dirty="0">
                <a:solidFill>
                  <a:schemeClr val="tx1"/>
                </a:solidFill>
                <a:effectLst/>
                <a:latin typeface="+mn-lt"/>
                <a:ea typeface="+mn-ea"/>
              </a:rPr>
              <a:t>Support citizens that exhibit mental health disorders at various levels and make judgments that support the care needed for each individual.</a:t>
            </a:r>
          </a:p>
          <a:p>
            <a:pPr fontAlgn="base"/>
            <a:r>
              <a:rPr lang="en-US" sz="2500" b="0" i="0" dirty="0">
                <a:solidFill>
                  <a:schemeClr val="tx1"/>
                </a:solidFill>
                <a:effectLst/>
                <a:latin typeface="+mn-lt"/>
                <a:ea typeface="+mn-ea"/>
              </a:rPr>
              <a:t>Demonstrate adaptability and flexibility on the job.</a:t>
            </a:r>
          </a:p>
          <a:p>
            <a:pPr fontAlgn="base"/>
            <a:r>
              <a:rPr lang="en-US" sz="2500" b="0" i="0" dirty="0">
                <a:solidFill>
                  <a:schemeClr val="tx1"/>
                </a:solidFill>
                <a:effectLst/>
                <a:latin typeface="+mn-lt"/>
                <a:ea typeface="+mn-ea"/>
              </a:rPr>
              <a:t>Exhibit open-mindedness to non-traditional ideas. </a:t>
            </a:r>
          </a:p>
          <a:p>
            <a:pPr fontAlgn="base"/>
            <a:r>
              <a:rPr lang="en-US" sz="2500" b="0" i="0" dirty="0">
                <a:solidFill>
                  <a:schemeClr val="tx1"/>
                </a:solidFill>
                <a:effectLst/>
                <a:latin typeface="+mn-lt"/>
                <a:ea typeface="+mn-ea"/>
              </a:rPr>
              <a:t>Show an awareness of self and of cultures within different communities: language, set of customs, beliefs, and gender identity. </a:t>
            </a:r>
          </a:p>
          <a:p>
            <a:pPr fontAlgn="base"/>
            <a:r>
              <a:rPr lang="en-US" sz="2500" b="0" i="0" dirty="0">
                <a:solidFill>
                  <a:schemeClr val="tx1"/>
                </a:solidFill>
                <a:effectLst/>
                <a:latin typeface="+mn-lt"/>
                <a:ea typeface="+mn-ea"/>
              </a:rPr>
              <a:t>Understand the role of police in a democratic society in which all individuals are entitled to equal protection under law, and no individual is above the law regardless of their social, economic, or political station.</a:t>
            </a:r>
          </a:p>
        </p:txBody>
      </p:sp>
      <p:sp>
        <p:nvSpPr>
          <p:cNvPr id="4" name="TextBox 3">
            <a:extLst>
              <a:ext uri="{FF2B5EF4-FFF2-40B4-BE49-F238E27FC236}">
                <a16:creationId xmlns:a16="http://schemas.microsoft.com/office/drawing/2014/main" id="{5E5305D7-26F9-A514-FEDD-1C85FE90C11E}"/>
              </a:ext>
            </a:extLst>
          </p:cNvPr>
          <p:cNvSpPr txBox="1"/>
          <p:nvPr/>
        </p:nvSpPr>
        <p:spPr>
          <a:xfrm>
            <a:off x="6096000" y="6488668"/>
            <a:ext cx="5840060" cy="369332"/>
          </a:xfrm>
          <a:prstGeom prst="rect">
            <a:avLst/>
          </a:prstGeom>
          <a:noFill/>
        </p:spPr>
        <p:txBody>
          <a:bodyPr wrap="none" rtlCol="0">
            <a:spAutoFit/>
          </a:bodyPr>
          <a:lstStyle/>
          <a:p>
            <a:r>
              <a:rPr lang="en-US" dirty="0"/>
              <a:t>*All recommendations are draft </a:t>
            </a:r>
            <a:r>
              <a:rPr lang="en-US" sz="1800" dirty="0"/>
              <a:t>as of June 9, 2023 mtg</a:t>
            </a:r>
            <a:endParaRPr lang="en-US" dirty="0"/>
          </a:p>
        </p:txBody>
      </p:sp>
    </p:spTree>
    <p:extLst>
      <p:ext uri="{BB962C8B-B14F-4D97-AF65-F5344CB8AC3E}">
        <p14:creationId xmlns:p14="http://schemas.microsoft.com/office/powerpoint/2010/main" val="1393854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EED8-EA25-A206-A589-61A131FCCD31}"/>
              </a:ext>
            </a:extLst>
          </p:cNvPr>
          <p:cNvSpPr>
            <a:spLocks noGrp="1"/>
          </p:cNvSpPr>
          <p:nvPr>
            <p:ph type="title"/>
          </p:nvPr>
        </p:nvSpPr>
        <p:spPr/>
        <p:txBody>
          <a:bodyPr>
            <a:normAutofit/>
          </a:bodyPr>
          <a:lstStyle/>
          <a:p>
            <a:r>
              <a:rPr lang="en-US" dirty="0"/>
              <a:t>Modern Policing Degree Program</a:t>
            </a:r>
            <a:br>
              <a:rPr lang="en-US" dirty="0"/>
            </a:br>
            <a:r>
              <a:rPr lang="en-US" dirty="0"/>
              <a:t>AB 89 Task Force Recommendations*:</a:t>
            </a:r>
            <a:br>
              <a:rPr lang="en-US" dirty="0"/>
            </a:br>
            <a:r>
              <a:rPr lang="en-US" dirty="0"/>
              <a:t>Graduate Student Profile, Page 2 of 4</a:t>
            </a:r>
          </a:p>
        </p:txBody>
      </p:sp>
      <p:sp>
        <p:nvSpPr>
          <p:cNvPr id="3" name="Content Placeholder 2">
            <a:extLst>
              <a:ext uri="{FF2B5EF4-FFF2-40B4-BE49-F238E27FC236}">
                <a16:creationId xmlns:a16="http://schemas.microsoft.com/office/drawing/2014/main" id="{25923131-CF18-9728-AE6B-F47C1656BBC8}"/>
              </a:ext>
            </a:extLst>
          </p:cNvPr>
          <p:cNvSpPr>
            <a:spLocks noGrp="1"/>
          </p:cNvSpPr>
          <p:nvPr>
            <p:ph idx="1"/>
          </p:nvPr>
        </p:nvSpPr>
        <p:spPr/>
        <p:txBody>
          <a:bodyPr>
            <a:normAutofit fontScale="85000" lnSpcReduction="20000"/>
          </a:bodyPr>
          <a:lstStyle/>
          <a:p>
            <a:pPr marL="0" indent="0">
              <a:buNone/>
            </a:pPr>
            <a:r>
              <a:rPr lang="en-US" sz="2100" b="1" u="sng" dirty="0"/>
              <a:t>Critical Thinker</a:t>
            </a:r>
          </a:p>
          <a:p>
            <a:pPr marL="0" indent="0" rtl="0" fontAlgn="base">
              <a:buNone/>
            </a:pPr>
            <a:r>
              <a:rPr lang="en-US" sz="2200" b="0" i="0" kern="1200" dirty="0">
                <a:solidFill>
                  <a:schemeClr val="tx1"/>
                </a:solidFill>
                <a:effectLst/>
                <a:latin typeface="+mn-lt"/>
                <a:ea typeface="+mn-ea"/>
                <a:cs typeface="+mn-cs"/>
              </a:rPr>
              <a:t>Graduates will be critical thinkers who know how to utilize multiple perspectives when making decisions on the job. </a:t>
            </a:r>
          </a:p>
          <a:p>
            <a:pPr rtl="0" fontAlgn="base"/>
            <a:endParaRPr lang="en-US" sz="2200" b="0" i="0" kern="1200" dirty="0">
              <a:solidFill>
                <a:schemeClr val="tx1"/>
              </a:solidFill>
              <a:effectLst/>
              <a:latin typeface="+mn-lt"/>
              <a:ea typeface="+mn-ea"/>
              <a:cs typeface="+mn-cs"/>
            </a:endParaRPr>
          </a:p>
          <a:p>
            <a:pPr marL="0" indent="0" rtl="0" fontAlgn="base">
              <a:buNone/>
            </a:pPr>
            <a:r>
              <a:rPr lang="en-US" sz="2200" b="1" i="0" kern="1200" dirty="0">
                <a:solidFill>
                  <a:schemeClr val="tx1"/>
                </a:solidFill>
                <a:effectLst/>
                <a:latin typeface="+mn-lt"/>
                <a:ea typeface="+mn-ea"/>
                <a:cs typeface="+mn-cs"/>
              </a:rPr>
              <a:t>Modern Policing Degree graduates will:  </a:t>
            </a:r>
          </a:p>
          <a:p>
            <a:pPr marL="171450" indent="-171450" rtl="0" fontAlgn="base">
              <a:buFont typeface="Arial" panose="020B0604020202020204" pitchFamily="34" charset="0"/>
              <a:buChar char="•"/>
            </a:pPr>
            <a:r>
              <a:rPr lang="en-US" sz="2200" b="0" i="0" kern="1200" dirty="0">
                <a:solidFill>
                  <a:schemeClr val="tx1"/>
                </a:solidFill>
                <a:effectLst/>
                <a:latin typeface="+mn-lt"/>
                <a:ea typeface="+mn-ea"/>
                <a:cs typeface="+mn-cs"/>
              </a:rPr>
              <a:t>Critically analyze situations and use good judgement under stressful circumstances, even </a:t>
            </a:r>
            <a:r>
              <a:rPr lang="en-US" sz="2200" b="0" i="0" u="none" kern="1200" dirty="0">
                <a:solidFill>
                  <a:schemeClr val="tx1"/>
                </a:solidFill>
                <a:effectLst/>
                <a:latin typeface="+mn-lt"/>
                <a:ea typeface="+mn-ea"/>
                <a:cs typeface="+mn-cs"/>
              </a:rPr>
              <a:t>when limited information is available. </a:t>
            </a:r>
          </a:p>
          <a:p>
            <a:pPr marL="171450" indent="-171450" rtl="0" fontAlgn="base">
              <a:buFont typeface="Arial" panose="020B0604020202020204" pitchFamily="34" charset="0"/>
              <a:buChar char="•"/>
            </a:pPr>
            <a:r>
              <a:rPr lang="en-US" sz="2200" b="0" i="0" u="none" kern="1200" dirty="0">
                <a:solidFill>
                  <a:schemeClr val="tx1"/>
                </a:solidFill>
                <a:effectLst/>
                <a:latin typeface="+mn-lt"/>
                <a:ea typeface="+mn-ea"/>
                <a:cs typeface="+mn-cs"/>
              </a:rPr>
              <a:t>Independently make appropriate and lawful decisions, especially when it requires them to make unpopular decisions to ensure justice and equitable treatment. </a:t>
            </a:r>
          </a:p>
          <a:p>
            <a:pPr marL="171450" indent="-171450" rtl="0" fontAlgn="base">
              <a:buFont typeface="Arial" panose="020B0604020202020204" pitchFamily="34" charset="0"/>
              <a:buChar char="•"/>
            </a:pPr>
            <a:r>
              <a:rPr lang="en-US" sz="2200" b="0" i="0" u="none" kern="1200" dirty="0">
                <a:solidFill>
                  <a:schemeClr val="tx1"/>
                </a:solidFill>
                <a:effectLst/>
                <a:latin typeface="+mn-lt"/>
                <a:ea typeface="+mn-ea"/>
                <a:cs typeface="+mn-cs"/>
              </a:rPr>
              <a:t>Use a logical process to draw conclusions based on different types of inputs, data sets, observations, and patterns </a:t>
            </a:r>
          </a:p>
          <a:p>
            <a:pPr marL="171450" indent="-171450" rtl="0" fontAlgn="base">
              <a:buFont typeface="Arial" panose="020B0604020202020204" pitchFamily="34" charset="0"/>
              <a:buChar char="•"/>
            </a:pPr>
            <a:r>
              <a:rPr lang="en-US" sz="2200" b="0" i="0" u="none" kern="1200" dirty="0">
                <a:solidFill>
                  <a:schemeClr val="tx1"/>
                </a:solidFill>
                <a:effectLst/>
                <a:latin typeface="+mn-lt"/>
                <a:ea typeface="+mn-ea"/>
                <a:cs typeface="+mn-cs"/>
              </a:rPr>
              <a:t>Exhibit effective reasoning skills to analyze, evaluate, synthesize, and summarize situations. </a:t>
            </a:r>
          </a:p>
          <a:p>
            <a:pPr marL="171450" indent="-171450" rtl="0" fontAlgn="base">
              <a:buFont typeface="Arial" panose="020B0604020202020204" pitchFamily="34" charset="0"/>
              <a:buChar char="•"/>
            </a:pPr>
            <a:r>
              <a:rPr lang="en-US" sz="2200" b="0" i="0" kern="1200" dirty="0">
                <a:solidFill>
                  <a:schemeClr val="tx1"/>
                </a:solidFill>
                <a:effectLst/>
                <a:latin typeface="+mn-lt"/>
                <a:ea typeface="+mn-ea"/>
                <a:cs typeface="+mn-cs"/>
              </a:rPr>
              <a:t>Understand how to identify and utilize reliable data to solve problems.</a:t>
            </a:r>
          </a:p>
          <a:p>
            <a:endParaRPr lang="en-US" dirty="0"/>
          </a:p>
        </p:txBody>
      </p:sp>
      <p:sp>
        <p:nvSpPr>
          <p:cNvPr id="4" name="TextBox 3">
            <a:extLst>
              <a:ext uri="{FF2B5EF4-FFF2-40B4-BE49-F238E27FC236}">
                <a16:creationId xmlns:a16="http://schemas.microsoft.com/office/drawing/2014/main" id="{58222337-40EB-70B3-7F74-3C5006082097}"/>
              </a:ext>
            </a:extLst>
          </p:cNvPr>
          <p:cNvSpPr txBox="1"/>
          <p:nvPr/>
        </p:nvSpPr>
        <p:spPr>
          <a:xfrm>
            <a:off x="6096000" y="6310546"/>
            <a:ext cx="5840060" cy="369332"/>
          </a:xfrm>
          <a:prstGeom prst="rect">
            <a:avLst/>
          </a:prstGeom>
          <a:noFill/>
        </p:spPr>
        <p:txBody>
          <a:bodyPr wrap="none" rtlCol="0">
            <a:spAutoFit/>
          </a:bodyPr>
          <a:lstStyle/>
          <a:p>
            <a:r>
              <a:rPr lang="en-US" dirty="0"/>
              <a:t>*All recommendations are draft </a:t>
            </a:r>
            <a:r>
              <a:rPr lang="en-US" sz="1800" dirty="0"/>
              <a:t>as of June 9, 2023 mtg</a:t>
            </a:r>
            <a:endParaRPr lang="en-US" dirty="0"/>
          </a:p>
        </p:txBody>
      </p:sp>
    </p:spTree>
    <p:extLst>
      <p:ext uri="{BB962C8B-B14F-4D97-AF65-F5344CB8AC3E}">
        <p14:creationId xmlns:p14="http://schemas.microsoft.com/office/powerpoint/2010/main" val="2826158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EED8-EA25-A206-A589-61A131FCCD31}"/>
              </a:ext>
            </a:extLst>
          </p:cNvPr>
          <p:cNvSpPr>
            <a:spLocks noGrp="1"/>
          </p:cNvSpPr>
          <p:nvPr>
            <p:ph type="title"/>
          </p:nvPr>
        </p:nvSpPr>
        <p:spPr/>
        <p:txBody>
          <a:bodyPr/>
          <a:lstStyle/>
          <a:p>
            <a:r>
              <a:rPr lang="en-US" dirty="0"/>
              <a:t>Modern Policing Degree Program</a:t>
            </a:r>
            <a:br>
              <a:rPr lang="en-US" dirty="0"/>
            </a:br>
            <a:r>
              <a:rPr lang="en-US" dirty="0"/>
              <a:t>AB 89 Task Force Recommendations*:</a:t>
            </a:r>
            <a:br>
              <a:rPr lang="en-US" dirty="0"/>
            </a:br>
            <a:r>
              <a:rPr lang="en-US" dirty="0"/>
              <a:t>Graduate Student Profile, Page 3 of 4</a:t>
            </a:r>
          </a:p>
        </p:txBody>
      </p:sp>
      <p:sp>
        <p:nvSpPr>
          <p:cNvPr id="3" name="Content Placeholder 2">
            <a:extLst>
              <a:ext uri="{FF2B5EF4-FFF2-40B4-BE49-F238E27FC236}">
                <a16:creationId xmlns:a16="http://schemas.microsoft.com/office/drawing/2014/main" id="{25923131-CF18-9728-AE6B-F47C1656BBC8}"/>
              </a:ext>
            </a:extLst>
          </p:cNvPr>
          <p:cNvSpPr>
            <a:spLocks noGrp="1"/>
          </p:cNvSpPr>
          <p:nvPr>
            <p:ph idx="1"/>
          </p:nvPr>
        </p:nvSpPr>
        <p:spPr>
          <a:xfrm>
            <a:off x="838200" y="2415993"/>
            <a:ext cx="10515600" cy="4332537"/>
          </a:xfrm>
        </p:spPr>
        <p:txBody>
          <a:bodyPr>
            <a:normAutofit fontScale="62500" lnSpcReduction="20000"/>
          </a:bodyPr>
          <a:lstStyle/>
          <a:p>
            <a:pPr marL="0" indent="0">
              <a:buNone/>
            </a:pPr>
            <a:r>
              <a:rPr lang="en-US" sz="3600" b="1" u="sng" dirty="0"/>
              <a:t>Resilient</a:t>
            </a:r>
          </a:p>
          <a:p>
            <a:pPr marL="0" indent="0" rtl="0" fontAlgn="base">
              <a:buNone/>
            </a:pPr>
            <a:r>
              <a:rPr lang="en-US" sz="2900" b="0" i="0" kern="1200" dirty="0">
                <a:solidFill>
                  <a:schemeClr val="tx1"/>
                </a:solidFill>
                <a:effectLst/>
                <a:latin typeface="+mn-lt"/>
                <a:ea typeface="+mn-ea"/>
                <a:cs typeface="+mn-cs"/>
              </a:rPr>
              <a:t>Graduates will be able to remain balanced, manage strong or difficult circumstances or emotions, face pressure and challenges and rebound from them, </a:t>
            </a:r>
            <a:r>
              <a:rPr lang="en-US" sz="2900" b="0" i="0" strike="noStrike" kern="1200" baseline="0" dirty="0">
                <a:solidFill>
                  <a:schemeClr val="tx1"/>
                </a:solidFill>
                <a:effectLst/>
                <a:latin typeface="+mn-lt"/>
                <a:ea typeface="+mn-ea"/>
                <a:cs typeface="+mn-cs"/>
              </a:rPr>
              <a:t>and </a:t>
            </a:r>
            <a:r>
              <a:rPr lang="en-US" sz="2900" b="0" i="0" kern="1200" dirty="0">
                <a:solidFill>
                  <a:schemeClr val="tx1"/>
                </a:solidFill>
                <a:effectLst/>
                <a:latin typeface="+mn-lt"/>
                <a:ea typeface="+mn-ea"/>
                <a:cs typeface="+mn-cs"/>
              </a:rPr>
              <a:t>cope with a crisis using mental and emotional strategies.</a:t>
            </a:r>
          </a:p>
          <a:p>
            <a:pPr marL="0" indent="0" rtl="0" fontAlgn="base">
              <a:buNone/>
            </a:pPr>
            <a:r>
              <a:rPr lang="en-US" sz="2600" b="1" i="0" kern="1200" dirty="0">
                <a:solidFill>
                  <a:schemeClr val="tx1"/>
                </a:solidFill>
                <a:effectLst/>
                <a:latin typeface="+mn-lt"/>
                <a:ea typeface="+mn-ea"/>
                <a:cs typeface="+mn-cs"/>
              </a:rPr>
              <a:t>Modern Policing Degree graduates will:  </a:t>
            </a:r>
          </a:p>
          <a:p>
            <a:pPr marL="171450" indent="-171450" rtl="0" fontAlgn="base">
              <a:buFont typeface="Arial" panose="020B0604020202020204" pitchFamily="34" charset="0"/>
              <a:buChar char="•"/>
            </a:pPr>
            <a:r>
              <a:rPr lang="en-US" sz="2600" b="0" i="0" kern="1200" dirty="0">
                <a:solidFill>
                  <a:schemeClr val="tx1"/>
                </a:solidFill>
                <a:effectLst/>
                <a:latin typeface="+mn-lt"/>
                <a:ea typeface="+mn-ea"/>
                <a:cs typeface="+mn-cs"/>
              </a:rPr>
              <a:t>Recognize the need for personal mental health support, including long term health awareness.</a:t>
            </a:r>
          </a:p>
          <a:p>
            <a:pPr marL="171450" indent="-171450" rtl="0" fontAlgn="base">
              <a:buFont typeface="Arial" panose="020B0604020202020204" pitchFamily="34" charset="0"/>
              <a:buChar char="•"/>
            </a:pPr>
            <a:r>
              <a:rPr lang="en-US" sz="2600" b="0" i="0" kern="1200" dirty="0">
                <a:solidFill>
                  <a:schemeClr val="tx1"/>
                </a:solidFill>
                <a:effectLst/>
                <a:latin typeface="+mn-lt"/>
                <a:ea typeface="+mn-ea"/>
                <a:cs typeface="+mn-cs"/>
              </a:rPr>
              <a:t>Exhibit the importance of physical health and create opportunities for health and wellness as a preventive care.</a:t>
            </a:r>
          </a:p>
          <a:p>
            <a:pPr marL="171450" indent="-171450" rtl="0" fontAlgn="base">
              <a:buFont typeface="Arial" panose="020B0604020202020204" pitchFamily="34" charset="0"/>
              <a:buChar char="•"/>
            </a:pPr>
            <a:r>
              <a:rPr lang="en-US" sz="2600" b="0" i="0" kern="1200" dirty="0">
                <a:solidFill>
                  <a:schemeClr val="tx1"/>
                </a:solidFill>
                <a:effectLst/>
                <a:latin typeface="+mn-lt"/>
                <a:ea typeface="+mn-ea"/>
                <a:cs typeface="+mn-cs"/>
              </a:rPr>
              <a:t>Rebound in a healthy way after dealing with stressful situations.</a:t>
            </a:r>
          </a:p>
          <a:p>
            <a:pPr marL="171450" indent="-171450" rtl="0" fontAlgn="base">
              <a:buFont typeface="Arial" panose="020B0604020202020204" pitchFamily="34" charset="0"/>
              <a:buChar char="•"/>
            </a:pPr>
            <a:r>
              <a:rPr lang="en-US" sz="2600" b="0" i="0" kern="1200" dirty="0">
                <a:solidFill>
                  <a:schemeClr val="tx1"/>
                </a:solidFill>
                <a:effectLst/>
                <a:latin typeface="+mn-lt"/>
                <a:ea typeface="+mn-ea"/>
                <a:cs typeface="+mn-cs"/>
              </a:rPr>
              <a:t>Understand how to remain as calm as possible in any situation to create an optimal environment for decision making. </a:t>
            </a:r>
          </a:p>
          <a:p>
            <a:pPr marL="171450" indent="-171450" rtl="0" fontAlgn="base">
              <a:buFont typeface="Arial" panose="020B0604020202020204" pitchFamily="34" charset="0"/>
              <a:buChar char="•"/>
            </a:pPr>
            <a:r>
              <a:rPr lang="en-US" sz="2600" b="0" i="0" kern="1200" dirty="0">
                <a:solidFill>
                  <a:schemeClr val="tx1"/>
                </a:solidFill>
                <a:effectLst/>
                <a:latin typeface="+mn-lt"/>
                <a:ea typeface="+mn-ea"/>
                <a:cs typeface="+mn-cs"/>
              </a:rPr>
              <a:t>Know how to identify trauma and understand how trauma affects oneself as an individual and the community.</a:t>
            </a:r>
          </a:p>
          <a:p>
            <a:pPr marL="171450" indent="-171450" rtl="0" fontAlgn="base">
              <a:buFont typeface="Arial" panose="020B0604020202020204" pitchFamily="34" charset="0"/>
              <a:buChar char="•"/>
            </a:pPr>
            <a:r>
              <a:rPr lang="en-US" sz="2600" b="0" i="0" strike="noStrike" kern="1200" dirty="0">
                <a:solidFill>
                  <a:schemeClr val="tx1"/>
                </a:solidFill>
                <a:effectLst/>
                <a:latin typeface="+mn-lt"/>
                <a:ea typeface="+mn-ea"/>
                <a:cs typeface="+mn-cs"/>
              </a:rPr>
              <a:t>U</a:t>
            </a:r>
            <a:r>
              <a:rPr lang="en-US" sz="2600" b="0" i="0" kern="1200" dirty="0">
                <a:solidFill>
                  <a:schemeClr val="tx1"/>
                </a:solidFill>
                <a:effectLst/>
                <a:latin typeface="+mn-lt"/>
                <a:ea typeface="+mn-ea"/>
                <a:cs typeface="+mn-cs"/>
              </a:rPr>
              <a:t>tilize resources to support the mental health on oneself and community members. </a:t>
            </a:r>
          </a:p>
          <a:p>
            <a:pPr marL="171450" indent="-171450" rtl="0" fontAlgn="base">
              <a:buFont typeface="Arial" panose="020B0604020202020204" pitchFamily="34" charset="0"/>
              <a:buChar char="•"/>
            </a:pPr>
            <a:r>
              <a:rPr lang="en-US" sz="2600" b="0" i="0" kern="1200" dirty="0">
                <a:solidFill>
                  <a:schemeClr val="tx1"/>
                </a:solidFill>
                <a:effectLst/>
                <a:latin typeface="+mn-lt"/>
                <a:ea typeface="+mn-ea"/>
                <a:cs typeface="+mn-cs"/>
              </a:rPr>
              <a:t>Have the flexibility to incorporate evolving, evidence-based strategies and tactics into their professional activities throughout their career.</a:t>
            </a:r>
          </a:p>
          <a:p>
            <a:pPr marL="171450" indent="-171450" rtl="0" fontAlgn="base">
              <a:buFont typeface="Arial" panose="020B0604020202020204" pitchFamily="34" charset="0"/>
              <a:buChar char="•"/>
            </a:pPr>
            <a:r>
              <a:rPr lang="en-US" sz="2600" b="0" i="0" kern="1200" dirty="0">
                <a:solidFill>
                  <a:schemeClr val="tx1"/>
                </a:solidFill>
                <a:effectLst/>
                <a:latin typeface="+mn-lt"/>
                <a:ea typeface="+mn-ea"/>
                <a:cs typeface="+mn-cs"/>
              </a:rPr>
              <a:t>Have the courage and preparation to support modern policing techniques in the face of institutional or peer resistance within policing agencies. </a:t>
            </a:r>
            <a:endParaRPr lang="en-US" sz="2600" dirty="0"/>
          </a:p>
        </p:txBody>
      </p:sp>
      <p:sp>
        <p:nvSpPr>
          <p:cNvPr id="4" name="TextBox 3">
            <a:extLst>
              <a:ext uri="{FF2B5EF4-FFF2-40B4-BE49-F238E27FC236}">
                <a16:creationId xmlns:a16="http://schemas.microsoft.com/office/drawing/2014/main" id="{95B33B53-65B5-2DD1-79ED-E46C5A4538DF}"/>
              </a:ext>
            </a:extLst>
          </p:cNvPr>
          <p:cNvSpPr txBox="1"/>
          <p:nvPr/>
        </p:nvSpPr>
        <p:spPr>
          <a:xfrm>
            <a:off x="6096000" y="6430714"/>
            <a:ext cx="5840060" cy="369332"/>
          </a:xfrm>
          <a:prstGeom prst="rect">
            <a:avLst/>
          </a:prstGeom>
          <a:noFill/>
        </p:spPr>
        <p:txBody>
          <a:bodyPr wrap="none" rtlCol="0">
            <a:spAutoFit/>
          </a:bodyPr>
          <a:lstStyle/>
          <a:p>
            <a:r>
              <a:rPr lang="en-US" dirty="0"/>
              <a:t>*All recommendations are draft </a:t>
            </a:r>
            <a:r>
              <a:rPr lang="en-US" sz="1800" dirty="0"/>
              <a:t>as of June 9, 2023 mtg</a:t>
            </a:r>
            <a:endParaRPr lang="en-US" dirty="0"/>
          </a:p>
        </p:txBody>
      </p:sp>
    </p:spTree>
    <p:extLst>
      <p:ext uri="{BB962C8B-B14F-4D97-AF65-F5344CB8AC3E}">
        <p14:creationId xmlns:p14="http://schemas.microsoft.com/office/powerpoint/2010/main" val="1820487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EED8-EA25-A206-A589-61A131FCCD31}"/>
              </a:ext>
            </a:extLst>
          </p:cNvPr>
          <p:cNvSpPr>
            <a:spLocks noGrp="1"/>
          </p:cNvSpPr>
          <p:nvPr>
            <p:ph type="title"/>
          </p:nvPr>
        </p:nvSpPr>
        <p:spPr/>
        <p:txBody>
          <a:bodyPr/>
          <a:lstStyle/>
          <a:p>
            <a:r>
              <a:rPr lang="en-US" dirty="0"/>
              <a:t>Modern Policing Degree Program</a:t>
            </a:r>
            <a:br>
              <a:rPr lang="en-US" dirty="0"/>
            </a:br>
            <a:r>
              <a:rPr lang="en-US" dirty="0"/>
              <a:t>AB 89 Task Force Recommendations*:</a:t>
            </a:r>
            <a:br>
              <a:rPr lang="en-US" dirty="0"/>
            </a:br>
            <a:r>
              <a:rPr lang="en-US" dirty="0"/>
              <a:t>Graduate Student Profile, Page 4 of 4</a:t>
            </a:r>
          </a:p>
        </p:txBody>
      </p:sp>
      <p:sp>
        <p:nvSpPr>
          <p:cNvPr id="3" name="Content Placeholder 2">
            <a:extLst>
              <a:ext uri="{FF2B5EF4-FFF2-40B4-BE49-F238E27FC236}">
                <a16:creationId xmlns:a16="http://schemas.microsoft.com/office/drawing/2014/main" id="{25923131-CF18-9728-AE6B-F47C1656BBC8}"/>
              </a:ext>
            </a:extLst>
          </p:cNvPr>
          <p:cNvSpPr>
            <a:spLocks noGrp="1"/>
          </p:cNvSpPr>
          <p:nvPr>
            <p:ph idx="1"/>
          </p:nvPr>
        </p:nvSpPr>
        <p:spPr/>
        <p:txBody>
          <a:bodyPr>
            <a:normAutofit fontScale="85000" lnSpcReduction="20000"/>
          </a:bodyPr>
          <a:lstStyle/>
          <a:p>
            <a:pPr marL="0" indent="0">
              <a:buNone/>
            </a:pPr>
            <a:r>
              <a:rPr lang="en-US" sz="2100" b="1" u="sng" dirty="0"/>
              <a:t>Communicator</a:t>
            </a:r>
          </a:p>
          <a:p>
            <a:pPr marL="0" indent="0" rtl="0" fontAlgn="base">
              <a:buNone/>
            </a:pPr>
            <a:r>
              <a:rPr lang="en-US" sz="2000" b="0" i="0" kern="1200" dirty="0">
                <a:solidFill>
                  <a:schemeClr val="tx1"/>
                </a:solidFill>
                <a:effectLst/>
                <a:latin typeface="+mn-lt"/>
                <a:ea typeface="+mn-ea"/>
                <a:cs typeface="+mn-cs"/>
              </a:rPr>
              <a:t>Graduates will be able to communicate in multiple ways with multiple types of individuals to support their role as a peace officer. </a:t>
            </a:r>
          </a:p>
          <a:p>
            <a:pPr rtl="0" fontAlgn="base"/>
            <a:endParaRPr lang="en-US" sz="2000" b="0" i="0" kern="1200" dirty="0">
              <a:solidFill>
                <a:schemeClr val="tx1"/>
              </a:solidFill>
              <a:effectLst/>
              <a:latin typeface="+mn-lt"/>
              <a:ea typeface="+mn-ea"/>
              <a:cs typeface="+mn-cs"/>
            </a:endParaRPr>
          </a:p>
          <a:p>
            <a:pPr marL="0" indent="0" rtl="0" fontAlgn="base">
              <a:buNone/>
            </a:pPr>
            <a:r>
              <a:rPr lang="en-US" sz="2100" b="1" i="0" kern="1200" dirty="0">
                <a:solidFill>
                  <a:schemeClr val="tx1"/>
                </a:solidFill>
                <a:effectLst/>
                <a:latin typeface="+mn-lt"/>
                <a:ea typeface="+mn-ea"/>
                <a:cs typeface="+mn-cs"/>
              </a:rPr>
              <a:t>Modern Policing Degree graduates will:  </a:t>
            </a:r>
          </a:p>
          <a:p>
            <a:pPr marL="171450" indent="-171450" rtl="0" fontAlgn="base">
              <a:buFont typeface="Arial" panose="020B0604020202020204" pitchFamily="34" charset="0"/>
              <a:buChar char="•"/>
            </a:pPr>
            <a:r>
              <a:rPr lang="en-US" sz="2100" b="0" i="0" kern="1200" dirty="0">
                <a:solidFill>
                  <a:schemeClr val="tx1"/>
                </a:solidFill>
                <a:effectLst/>
                <a:latin typeface="+mn-lt"/>
                <a:ea typeface="+mn-ea"/>
                <a:cs typeface="+mn-cs"/>
              </a:rPr>
              <a:t>Apply interpersonal communication skills. </a:t>
            </a:r>
          </a:p>
          <a:p>
            <a:pPr marL="171450" indent="-171450" rtl="0" fontAlgn="base">
              <a:buFont typeface="Arial" panose="020B0604020202020204" pitchFamily="34" charset="0"/>
              <a:buChar char="•"/>
            </a:pPr>
            <a:r>
              <a:rPr lang="en-US" sz="2100" b="0" i="0" kern="1200" dirty="0">
                <a:solidFill>
                  <a:schemeClr val="tx1"/>
                </a:solidFill>
                <a:effectLst/>
                <a:latin typeface="+mn-lt"/>
                <a:ea typeface="+mn-ea"/>
                <a:cs typeface="+mn-cs"/>
              </a:rPr>
              <a:t>Exercise adaptivity and use crisis communication skills when necessitated.</a:t>
            </a:r>
          </a:p>
          <a:p>
            <a:pPr marL="171450" indent="-171450" rtl="0" fontAlgn="base">
              <a:buFont typeface="Arial" panose="020B0604020202020204" pitchFamily="34" charset="0"/>
              <a:buChar char="•"/>
            </a:pPr>
            <a:r>
              <a:rPr lang="en-US" sz="2100" b="0" i="0" kern="1200" dirty="0">
                <a:solidFill>
                  <a:schemeClr val="tx1"/>
                </a:solidFill>
                <a:effectLst/>
                <a:latin typeface="+mn-lt"/>
                <a:ea typeface="+mn-ea"/>
                <a:cs typeface="+mn-cs"/>
              </a:rPr>
              <a:t>Actively listen – use listening and comprehension skills to communicate with community members, colleagues, etc.</a:t>
            </a:r>
          </a:p>
          <a:p>
            <a:pPr marL="171450" indent="-171450" rtl="0" fontAlgn="base">
              <a:buFont typeface="Arial" panose="020B0604020202020204" pitchFamily="34" charset="0"/>
              <a:buChar char="•"/>
            </a:pPr>
            <a:r>
              <a:rPr lang="en-US" sz="2100" b="0" i="0" kern="1200" dirty="0">
                <a:solidFill>
                  <a:schemeClr val="tx1"/>
                </a:solidFill>
                <a:effectLst/>
                <a:latin typeface="+mn-lt"/>
                <a:ea typeface="+mn-ea"/>
                <a:cs typeface="+mn-cs"/>
              </a:rPr>
              <a:t>Effectively communicate in written and verbal communications.</a:t>
            </a:r>
          </a:p>
          <a:p>
            <a:pPr marL="171450" indent="-171450" rtl="0" fontAlgn="base">
              <a:buFont typeface="Arial" panose="020B0604020202020204" pitchFamily="34" charset="0"/>
              <a:buChar char="•"/>
            </a:pPr>
            <a:r>
              <a:rPr lang="en-US" sz="2100" b="0" i="0" kern="1200" dirty="0">
                <a:solidFill>
                  <a:schemeClr val="tx1"/>
                </a:solidFill>
                <a:effectLst/>
                <a:latin typeface="+mn-lt"/>
                <a:ea typeface="+mn-ea"/>
                <a:cs typeface="+mn-cs"/>
              </a:rPr>
              <a:t>Collaborate efficiently with colleagues to solve cases. </a:t>
            </a:r>
          </a:p>
          <a:p>
            <a:pPr marL="171450" indent="-171450" rtl="0" fontAlgn="base">
              <a:buFont typeface="Arial" panose="020B0604020202020204" pitchFamily="34" charset="0"/>
              <a:buChar char="•"/>
            </a:pPr>
            <a:r>
              <a:rPr lang="en-US" sz="2100" b="0" i="0" kern="1200" dirty="0">
                <a:solidFill>
                  <a:schemeClr val="tx1"/>
                </a:solidFill>
                <a:effectLst/>
                <a:latin typeface="+mn-lt"/>
                <a:ea typeface="+mn-ea"/>
                <a:cs typeface="+mn-cs"/>
              </a:rPr>
              <a:t>Understand how to de-escalate situations through effective communication with different audiences to prevent the use of force. </a:t>
            </a:r>
          </a:p>
          <a:p>
            <a:endParaRPr lang="en-US" dirty="0"/>
          </a:p>
        </p:txBody>
      </p:sp>
      <p:sp>
        <p:nvSpPr>
          <p:cNvPr id="4" name="TextBox 3">
            <a:extLst>
              <a:ext uri="{FF2B5EF4-FFF2-40B4-BE49-F238E27FC236}">
                <a16:creationId xmlns:a16="http://schemas.microsoft.com/office/drawing/2014/main" id="{F30A9E6A-FF18-7305-5221-2BE4A8ED79B3}"/>
              </a:ext>
            </a:extLst>
          </p:cNvPr>
          <p:cNvSpPr txBox="1"/>
          <p:nvPr/>
        </p:nvSpPr>
        <p:spPr>
          <a:xfrm>
            <a:off x="6096000" y="6310546"/>
            <a:ext cx="5840060" cy="369332"/>
          </a:xfrm>
          <a:prstGeom prst="rect">
            <a:avLst/>
          </a:prstGeom>
          <a:noFill/>
        </p:spPr>
        <p:txBody>
          <a:bodyPr wrap="none" rtlCol="0">
            <a:spAutoFit/>
          </a:bodyPr>
          <a:lstStyle/>
          <a:p>
            <a:r>
              <a:rPr lang="en-US" dirty="0"/>
              <a:t>*All recommendations are draft </a:t>
            </a:r>
            <a:r>
              <a:rPr lang="en-US" sz="1800" dirty="0"/>
              <a:t>as of June 9, 2023 mtg</a:t>
            </a:r>
            <a:endParaRPr lang="en-US" dirty="0"/>
          </a:p>
        </p:txBody>
      </p:sp>
    </p:spTree>
    <p:extLst>
      <p:ext uri="{BB962C8B-B14F-4D97-AF65-F5344CB8AC3E}">
        <p14:creationId xmlns:p14="http://schemas.microsoft.com/office/powerpoint/2010/main" val="2774982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44277-53B7-A400-25C6-A16E37329FCA}"/>
              </a:ext>
            </a:extLst>
          </p:cNvPr>
          <p:cNvSpPr>
            <a:spLocks noGrp="1"/>
          </p:cNvSpPr>
          <p:nvPr>
            <p:ph type="title"/>
          </p:nvPr>
        </p:nvSpPr>
        <p:spPr/>
        <p:txBody>
          <a:bodyPr/>
          <a:lstStyle/>
          <a:p>
            <a:r>
              <a:rPr lang="en-US" dirty="0"/>
              <a:t>AB 89 (Jones-Sawyer, 2022)</a:t>
            </a:r>
          </a:p>
        </p:txBody>
      </p:sp>
      <p:sp>
        <p:nvSpPr>
          <p:cNvPr id="3" name="Content Placeholder 2">
            <a:extLst>
              <a:ext uri="{FF2B5EF4-FFF2-40B4-BE49-F238E27FC236}">
                <a16:creationId xmlns:a16="http://schemas.microsoft.com/office/drawing/2014/main" id="{132DD750-0509-30D4-50D3-D4B470B9B70B}"/>
              </a:ext>
            </a:extLst>
          </p:cNvPr>
          <p:cNvSpPr>
            <a:spLocks noGrp="1"/>
          </p:cNvSpPr>
          <p:nvPr>
            <p:ph idx="1"/>
          </p:nvPr>
        </p:nvSpPr>
        <p:spPr/>
        <p:txBody>
          <a:bodyPr vert="horz" lIns="91440" tIns="45720" rIns="91440" bIns="45720" rtlCol="0" anchor="t">
            <a:normAutofit lnSpcReduction="10000"/>
          </a:bodyPr>
          <a:lstStyle/>
          <a:p>
            <a:pPr marL="0" indent="0">
              <a:buNone/>
            </a:pPr>
            <a:r>
              <a:rPr lang="en-US"/>
              <a:t>AB 89 Peace Officers: minimum qualifications </a:t>
            </a:r>
            <a:r>
              <a:rPr lang="en-US">
                <a:hlinkClick r:id="rId2"/>
              </a:rPr>
              <a:t>Bill text</a:t>
            </a:r>
            <a:r>
              <a:rPr lang="en-US"/>
              <a:t> </a:t>
            </a:r>
            <a:endParaRPr lang="en-US" dirty="0"/>
          </a:p>
          <a:p>
            <a:pPr marL="285750" indent="-285750">
              <a:buFont typeface="Arial"/>
              <a:buChar char="•"/>
            </a:pPr>
            <a:r>
              <a:rPr lang="en-US" sz="2400" dirty="0">
                <a:solidFill>
                  <a:schemeClr val="tx1"/>
                </a:solidFill>
                <a:latin typeface="Source Sans Pro"/>
                <a:ea typeface="Arial"/>
                <a:cs typeface="Arial"/>
              </a:rPr>
              <a:t>This bill requires:</a:t>
            </a:r>
          </a:p>
          <a:p>
            <a:pPr marL="742950" lvl="1" indent="-285750">
              <a:buFont typeface="Arial"/>
              <a:buChar char="•"/>
            </a:pPr>
            <a:r>
              <a:rPr lang="en-US" sz="2000" dirty="0">
                <a:solidFill>
                  <a:schemeClr val="tx1"/>
                </a:solidFill>
                <a:latin typeface="Source Sans Pro"/>
                <a:ea typeface="Arial"/>
                <a:cs typeface="Arial"/>
              </a:rPr>
              <a:t>The office of the Chancellor of the California Community Colleges (Chancellor’s Office) to develop a modern policing degree program, with the commission and other stakeholders to serve as advisors.</a:t>
            </a:r>
            <a:endParaRPr lang="en-US" sz="2000" dirty="0">
              <a:solidFill>
                <a:schemeClr val="tx1"/>
              </a:solidFill>
              <a:latin typeface="Source Sans Pro"/>
              <a:cs typeface="Arial"/>
            </a:endParaRPr>
          </a:p>
          <a:p>
            <a:pPr marL="742950" lvl="1" indent="-285750">
              <a:buFont typeface="Arial"/>
              <a:buChar char="•"/>
            </a:pPr>
            <a:r>
              <a:rPr lang="en-US" sz="2000" dirty="0">
                <a:solidFill>
                  <a:schemeClr val="tx1"/>
                </a:solidFill>
                <a:latin typeface="Source Sans Pro"/>
                <a:ea typeface="Arial"/>
                <a:cs typeface="Arial"/>
              </a:rPr>
              <a:t>To submit a report on recommendations to the Legislature outlining a plan to implement the program on or before June 1, 2023. </a:t>
            </a:r>
            <a:endParaRPr lang="en-US" sz="2000" dirty="0">
              <a:solidFill>
                <a:schemeClr val="tx1"/>
              </a:solidFill>
              <a:latin typeface="Source Sans Pro"/>
              <a:ea typeface="+mn-lt"/>
              <a:cs typeface="+mn-lt"/>
            </a:endParaRPr>
          </a:p>
          <a:p>
            <a:pPr marL="742950" lvl="1" indent="-285750">
              <a:buFont typeface="Arial"/>
              <a:buChar char="•"/>
            </a:pPr>
            <a:r>
              <a:rPr lang="en-US" sz="2000" dirty="0">
                <a:solidFill>
                  <a:schemeClr val="tx1"/>
                </a:solidFill>
                <a:latin typeface="Source Sans Pro"/>
                <a:ea typeface="+mn-lt"/>
                <a:cs typeface="+mn-lt"/>
              </a:rPr>
              <a:t>The commission to adopt the recommended criteria within two (2) years of when the Chancellor’s Office submits its report to the Legislature. </a:t>
            </a:r>
            <a:endParaRPr lang="en-US" sz="2000" dirty="0">
              <a:solidFill>
                <a:schemeClr val="tx1"/>
              </a:solidFill>
              <a:latin typeface="Source Sans Pro"/>
              <a:ea typeface="+mn-lt"/>
              <a:cs typeface="Arial"/>
            </a:endParaRPr>
          </a:p>
          <a:p>
            <a:pPr marL="342900" indent="-342900">
              <a:buFont typeface="Arial"/>
              <a:buChar char="•"/>
            </a:pPr>
            <a:r>
              <a:rPr lang="en-US" sz="2400" dirty="0">
                <a:solidFill>
                  <a:schemeClr val="tx1"/>
                </a:solidFill>
                <a:latin typeface="Source Sans Pro"/>
                <a:ea typeface="Arial"/>
                <a:cs typeface="Arial"/>
              </a:rPr>
              <a:t>The bill includes (but is not limited to):</a:t>
            </a:r>
            <a:endParaRPr lang="en-US" dirty="0">
              <a:solidFill>
                <a:schemeClr val="tx1"/>
              </a:solidFill>
              <a:cs typeface="Arial" panose="020B0604020202020204"/>
            </a:endParaRPr>
          </a:p>
          <a:p>
            <a:pPr marL="742950" lvl="1" indent="-285750">
              <a:buFont typeface="Arial"/>
              <a:buChar char="•"/>
            </a:pPr>
            <a:r>
              <a:rPr lang="en-US" sz="2000" dirty="0">
                <a:solidFill>
                  <a:schemeClr val="tx1"/>
                </a:solidFill>
                <a:latin typeface="Source Sans Pro"/>
                <a:ea typeface="Arial"/>
                <a:cs typeface="Arial"/>
              </a:rPr>
              <a:t>Recommendations to adopt financial assistance for students of historically underserved and disadvantaged communities with barriers to higher education access, as specified. </a:t>
            </a:r>
            <a:endParaRPr lang="en-US" sz="2000" dirty="0">
              <a:solidFill>
                <a:schemeClr val="tx1"/>
              </a:solidFill>
              <a:latin typeface="Source Sans Pro"/>
              <a:cs typeface="Arial"/>
            </a:endParaRPr>
          </a:p>
          <a:p>
            <a:pPr marL="0" indent="0">
              <a:buNone/>
            </a:pPr>
            <a:endParaRPr lang="en-US" b="1" dirty="0"/>
          </a:p>
        </p:txBody>
      </p:sp>
    </p:spTree>
    <p:extLst>
      <p:ext uri="{BB962C8B-B14F-4D97-AF65-F5344CB8AC3E}">
        <p14:creationId xmlns:p14="http://schemas.microsoft.com/office/powerpoint/2010/main" val="717605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B2BE-9C88-7307-4A70-1F2D445502EC}"/>
              </a:ext>
            </a:extLst>
          </p:cNvPr>
          <p:cNvSpPr>
            <a:spLocks noGrp="1"/>
          </p:cNvSpPr>
          <p:nvPr>
            <p:ph type="title"/>
          </p:nvPr>
        </p:nvSpPr>
        <p:spPr/>
        <p:txBody>
          <a:bodyPr/>
          <a:lstStyle/>
          <a:p>
            <a:r>
              <a:rPr lang="en-US" dirty="0"/>
              <a:t>AB 89 Task Force: Composition</a:t>
            </a:r>
          </a:p>
        </p:txBody>
      </p:sp>
      <p:sp>
        <p:nvSpPr>
          <p:cNvPr id="3" name="Content Placeholder 2">
            <a:extLst>
              <a:ext uri="{FF2B5EF4-FFF2-40B4-BE49-F238E27FC236}">
                <a16:creationId xmlns:a16="http://schemas.microsoft.com/office/drawing/2014/main" id="{DEEC15FD-7CE9-4920-A036-783ACEC97538}"/>
              </a:ext>
            </a:extLst>
          </p:cNvPr>
          <p:cNvSpPr>
            <a:spLocks noGrp="1"/>
          </p:cNvSpPr>
          <p:nvPr>
            <p:ph idx="1"/>
          </p:nvPr>
        </p:nvSpPr>
        <p:spPr>
          <a:xfrm>
            <a:off x="698679" y="2338117"/>
            <a:ext cx="5397321" cy="2181765"/>
          </a:xfrm>
        </p:spPr>
        <p:txBody>
          <a:bodyPr numCol="1">
            <a:noAutofit/>
          </a:bodyPr>
          <a:lstStyle/>
          <a:p>
            <a:r>
              <a:rPr lang="en-US" sz="1800" dirty="0"/>
              <a:t>Co-Chaired by ASCCC and POST</a:t>
            </a:r>
          </a:p>
          <a:p>
            <a:r>
              <a:rPr lang="en-US" sz="1800" dirty="0"/>
              <a:t>Coordinated by Chancellor’s Office w/ consultants RTI International </a:t>
            </a:r>
          </a:p>
          <a:p>
            <a:r>
              <a:rPr lang="en-US" sz="1800" dirty="0"/>
              <a:t>CCC members: 1 CIO, 1 CSSO, 1 CHRO, 3 faculty, 1 students</a:t>
            </a:r>
          </a:p>
          <a:p>
            <a:r>
              <a:rPr lang="en-US" sz="1800" dirty="0"/>
              <a:t>CSU members: 1 admin, 1 faculty</a:t>
            </a:r>
          </a:p>
        </p:txBody>
      </p:sp>
      <p:sp>
        <p:nvSpPr>
          <p:cNvPr id="4" name="Content Placeholder 2">
            <a:extLst>
              <a:ext uri="{FF2B5EF4-FFF2-40B4-BE49-F238E27FC236}">
                <a16:creationId xmlns:a16="http://schemas.microsoft.com/office/drawing/2014/main" id="{646C3ACD-7A34-C0AE-6CF1-51D2A5D69C3A}"/>
              </a:ext>
            </a:extLst>
          </p:cNvPr>
          <p:cNvSpPr txBox="1">
            <a:spLocks/>
          </p:cNvSpPr>
          <p:nvPr/>
        </p:nvSpPr>
        <p:spPr>
          <a:xfrm>
            <a:off x="6690575" y="2338116"/>
            <a:ext cx="5397321" cy="2181765"/>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LEO members: </a:t>
            </a:r>
          </a:p>
          <a:p>
            <a:pPr lvl="1"/>
            <a:r>
              <a:rPr lang="en-US" sz="1800" dirty="0"/>
              <a:t>2 Commission on POST</a:t>
            </a:r>
          </a:p>
          <a:p>
            <a:pPr lvl="1"/>
            <a:r>
              <a:rPr lang="en-US" sz="1800" dirty="0"/>
              <a:t>2 CA Police Chiefs’ Assn</a:t>
            </a:r>
          </a:p>
          <a:p>
            <a:pPr lvl="1"/>
            <a:r>
              <a:rPr lang="en-US" sz="1800" dirty="0"/>
              <a:t>1 CA Sheriffs’ Assn</a:t>
            </a:r>
          </a:p>
          <a:p>
            <a:pPr lvl="1"/>
            <a:r>
              <a:rPr lang="en-US" sz="1800" dirty="0"/>
              <a:t>1 Peace Officers Research Assn of CA</a:t>
            </a:r>
          </a:p>
          <a:p>
            <a:pPr lvl="1"/>
            <a:r>
              <a:rPr lang="en-US" sz="1800" dirty="0"/>
              <a:t>1 Institute for Criminal Justice Reform</a:t>
            </a:r>
          </a:p>
          <a:p>
            <a:pPr marL="0" indent="0">
              <a:buFont typeface="Arial" panose="020B0604020202020204" pitchFamily="34" charset="0"/>
              <a:buNone/>
            </a:pPr>
            <a:endParaRPr lang="en-US" dirty="0"/>
          </a:p>
        </p:txBody>
      </p:sp>
      <p:pic>
        <p:nvPicPr>
          <p:cNvPr id="5" name="Content Placeholder 4" descr="A group of people standing in front of a large screen">
            <a:extLst>
              <a:ext uri="{FF2B5EF4-FFF2-40B4-BE49-F238E27FC236}">
                <a16:creationId xmlns:a16="http://schemas.microsoft.com/office/drawing/2014/main" id="{9A0C342C-06C5-57C5-13D4-5C300DDFB1B2}"/>
              </a:ext>
            </a:extLst>
          </p:cNvPr>
          <p:cNvPicPr>
            <a:picLocks noChangeAspect="1"/>
          </p:cNvPicPr>
          <p:nvPr/>
        </p:nvPicPr>
        <p:blipFill rotWithShape="1">
          <a:blip r:embed="rId2"/>
          <a:srcRect b="4318"/>
          <a:stretch/>
        </p:blipFill>
        <p:spPr>
          <a:xfrm>
            <a:off x="1628639" y="4289549"/>
            <a:ext cx="9163858" cy="2568451"/>
          </a:xfrm>
          <a:prstGeom prst="rect">
            <a:avLst/>
          </a:prstGeom>
        </p:spPr>
      </p:pic>
    </p:spTree>
    <p:extLst>
      <p:ext uri="{BB962C8B-B14F-4D97-AF65-F5344CB8AC3E}">
        <p14:creationId xmlns:p14="http://schemas.microsoft.com/office/powerpoint/2010/main" val="1042231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2B01-0B21-A36E-E24D-C57BBCC740D8}"/>
              </a:ext>
            </a:extLst>
          </p:cNvPr>
          <p:cNvSpPr>
            <a:spLocks noGrp="1"/>
          </p:cNvSpPr>
          <p:nvPr>
            <p:ph type="title"/>
          </p:nvPr>
        </p:nvSpPr>
        <p:spPr/>
        <p:txBody>
          <a:bodyPr/>
          <a:lstStyle/>
          <a:p>
            <a:r>
              <a:rPr lang="en-US" dirty="0"/>
              <a:t>AB 89 Task Force: Purpose, Part 1</a:t>
            </a:r>
          </a:p>
        </p:txBody>
      </p:sp>
      <p:sp>
        <p:nvSpPr>
          <p:cNvPr id="3" name="Content Placeholder 2">
            <a:extLst>
              <a:ext uri="{FF2B5EF4-FFF2-40B4-BE49-F238E27FC236}">
                <a16:creationId xmlns:a16="http://schemas.microsoft.com/office/drawing/2014/main" id="{592F9F0F-0909-304E-8D99-125F91D2FDD4}"/>
              </a:ext>
            </a:extLst>
          </p:cNvPr>
          <p:cNvSpPr>
            <a:spLocks noGrp="1"/>
          </p:cNvSpPr>
          <p:nvPr>
            <p:ph idx="1"/>
          </p:nvPr>
        </p:nvSpPr>
        <p:spPr/>
        <p:txBody>
          <a:bodyPr>
            <a:normAutofit fontScale="77500" lnSpcReduction="20000"/>
          </a:bodyPr>
          <a:lstStyle/>
          <a:p>
            <a:pPr marL="0" indent="0">
              <a:lnSpc>
                <a:spcPct val="120000"/>
              </a:lnSpc>
              <a:spcAft>
                <a:spcPts val="600"/>
              </a:spcAft>
              <a:buNone/>
            </a:pPr>
            <a:r>
              <a:rPr lang="en-US" sz="2800" dirty="0"/>
              <a:t>The California AB 89 Task Force responsibilities:</a:t>
            </a:r>
          </a:p>
          <a:p>
            <a:pPr>
              <a:lnSpc>
                <a:spcPct val="120000"/>
              </a:lnSpc>
              <a:spcBef>
                <a:spcPts val="600"/>
              </a:spcBef>
            </a:pPr>
            <a:r>
              <a:rPr lang="en-US" sz="2400" dirty="0"/>
              <a:t>Provide recommendations on the relationship between a Modern Policing Degree and the current police academy offerings on the Modern Policing degree and the current ADT/Transfer Model Curriculum.</a:t>
            </a:r>
          </a:p>
          <a:p>
            <a:pPr>
              <a:lnSpc>
                <a:spcPct val="120000"/>
              </a:lnSpc>
              <a:spcBef>
                <a:spcPts val="600"/>
              </a:spcBef>
            </a:pPr>
            <a:r>
              <a:rPr lang="en-US" sz="2400" dirty="0"/>
              <a:t>Provide recommendations on the competencies and values that should guide the development of a modern policing degree program and bachelor’s degree in the discipline of their choosing as minimum education requirements for employment as a peace officer. </a:t>
            </a:r>
          </a:p>
          <a:p>
            <a:pPr>
              <a:lnSpc>
                <a:spcPct val="120000"/>
              </a:lnSpc>
              <a:spcBef>
                <a:spcPts val="600"/>
              </a:spcBef>
            </a:pPr>
            <a:r>
              <a:rPr lang="en-US" sz="2400" dirty="0"/>
              <a:t>Identify courses that contribute to officer’s critical thinking skills and lowered use of force incidents. </a:t>
            </a:r>
          </a:p>
          <a:p>
            <a:pPr>
              <a:lnSpc>
                <a:spcPct val="120000"/>
              </a:lnSpc>
              <a:spcBef>
                <a:spcPts val="600"/>
              </a:spcBef>
            </a:pPr>
            <a:r>
              <a:rPr lang="en-US" sz="2400" dirty="0"/>
              <a:t>Provide recommendations for increasing financial support for increased diversity of students enrolled in modern policing degree program.  </a:t>
            </a:r>
          </a:p>
          <a:p>
            <a:endParaRPr lang="en-US" dirty="0"/>
          </a:p>
        </p:txBody>
      </p:sp>
    </p:spTree>
    <p:extLst>
      <p:ext uri="{BB962C8B-B14F-4D97-AF65-F5344CB8AC3E}">
        <p14:creationId xmlns:p14="http://schemas.microsoft.com/office/powerpoint/2010/main" val="274073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F2263-783E-B175-62CF-4C7CAB24D463}"/>
              </a:ext>
            </a:extLst>
          </p:cNvPr>
          <p:cNvSpPr>
            <a:spLocks noGrp="1"/>
          </p:cNvSpPr>
          <p:nvPr>
            <p:ph type="title"/>
          </p:nvPr>
        </p:nvSpPr>
        <p:spPr/>
        <p:txBody>
          <a:bodyPr/>
          <a:lstStyle/>
          <a:p>
            <a:r>
              <a:rPr lang="en-US" dirty="0"/>
              <a:t>AB 89 Task Force: Purpose, Part 2</a:t>
            </a:r>
          </a:p>
        </p:txBody>
      </p:sp>
      <p:sp>
        <p:nvSpPr>
          <p:cNvPr id="3" name="Content Placeholder 2">
            <a:extLst>
              <a:ext uri="{FF2B5EF4-FFF2-40B4-BE49-F238E27FC236}">
                <a16:creationId xmlns:a16="http://schemas.microsoft.com/office/drawing/2014/main" id="{1737AE25-1618-A937-565D-C0E4DB16A495}"/>
              </a:ext>
            </a:extLst>
          </p:cNvPr>
          <p:cNvSpPr>
            <a:spLocks noGrp="1"/>
          </p:cNvSpPr>
          <p:nvPr>
            <p:ph idx="1"/>
          </p:nvPr>
        </p:nvSpPr>
        <p:spPr/>
        <p:txBody>
          <a:bodyPr>
            <a:normAutofit fontScale="92500" lnSpcReduction="10000"/>
          </a:bodyPr>
          <a:lstStyle/>
          <a:p>
            <a:pPr>
              <a:lnSpc>
                <a:spcPct val="120000"/>
              </a:lnSpc>
              <a:spcBef>
                <a:spcPts val="600"/>
              </a:spcBef>
            </a:pPr>
            <a:r>
              <a:rPr lang="en-US" dirty="0"/>
              <a:t>Provide recommendations and parameters for maximizing credit for prior learning opportunities for prior law enforcement experience, and appropriate work experience, postsecondary education experience, or military experience to satisfy a portion of the employment eligibility requirements.</a:t>
            </a:r>
          </a:p>
          <a:p>
            <a:pPr>
              <a:lnSpc>
                <a:spcPct val="120000"/>
              </a:lnSpc>
              <a:spcBef>
                <a:spcPts val="600"/>
              </a:spcBef>
            </a:pPr>
            <a:r>
              <a:rPr lang="en-US" dirty="0"/>
              <a:t>Create a student graduate profile for a modern policing curriculum. </a:t>
            </a:r>
          </a:p>
          <a:p>
            <a:pPr>
              <a:lnSpc>
                <a:spcPct val="120000"/>
              </a:lnSpc>
              <a:spcBef>
                <a:spcPts val="600"/>
              </a:spcBef>
            </a:pPr>
            <a:r>
              <a:rPr lang="en-US" dirty="0"/>
              <a:t>Provide recommendations on minimum qualifications for faculty teaching in the Modern Policing Degree program and police academies.</a:t>
            </a:r>
          </a:p>
          <a:p>
            <a:pPr>
              <a:lnSpc>
                <a:spcPct val="120000"/>
              </a:lnSpc>
              <a:spcBef>
                <a:spcPts val="600"/>
              </a:spcBef>
            </a:pPr>
            <a:r>
              <a:rPr lang="en-US" dirty="0"/>
              <a:t>Provide recommendations for how faculty teaching in these programs will meet the new Diversity, Equity, Inclusion and Accessibility (DEIA) Evaluation and Tenure Review regulation requirements.</a:t>
            </a:r>
          </a:p>
          <a:p>
            <a:endParaRPr lang="en-US" dirty="0"/>
          </a:p>
        </p:txBody>
      </p:sp>
    </p:spTree>
    <p:extLst>
      <p:ext uri="{BB962C8B-B14F-4D97-AF65-F5344CB8AC3E}">
        <p14:creationId xmlns:p14="http://schemas.microsoft.com/office/powerpoint/2010/main" val="1071053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FEBE-BDF3-0457-B193-7226690358B3}"/>
              </a:ext>
            </a:extLst>
          </p:cNvPr>
          <p:cNvSpPr>
            <a:spLocks noGrp="1"/>
          </p:cNvSpPr>
          <p:nvPr>
            <p:ph type="title"/>
          </p:nvPr>
        </p:nvSpPr>
        <p:spPr/>
        <p:txBody>
          <a:bodyPr/>
          <a:lstStyle/>
          <a:p>
            <a:r>
              <a:rPr lang="en-US" dirty="0"/>
              <a:t>AB 89 Task Force Learning Arc</a:t>
            </a:r>
          </a:p>
        </p:txBody>
      </p:sp>
      <p:sp>
        <p:nvSpPr>
          <p:cNvPr id="3" name="Content Placeholder 2">
            <a:extLst>
              <a:ext uri="{FF2B5EF4-FFF2-40B4-BE49-F238E27FC236}">
                <a16:creationId xmlns:a16="http://schemas.microsoft.com/office/drawing/2014/main" id="{3F6DCBC7-8848-0FB2-C669-AC1F6A814AC8}"/>
              </a:ext>
            </a:extLst>
          </p:cNvPr>
          <p:cNvSpPr>
            <a:spLocks noGrp="1"/>
          </p:cNvSpPr>
          <p:nvPr>
            <p:ph idx="1"/>
          </p:nvPr>
        </p:nvSpPr>
        <p:spPr/>
        <p:txBody>
          <a:bodyPr/>
          <a:lstStyle/>
          <a:p>
            <a:endParaRPr lang="en-US" dirty="0"/>
          </a:p>
        </p:txBody>
      </p:sp>
      <p:graphicFrame>
        <p:nvGraphicFramePr>
          <p:cNvPr id="25" name="Table 2">
            <a:extLst>
              <a:ext uri="{FF2B5EF4-FFF2-40B4-BE49-F238E27FC236}">
                <a16:creationId xmlns:a16="http://schemas.microsoft.com/office/drawing/2014/main" id="{BCA8046F-F7A3-2690-0C17-85099785AB7B}"/>
              </a:ext>
            </a:extLst>
          </p:cNvPr>
          <p:cNvGraphicFramePr>
            <a:graphicFrameLocks noGrp="1"/>
          </p:cNvGraphicFramePr>
          <p:nvPr>
            <p:extLst>
              <p:ext uri="{D42A27DB-BD31-4B8C-83A1-F6EECF244321}">
                <p14:modId xmlns:p14="http://schemas.microsoft.com/office/powerpoint/2010/main" val="1612916305"/>
              </p:ext>
            </p:extLst>
          </p:nvPr>
        </p:nvGraphicFramePr>
        <p:xfrm>
          <a:off x="32879" y="2336757"/>
          <a:ext cx="12159120" cy="3449207"/>
        </p:xfrm>
        <a:graphic>
          <a:graphicData uri="http://schemas.openxmlformats.org/drawingml/2006/table">
            <a:tbl>
              <a:tblPr firstRow="1" bandRow="1">
                <a:tableStyleId>{74C1A8A3-306A-4EB7-A6B1-4F7E0EB9C5D6}</a:tableStyleId>
              </a:tblPr>
              <a:tblGrid>
                <a:gridCol w="1279348">
                  <a:extLst>
                    <a:ext uri="{9D8B030D-6E8A-4147-A177-3AD203B41FA5}">
                      <a16:colId xmlns:a16="http://schemas.microsoft.com/office/drawing/2014/main" val="3737518222"/>
                    </a:ext>
                  </a:extLst>
                </a:gridCol>
                <a:gridCol w="1203378">
                  <a:extLst>
                    <a:ext uri="{9D8B030D-6E8A-4147-A177-3AD203B41FA5}">
                      <a16:colId xmlns:a16="http://schemas.microsoft.com/office/drawing/2014/main" val="1675159532"/>
                    </a:ext>
                  </a:extLst>
                </a:gridCol>
                <a:gridCol w="1331008">
                  <a:extLst>
                    <a:ext uri="{9D8B030D-6E8A-4147-A177-3AD203B41FA5}">
                      <a16:colId xmlns:a16="http://schemas.microsoft.com/office/drawing/2014/main" val="2334193165"/>
                    </a:ext>
                  </a:extLst>
                </a:gridCol>
                <a:gridCol w="1431291">
                  <a:extLst>
                    <a:ext uri="{9D8B030D-6E8A-4147-A177-3AD203B41FA5}">
                      <a16:colId xmlns:a16="http://schemas.microsoft.com/office/drawing/2014/main" val="1636061815"/>
                    </a:ext>
                  </a:extLst>
                </a:gridCol>
                <a:gridCol w="1613619">
                  <a:extLst>
                    <a:ext uri="{9D8B030D-6E8A-4147-A177-3AD203B41FA5}">
                      <a16:colId xmlns:a16="http://schemas.microsoft.com/office/drawing/2014/main" val="3632476498"/>
                    </a:ext>
                  </a:extLst>
                </a:gridCol>
                <a:gridCol w="1639147">
                  <a:extLst>
                    <a:ext uri="{9D8B030D-6E8A-4147-A177-3AD203B41FA5}">
                      <a16:colId xmlns:a16="http://schemas.microsoft.com/office/drawing/2014/main" val="3911523125"/>
                    </a:ext>
                  </a:extLst>
                </a:gridCol>
                <a:gridCol w="1332023">
                  <a:extLst>
                    <a:ext uri="{9D8B030D-6E8A-4147-A177-3AD203B41FA5}">
                      <a16:colId xmlns:a16="http://schemas.microsoft.com/office/drawing/2014/main" val="2827431062"/>
                    </a:ext>
                  </a:extLst>
                </a:gridCol>
                <a:gridCol w="1164653">
                  <a:extLst>
                    <a:ext uri="{9D8B030D-6E8A-4147-A177-3AD203B41FA5}">
                      <a16:colId xmlns:a16="http://schemas.microsoft.com/office/drawing/2014/main" val="3969680146"/>
                    </a:ext>
                  </a:extLst>
                </a:gridCol>
                <a:gridCol w="1164653">
                  <a:extLst>
                    <a:ext uri="{9D8B030D-6E8A-4147-A177-3AD203B41FA5}">
                      <a16:colId xmlns:a16="http://schemas.microsoft.com/office/drawing/2014/main" val="339453191"/>
                    </a:ext>
                  </a:extLst>
                </a:gridCol>
              </a:tblGrid>
              <a:tr h="1151131">
                <a:tc>
                  <a:txBody>
                    <a:bodyPr/>
                    <a:lstStyle/>
                    <a:p>
                      <a:pPr lvl="0">
                        <a:buNone/>
                      </a:pPr>
                      <a:r>
                        <a:rPr lang="en-US" dirty="0"/>
                        <a:t>TF1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noProof="0" dirty="0">
                          <a:effectLst/>
                        </a:rPr>
                        <a:t>November 2022</a:t>
                      </a:r>
                    </a:p>
                    <a:p>
                      <a:pPr lvl="0">
                        <a:buNone/>
                      </a:pPr>
                      <a:endParaRPr lang="en-US" dirty="0">
                        <a:latin typeface="+mn-lt"/>
                      </a:endParaRPr>
                    </a:p>
                  </a:txBody>
                  <a:tcPr/>
                </a:tc>
                <a:tc>
                  <a:txBody>
                    <a:bodyPr/>
                    <a:lstStyle/>
                    <a:p>
                      <a:r>
                        <a:rPr lang="en-US" dirty="0"/>
                        <a:t>TF2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noProof="0" dirty="0"/>
                        <a:t>December 2022</a:t>
                      </a:r>
                    </a:p>
                    <a:p>
                      <a:endParaRPr lang="en-US" dirty="0">
                        <a:latin typeface="+mn-lt"/>
                      </a:endParaRPr>
                    </a:p>
                  </a:txBody>
                  <a:tcPr/>
                </a:tc>
                <a:tc>
                  <a:txBody>
                    <a:bodyPr/>
                    <a:lstStyle/>
                    <a:p>
                      <a:r>
                        <a:rPr lang="en-US" dirty="0"/>
                        <a:t>TF3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dirty="0"/>
                        <a:t>January 2023</a:t>
                      </a:r>
                    </a:p>
                    <a:p>
                      <a:endParaRPr lang="en-US" dirty="0">
                        <a:latin typeface="+mn-lt"/>
                      </a:endParaRPr>
                    </a:p>
                  </a:txBody>
                  <a:tcPr/>
                </a:tc>
                <a:tc>
                  <a:txBody>
                    <a:bodyPr/>
                    <a:lstStyle/>
                    <a:p>
                      <a:r>
                        <a:rPr lang="en-US" dirty="0"/>
                        <a:t>TF4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dirty="0"/>
                        <a:t>February 2023</a:t>
                      </a:r>
                    </a:p>
                    <a:p>
                      <a:endParaRPr lang="en-US" dirty="0">
                        <a:latin typeface="+mn-lt"/>
                      </a:endParaRPr>
                    </a:p>
                  </a:txBody>
                  <a:tcPr/>
                </a:tc>
                <a:tc>
                  <a:txBody>
                    <a:bodyPr/>
                    <a:lstStyle/>
                    <a:p>
                      <a:r>
                        <a:rPr lang="en-US" dirty="0"/>
                        <a:t>TF5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dirty="0"/>
                        <a:t>March 2023</a:t>
                      </a:r>
                    </a:p>
                    <a:p>
                      <a:endParaRPr lang="en-US" dirty="0">
                        <a:latin typeface="+mn-lt"/>
                      </a:endParaRPr>
                    </a:p>
                  </a:txBody>
                  <a:tcPr/>
                </a:tc>
                <a:tc>
                  <a:txBody>
                    <a:bodyPr/>
                    <a:lstStyle/>
                    <a:p>
                      <a:r>
                        <a:rPr lang="en-US" dirty="0"/>
                        <a:t>TF6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April 10, 2023</a:t>
                      </a:r>
                    </a:p>
                    <a:p>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TF7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April 28, 2023</a:t>
                      </a:r>
                      <a:endParaRPr lang="en-US" sz="1400"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latin typeface="+mn-lt"/>
                      </a:endParaRPr>
                    </a:p>
                  </a:txBody>
                  <a:tcPr/>
                </a:tc>
                <a:tc>
                  <a:txBody>
                    <a:bodyPr/>
                    <a:lstStyle/>
                    <a:p>
                      <a:r>
                        <a:rPr lang="en-US" dirty="0"/>
                        <a:t>TF8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May 2023</a:t>
                      </a:r>
                      <a:endParaRPr lang="en-US" sz="1400" u="sng" dirty="0"/>
                    </a:p>
                    <a:p>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TF9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June 2023</a:t>
                      </a:r>
                      <a:endParaRPr lang="en-US" sz="1400"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latin typeface="+mn-lt"/>
                      </a:endParaRPr>
                    </a:p>
                  </a:txBody>
                  <a:tcPr/>
                </a:tc>
                <a:extLst>
                  <a:ext uri="{0D108BD9-81ED-4DB2-BD59-A6C34878D82A}">
                    <a16:rowId xmlns:a16="http://schemas.microsoft.com/office/drawing/2014/main" val="976428244"/>
                  </a:ext>
                </a:extLst>
              </a:tr>
              <a:tr h="1711140">
                <a:tc>
                  <a:txBody>
                    <a:bodyPr/>
                    <a:lstStyle/>
                    <a:p>
                      <a:pPr lvl="0">
                        <a:buNone/>
                      </a:pPr>
                      <a:r>
                        <a:rPr lang="en-US" sz="800" u="none" strike="noStrike" kern="1200" noProof="0" dirty="0">
                          <a:effectLst/>
                        </a:rPr>
                        <a:t>Task Force Overview</a:t>
                      </a:r>
                    </a:p>
                    <a:p>
                      <a:pPr marL="0" lvl="0" indent="0">
                        <a:buFont typeface="Arial" panose="020B0604020202020204" pitchFamily="34" charset="0"/>
                        <a:buNone/>
                      </a:pPr>
                      <a:r>
                        <a:rPr lang="en-US" sz="800" u="none" strike="noStrike" kern="1200" noProof="0" dirty="0">
                          <a:effectLst/>
                        </a:rPr>
                        <a:t> </a:t>
                      </a:r>
                      <a:endParaRPr lang="en-US" sz="800" b="1" i="0" u="sng" strike="noStrike" kern="1200" noProof="0" dirty="0">
                        <a:effectLst/>
                        <a:latin typeface="+mn-lt"/>
                      </a:endParaRPr>
                    </a:p>
                  </a:txBody>
                  <a:tcPr/>
                </a:tc>
                <a:tc>
                  <a:txBody>
                    <a:bodyPr/>
                    <a:lstStyle/>
                    <a:p>
                      <a:pPr marL="0" lvl="0" indent="0">
                        <a:buFont typeface="Arial" panose="020B0604020202020204" pitchFamily="34" charset="0"/>
                        <a:buNone/>
                      </a:pPr>
                      <a:r>
                        <a:rPr lang="en-US" sz="800" kern="1200" dirty="0">
                          <a:effectLst/>
                        </a:rPr>
                        <a:t>Current ADT/Transfer Model and Current Police Academy Offerings and their </a:t>
                      </a:r>
                      <a:r>
                        <a:rPr lang="en-US" sz="800" u="none" strike="noStrike" kern="1200" noProof="0" dirty="0">
                          <a:effectLst/>
                        </a:rPr>
                        <a:t>Influence on Changes for the Current Model</a:t>
                      </a:r>
                      <a:r>
                        <a:rPr lang="en-US" sz="800" kern="1200" dirty="0">
                          <a:effectLst/>
                        </a:rPr>
                        <a:t> </a:t>
                      </a:r>
                    </a:p>
                    <a:p>
                      <a:pPr marL="0" lvl="0" indent="0">
                        <a:buFont typeface="Arial" panose="020B0604020202020204" pitchFamily="34" charset="0"/>
                        <a:buNone/>
                      </a:pPr>
                      <a:endParaRPr lang="en-US" sz="800" kern="1200" dirty="0">
                        <a:effectLst/>
                      </a:endParaRPr>
                    </a:p>
                    <a:p>
                      <a:pPr marL="0" lvl="0" indent="0">
                        <a:buFont typeface="Arial" panose="020B0604020202020204" pitchFamily="34" charset="0"/>
                        <a:buNone/>
                      </a:pPr>
                      <a:r>
                        <a:rPr lang="en-US" sz="800" kern="1200" dirty="0">
                          <a:effectLst/>
                        </a:rPr>
                        <a:t>Begin Developing Graduate Student Profile</a:t>
                      </a:r>
                    </a:p>
                    <a:p>
                      <a:pPr lvl="0" algn="l">
                        <a:buNone/>
                      </a:pPr>
                      <a:endParaRPr lang="en-US" sz="800" b="1" i="0" u="sng" strike="noStrike" noProof="0" dirty="0">
                        <a:latin typeface="+mn-lt"/>
                      </a:endParaRPr>
                    </a:p>
                  </a:txBody>
                  <a:tcPr/>
                </a:tc>
                <a:tc>
                  <a:txBody>
                    <a:bodyPr/>
                    <a:lstStyle/>
                    <a:p>
                      <a:r>
                        <a:rPr lang="en-US" sz="800" dirty="0"/>
                        <a:t>Framing for Evidence-Based Policing and Contemporary Challenges in US Policing</a:t>
                      </a:r>
                    </a:p>
                    <a:p>
                      <a:endParaRPr lang="en-US" sz="800" dirty="0"/>
                    </a:p>
                    <a:p>
                      <a:r>
                        <a:rPr lang="en-US" sz="800" dirty="0"/>
                        <a:t>Review of Current Practices and  Academy Training</a:t>
                      </a:r>
                    </a:p>
                    <a:p>
                      <a:endParaRPr lang="en-US" sz="800" dirty="0"/>
                    </a:p>
                    <a:p>
                      <a:r>
                        <a:rPr lang="en-US" sz="800" dirty="0"/>
                        <a:t>Continue Graduate Student Profile</a:t>
                      </a:r>
                      <a:endParaRPr lang="en-US" sz="800" u="sng" dirty="0"/>
                    </a:p>
                    <a:p>
                      <a:pPr lvl="0">
                        <a:buNone/>
                      </a:pPr>
                      <a:endParaRPr lang="en-US" sz="800" b="1" u="sng" dirty="0">
                        <a:latin typeface="+mn-lt"/>
                      </a:endParaRPr>
                    </a:p>
                  </a:txBody>
                  <a:tcPr/>
                </a:tc>
                <a:tc>
                  <a:txBody>
                    <a:bodyPr/>
                    <a:lstStyle/>
                    <a:p>
                      <a:r>
                        <a:rPr lang="en-US" sz="800" dirty="0"/>
                        <a:t>Competencies and Courses Associated with the Development of a Modern Policing Degree Program &amp; Bachelor's Degree</a:t>
                      </a:r>
                    </a:p>
                    <a:p>
                      <a:endParaRPr lang="en-US" sz="800" dirty="0"/>
                    </a:p>
                    <a:p>
                      <a:r>
                        <a:rPr lang="en-US" sz="800" dirty="0"/>
                        <a:t>Cont’d Framing for Evidence-Based Policing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kern="1200" dirty="0">
                        <a:effectLst/>
                      </a:endParaRPr>
                    </a:p>
                    <a:p>
                      <a:pPr marL="171450" marR="0" lvl="0" indent="-171450" algn="l" rtl="0" eaLnBrk="1" fontAlgn="auto" latinLnBrk="0" hangingPunct="1">
                        <a:lnSpc>
                          <a:spcPct val="100000"/>
                        </a:lnSpc>
                        <a:spcBef>
                          <a:spcPts val="0"/>
                        </a:spcBef>
                        <a:spcAft>
                          <a:spcPts val="0"/>
                        </a:spcAft>
                        <a:buClrTx/>
                        <a:buSzTx/>
                        <a:buFont typeface="Arial"/>
                        <a:buChar char="•"/>
                      </a:pPr>
                      <a:endParaRPr lang="en-US" sz="800" kern="1200"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DEIA &amp; Instruction in a Modern Policing Degree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Apprenticeship Overview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Faculty MQs; DEIA in Faculty Evals &amp; Tenure Review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u="none" strike="noStrike" kern="1200" noProof="0" dirty="0">
                        <a:effectLst/>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kern="1200" noProof="0" dirty="0">
                        <a:solidFill>
                          <a:schemeClr val="tx1"/>
                        </a:solidFill>
                        <a:effectLst/>
                        <a:latin typeface="+mn-lt"/>
                      </a:endParaRPr>
                    </a:p>
                  </a:txBody>
                  <a:tcPr/>
                </a:tc>
                <a:tc>
                  <a:txBody>
                    <a:bodyPr/>
                    <a:lstStyle/>
                    <a:p>
                      <a:pPr marL="0" lvl="0" indent="0">
                        <a:buFont typeface="Arial" panose="020B0604020202020204" pitchFamily="34" charset="0"/>
                        <a:buNone/>
                      </a:pPr>
                      <a:r>
                        <a:rPr lang="en-US" sz="800" dirty="0"/>
                        <a:t>Student Services and Support, incl. Options for Financial Support</a:t>
                      </a:r>
                    </a:p>
                    <a:p>
                      <a:pPr marL="0" lvl="0" indent="0">
                        <a:buFont typeface="Arial" panose="020B0604020202020204" pitchFamily="34" charset="0"/>
                        <a:buNone/>
                      </a:pPr>
                      <a:endParaRPr lang="en-US" sz="800" dirty="0"/>
                    </a:p>
                    <a:p>
                      <a:pPr marL="0" lvl="0" indent="0">
                        <a:buFont typeface="Arial" panose="020B0604020202020204" pitchFamily="34" charset="0"/>
                        <a:buNone/>
                      </a:pPr>
                      <a:r>
                        <a:rPr lang="en-US" sz="800" dirty="0"/>
                        <a:t>Cont’d Apprenticeship Overview, Discussion</a:t>
                      </a:r>
                    </a:p>
                    <a:p>
                      <a:pPr marL="0" lvl="0" indent="0">
                        <a:buFont typeface="Arial" panose="020B0604020202020204" pitchFamily="34" charset="0"/>
                        <a:buNone/>
                      </a:pPr>
                      <a:endParaRPr lang="en-US" sz="800" dirty="0"/>
                    </a:p>
                    <a:p>
                      <a:pPr marL="0" lvl="0" indent="0">
                        <a:buFont typeface="Arial" panose="020B0604020202020204" pitchFamily="34" charset="0"/>
                        <a:buNone/>
                      </a:pPr>
                      <a:r>
                        <a:rPr lang="en-US" sz="800" dirty="0"/>
                        <a:t>Credit for Prior Learning</a:t>
                      </a:r>
                    </a:p>
                    <a:p>
                      <a:pPr lvl="0" algn="l">
                        <a:buFont typeface="Arial" panose="020B0604020202020204" pitchFamily="34" charset="0"/>
                        <a:buNone/>
                      </a:pPr>
                      <a:endParaRPr lang="en-US" sz="800" u="sng" dirty="0"/>
                    </a:p>
                    <a:p>
                      <a:pPr marL="171450" marR="0" lvl="0" indent="-171450" algn="l">
                        <a:lnSpc>
                          <a:spcPct val="100000"/>
                        </a:lnSpc>
                        <a:spcBef>
                          <a:spcPts val="0"/>
                        </a:spcBef>
                        <a:spcAft>
                          <a:spcPts val="0"/>
                        </a:spcAft>
                        <a:buClrTx/>
                        <a:buSzTx/>
                        <a:buFont typeface="Arial" panose="020B0604020202020204" pitchFamily="34" charset="0"/>
                        <a:buChar char="•"/>
                      </a:pPr>
                      <a:endParaRPr lang="en-US" sz="800" dirty="0"/>
                    </a:p>
                    <a:p>
                      <a:pPr marL="0" lvl="0" indent="0">
                        <a:buFont typeface="Arial" panose="020B0604020202020204" pitchFamily="34" charset="0"/>
                        <a:buNone/>
                      </a:pPr>
                      <a:endParaRPr lang="en-US" sz="8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dirty="0"/>
                        <a:t>Continue Development of  Task Force Recommendations,  Elements of a Modern Policing Degree Program, and Graduate Student Profile</a:t>
                      </a:r>
                    </a:p>
                    <a:p>
                      <a:pPr marL="0" lvl="0" indent="0">
                        <a:buFont typeface="Arial" panose="020B0604020202020204" pitchFamily="34" charset="0"/>
                        <a:buNone/>
                      </a:pPr>
                      <a:endParaRPr lang="en-US" sz="800" kern="1200" dirty="0">
                        <a:effectLst/>
                      </a:endParaRPr>
                    </a:p>
                    <a:p>
                      <a:pPr marL="0" lvl="0" indent="0">
                        <a:buFont typeface="Arial" panose="020B0604020202020204" pitchFamily="34" charset="0"/>
                        <a:buNone/>
                      </a:pPr>
                      <a:endParaRPr lang="en-US" sz="8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dirty="0"/>
                        <a:t>In Person Meeting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dirty="0"/>
                        <a:t>Continue Refining Task Force Recommendations &amp; Elements of a Modern Policing Degree Program</a:t>
                      </a:r>
                    </a:p>
                    <a:p>
                      <a:pPr lvl="0">
                        <a:buNone/>
                      </a:pPr>
                      <a:endParaRPr lang="en-US" sz="800" u="sng" dirty="0"/>
                    </a:p>
                    <a:p>
                      <a:pPr lvl="0">
                        <a:buNone/>
                      </a:pPr>
                      <a:endParaRPr lang="en-US" sz="800" b="1" u="sng"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dirty="0"/>
                        <a:t>Finalize Task Force Recommendations &amp; Elements of a Modern Policing Degree Program</a:t>
                      </a:r>
                    </a:p>
                    <a:p>
                      <a:pPr marL="0" lvl="0" indent="0">
                        <a:buFont typeface="Arial" panose="020B0604020202020204" pitchFamily="34" charset="0"/>
                        <a:buNone/>
                      </a:pPr>
                      <a:endParaRPr lang="en-US" sz="800" dirty="0">
                        <a:latin typeface="+mn-lt"/>
                      </a:endParaRPr>
                    </a:p>
                  </a:txBody>
                  <a:tcPr/>
                </a:tc>
                <a:extLst>
                  <a:ext uri="{0D108BD9-81ED-4DB2-BD59-A6C34878D82A}">
                    <a16:rowId xmlns:a16="http://schemas.microsoft.com/office/drawing/2014/main" val="2720281684"/>
                  </a:ext>
                </a:extLst>
              </a:tr>
              <a:tr h="586936">
                <a:tc gridSpan="8">
                  <a:txBody>
                    <a:bodyPr/>
                    <a:lstStyle/>
                    <a:p>
                      <a:pPr marL="228600" lvl="0" indent="-228600">
                        <a:buClr>
                          <a:srgbClr val="000000"/>
                        </a:buClr>
                        <a:buFont typeface="Arial,Sans-Serif"/>
                        <a:buChar char="•"/>
                      </a:pPr>
                      <a:endParaRPr lang="en-US" sz="800" b="0" i="0" u="none" strike="noStrike" kern="1200" noProof="0" dirty="0">
                        <a:effectLst/>
                        <a:latin typeface="+mn-lt"/>
                      </a:endParaRPr>
                    </a:p>
                  </a:txBody>
                  <a:tcPr/>
                </a:tc>
                <a:tc hMerge="1">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Sans-Serif"/>
                        <a:buChar char="•"/>
                        <a:tabLst/>
                        <a:defRPr/>
                      </a:pPr>
                      <a:endParaRPr lang="en-US" sz="1000" b="0" i="0" u="none" strike="noStrike" kern="1200" noProof="0">
                        <a:solidFill>
                          <a:schemeClr val="dk1"/>
                        </a:solidFill>
                        <a:effectLst/>
                        <a:latin typeface="+mn-lt"/>
                      </a:endParaRPr>
                    </a:p>
                  </a:txBody>
                  <a:tcPr/>
                </a:tc>
                <a:tc hMerge="1">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900" kern="1200">
                        <a:solidFill>
                          <a:schemeClr val="dk1"/>
                        </a:solidFill>
                        <a:effectLst/>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kern="1200">
                        <a:solidFill>
                          <a:schemeClr val="dk1"/>
                        </a:solidFill>
                        <a:effectLst/>
                        <a:latin typeface="+mn-lt"/>
                        <a:ea typeface="+mn-ea"/>
                        <a:cs typeface="+mn-cs"/>
                      </a:endParaRPr>
                    </a:p>
                  </a:txBody>
                  <a:tcPr/>
                </a:tc>
                <a:tc hMerge="1">
                  <a: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kern="1200" noProof="0">
                        <a:solidFill>
                          <a:schemeClr val="tx1"/>
                        </a:solidFill>
                        <a:effectLst/>
                        <a:latin typeface="+mn-lt"/>
                      </a:endParaRPr>
                    </a:p>
                  </a:txBody>
                  <a:tcPr/>
                </a:tc>
                <a:tc hMerge="1">
                  <a:txBody>
                    <a:bodyPr/>
                    <a:lstStyle/>
                    <a:p>
                      <a:pPr marL="171450" lvl="0" indent="-171450">
                        <a:buFont typeface="Arial" panose="020B0604020202020204" pitchFamily="34" charset="0"/>
                        <a:buChar char="•"/>
                      </a:pPr>
                      <a:endParaRPr lang="en-US" sz="1100" kern="1200">
                        <a:solidFill>
                          <a:schemeClr val="dk1"/>
                        </a:solidFill>
                        <a:effectLst/>
                        <a:latin typeface="+mn-lt"/>
                        <a:ea typeface="+mn-ea"/>
                        <a:cs typeface="+mn-cs"/>
                      </a:endParaRPr>
                    </a:p>
                  </a:txBody>
                  <a:tcPr/>
                </a:tc>
                <a:tc hMerge="1">
                  <a:txBody>
                    <a:bodyPr/>
                    <a:lstStyle/>
                    <a:p>
                      <a:endParaRPr lang="en-US"/>
                    </a:p>
                  </a:txBody>
                  <a:tcPr/>
                </a:tc>
                <a:tc hMerge="1">
                  <a:txBody>
                    <a:bodyPr/>
                    <a:lstStyle/>
                    <a:p>
                      <a:pPr marL="0" lvl="0" indent="0">
                        <a:buFont typeface="Arial" panose="020B0604020202020204" pitchFamily="34" charset="0"/>
                        <a:buNone/>
                      </a:pPr>
                      <a:endParaRPr lang="en-US" sz="900">
                        <a:latin typeface="+mn-lt"/>
                      </a:endParaRPr>
                    </a:p>
                  </a:txBody>
                  <a:tcPr/>
                </a:tc>
                <a:tc>
                  <a:txBody>
                    <a:bodyPr/>
                    <a:lstStyle/>
                    <a:p>
                      <a:pPr marL="228600" lvl="0" indent="-228600">
                        <a:buClr>
                          <a:srgbClr val="000000"/>
                        </a:buClr>
                        <a:buFont typeface="Arial,Sans-Serif"/>
                        <a:buChar char="•"/>
                      </a:pPr>
                      <a:endParaRPr lang="en-US" sz="800" b="0" i="0" u="none" strike="noStrike" kern="1200" noProof="0" dirty="0">
                        <a:effectLst/>
                        <a:latin typeface="+mn-lt"/>
                      </a:endParaRPr>
                    </a:p>
                  </a:txBody>
                  <a:tcPr/>
                </a:tc>
                <a:extLst>
                  <a:ext uri="{0D108BD9-81ED-4DB2-BD59-A6C34878D82A}">
                    <a16:rowId xmlns:a16="http://schemas.microsoft.com/office/drawing/2014/main" val="2065180810"/>
                  </a:ext>
                </a:extLst>
              </a:tr>
            </a:tbl>
          </a:graphicData>
        </a:graphic>
      </p:graphicFrame>
      <p:grpSp>
        <p:nvGrpSpPr>
          <p:cNvPr id="26" name="Group 25" descr="Visual progression of graduate student profile development to completed profile&#10;">
            <a:extLst>
              <a:ext uri="{FF2B5EF4-FFF2-40B4-BE49-F238E27FC236}">
                <a16:creationId xmlns:a16="http://schemas.microsoft.com/office/drawing/2014/main" id="{09177736-E548-49B8-E648-E4DF4526B338}"/>
              </a:ext>
            </a:extLst>
          </p:cNvPr>
          <p:cNvGrpSpPr/>
          <p:nvPr/>
        </p:nvGrpSpPr>
        <p:grpSpPr>
          <a:xfrm>
            <a:off x="32880" y="5399839"/>
            <a:ext cx="12159120" cy="1344025"/>
            <a:chOff x="94695" y="5431094"/>
            <a:chExt cx="12002609" cy="1254787"/>
          </a:xfrm>
        </p:grpSpPr>
        <p:grpSp>
          <p:nvGrpSpPr>
            <p:cNvPr id="27" name="Group 26">
              <a:extLst>
                <a:ext uri="{FF2B5EF4-FFF2-40B4-BE49-F238E27FC236}">
                  <a16:creationId xmlns:a16="http://schemas.microsoft.com/office/drawing/2014/main" id="{2C7FD5AE-76B8-D737-5B89-E669A7F1489A}"/>
                </a:ext>
              </a:extLst>
            </p:cNvPr>
            <p:cNvGrpSpPr/>
            <p:nvPr/>
          </p:nvGrpSpPr>
          <p:grpSpPr>
            <a:xfrm>
              <a:off x="94695" y="5431094"/>
              <a:ext cx="12002609" cy="428844"/>
              <a:chOff x="94695" y="5431094"/>
              <a:chExt cx="12002609" cy="428844"/>
            </a:xfrm>
          </p:grpSpPr>
          <p:sp>
            <p:nvSpPr>
              <p:cNvPr id="44" name="Rectangle 43">
                <a:extLst>
                  <a:ext uri="{FF2B5EF4-FFF2-40B4-BE49-F238E27FC236}">
                    <a16:creationId xmlns:a16="http://schemas.microsoft.com/office/drawing/2014/main" id="{A560F68C-59FF-65B0-EDE5-28B6C34E0A0E}"/>
                  </a:ext>
                </a:extLst>
              </p:cNvPr>
              <p:cNvSpPr/>
              <p:nvPr/>
            </p:nvSpPr>
            <p:spPr>
              <a:xfrm>
                <a:off x="94695" y="5488084"/>
                <a:ext cx="12002609" cy="34768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E08E6F4-1A11-F358-2847-A738C7CD57A2}"/>
                  </a:ext>
                </a:extLst>
              </p:cNvPr>
              <p:cNvSpPr txBox="1"/>
              <p:nvPr/>
            </p:nvSpPr>
            <p:spPr>
              <a:xfrm>
                <a:off x="4267501" y="5431094"/>
                <a:ext cx="3656995" cy="428844"/>
              </a:xfrm>
              <a:prstGeom prst="rect">
                <a:avLst/>
              </a:prstGeom>
              <a:noFill/>
            </p:spPr>
            <p:txBody>
              <a:bodyPr wrap="square" rtlCol="0">
                <a:spAutoFit/>
              </a:bodyPr>
              <a:lstStyle/>
              <a:p>
                <a:r>
                  <a:rPr lang="en-US" sz="2000" b="1" dirty="0">
                    <a:solidFill>
                      <a:srgbClr val="002060"/>
                    </a:solidFill>
                  </a:rPr>
                  <a:t>Graduate Profile Relevance</a:t>
                </a:r>
              </a:p>
            </p:txBody>
          </p:sp>
        </p:grpSp>
        <p:grpSp>
          <p:nvGrpSpPr>
            <p:cNvPr id="28" name="Group 27">
              <a:extLst>
                <a:ext uri="{FF2B5EF4-FFF2-40B4-BE49-F238E27FC236}">
                  <a16:creationId xmlns:a16="http://schemas.microsoft.com/office/drawing/2014/main" id="{842D6696-59CA-D21D-6842-4A4C67D2DB58}"/>
                </a:ext>
              </a:extLst>
            </p:cNvPr>
            <p:cNvGrpSpPr/>
            <p:nvPr/>
          </p:nvGrpSpPr>
          <p:grpSpPr>
            <a:xfrm>
              <a:off x="395925" y="5859184"/>
              <a:ext cx="11341983" cy="826697"/>
              <a:chOff x="395925" y="5859184"/>
              <a:chExt cx="11341983" cy="826697"/>
            </a:xfrm>
          </p:grpSpPr>
          <p:grpSp>
            <p:nvGrpSpPr>
              <p:cNvPr id="29" name="Group 28">
                <a:extLst>
                  <a:ext uri="{FF2B5EF4-FFF2-40B4-BE49-F238E27FC236}">
                    <a16:creationId xmlns:a16="http://schemas.microsoft.com/office/drawing/2014/main" id="{A5C81090-4211-0FD8-EAF2-67FF3059CDB9}"/>
                  </a:ext>
                </a:extLst>
              </p:cNvPr>
              <p:cNvGrpSpPr/>
              <p:nvPr/>
            </p:nvGrpSpPr>
            <p:grpSpPr>
              <a:xfrm>
                <a:off x="395925" y="5859184"/>
                <a:ext cx="11341983" cy="826697"/>
                <a:chOff x="476171" y="5761589"/>
                <a:chExt cx="11284360" cy="909083"/>
              </a:xfrm>
            </p:grpSpPr>
            <p:sp>
              <p:nvSpPr>
                <p:cNvPr id="37" name="Freeform: Shape 20">
                  <a:extLst>
                    <a:ext uri="{FF2B5EF4-FFF2-40B4-BE49-F238E27FC236}">
                      <a16:creationId xmlns:a16="http://schemas.microsoft.com/office/drawing/2014/main" id="{35D148DE-3FB1-2961-CCA2-24FB1A0BD8AC}"/>
                    </a:ext>
                  </a:extLst>
                </p:cNvPr>
                <p:cNvSpPr/>
                <p:nvPr/>
              </p:nvSpPr>
              <p:spPr>
                <a:xfrm>
                  <a:off x="476171" y="5764580"/>
                  <a:ext cx="925230" cy="897444"/>
                </a:xfrm>
                <a:custGeom>
                  <a:avLst/>
                  <a:gdLst>
                    <a:gd name="connsiteX0" fmla="*/ 0 w 1057185"/>
                    <a:gd name="connsiteY0" fmla="*/ 528593 h 1057185"/>
                    <a:gd name="connsiteX1" fmla="*/ 528593 w 1057185"/>
                    <a:gd name="connsiteY1" fmla="*/ 0 h 1057185"/>
                    <a:gd name="connsiteX2" fmla="*/ 1057186 w 1057185"/>
                    <a:gd name="connsiteY2" fmla="*/ 528593 h 1057185"/>
                    <a:gd name="connsiteX3" fmla="*/ 528593 w 1057185"/>
                    <a:gd name="connsiteY3" fmla="*/ 1057186 h 1057185"/>
                    <a:gd name="connsiteX4" fmla="*/ 0 w 1057185"/>
                    <a:gd name="connsiteY4" fmla="*/ 528593 h 105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185" h="1057185">
                      <a:moveTo>
                        <a:pt x="0" y="528593"/>
                      </a:moveTo>
                      <a:cubicBezTo>
                        <a:pt x="0" y="236659"/>
                        <a:pt x="236659" y="0"/>
                        <a:pt x="528593" y="0"/>
                      </a:cubicBezTo>
                      <a:cubicBezTo>
                        <a:pt x="820527" y="0"/>
                        <a:pt x="1057186" y="236659"/>
                        <a:pt x="1057186" y="528593"/>
                      </a:cubicBezTo>
                      <a:cubicBezTo>
                        <a:pt x="1057186" y="820527"/>
                        <a:pt x="820527" y="1057186"/>
                        <a:pt x="528593" y="1057186"/>
                      </a:cubicBezTo>
                      <a:cubicBezTo>
                        <a:pt x="236659" y="1057186"/>
                        <a:pt x="0" y="820527"/>
                        <a:pt x="0" y="528593"/>
                      </a:cubicBezTo>
                      <a:close/>
                    </a:path>
                  </a:pathLst>
                </a:custGeom>
                <a:solidFill>
                  <a:schemeClr val="accent1">
                    <a:lumMod val="20000"/>
                    <a:lumOff val="80000"/>
                  </a:schemeClr>
                </a:solidFill>
                <a:ln/>
              </p:spPr>
              <p:style>
                <a:lnRef idx="0">
                  <a:schemeClr val="accent1"/>
                </a:lnRef>
                <a:fillRef idx="3">
                  <a:schemeClr val="accent1"/>
                </a:fillRef>
                <a:effectRef idx="3">
                  <a:schemeClr val="accent1"/>
                </a:effectRef>
                <a:fontRef idx="minor">
                  <a:schemeClr val="lt1"/>
                </a:fontRef>
              </p:style>
              <p:txBody>
                <a:bodyPr spcFirstLastPara="0" vert="horz" wrap="square" lIns="154821" tIns="154821" rIns="154821" bIns="154821" numCol="1" spcCol="1270" anchor="ctr" anchorCtr="0">
                  <a:noAutofit/>
                </a:bodyPr>
                <a:lstStyle/>
                <a:p>
                  <a:pPr marL="0" lvl="0" indent="0" algn="ctr" defTabSz="400050">
                    <a:lnSpc>
                      <a:spcPct val="90000"/>
                    </a:lnSpc>
                    <a:spcBef>
                      <a:spcPct val="0"/>
                    </a:spcBef>
                    <a:spcAft>
                      <a:spcPct val="35000"/>
                    </a:spcAft>
                    <a:buNone/>
                  </a:pPr>
                  <a:r>
                    <a:rPr lang="en-US" sz="700" kern="1200">
                      <a:solidFill>
                        <a:schemeClr val="tx1"/>
                      </a:solidFill>
                    </a:rPr>
                    <a:t>Defining Graduate Profile</a:t>
                  </a:r>
                </a:p>
              </p:txBody>
            </p:sp>
            <p:sp>
              <p:nvSpPr>
                <p:cNvPr id="38" name="Freeform: Shape 21">
                  <a:extLst>
                    <a:ext uri="{FF2B5EF4-FFF2-40B4-BE49-F238E27FC236}">
                      <a16:creationId xmlns:a16="http://schemas.microsoft.com/office/drawing/2014/main" id="{D065B725-A000-D2E1-3676-710BFC0501E9}"/>
                    </a:ext>
                  </a:extLst>
                </p:cNvPr>
                <p:cNvSpPr/>
                <p:nvPr/>
              </p:nvSpPr>
              <p:spPr>
                <a:xfrm>
                  <a:off x="2258627" y="5764580"/>
                  <a:ext cx="927232" cy="897444"/>
                </a:xfrm>
                <a:custGeom>
                  <a:avLst/>
                  <a:gdLst>
                    <a:gd name="connsiteX0" fmla="*/ 0 w 1057185"/>
                    <a:gd name="connsiteY0" fmla="*/ 528593 h 1057185"/>
                    <a:gd name="connsiteX1" fmla="*/ 528593 w 1057185"/>
                    <a:gd name="connsiteY1" fmla="*/ 0 h 1057185"/>
                    <a:gd name="connsiteX2" fmla="*/ 1057186 w 1057185"/>
                    <a:gd name="connsiteY2" fmla="*/ 528593 h 1057185"/>
                    <a:gd name="connsiteX3" fmla="*/ 528593 w 1057185"/>
                    <a:gd name="connsiteY3" fmla="*/ 1057186 h 1057185"/>
                    <a:gd name="connsiteX4" fmla="*/ 0 w 1057185"/>
                    <a:gd name="connsiteY4" fmla="*/ 528593 h 105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185" h="1057185">
                      <a:moveTo>
                        <a:pt x="0" y="528593"/>
                      </a:moveTo>
                      <a:cubicBezTo>
                        <a:pt x="0" y="236659"/>
                        <a:pt x="236659" y="0"/>
                        <a:pt x="528593" y="0"/>
                      </a:cubicBezTo>
                      <a:cubicBezTo>
                        <a:pt x="820527" y="0"/>
                        <a:pt x="1057186" y="236659"/>
                        <a:pt x="1057186" y="528593"/>
                      </a:cubicBezTo>
                      <a:cubicBezTo>
                        <a:pt x="1057186" y="820527"/>
                        <a:pt x="820527" y="1057186"/>
                        <a:pt x="528593" y="1057186"/>
                      </a:cubicBezTo>
                      <a:cubicBezTo>
                        <a:pt x="236659" y="1057186"/>
                        <a:pt x="0" y="820527"/>
                        <a:pt x="0" y="528593"/>
                      </a:cubicBezTo>
                      <a:close/>
                    </a:path>
                  </a:pathLst>
                </a:custGeom>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spcFirstLastPara="0" vert="horz" wrap="square" lIns="154821" tIns="154821" rIns="154821" bIns="154821" numCol="1" spcCol="1270" anchor="ctr" anchorCtr="0">
                  <a:noAutofit/>
                </a:bodyPr>
                <a:lstStyle/>
                <a:p>
                  <a:pPr marL="0" lvl="0" indent="0" algn="ctr" defTabSz="400050">
                    <a:lnSpc>
                      <a:spcPct val="90000"/>
                    </a:lnSpc>
                    <a:spcBef>
                      <a:spcPct val="0"/>
                    </a:spcBef>
                    <a:spcAft>
                      <a:spcPct val="35000"/>
                    </a:spcAft>
                    <a:buNone/>
                  </a:pPr>
                  <a:r>
                    <a:rPr lang="en-US" sz="700" kern="1200">
                      <a:solidFill>
                        <a:schemeClr val="tx1"/>
                      </a:solidFill>
                    </a:rPr>
                    <a:t>Profiles of Current Graduates</a:t>
                  </a:r>
                </a:p>
              </p:txBody>
            </p:sp>
            <p:sp>
              <p:nvSpPr>
                <p:cNvPr id="39" name="Freeform: Shape 22">
                  <a:extLst>
                    <a:ext uri="{FF2B5EF4-FFF2-40B4-BE49-F238E27FC236}">
                      <a16:creationId xmlns:a16="http://schemas.microsoft.com/office/drawing/2014/main" id="{3E9407B6-713B-007D-9842-38D0E60A68F5}"/>
                    </a:ext>
                  </a:extLst>
                </p:cNvPr>
                <p:cNvSpPr/>
                <p:nvPr/>
              </p:nvSpPr>
              <p:spPr>
                <a:xfrm>
                  <a:off x="3975224" y="5761589"/>
                  <a:ext cx="858747" cy="900436"/>
                </a:xfrm>
                <a:custGeom>
                  <a:avLst/>
                  <a:gdLst>
                    <a:gd name="connsiteX0" fmla="*/ 0 w 1057185"/>
                    <a:gd name="connsiteY0" fmla="*/ 528593 h 1057185"/>
                    <a:gd name="connsiteX1" fmla="*/ 528593 w 1057185"/>
                    <a:gd name="connsiteY1" fmla="*/ 0 h 1057185"/>
                    <a:gd name="connsiteX2" fmla="*/ 1057186 w 1057185"/>
                    <a:gd name="connsiteY2" fmla="*/ 528593 h 1057185"/>
                    <a:gd name="connsiteX3" fmla="*/ 528593 w 1057185"/>
                    <a:gd name="connsiteY3" fmla="*/ 1057186 h 1057185"/>
                    <a:gd name="connsiteX4" fmla="*/ 0 w 1057185"/>
                    <a:gd name="connsiteY4" fmla="*/ 528593 h 105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185" h="1057185">
                      <a:moveTo>
                        <a:pt x="0" y="528593"/>
                      </a:moveTo>
                      <a:cubicBezTo>
                        <a:pt x="0" y="236659"/>
                        <a:pt x="236659" y="0"/>
                        <a:pt x="528593" y="0"/>
                      </a:cubicBezTo>
                      <a:cubicBezTo>
                        <a:pt x="820527" y="0"/>
                        <a:pt x="1057186" y="236659"/>
                        <a:pt x="1057186" y="528593"/>
                      </a:cubicBezTo>
                      <a:cubicBezTo>
                        <a:pt x="1057186" y="820527"/>
                        <a:pt x="820527" y="1057186"/>
                        <a:pt x="528593" y="1057186"/>
                      </a:cubicBezTo>
                      <a:cubicBezTo>
                        <a:pt x="236659" y="1057186"/>
                        <a:pt x="0" y="820527"/>
                        <a:pt x="0" y="528593"/>
                      </a:cubicBezTo>
                      <a:close/>
                    </a:path>
                  </a:pathLst>
                </a:cu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spcFirstLastPara="0" vert="horz" wrap="square" lIns="154821" tIns="154821" rIns="154821" bIns="154821" numCol="1" spcCol="1270" anchor="ctr" anchorCtr="0">
                  <a:noAutofit/>
                </a:bodyPr>
                <a:lstStyle/>
                <a:p>
                  <a:pPr marL="0" lvl="0" indent="0" algn="ctr" defTabSz="400050">
                    <a:lnSpc>
                      <a:spcPct val="90000"/>
                    </a:lnSpc>
                    <a:spcBef>
                      <a:spcPct val="0"/>
                    </a:spcBef>
                    <a:spcAft>
                      <a:spcPct val="35000"/>
                    </a:spcAft>
                    <a:buNone/>
                  </a:pPr>
                  <a:r>
                    <a:rPr lang="en-US" sz="700" kern="1200" dirty="0">
                      <a:solidFill>
                        <a:schemeClr val="tx1"/>
                      </a:solidFill>
                    </a:rPr>
                    <a:t>Strengths and Weaknesses of Current Profile</a:t>
                  </a:r>
                </a:p>
              </p:txBody>
            </p:sp>
            <p:sp>
              <p:nvSpPr>
                <p:cNvPr id="40" name="Freeform: Shape 23">
                  <a:extLst>
                    <a:ext uri="{FF2B5EF4-FFF2-40B4-BE49-F238E27FC236}">
                      <a16:creationId xmlns:a16="http://schemas.microsoft.com/office/drawing/2014/main" id="{F694EA7F-9570-763C-AB10-1EA6E70EF4EF}"/>
                    </a:ext>
                  </a:extLst>
                </p:cNvPr>
                <p:cNvSpPr/>
                <p:nvPr/>
              </p:nvSpPr>
              <p:spPr>
                <a:xfrm>
                  <a:off x="5736875" y="5770235"/>
                  <a:ext cx="887143" cy="900436"/>
                </a:xfrm>
                <a:custGeom>
                  <a:avLst/>
                  <a:gdLst>
                    <a:gd name="connsiteX0" fmla="*/ 0 w 1057185"/>
                    <a:gd name="connsiteY0" fmla="*/ 528593 h 1057185"/>
                    <a:gd name="connsiteX1" fmla="*/ 528593 w 1057185"/>
                    <a:gd name="connsiteY1" fmla="*/ 0 h 1057185"/>
                    <a:gd name="connsiteX2" fmla="*/ 1057186 w 1057185"/>
                    <a:gd name="connsiteY2" fmla="*/ 528593 h 1057185"/>
                    <a:gd name="connsiteX3" fmla="*/ 528593 w 1057185"/>
                    <a:gd name="connsiteY3" fmla="*/ 1057186 h 1057185"/>
                    <a:gd name="connsiteX4" fmla="*/ 0 w 1057185"/>
                    <a:gd name="connsiteY4" fmla="*/ 528593 h 105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185" h="1057185">
                      <a:moveTo>
                        <a:pt x="0" y="528593"/>
                      </a:moveTo>
                      <a:cubicBezTo>
                        <a:pt x="0" y="236659"/>
                        <a:pt x="236659" y="0"/>
                        <a:pt x="528593" y="0"/>
                      </a:cubicBezTo>
                      <a:cubicBezTo>
                        <a:pt x="820527" y="0"/>
                        <a:pt x="1057186" y="236659"/>
                        <a:pt x="1057186" y="528593"/>
                      </a:cubicBezTo>
                      <a:cubicBezTo>
                        <a:pt x="1057186" y="820527"/>
                        <a:pt x="820527" y="1057186"/>
                        <a:pt x="528593" y="1057186"/>
                      </a:cubicBezTo>
                      <a:cubicBezTo>
                        <a:pt x="236659" y="1057186"/>
                        <a:pt x="0" y="820527"/>
                        <a:pt x="0" y="528593"/>
                      </a:cubicBezTo>
                      <a:close/>
                    </a:path>
                  </a:pathLst>
                </a:custGeom>
                <a:solidFill>
                  <a:schemeClr val="accent1"/>
                </a:solidFill>
                <a:ln/>
              </p:spPr>
              <p:style>
                <a:lnRef idx="0">
                  <a:schemeClr val="accent1"/>
                </a:lnRef>
                <a:fillRef idx="3">
                  <a:schemeClr val="accent1"/>
                </a:fillRef>
                <a:effectRef idx="3">
                  <a:schemeClr val="accent1"/>
                </a:effectRef>
                <a:fontRef idx="minor">
                  <a:schemeClr val="lt1"/>
                </a:fontRef>
              </p:style>
              <p:txBody>
                <a:bodyPr spcFirstLastPara="0" vert="horz" wrap="square" lIns="154821" tIns="154821" rIns="154821" bIns="154821" numCol="1" spcCol="1270" anchor="ctr" anchorCtr="0">
                  <a:noAutofit/>
                </a:bodyPr>
                <a:lstStyle/>
                <a:p>
                  <a:pPr marL="0" lvl="0" indent="0" algn="ctr" defTabSz="400050">
                    <a:lnSpc>
                      <a:spcPct val="90000"/>
                    </a:lnSpc>
                    <a:spcBef>
                      <a:spcPct val="0"/>
                    </a:spcBef>
                    <a:spcAft>
                      <a:spcPct val="35000"/>
                    </a:spcAft>
                    <a:buNone/>
                  </a:pPr>
                  <a:r>
                    <a:rPr lang="en-US" sz="700" kern="1200" dirty="0">
                      <a:solidFill>
                        <a:schemeClr val="tx1"/>
                      </a:solidFill>
                    </a:rPr>
                    <a:t>Competencies Needed within Updated </a:t>
                  </a:r>
                  <a:r>
                    <a:rPr lang="en-US" sz="700" dirty="0">
                      <a:solidFill>
                        <a:schemeClr val="tx1"/>
                      </a:solidFill>
                    </a:rPr>
                    <a:t>P</a:t>
                  </a:r>
                  <a:r>
                    <a:rPr lang="en-US" sz="700" kern="1200" dirty="0">
                      <a:solidFill>
                        <a:schemeClr val="tx1"/>
                      </a:solidFill>
                    </a:rPr>
                    <a:t>rofile</a:t>
                  </a:r>
                </a:p>
              </p:txBody>
            </p:sp>
            <p:sp>
              <p:nvSpPr>
                <p:cNvPr id="41" name="Freeform: Shape 24">
                  <a:extLst>
                    <a:ext uri="{FF2B5EF4-FFF2-40B4-BE49-F238E27FC236}">
                      <a16:creationId xmlns:a16="http://schemas.microsoft.com/office/drawing/2014/main" id="{157261C9-B2C1-4480-CEE6-DC9795E53B2C}"/>
                    </a:ext>
                  </a:extLst>
                </p:cNvPr>
                <p:cNvSpPr/>
                <p:nvPr/>
              </p:nvSpPr>
              <p:spPr>
                <a:xfrm>
                  <a:off x="7598088" y="5761589"/>
                  <a:ext cx="938220" cy="909082"/>
                </a:xfrm>
                <a:custGeom>
                  <a:avLst/>
                  <a:gdLst>
                    <a:gd name="connsiteX0" fmla="*/ 0 w 1057185"/>
                    <a:gd name="connsiteY0" fmla="*/ 528593 h 1057185"/>
                    <a:gd name="connsiteX1" fmla="*/ 528593 w 1057185"/>
                    <a:gd name="connsiteY1" fmla="*/ 0 h 1057185"/>
                    <a:gd name="connsiteX2" fmla="*/ 1057186 w 1057185"/>
                    <a:gd name="connsiteY2" fmla="*/ 528593 h 1057185"/>
                    <a:gd name="connsiteX3" fmla="*/ 528593 w 1057185"/>
                    <a:gd name="connsiteY3" fmla="*/ 1057186 h 1057185"/>
                    <a:gd name="connsiteX4" fmla="*/ 0 w 1057185"/>
                    <a:gd name="connsiteY4" fmla="*/ 528593 h 105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185" h="1057185">
                      <a:moveTo>
                        <a:pt x="0" y="528593"/>
                      </a:moveTo>
                      <a:cubicBezTo>
                        <a:pt x="0" y="236659"/>
                        <a:pt x="236659" y="0"/>
                        <a:pt x="528593" y="0"/>
                      </a:cubicBezTo>
                      <a:cubicBezTo>
                        <a:pt x="820527" y="0"/>
                        <a:pt x="1057186" y="236659"/>
                        <a:pt x="1057186" y="528593"/>
                      </a:cubicBezTo>
                      <a:cubicBezTo>
                        <a:pt x="1057186" y="820527"/>
                        <a:pt x="820527" y="1057186"/>
                        <a:pt x="528593" y="1057186"/>
                      </a:cubicBezTo>
                      <a:cubicBezTo>
                        <a:pt x="236659" y="1057186"/>
                        <a:pt x="0" y="820527"/>
                        <a:pt x="0" y="528593"/>
                      </a:cubicBezTo>
                      <a:close/>
                    </a:path>
                  </a:pathLst>
                </a:custGeom>
                <a:solidFill>
                  <a:schemeClr val="accent1">
                    <a:lumMod val="75000"/>
                  </a:schemeClr>
                </a:solidFill>
                <a:ln/>
              </p:spPr>
              <p:style>
                <a:lnRef idx="0">
                  <a:schemeClr val="accent1"/>
                </a:lnRef>
                <a:fillRef idx="3">
                  <a:schemeClr val="accent1"/>
                </a:fillRef>
                <a:effectRef idx="3">
                  <a:schemeClr val="accent1"/>
                </a:effectRef>
                <a:fontRef idx="minor">
                  <a:schemeClr val="lt1"/>
                </a:fontRef>
              </p:style>
              <p:txBody>
                <a:bodyPr spcFirstLastPara="0" vert="horz" wrap="square" lIns="154821" tIns="154821" rIns="154821" bIns="154821" numCol="1" spcCol="1270" anchor="ctr" anchorCtr="0">
                  <a:noAutofit/>
                </a:bodyPr>
                <a:lstStyle/>
                <a:p>
                  <a:pPr marL="0" lvl="0" indent="0" algn="ctr" defTabSz="400050">
                    <a:lnSpc>
                      <a:spcPct val="90000"/>
                    </a:lnSpc>
                    <a:spcBef>
                      <a:spcPct val="0"/>
                    </a:spcBef>
                    <a:spcAft>
                      <a:spcPct val="35000"/>
                    </a:spcAft>
                    <a:buNone/>
                  </a:pPr>
                  <a:r>
                    <a:rPr lang="en-US" sz="700" kern="1200"/>
                    <a:t>DEIA Competency of Profile</a:t>
                  </a:r>
                </a:p>
              </p:txBody>
            </p:sp>
            <p:sp>
              <p:nvSpPr>
                <p:cNvPr id="42" name="Freeform: Shape 25">
                  <a:extLst>
                    <a:ext uri="{FF2B5EF4-FFF2-40B4-BE49-F238E27FC236}">
                      <a16:creationId xmlns:a16="http://schemas.microsoft.com/office/drawing/2014/main" id="{46EEB9D6-5557-9F69-1C21-58AE7F97674D}"/>
                    </a:ext>
                  </a:extLst>
                </p:cNvPr>
                <p:cNvSpPr/>
                <p:nvPr/>
              </p:nvSpPr>
              <p:spPr>
                <a:xfrm>
                  <a:off x="9313439" y="5764579"/>
                  <a:ext cx="887144" cy="906093"/>
                </a:xfrm>
                <a:custGeom>
                  <a:avLst/>
                  <a:gdLst>
                    <a:gd name="connsiteX0" fmla="*/ 0 w 1057185"/>
                    <a:gd name="connsiteY0" fmla="*/ 528593 h 1057185"/>
                    <a:gd name="connsiteX1" fmla="*/ 528593 w 1057185"/>
                    <a:gd name="connsiteY1" fmla="*/ 0 h 1057185"/>
                    <a:gd name="connsiteX2" fmla="*/ 1057186 w 1057185"/>
                    <a:gd name="connsiteY2" fmla="*/ 528593 h 1057185"/>
                    <a:gd name="connsiteX3" fmla="*/ 528593 w 1057185"/>
                    <a:gd name="connsiteY3" fmla="*/ 1057186 h 1057185"/>
                    <a:gd name="connsiteX4" fmla="*/ 0 w 1057185"/>
                    <a:gd name="connsiteY4" fmla="*/ 528593 h 105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185" h="1057185">
                      <a:moveTo>
                        <a:pt x="0" y="528593"/>
                      </a:moveTo>
                      <a:cubicBezTo>
                        <a:pt x="0" y="236659"/>
                        <a:pt x="236659" y="0"/>
                        <a:pt x="528593" y="0"/>
                      </a:cubicBezTo>
                      <a:cubicBezTo>
                        <a:pt x="820527" y="0"/>
                        <a:pt x="1057186" y="236659"/>
                        <a:pt x="1057186" y="528593"/>
                      </a:cubicBezTo>
                      <a:cubicBezTo>
                        <a:pt x="1057186" y="820527"/>
                        <a:pt x="820527" y="1057186"/>
                        <a:pt x="528593" y="1057186"/>
                      </a:cubicBezTo>
                      <a:cubicBezTo>
                        <a:pt x="236659" y="1057186"/>
                        <a:pt x="0" y="820527"/>
                        <a:pt x="0" y="528593"/>
                      </a:cubicBezTo>
                      <a:close/>
                    </a:path>
                  </a:pathLst>
                </a:custGeom>
                <a:solidFill>
                  <a:schemeClr val="accent1">
                    <a:lumMod val="50000"/>
                  </a:schemeClr>
                </a:solidFill>
                <a:ln/>
              </p:spPr>
              <p:style>
                <a:lnRef idx="0">
                  <a:schemeClr val="accent1"/>
                </a:lnRef>
                <a:fillRef idx="3">
                  <a:schemeClr val="accent1"/>
                </a:fillRef>
                <a:effectRef idx="3">
                  <a:schemeClr val="accent1"/>
                </a:effectRef>
                <a:fontRef idx="minor">
                  <a:schemeClr val="lt1"/>
                </a:fontRef>
              </p:style>
              <p:txBody>
                <a:bodyPr spcFirstLastPara="0" vert="horz" wrap="square" lIns="154821" tIns="154821" rIns="154821" bIns="154821" numCol="1" spcCol="1270" anchor="ctr" anchorCtr="0">
                  <a:noAutofit/>
                </a:bodyPr>
                <a:lstStyle/>
                <a:p>
                  <a:pPr marL="0" lvl="0" indent="0" algn="ctr" defTabSz="400050">
                    <a:lnSpc>
                      <a:spcPct val="90000"/>
                    </a:lnSpc>
                    <a:spcBef>
                      <a:spcPct val="0"/>
                    </a:spcBef>
                    <a:spcAft>
                      <a:spcPct val="35000"/>
                    </a:spcAft>
                    <a:buNone/>
                  </a:pPr>
                  <a:r>
                    <a:rPr lang="en-US" sz="700" kern="1200"/>
                    <a:t>Understanding how Prior </a:t>
                  </a:r>
                  <a:r>
                    <a:rPr lang="en-US" sz="700"/>
                    <a:t>E</a:t>
                  </a:r>
                  <a:r>
                    <a:rPr lang="en-US" sz="700" kern="1200"/>
                    <a:t>xperience Fits within the Profile</a:t>
                  </a:r>
                </a:p>
              </p:txBody>
            </p:sp>
            <p:sp>
              <p:nvSpPr>
                <p:cNvPr id="43" name="Freeform: Shape 26">
                  <a:extLst>
                    <a:ext uri="{FF2B5EF4-FFF2-40B4-BE49-F238E27FC236}">
                      <a16:creationId xmlns:a16="http://schemas.microsoft.com/office/drawing/2014/main" id="{D902CBFF-396B-55FA-8AA2-50206B3563BF}"/>
                    </a:ext>
                  </a:extLst>
                </p:cNvPr>
                <p:cNvSpPr/>
                <p:nvPr/>
              </p:nvSpPr>
              <p:spPr>
                <a:xfrm>
                  <a:off x="10899717" y="5761589"/>
                  <a:ext cx="860814" cy="909081"/>
                </a:xfrm>
                <a:custGeom>
                  <a:avLst/>
                  <a:gdLst>
                    <a:gd name="connsiteX0" fmla="*/ 0 w 1057185"/>
                    <a:gd name="connsiteY0" fmla="*/ 528593 h 1057185"/>
                    <a:gd name="connsiteX1" fmla="*/ 528593 w 1057185"/>
                    <a:gd name="connsiteY1" fmla="*/ 0 h 1057185"/>
                    <a:gd name="connsiteX2" fmla="*/ 1057186 w 1057185"/>
                    <a:gd name="connsiteY2" fmla="*/ 528593 h 1057185"/>
                    <a:gd name="connsiteX3" fmla="*/ 528593 w 1057185"/>
                    <a:gd name="connsiteY3" fmla="*/ 1057186 h 1057185"/>
                    <a:gd name="connsiteX4" fmla="*/ 0 w 1057185"/>
                    <a:gd name="connsiteY4" fmla="*/ 528593 h 105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185" h="1057185">
                      <a:moveTo>
                        <a:pt x="0" y="528593"/>
                      </a:moveTo>
                      <a:cubicBezTo>
                        <a:pt x="0" y="236659"/>
                        <a:pt x="236659" y="0"/>
                        <a:pt x="528593" y="0"/>
                      </a:cubicBezTo>
                      <a:cubicBezTo>
                        <a:pt x="820527" y="0"/>
                        <a:pt x="1057186" y="236659"/>
                        <a:pt x="1057186" y="528593"/>
                      </a:cubicBezTo>
                      <a:cubicBezTo>
                        <a:pt x="1057186" y="820527"/>
                        <a:pt x="820527" y="1057186"/>
                        <a:pt x="528593" y="1057186"/>
                      </a:cubicBezTo>
                      <a:cubicBezTo>
                        <a:pt x="236659" y="1057186"/>
                        <a:pt x="0" y="820527"/>
                        <a:pt x="0" y="528593"/>
                      </a:cubicBezTo>
                      <a:close/>
                    </a:path>
                  </a:pathLst>
                </a:custGeom>
                <a:solidFill>
                  <a:srgbClr val="002060"/>
                </a:solidFill>
                <a:ln/>
              </p:spPr>
              <p:style>
                <a:lnRef idx="0">
                  <a:schemeClr val="accent1"/>
                </a:lnRef>
                <a:fillRef idx="3">
                  <a:schemeClr val="accent1"/>
                </a:fillRef>
                <a:effectRef idx="3">
                  <a:schemeClr val="accent1"/>
                </a:effectRef>
                <a:fontRef idx="minor">
                  <a:schemeClr val="lt1"/>
                </a:fontRef>
              </p:style>
              <p:txBody>
                <a:bodyPr spcFirstLastPara="0" vert="horz" wrap="square" lIns="154821" tIns="154821" rIns="154821" bIns="154821" numCol="1" spcCol="1270" anchor="ctr" anchorCtr="0">
                  <a:noAutofit/>
                </a:bodyPr>
                <a:lstStyle/>
                <a:p>
                  <a:pPr marL="0" lvl="0" indent="0" algn="ctr" defTabSz="400050">
                    <a:lnSpc>
                      <a:spcPct val="90000"/>
                    </a:lnSpc>
                    <a:spcBef>
                      <a:spcPct val="0"/>
                    </a:spcBef>
                    <a:spcAft>
                      <a:spcPct val="35000"/>
                    </a:spcAft>
                    <a:buNone/>
                  </a:pPr>
                  <a:r>
                    <a:rPr lang="en-US" sz="700" kern="1200"/>
                    <a:t>Completed Profile</a:t>
                  </a:r>
                  <a:br>
                    <a:rPr lang="en-US" sz="700" kern="1200"/>
                  </a:br>
                  <a:endParaRPr lang="en-US" sz="700" kern="1200"/>
                </a:p>
              </p:txBody>
            </p:sp>
          </p:grpSp>
          <p:grpSp>
            <p:nvGrpSpPr>
              <p:cNvPr id="30" name="Group 29">
                <a:extLst>
                  <a:ext uri="{FF2B5EF4-FFF2-40B4-BE49-F238E27FC236}">
                    <a16:creationId xmlns:a16="http://schemas.microsoft.com/office/drawing/2014/main" id="{A47F7BE5-BF3E-E014-503D-9CC1C29717B6}"/>
                  </a:ext>
                </a:extLst>
              </p:cNvPr>
              <p:cNvGrpSpPr/>
              <p:nvPr/>
            </p:nvGrpSpPr>
            <p:grpSpPr>
              <a:xfrm>
                <a:off x="1583268" y="6034337"/>
                <a:ext cx="9205524" cy="624336"/>
                <a:chOff x="1583268" y="6034337"/>
                <a:chExt cx="9205524" cy="624336"/>
              </a:xfrm>
            </p:grpSpPr>
            <p:sp>
              <p:nvSpPr>
                <p:cNvPr id="31" name="Arrow: Chevron 12">
                  <a:extLst>
                    <a:ext uri="{FF2B5EF4-FFF2-40B4-BE49-F238E27FC236}">
                      <a16:creationId xmlns:a16="http://schemas.microsoft.com/office/drawing/2014/main" id="{F0651BAE-9851-C629-896E-A7D522327D2D}"/>
                    </a:ext>
                  </a:extLst>
                </p:cNvPr>
                <p:cNvSpPr/>
                <p:nvPr/>
              </p:nvSpPr>
              <p:spPr>
                <a:xfrm>
                  <a:off x="1583268" y="6042181"/>
                  <a:ext cx="363984" cy="616492"/>
                </a:xfrm>
                <a:prstGeom prst="chevron">
                  <a:avLst/>
                </a:prstGeom>
                <a:solidFill>
                  <a:schemeClr val="tx2">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Chevron 13">
                  <a:extLst>
                    <a:ext uri="{FF2B5EF4-FFF2-40B4-BE49-F238E27FC236}">
                      <a16:creationId xmlns:a16="http://schemas.microsoft.com/office/drawing/2014/main" id="{6F94546F-FC49-7D73-3FC9-9703521B8DAC}"/>
                    </a:ext>
                  </a:extLst>
                </p:cNvPr>
                <p:cNvSpPr/>
                <p:nvPr/>
              </p:nvSpPr>
              <p:spPr>
                <a:xfrm>
                  <a:off x="3324129" y="6034337"/>
                  <a:ext cx="363984" cy="616492"/>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Arrow: Chevron 14">
                  <a:extLst>
                    <a:ext uri="{FF2B5EF4-FFF2-40B4-BE49-F238E27FC236}">
                      <a16:creationId xmlns:a16="http://schemas.microsoft.com/office/drawing/2014/main" id="{BF0EDA57-E4C0-CEE3-E067-765CA3821215}"/>
                    </a:ext>
                  </a:extLst>
                </p:cNvPr>
                <p:cNvSpPr/>
                <p:nvPr/>
              </p:nvSpPr>
              <p:spPr>
                <a:xfrm>
                  <a:off x="5103024" y="6041227"/>
                  <a:ext cx="363984" cy="616492"/>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row: Chevron 15">
                  <a:extLst>
                    <a:ext uri="{FF2B5EF4-FFF2-40B4-BE49-F238E27FC236}">
                      <a16:creationId xmlns:a16="http://schemas.microsoft.com/office/drawing/2014/main" id="{1CE52F00-C873-F2FD-3D8E-B1EA072CE193}"/>
                    </a:ext>
                  </a:extLst>
                </p:cNvPr>
                <p:cNvSpPr/>
                <p:nvPr/>
              </p:nvSpPr>
              <p:spPr>
                <a:xfrm>
                  <a:off x="6947474" y="6041227"/>
                  <a:ext cx="363984" cy="61649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Arrow: Chevron 16">
                  <a:extLst>
                    <a:ext uri="{FF2B5EF4-FFF2-40B4-BE49-F238E27FC236}">
                      <a16:creationId xmlns:a16="http://schemas.microsoft.com/office/drawing/2014/main" id="{4F649E03-08BC-B07D-0D62-D967A966E9EB}"/>
                    </a:ext>
                  </a:extLst>
                </p:cNvPr>
                <p:cNvSpPr/>
                <p:nvPr/>
              </p:nvSpPr>
              <p:spPr>
                <a:xfrm>
                  <a:off x="8747529" y="6034337"/>
                  <a:ext cx="363984" cy="616492"/>
                </a:xfrm>
                <a:prstGeom prst="chevr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Chevron 17">
                  <a:extLst>
                    <a:ext uri="{FF2B5EF4-FFF2-40B4-BE49-F238E27FC236}">
                      <a16:creationId xmlns:a16="http://schemas.microsoft.com/office/drawing/2014/main" id="{DBAAE2A4-9DF5-A6C3-340C-6869C05EF078}"/>
                    </a:ext>
                  </a:extLst>
                </p:cNvPr>
                <p:cNvSpPr/>
                <p:nvPr/>
              </p:nvSpPr>
              <p:spPr>
                <a:xfrm>
                  <a:off x="10424808" y="6034337"/>
                  <a:ext cx="363984" cy="616492"/>
                </a:xfrm>
                <a:prstGeom prst="chevr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Tree>
    <p:extLst>
      <p:ext uri="{BB962C8B-B14F-4D97-AF65-F5344CB8AC3E}">
        <p14:creationId xmlns:p14="http://schemas.microsoft.com/office/powerpoint/2010/main" val="1895865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7F944-DA34-187F-C07F-C48FD3EF08EC}"/>
              </a:ext>
            </a:extLst>
          </p:cNvPr>
          <p:cNvSpPr>
            <a:spLocks noGrp="1"/>
          </p:cNvSpPr>
          <p:nvPr>
            <p:ph type="title"/>
          </p:nvPr>
        </p:nvSpPr>
        <p:spPr/>
        <p:txBody>
          <a:bodyPr>
            <a:normAutofit/>
          </a:bodyPr>
          <a:lstStyle/>
          <a:p>
            <a:r>
              <a:rPr lang="en-US" dirty="0"/>
              <a:t>Modern Policing Degree Program</a:t>
            </a:r>
            <a:br>
              <a:rPr lang="en-US" dirty="0"/>
            </a:br>
            <a:r>
              <a:rPr lang="en-US" dirty="0"/>
              <a:t>AB 89 Recommendations: Courses</a:t>
            </a:r>
            <a:endParaRPr lang="en-US" sz="3100" dirty="0"/>
          </a:p>
        </p:txBody>
      </p:sp>
      <p:sp>
        <p:nvSpPr>
          <p:cNvPr id="3" name="Content Placeholder 2">
            <a:extLst>
              <a:ext uri="{FF2B5EF4-FFF2-40B4-BE49-F238E27FC236}">
                <a16:creationId xmlns:a16="http://schemas.microsoft.com/office/drawing/2014/main" id="{40D6517C-A1F1-F92A-33A9-4311BB2EAA7A}"/>
              </a:ext>
            </a:extLst>
          </p:cNvPr>
          <p:cNvSpPr>
            <a:spLocks noGrp="1"/>
          </p:cNvSpPr>
          <p:nvPr>
            <p:ph idx="1"/>
          </p:nvPr>
        </p:nvSpPr>
        <p:spPr/>
        <p:txBody>
          <a:bodyPr>
            <a:normAutofit/>
          </a:bodyPr>
          <a:lstStyle/>
          <a:p>
            <a:pPr>
              <a:lnSpc>
                <a:spcPct val="107000"/>
              </a:lnSpc>
              <a:spcBef>
                <a:spcPts val="0"/>
              </a:spcBef>
            </a:pPr>
            <a:r>
              <a:rPr lang="en-US" sz="2400" kern="100" dirty="0">
                <a:effectLst/>
                <a:latin typeface="Source Sans Pro" panose="020B0503030403020204" pitchFamily="34" charset="0"/>
                <a:ea typeface="Calibri" panose="020F0502020204030204" pitchFamily="34" charset="0"/>
                <a:cs typeface="Times New Roman" panose="02020603050405020304" pitchFamily="18" charset="0"/>
              </a:rPr>
              <a:t>Courses in a Modern Policing Degree (AA or AS in Policing) should include those listed in AB 89: “</a:t>
            </a:r>
            <a:r>
              <a:rPr lang="en-US" sz="2400" kern="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Focus on courses pertinent to law enforcement, which shall include, but not be limited to, </a:t>
            </a:r>
            <a:r>
              <a:rPr lang="en-US" sz="2400" b="1" kern="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psychology</a:t>
            </a:r>
            <a:r>
              <a:rPr lang="en-US" sz="2400" kern="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a:t>
            </a:r>
            <a:r>
              <a:rPr lang="en-US" sz="2400" b="1" kern="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communications</a:t>
            </a:r>
            <a:r>
              <a:rPr lang="en-US" sz="2400" kern="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a:t>
            </a:r>
            <a:r>
              <a:rPr lang="en-US" sz="2400" b="1" kern="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history</a:t>
            </a:r>
            <a:r>
              <a:rPr lang="en-US" sz="2400" kern="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a:t>
            </a:r>
            <a:r>
              <a:rPr lang="en-US" sz="2400" b="1" kern="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ethnic studies</a:t>
            </a:r>
            <a:r>
              <a:rPr lang="en-US" sz="2400" kern="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a:t>
            </a:r>
            <a:r>
              <a:rPr lang="en-US" sz="2400" b="1" kern="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law</a:t>
            </a:r>
            <a:r>
              <a:rPr lang="en-US" sz="2400" kern="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and those determined to </a:t>
            </a:r>
            <a:r>
              <a:rPr lang="en-US" sz="2400" b="1" kern="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develop necessary critical thinking skills and emotional intelligence</a:t>
            </a:r>
            <a:r>
              <a:rPr lang="en-US" sz="2400" kern="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a:t>
            </a:r>
          </a:p>
          <a:p>
            <a:pPr>
              <a:lnSpc>
                <a:spcPct val="107000"/>
              </a:lnSpc>
              <a:spcBef>
                <a:spcPts val="0"/>
              </a:spcBef>
            </a:pPr>
            <a:endParaRPr lang="en-US" sz="2400" kern="0" dirty="0">
              <a:solidFill>
                <a:schemeClr val="tx1"/>
              </a:solidFill>
              <a:latin typeface="Source Sans Pro" panose="020B0503030403020204" pitchFamily="34" charset="0"/>
              <a:ea typeface="Times New Roman" panose="02020603050405020304" pitchFamily="18" charset="0"/>
              <a:cs typeface="Times New Roman" panose="02020603050405020304" pitchFamily="18" charset="0"/>
            </a:endParaRPr>
          </a:p>
          <a:p>
            <a:pPr>
              <a:lnSpc>
                <a:spcPct val="107000"/>
              </a:lnSpc>
              <a:spcBef>
                <a:spcPts val="0"/>
              </a:spcBef>
            </a:pPr>
            <a:r>
              <a:rPr lang="en-US" sz="2400" kern="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What other courses or topics should be included?</a:t>
            </a:r>
          </a:p>
          <a:p>
            <a:pPr lvl="1">
              <a:lnSpc>
                <a:spcPct val="107000"/>
              </a:lnSpc>
              <a:spcBef>
                <a:spcPts val="0"/>
              </a:spcBef>
            </a:pPr>
            <a:r>
              <a:rPr lang="en-US" sz="2200" kern="0" dirty="0">
                <a:solidFill>
                  <a:schemeClr val="tx1"/>
                </a:solidFill>
                <a:latin typeface="Source Sans Pro" panose="020B0503030403020204" pitchFamily="34" charset="0"/>
                <a:ea typeface="Times New Roman" panose="02020603050405020304" pitchFamily="18" charset="0"/>
                <a:cs typeface="Times New Roman" panose="02020603050405020304" pitchFamily="18" charset="0"/>
              </a:rPr>
              <a:t>Discuss with someone sitting nearby or in the Zoom chat</a:t>
            </a:r>
          </a:p>
          <a:p>
            <a:pPr marL="0" indent="0">
              <a:lnSpc>
                <a:spcPct val="107000"/>
              </a:lnSpc>
              <a:spcBef>
                <a:spcPts val="0"/>
              </a:spcBef>
              <a:buNone/>
            </a:pPr>
            <a:endParaRPr lang="en-US" sz="2400" kern="100" dirty="0">
              <a:effectLst/>
              <a:latin typeface="Source Sans Pro" panose="020B0503030403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dirty="0"/>
          </a:p>
        </p:txBody>
      </p:sp>
    </p:spTree>
    <p:extLst>
      <p:ext uri="{BB962C8B-B14F-4D97-AF65-F5344CB8AC3E}">
        <p14:creationId xmlns:p14="http://schemas.microsoft.com/office/powerpoint/2010/main" val="1132723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5B0E2-988F-4EF3-143D-8087E82DBC45}"/>
              </a:ext>
            </a:extLst>
          </p:cNvPr>
          <p:cNvSpPr>
            <a:spLocks noGrp="1"/>
          </p:cNvSpPr>
          <p:nvPr>
            <p:ph type="title"/>
          </p:nvPr>
        </p:nvSpPr>
        <p:spPr/>
        <p:txBody>
          <a:bodyPr>
            <a:normAutofit/>
          </a:bodyPr>
          <a:lstStyle/>
          <a:p>
            <a:r>
              <a:rPr lang="en-US" dirty="0"/>
              <a:t>Modern Policing Degree Program</a:t>
            </a:r>
            <a:br>
              <a:rPr lang="en-US" dirty="0"/>
            </a:br>
            <a:r>
              <a:rPr lang="en-US" dirty="0"/>
              <a:t>AB 89 Task Force Recommendations*: Courses</a:t>
            </a:r>
          </a:p>
        </p:txBody>
      </p:sp>
      <p:sp>
        <p:nvSpPr>
          <p:cNvPr id="4" name="TextBox 3">
            <a:extLst>
              <a:ext uri="{FF2B5EF4-FFF2-40B4-BE49-F238E27FC236}">
                <a16:creationId xmlns:a16="http://schemas.microsoft.com/office/drawing/2014/main" id="{746FDFDF-D637-0FA6-A001-7C9D14D8D84F}"/>
              </a:ext>
            </a:extLst>
          </p:cNvPr>
          <p:cNvSpPr txBox="1"/>
          <p:nvPr/>
        </p:nvSpPr>
        <p:spPr>
          <a:xfrm>
            <a:off x="468467" y="2394179"/>
            <a:ext cx="11255063" cy="1200329"/>
          </a:xfrm>
          <a:prstGeom prst="rect">
            <a:avLst/>
          </a:prstGeom>
          <a:noFill/>
        </p:spPr>
        <p:txBody>
          <a:bodyPr wrap="square" rtlCol="0">
            <a:spAutoFit/>
          </a:bodyPr>
          <a:lstStyle/>
          <a:p>
            <a:r>
              <a:rPr lang="en-US" sz="1800" kern="0" dirty="0">
                <a:effectLst/>
                <a:latin typeface="Source Sans Pro" panose="020B0503030403020204" pitchFamily="34" charset="0"/>
                <a:ea typeface="Times New Roman" panose="02020603050405020304" pitchFamily="18" charset="0"/>
                <a:cs typeface="Times New Roman" panose="02020603050405020304" pitchFamily="18" charset="0"/>
              </a:rPr>
              <a:t>The Task Force recommends the following courses and topics, contextualized to the profession where possible, be considered for incorporation into a Modern Policing Degree curriculum as contributin</a:t>
            </a:r>
            <a:r>
              <a:rPr lang="en-US" sz="1800" kern="0" dirty="0">
                <a:latin typeface="Source Sans Pro" panose="020B0503030403020204" pitchFamily="34" charset="0"/>
                <a:ea typeface="Times New Roman" panose="02020603050405020304" pitchFamily="18" charset="0"/>
                <a:cs typeface="Times New Roman" panose="02020603050405020304" pitchFamily="18" charset="0"/>
              </a:rPr>
              <a:t>g to an officer’s critical thinking skills, emotional intelligence, and lowered use of force:</a:t>
            </a:r>
          </a:p>
          <a:p>
            <a:endParaRPr lang="en-US" dirty="0"/>
          </a:p>
        </p:txBody>
      </p:sp>
      <p:sp>
        <p:nvSpPr>
          <p:cNvPr id="3" name="Content Placeholder 2">
            <a:extLst>
              <a:ext uri="{FF2B5EF4-FFF2-40B4-BE49-F238E27FC236}">
                <a16:creationId xmlns:a16="http://schemas.microsoft.com/office/drawing/2014/main" id="{4A0AD0FB-2410-44BF-B1DA-0E8CEE9C96C9}"/>
              </a:ext>
            </a:extLst>
          </p:cNvPr>
          <p:cNvSpPr>
            <a:spLocks noGrp="1"/>
          </p:cNvSpPr>
          <p:nvPr>
            <p:ph idx="1"/>
          </p:nvPr>
        </p:nvSpPr>
        <p:spPr>
          <a:xfrm>
            <a:off x="838199" y="3429000"/>
            <a:ext cx="10515600" cy="3255135"/>
          </a:xfrm>
        </p:spPr>
        <p:txBody>
          <a:bodyPr numCol="2">
            <a:normAutofit/>
          </a:bodyPr>
          <a:lstStyle/>
          <a:p>
            <a:r>
              <a:rPr lang="en-US" sz="1800" kern="0" dirty="0">
                <a:solidFill>
                  <a:schemeClr val="tx1"/>
                </a:solidFill>
                <a:latin typeface="Source Sans Pro" panose="020B0503030403020204" pitchFamily="34" charset="0"/>
                <a:cs typeface="Times New Roman" panose="02020603050405020304" pitchFamily="18" charset="0"/>
              </a:rPr>
              <a:t>Sociology or Social Psychology</a:t>
            </a:r>
          </a:p>
          <a:p>
            <a:r>
              <a:rPr lang="en-US" sz="1800" kern="0" dirty="0">
                <a:solidFill>
                  <a:schemeClr val="tx1"/>
                </a:solidFill>
                <a:latin typeface="Source Sans Pro" panose="020B0503030403020204" pitchFamily="34" charset="0"/>
                <a:cs typeface="Times New Roman" panose="02020603050405020304" pitchFamily="18" charset="0"/>
              </a:rPr>
              <a:t>History of Policing</a:t>
            </a:r>
          </a:p>
          <a:p>
            <a:r>
              <a:rPr lang="en-US" sz="1800" kern="0" dirty="0">
                <a:solidFill>
                  <a:schemeClr val="tx1"/>
                </a:solidFill>
                <a:latin typeface="Source Sans Pro" panose="020B0503030403020204" pitchFamily="34" charset="0"/>
                <a:cs typeface="Times New Roman" panose="02020603050405020304" pitchFamily="18" charset="0"/>
              </a:rPr>
              <a:t>Racial and Cultural Diversity</a:t>
            </a:r>
          </a:p>
          <a:p>
            <a:r>
              <a:rPr lang="en-US" sz="1800" kern="0" dirty="0">
                <a:solidFill>
                  <a:schemeClr val="tx1"/>
                </a:solidFill>
                <a:latin typeface="Source Sans Pro" panose="020B0503030403020204" pitchFamily="34" charset="0"/>
                <a:cs typeface="Times New Roman" panose="02020603050405020304" pitchFamily="18" charset="0"/>
              </a:rPr>
              <a:t>Social Justice</a:t>
            </a:r>
          </a:p>
          <a:p>
            <a:r>
              <a:rPr lang="en-US" sz="1800" kern="0" dirty="0">
                <a:solidFill>
                  <a:schemeClr val="tx1"/>
                </a:solidFill>
                <a:latin typeface="Source Sans Pro" panose="020B0503030403020204" pitchFamily="34" charset="0"/>
                <a:cs typeface="Times New Roman" panose="02020603050405020304" pitchFamily="18" charset="0"/>
              </a:rPr>
              <a:t>Interpersonal and Intercultural Communications</a:t>
            </a:r>
          </a:p>
          <a:p>
            <a:r>
              <a:rPr lang="en-US" sz="1800" kern="0" dirty="0">
                <a:solidFill>
                  <a:schemeClr val="tx1"/>
                </a:solidFill>
                <a:latin typeface="Source Sans Pro" panose="020B0503030403020204" pitchFamily="34" charset="0"/>
                <a:cs typeface="Times New Roman" panose="02020603050405020304" pitchFamily="18" charset="0"/>
              </a:rPr>
              <a:t>Statistics or Intro to Stats for Sociology</a:t>
            </a:r>
          </a:p>
          <a:p>
            <a:r>
              <a:rPr lang="en-US" sz="1800" kern="0" dirty="0">
                <a:solidFill>
                  <a:schemeClr val="tx1"/>
                </a:solidFill>
                <a:latin typeface="Source Sans Pro" panose="020B0503030403020204" pitchFamily="34" charset="0"/>
                <a:cs typeface="Times New Roman" panose="02020603050405020304" pitchFamily="18" charset="0"/>
              </a:rPr>
              <a:t>Policing in the Community (C-ID course)</a:t>
            </a:r>
          </a:p>
          <a:p>
            <a:r>
              <a:rPr lang="en-US" sz="1800" kern="0" dirty="0">
                <a:solidFill>
                  <a:schemeClr val="tx1"/>
                </a:solidFill>
                <a:latin typeface="Source Sans Pro" panose="020B0503030403020204" pitchFamily="34" charset="0"/>
                <a:cs typeface="Times New Roman" panose="02020603050405020304" pitchFamily="18" charset="0"/>
              </a:rPr>
              <a:t>Community and the Justice System</a:t>
            </a:r>
          </a:p>
          <a:p>
            <a:r>
              <a:rPr lang="en-US" sz="1800" kern="0" dirty="0">
                <a:solidFill>
                  <a:schemeClr val="tx1"/>
                </a:solidFill>
                <a:latin typeface="Source Sans Pro" panose="020B0503030403020204" pitchFamily="34" charset="0"/>
                <a:cs typeface="Times New Roman" panose="02020603050405020304" pitchFamily="18" charset="0"/>
              </a:rPr>
              <a:t>Ethical Reasoning/Ethics in Practice</a:t>
            </a:r>
          </a:p>
          <a:p>
            <a:r>
              <a:rPr lang="en-US" sz="1800" kern="0" dirty="0">
                <a:solidFill>
                  <a:schemeClr val="tx1"/>
                </a:solidFill>
                <a:latin typeface="Source Sans Pro" panose="020B0503030403020204" pitchFamily="34" charset="0"/>
                <a:cs typeface="Times New Roman" panose="02020603050405020304" pitchFamily="18" charset="0"/>
              </a:rPr>
              <a:t>Intro to Logic</a:t>
            </a:r>
          </a:p>
          <a:p>
            <a:r>
              <a:rPr lang="en-US" sz="1800" kern="0" dirty="0">
                <a:solidFill>
                  <a:schemeClr val="tx1"/>
                </a:solidFill>
                <a:latin typeface="Source Sans Pro" panose="020B0503030403020204" pitchFamily="34" charset="0"/>
                <a:cs typeface="Times New Roman" panose="02020603050405020304" pitchFamily="18" charset="0"/>
              </a:rPr>
              <a:t>Intro to Crime</a:t>
            </a:r>
          </a:p>
          <a:p>
            <a:r>
              <a:rPr lang="en-US" sz="1800" kern="0" dirty="0">
                <a:solidFill>
                  <a:schemeClr val="tx1"/>
                </a:solidFill>
                <a:latin typeface="Source Sans Pro" panose="020B0503030403020204" pitchFamily="34" charset="0"/>
                <a:cs typeface="Times New Roman" panose="02020603050405020304" pitchFamily="18" charset="0"/>
              </a:rPr>
              <a:t>Intro to Transformational Policing</a:t>
            </a:r>
          </a:p>
          <a:p>
            <a:r>
              <a:rPr lang="en-US" sz="1800" kern="0" dirty="0">
                <a:solidFill>
                  <a:schemeClr val="tx1"/>
                </a:solidFill>
                <a:latin typeface="Source Sans Pro" panose="020B0503030403020204" pitchFamily="34" charset="0"/>
                <a:cs typeface="Times New Roman" panose="02020603050405020304" pitchFamily="18" charset="0"/>
              </a:rPr>
              <a:t>Intro to Critical Thinking</a:t>
            </a:r>
          </a:p>
          <a:p>
            <a:r>
              <a:rPr lang="en-US" sz="1800" kern="0" dirty="0">
                <a:solidFill>
                  <a:schemeClr val="tx1"/>
                </a:solidFill>
                <a:latin typeface="Source Sans Pro" panose="020B0503030403020204" pitchFamily="34" charset="0"/>
                <a:cs typeface="Times New Roman" panose="02020603050405020304" pitchFamily="18" charset="0"/>
              </a:rPr>
              <a:t>Emotional Intelligence</a:t>
            </a:r>
          </a:p>
          <a:p>
            <a:r>
              <a:rPr lang="en-US" sz="1800" kern="0" dirty="0">
                <a:solidFill>
                  <a:schemeClr val="tx1"/>
                </a:solidFill>
                <a:latin typeface="Source Sans Pro" panose="020B0503030403020204" pitchFamily="34" charset="0"/>
                <a:cs typeface="Times New Roman" panose="02020603050405020304" pitchFamily="18" charset="0"/>
              </a:rPr>
              <a:t>Health and Wellness, Mental Health</a:t>
            </a:r>
          </a:p>
        </p:txBody>
      </p:sp>
      <p:sp>
        <p:nvSpPr>
          <p:cNvPr id="5" name="TextBox 4">
            <a:extLst>
              <a:ext uri="{FF2B5EF4-FFF2-40B4-BE49-F238E27FC236}">
                <a16:creationId xmlns:a16="http://schemas.microsoft.com/office/drawing/2014/main" id="{D16CB2FE-E300-50A2-0F3D-1018BE4D6DB4}"/>
              </a:ext>
            </a:extLst>
          </p:cNvPr>
          <p:cNvSpPr txBox="1"/>
          <p:nvPr/>
        </p:nvSpPr>
        <p:spPr>
          <a:xfrm>
            <a:off x="6096000" y="6310546"/>
            <a:ext cx="5840060" cy="369332"/>
          </a:xfrm>
          <a:prstGeom prst="rect">
            <a:avLst/>
          </a:prstGeom>
          <a:noFill/>
        </p:spPr>
        <p:txBody>
          <a:bodyPr wrap="none" rtlCol="0">
            <a:spAutoFit/>
          </a:bodyPr>
          <a:lstStyle/>
          <a:p>
            <a:r>
              <a:rPr lang="en-US" dirty="0"/>
              <a:t>*All recommendations are draft </a:t>
            </a:r>
            <a:r>
              <a:rPr lang="en-US" sz="1800" dirty="0"/>
              <a:t>as of June 9, 2023 mtg</a:t>
            </a:r>
            <a:endParaRPr lang="en-US" dirty="0"/>
          </a:p>
        </p:txBody>
      </p:sp>
    </p:spTree>
    <p:extLst>
      <p:ext uri="{BB962C8B-B14F-4D97-AF65-F5344CB8AC3E}">
        <p14:creationId xmlns:p14="http://schemas.microsoft.com/office/powerpoint/2010/main" val="3747856312"/>
      </p:ext>
    </p:extLst>
  </p:cSld>
  <p:clrMapOvr>
    <a:masterClrMapping/>
  </p:clrMapOvr>
</p:sld>
</file>

<file path=ppt/theme/theme1.xml><?xml version="1.0" encoding="utf-8"?>
<a:theme xmlns:a="http://schemas.openxmlformats.org/drawingml/2006/main" name="Office Theme">
  <a:themeElements>
    <a:clrScheme name="ASCCC CI">
      <a:dk1>
        <a:srgbClr val="000000"/>
      </a:dk1>
      <a:lt1>
        <a:srgbClr val="FFFFFF"/>
      </a:lt1>
      <a:dk2>
        <a:srgbClr val="002C38"/>
      </a:dk2>
      <a:lt2>
        <a:srgbClr val="DDD8CD"/>
      </a:lt2>
      <a:accent1>
        <a:srgbClr val="009186"/>
      </a:accent1>
      <a:accent2>
        <a:srgbClr val="FF5746"/>
      </a:accent2>
      <a:accent3>
        <a:srgbClr val="F4C04F"/>
      </a:accent3>
      <a:accent4>
        <a:srgbClr val="A33749"/>
      </a:accent4>
      <a:accent5>
        <a:srgbClr val="007071"/>
      </a:accent5>
      <a:accent6>
        <a:srgbClr val="4F3245"/>
      </a:accent6>
      <a:hlink>
        <a:srgbClr val="007071"/>
      </a:hlink>
      <a:folHlink>
        <a:srgbClr val="007071"/>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3 ppt template 1.pptx" id="{88D7356C-1BAF-0344-83D8-EF8EBFBD982B}" vid="{04DF4248-A906-6D4C-9CDB-891F4384AD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3200</TotalTime>
  <Words>3569</Words>
  <Application>Microsoft Office PowerPoint</Application>
  <PresentationFormat>Widescreen</PresentationFormat>
  <Paragraphs>259</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Arial,Sans-Serif</vt:lpstr>
      <vt:lpstr>Arial</vt:lpstr>
      <vt:lpstr>Calibri</vt:lpstr>
      <vt:lpstr>Georgia</vt:lpstr>
      <vt:lpstr>Helvetica</vt:lpstr>
      <vt:lpstr>Source Sans Pro</vt:lpstr>
      <vt:lpstr>Office Theme</vt:lpstr>
      <vt:lpstr>Modern Policing Degree Program</vt:lpstr>
      <vt:lpstr>Session Description</vt:lpstr>
      <vt:lpstr>AB 89 (Jones-Sawyer, 2022)</vt:lpstr>
      <vt:lpstr>AB 89 Task Force: Composition</vt:lpstr>
      <vt:lpstr>AB 89 Task Force: Purpose, Part 1</vt:lpstr>
      <vt:lpstr>AB 89 Task Force: Purpose, Part 2</vt:lpstr>
      <vt:lpstr>AB 89 Task Force Learning Arc</vt:lpstr>
      <vt:lpstr>Modern Policing Degree Program AB 89 Recommendations: Courses</vt:lpstr>
      <vt:lpstr>Modern Policing Degree Program AB 89 Task Force Recommendations*: Courses</vt:lpstr>
      <vt:lpstr>Modern Policing Degree Program AB 89 Task Force Recommendations*: Additional Course &amp; Degree Considerations</vt:lpstr>
      <vt:lpstr>Modern Policing Degree Program AB 89 Task Force Recommendations: Additional Degree Considerations</vt:lpstr>
      <vt:lpstr>Modern Policing Degree Program AB 89 Task Force Recommendations: Education MQs for Officers</vt:lpstr>
      <vt:lpstr>Modern Policing Degree Program AB 89 Task Force Recommendations: Financial Assistance &amp; Student Support</vt:lpstr>
      <vt:lpstr>Modern Policing Degree Program AB 89 Task Force Recommendations: Beyond the Legislation</vt:lpstr>
      <vt:lpstr>More Questions for You…</vt:lpstr>
      <vt:lpstr>Modern Policing Degree Program AB 89 Task Force Recommendations: Next Steps</vt:lpstr>
      <vt:lpstr>Discussion:  Local Impacts &amp; Actions to Take</vt:lpstr>
      <vt:lpstr>QUESTIONS?                          THANK YOU!  info@asccc.org                AB 89 TF Website</vt:lpstr>
      <vt:lpstr>Appendix: Task Force Recommendations As of June 9, 2023</vt:lpstr>
      <vt:lpstr>AB 89 Task Force Recommendations*: Courses, Page 1 of 2</vt:lpstr>
      <vt:lpstr>Modern Policing Degree Program AB 89 Task Force Recommendations*: Courses, Page 2 of 2</vt:lpstr>
      <vt:lpstr>Modern Policing Degree Program AB 89 Task Force Recommendations*: Prior Education &amp; CPL</vt:lpstr>
      <vt:lpstr>Modern Policing Degree Program AB 89 Task Force Recommendations*: Min. Educational Requirements for Officers</vt:lpstr>
      <vt:lpstr>Modern Policing Degree Program AB 89 Task Force Recommendations*: Financial Assistance, Page 1 of 2 </vt:lpstr>
      <vt:lpstr>Modern Policing Degree Program AB 89 Task Force Recommendations*: Financial Assistance, Page 2 of 2</vt:lpstr>
      <vt:lpstr>Modern Policing Degree Program AB 89 Task Force Recommendations*: Graduate Student Profile, Page 1 of 4</vt:lpstr>
      <vt:lpstr>Modern Policing Degree Program AB 89 Task Force Recommendations*: Graduate Student Profile, Page 2 of 4</vt:lpstr>
      <vt:lpstr>Modern Policing Degree Program AB 89 Task Force Recommendations*: Graduate Student Profile, Page 3 of 4</vt:lpstr>
      <vt:lpstr>Modern Policing Degree Program AB 89 Task Force Recommendations*: Graduate Student Profile, Page 4 of 4</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Policing Degree Program</dc:title>
  <dc:subject/>
  <dc:creator>Cheryl Aschenbach</dc:creator>
  <cp:keywords/>
  <dc:description/>
  <cp:lastModifiedBy>Kyoko Hatano</cp:lastModifiedBy>
  <cp:revision>11</cp:revision>
  <dcterms:created xsi:type="dcterms:W3CDTF">2023-07-09T23:44:19Z</dcterms:created>
  <dcterms:modified xsi:type="dcterms:W3CDTF">2023-07-15T12:49:03Z</dcterms:modified>
  <cp:category/>
</cp:coreProperties>
</file>