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sldIdLst>
    <p:sldId id="256" r:id="rId5"/>
    <p:sldId id="257" r:id="rId6"/>
    <p:sldId id="258" r:id="rId7"/>
    <p:sldId id="269" r:id="rId8"/>
    <p:sldId id="270" r:id="rId9"/>
    <p:sldId id="271" r:id="rId10"/>
    <p:sldId id="273" r:id="rId11"/>
    <p:sldId id="272" r:id="rId12"/>
    <p:sldId id="266" r:id="rId13"/>
    <p:sldId id="267" r:id="rId14"/>
    <p:sldId id="268" r:id="rId15"/>
    <p:sldId id="264" r:id="rId16"/>
    <p:sldId id="265" r:id="rId17"/>
    <p:sldId id="259" r:id="rId18"/>
    <p:sldId id="260" r:id="rId19"/>
    <p:sldId id="261" r:id="rId20"/>
    <p:sldId id="262" r:id="rId21"/>
    <p:sldId id="263" r:id="rId22"/>
    <p:sldId id="274" r:id="rId23"/>
    <p:sldId id="275" r:id="rId24"/>
    <p:sldId id="276"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F76EF8-F4CE-3F78-CDCA-36B9A9AF2DCC}" v="1" dt="2023-06-27T18:10:07.094"/>
    <p1510:client id="{8A19300D-B82C-2184-17F6-ACB20FDD201F}" v="60" dt="2023-06-27T22:03:12.236"/>
    <p1510:client id="{04A9F49A-ECF6-9C19-C750-FF5CF57AE7C4}" v="1" dt="2023-06-30T16:22:49.546"/>
    <p1510:client id="{2791830A-4A24-E9C0-7DED-C5637870BA20}" v="7" dt="2023-06-27T04:33:56.093"/>
    <p1510:client id="{8DBCB9EF-48A1-CDB1-6ACA-C7349E378F52}" v="471" dt="2023-07-01T01:14:56.681"/>
    <p1510:client id="{DAE01E1A-36D3-60D1-2C1C-533BB1340960}" v="4" dt="2023-06-28T19:50:55.810"/>
    <p1510:client id="{517070ED-4909-CB93-0071-F1FC96A78EF6}" v="1" dt="2023-06-27T22:12:59.319"/>
    <p1510:client id="{637C2445-9574-AC3C-4753-DF22F7AE9BE7}" v="4" dt="2023-06-28T18:48:48.642"/>
    <p1510:client id="{F80C42F8-11A0-F6AD-27C2-2E012B9440D9}" v="292" dt="2023-06-28T16:35:48.645"/>
    <p1510:client id="{6B1D7168-2CA2-47B0-954F-1668F28E4513}" v="352" dt="2023-06-30T19:06:21.494"/>
    <p1510:client id="{7A64376F-2E06-44B6-8751-26797A86F8A5}" v="3" dt="2023-06-28T18:35:03.267"/>
    <p1510:client id="{F5770B21-AE71-8C3F-F757-E49244C46496}" v="4" dt="2023-06-28T18:29:29.8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6327"/>
  </p:normalViewPr>
  <p:slideViewPr>
    <p:cSldViewPr snapToGrid="0">
      <p:cViewPr varScale="1">
        <p:scale>
          <a:sx n="64" d="100"/>
          <a:sy n="64" d="100"/>
        </p:scale>
        <p:origin x="89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NUL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240C-1B9D-FA92-C187-78AB10945775}"/>
              </a:ext>
            </a:extLst>
          </p:cNvPr>
          <p:cNvSpPr>
            <a:spLocks noGrp="1"/>
          </p:cNvSpPr>
          <p:nvPr>
            <p:ph type="ctrTitle"/>
          </p:nvPr>
        </p:nvSpPr>
        <p:spPr>
          <a:xfrm>
            <a:off x="834012" y="4180113"/>
            <a:ext cx="10519788" cy="1593670"/>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99DC59D-175E-9EF0-D900-559E1B401EFE}"/>
              </a:ext>
            </a:extLst>
          </p:cNvPr>
          <p:cNvSpPr>
            <a:spLocks noGrp="1"/>
          </p:cNvSpPr>
          <p:nvPr>
            <p:ph type="subTitle" idx="1"/>
          </p:nvPr>
        </p:nvSpPr>
        <p:spPr>
          <a:xfrm>
            <a:off x="834012" y="5865223"/>
            <a:ext cx="10519788" cy="894804"/>
          </a:xfrm>
        </p:spPr>
        <p:txBody>
          <a:bodyPr>
            <a:normAutofit/>
          </a:bodyPr>
          <a:lstStyle>
            <a:lvl1pPr marL="0" indent="0" algn="ctr">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7258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FADB6B9-EC7D-F04A-F09A-AD9219C98636}"/>
              </a:ext>
              <a:ext uri="{C183D7F6-B498-43B3-948B-1728B52AA6E4}">
                <adec:decorative xmlns:adec="http://schemas.microsoft.com/office/drawing/2017/decorative" val="1"/>
              </a:ext>
            </a:extLst>
          </p:cNvPr>
          <p:cNvGrpSpPr/>
          <p:nvPr userDrawn="1"/>
        </p:nvGrpSpPr>
        <p:grpSpPr>
          <a:xfrm>
            <a:off x="0" y="0"/>
            <a:ext cx="12192000" cy="2272937"/>
            <a:chOff x="0" y="0"/>
            <a:chExt cx="12192000" cy="2272937"/>
          </a:xfrm>
        </p:grpSpPr>
        <p:sp>
          <p:nvSpPr>
            <p:cNvPr id="8" name="Rectangle 7">
              <a:extLst>
                <a:ext uri="{FF2B5EF4-FFF2-40B4-BE49-F238E27FC236}">
                  <a16:creationId xmlns:a16="http://schemas.microsoft.com/office/drawing/2014/main" id="{5D66B30A-974B-C6F1-93F6-3BC22DB20D82}"/>
                </a:ext>
                <a:ext uri="{C183D7F6-B498-43B3-948B-1728B52AA6E4}">
                  <adec:decorative xmlns:adec="http://schemas.microsoft.com/office/drawing/2017/decorative" val="1"/>
                </a:ext>
              </a:extLst>
            </p:cNvPr>
            <p:cNvSpPr/>
            <p:nvPr userDrawn="1"/>
          </p:nvSpPr>
          <p:spPr>
            <a:xfrm>
              <a:off x="0" y="0"/>
              <a:ext cx="12192000" cy="227293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DCCCB5A-1530-5FF0-7EDB-C66302518F14}"/>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1"/>
              <a:ext cx="2575994" cy="2272936"/>
            </a:xfrm>
            <a:prstGeom prst="rect">
              <a:avLst/>
            </a:prstGeom>
          </p:spPr>
        </p:pic>
      </p:grpSp>
      <p:sp>
        <p:nvSpPr>
          <p:cNvPr id="2" name="Title 1">
            <a:extLst>
              <a:ext uri="{FF2B5EF4-FFF2-40B4-BE49-F238E27FC236}">
                <a16:creationId xmlns:a16="http://schemas.microsoft.com/office/drawing/2014/main" id="{7A14D9E9-646F-8C61-FF2F-B13C79F576E9}"/>
              </a:ext>
            </a:extLst>
          </p:cNvPr>
          <p:cNvSpPr>
            <a:spLocks noGrp="1"/>
          </p:cNvSpPr>
          <p:nvPr>
            <p:ph type="title"/>
          </p:nvPr>
        </p:nvSpPr>
        <p:spPr>
          <a:xfrm>
            <a:off x="2795450" y="365125"/>
            <a:ext cx="8558349" cy="1685744"/>
          </a:xfrm>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F2ADA7E-455C-DF2E-28FA-2412804DA8A1}"/>
              </a:ext>
            </a:extLst>
          </p:cNvPr>
          <p:cNvSpPr>
            <a:spLocks noGrp="1"/>
          </p:cNvSpPr>
          <p:nvPr>
            <p:ph idx="1"/>
          </p:nvPr>
        </p:nvSpPr>
        <p:spPr>
          <a:xfrm>
            <a:off x="838200" y="2415993"/>
            <a:ext cx="10515600" cy="3841115"/>
          </a:xfrm>
        </p:spPr>
        <p:txBody>
          <a:bodyPr/>
          <a:lstStyle>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4FFC273A-33C1-ABDF-8F0D-9D754613227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7" name="Picture 6">
            <a:extLst>
              <a:ext uri="{FF2B5EF4-FFF2-40B4-BE49-F238E27FC236}">
                <a16:creationId xmlns:a16="http://schemas.microsoft.com/office/drawing/2014/main" id="{221E8ABE-8F6E-DAC4-AA04-EDC6BBB5189F}"/>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22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EED6-93C8-B2D4-E840-02857784586E}"/>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FCB6E0-3B24-0AC5-22E8-C300B9D0E359}"/>
              </a:ext>
            </a:extLst>
          </p:cNvPr>
          <p:cNvSpPr>
            <a:spLocks noGrp="1"/>
          </p:cNvSpPr>
          <p:nvPr>
            <p:ph sz="half" idx="1"/>
          </p:nvPr>
        </p:nvSpPr>
        <p:spPr>
          <a:xfrm>
            <a:off x="1175656" y="1825625"/>
            <a:ext cx="495082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A86B6DB0-1851-8608-4626-5562E29983E8}"/>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8" name="Picture 7">
            <a:extLst>
              <a:ext uri="{FF2B5EF4-FFF2-40B4-BE49-F238E27FC236}">
                <a16:creationId xmlns:a16="http://schemas.microsoft.com/office/drawing/2014/main" id="{3B7A9CB8-F06B-7F8D-F937-47D24A653E6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229A45BB-DE8A-985A-7217-CDEA07114306}"/>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13" name="Content Placeholder 2">
            <a:extLst>
              <a:ext uri="{FF2B5EF4-FFF2-40B4-BE49-F238E27FC236}">
                <a16:creationId xmlns:a16="http://schemas.microsoft.com/office/drawing/2014/main" id="{837527E5-9A84-AC4A-464A-43199859D8CD}"/>
              </a:ext>
            </a:extLst>
          </p:cNvPr>
          <p:cNvSpPr>
            <a:spLocks noGrp="1"/>
          </p:cNvSpPr>
          <p:nvPr>
            <p:ph sz="half" idx="13"/>
          </p:nvPr>
        </p:nvSpPr>
        <p:spPr>
          <a:xfrm>
            <a:off x="6402975" y="1825625"/>
            <a:ext cx="495082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392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0C4DEAC-AB39-F25B-CFC1-D1C9E139799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64ECA1-1AB7-F05E-C3DA-87B691945EBB}"/>
              </a:ext>
            </a:extLst>
          </p:cNvPr>
          <p:cNvSpPr>
            <a:spLocks noGrp="1"/>
          </p:cNvSpPr>
          <p:nvPr>
            <p:ph type="body" idx="1"/>
          </p:nvPr>
        </p:nvSpPr>
        <p:spPr>
          <a:xfrm>
            <a:off x="1179488"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1D224C-D910-AAA0-B68E-86EA8C446C89}"/>
              </a:ext>
            </a:extLst>
          </p:cNvPr>
          <p:cNvSpPr>
            <a:spLocks noGrp="1"/>
          </p:cNvSpPr>
          <p:nvPr>
            <p:ph sz="half" idx="2"/>
          </p:nvPr>
        </p:nvSpPr>
        <p:spPr>
          <a:xfrm>
            <a:off x="1179488" y="2544264"/>
            <a:ext cx="4948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505ED8D-C434-741B-DE97-E68650561ED5}"/>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sp>
        <p:nvSpPr>
          <p:cNvPr id="11" name="Text Placeholder 2">
            <a:extLst>
              <a:ext uri="{FF2B5EF4-FFF2-40B4-BE49-F238E27FC236}">
                <a16:creationId xmlns:a16="http://schemas.microsoft.com/office/drawing/2014/main" id="{5769F0CA-575E-4806-C56D-3C2201812697}"/>
              </a:ext>
            </a:extLst>
          </p:cNvPr>
          <p:cNvSpPr>
            <a:spLocks noGrp="1"/>
          </p:cNvSpPr>
          <p:nvPr>
            <p:ph type="body" idx="13"/>
          </p:nvPr>
        </p:nvSpPr>
        <p:spPr>
          <a:xfrm>
            <a:off x="6405083"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a:extLst>
              <a:ext uri="{FF2B5EF4-FFF2-40B4-BE49-F238E27FC236}">
                <a16:creationId xmlns:a16="http://schemas.microsoft.com/office/drawing/2014/main" id="{528A8323-14FA-5F79-A04C-16CBB2EB7096}"/>
              </a:ext>
            </a:extLst>
          </p:cNvPr>
          <p:cNvSpPr>
            <a:spLocks noGrp="1"/>
          </p:cNvSpPr>
          <p:nvPr>
            <p:ph sz="half" idx="14"/>
          </p:nvPr>
        </p:nvSpPr>
        <p:spPr>
          <a:xfrm>
            <a:off x="6405083" y="2544264"/>
            <a:ext cx="4948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4EAD78B8-AD26-994A-827A-DC849068B86B}"/>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9900365B-FB3B-DA48-24EE-DF7132E3A1ED}"/>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22935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B96073-9AA2-B5BF-410A-369672AE7642}"/>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6" name="Picture 5">
            <a:extLst>
              <a:ext uri="{FF2B5EF4-FFF2-40B4-BE49-F238E27FC236}">
                <a16:creationId xmlns:a16="http://schemas.microsoft.com/office/drawing/2014/main" id="{45945705-2325-61E5-8265-74A0A006B298}"/>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F281D7EA-21CF-DAF5-0151-F6CCC312DA73}"/>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3" name="Title 1">
            <a:extLst>
              <a:ext uri="{FF2B5EF4-FFF2-40B4-BE49-F238E27FC236}">
                <a16:creationId xmlns:a16="http://schemas.microsoft.com/office/drawing/2014/main" id="{2F598B41-A9B7-DDBB-2D59-5C3C376BB04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19153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22EAE0C-F9CD-336F-891B-28B1A56BA0E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5" name="Picture 4">
            <a:extLst>
              <a:ext uri="{FF2B5EF4-FFF2-40B4-BE49-F238E27FC236}">
                <a16:creationId xmlns:a16="http://schemas.microsoft.com/office/drawing/2014/main" id="{42B53C4B-3F45-77E1-3EC7-08F5A0BCB90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278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74C65-8E5B-B5F4-B95C-2F6491C36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D3D34A-878B-D4CF-1A3C-F8BF232968CB}"/>
              </a:ext>
            </a:extLst>
          </p:cNvPr>
          <p:cNvSpPr>
            <a:spLocks noGrp="1"/>
          </p:cNvSpPr>
          <p:nvPr>
            <p:ph type="body" idx="1"/>
          </p:nvPr>
        </p:nvSpPr>
        <p:spPr>
          <a:xfrm>
            <a:off x="838200" y="1825625"/>
            <a:ext cx="10515600" cy="44314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3CF2AB57-4FB0-22F6-B9D0-E02FFA0A5995}"/>
              </a:ext>
              <a:ext uri="{C183D7F6-B498-43B3-948B-1728B52AA6E4}">
                <adec:decorative xmlns:adec="http://schemas.microsoft.com/office/drawing/2017/decorative" val="1"/>
              </a:ext>
            </a:extLst>
          </p:cNvPr>
          <p:cNvSpPr>
            <a:spLocks noGrp="1"/>
          </p:cNvSpPr>
          <p:nvPr>
            <p:ph type="sldNum" sz="quarter" idx="4"/>
          </p:nvPr>
        </p:nvSpPr>
        <p:spPr>
          <a:xfrm>
            <a:off x="8610600" y="6392046"/>
            <a:ext cx="2743200" cy="329429"/>
          </a:xfrm>
          <a:prstGeom prst="rect">
            <a:avLst/>
          </a:prstGeom>
        </p:spPr>
        <p:txBody>
          <a:bodyPr vert="horz" lIns="91440" tIns="45720" rIns="9144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35058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914400" rtl="0" eaLnBrk="1" latinLnBrk="0" hangingPunct="1">
        <a:lnSpc>
          <a:spcPct val="90000"/>
        </a:lnSpc>
        <a:spcBef>
          <a:spcPct val="0"/>
        </a:spcBef>
        <a:buNone/>
        <a:defRPr sz="36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sccc.org/resolutions/assigning-ethnic-studies-courses-only-ethnic-studies-disciplines" TargetMode="External"/><Relationship Id="rId2" Type="http://schemas.openxmlformats.org/officeDocument/2006/relationships/hyperlink" Target="https://www.cccco.edu/-/media/CCCCO-Website/About-Us/Divisions/Educational-Services-and-Support/Academic-Affairs/What-we-do/Curriculum-and-Instruction-Unit/Minimum-Qualifications/cccco-2022-report-min-qualifications-a11y.pdf?la=en&amp;hash=C250C473024B24162799C9E64C787EF7E50DC5C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asccc.org/content/implications-and-considerations-cross-listing-courses" TargetMode="External"/><Relationship Id="rId2" Type="http://schemas.openxmlformats.org/officeDocument/2006/relationships/hyperlink" Target="https://www.asccc.org/resolutions/definition-and-guidance-cross-listing-courses" TargetMode="External"/><Relationship Id="rId1" Type="http://schemas.openxmlformats.org/officeDocument/2006/relationships/slideLayout" Target="../slideLayouts/slideLayout2.xml"/><Relationship Id="rId4" Type="http://schemas.openxmlformats.org/officeDocument/2006/relationships/hyperlink" Target="mailto:Info@ASCCC.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leginfo.legislature.ca.gov/faces/codes_displaySection.xhtml?sectionNum=87360&amp;lawCode=EDC" TargetMode="External"/><Relationship Id="rId2" Type="http://schemas.openxmlformats.org/officeDocument/2006/relationships/hyperlink" Target="https://govt.westlaw.com/calregs/Document/I6EED7180D48411DEBC02831C6D6C108E?viewType=FullText&amp;originationContext=documenttoc&amp;transitionType=CategoryPageItem&amp;contextData=(sc.Default)" TargetMode="External"/><Relationship Id="rId1" Type="http://schemas.openxmlformats.org/officeDocument/2006/relationships/slideLayout" Target="../slideLayouts/slideLayout2.xml"/><Relationship Id="rId5" Type="http://schemas.openxmlformats.org/officeDocument/2006/relationships/hyperlink" Target="https://leginfo.legislature.ca.gov/faces/codes_displaySection.xhtml?lawCode=EDC&amp;sectionNum=87359." TargetMode="External"/><Relationship Id="rId4" Type="http://schemas.openxmlformats.org/officeDocument/2006/relationships/hyperlink" Target="https://www.cccco.edu/About-Us/Chancellors-Office/Divisions/Educational-Services-and-Support/What-we-do/Educational-Programs-and-Professional-Development/Minimum-Qualification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cccesfcouncil.org/"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9C4B-1E3D-B65B-8796-E8F23029D600}"/>
              </a:ext>
            </a:extLst>
          </p:cNvPr>
          <p:cNvSpPr>
            <a:spLocks noGrp="1"/>
          </p:cNvSpPr>
          <p:nvPr>
            <p:ph type="ctrTitle"/>
          </p:nvPr>
        </p:nvSpPr>
        <p:spPr/>
        <p:txBody>
          <a:bodyPr>
            <a:normAutofit/>
          </a:bodyPr>
          <a:lstStyle/>
          <a:p>
            <a:r>
              <a:rPr lang="en-US" dirty="0"/>
              <a:t>Assigning Courses to Disciplines and Considerations for Cross-Listing​</a:t>
            </a:r>
          </a:p>
        </p:txBody>
      </p:sp>
      <p:sp>
        <p:nvSpPr>
          <p:cNvPr id="3" name="Subtitle 2">
            <a:extLst>
              <a:ext uri="{FF2B5EF4-FFF2-40B4-BE49-F238E27FC236}">
                <a16:creationId xmlns:a16="http://schemas.microsoft.com/office/drawing/2014/main" id="{03B0C48B-CA4D-B279-E56F-F67BB1669EC7}"/>
              </a:ext>
            </a:extLst>
          </p:cNvPr>
          <p:cNvSpPr>
            <a:spLocks noGrp="1"/>
          </p:cNvSpPr>
          <p:nvPr>
            <p:ph type="subTitle" idx="1"/>
          </p:nvPr>
        </p:nvSpPr>
        <p:spPr/>
        <p:txBody>
          <a:bodyPr>
            <a:normAutofit fontScale="85000" lnSpcReduction="20000"/>
          </a:bodyPr>
          <a:lstStyle/>
          <a:p>
            <a:pPr algn="l"/>
            <a:r>
              <a:rPr lang="en-US" dirty="0"/>
              <a:t>Tamara Cheshire – Folsom Lake College​</a:t>
            </a:r>
          </a:p>
          <a:p>
            <a:pPr algn="l"/>
            <a:r>
              <a:rPr lang="en-US" dirty="0"/>
              <a:t>Nili Kirschner – Woodland Community College, ASCCC Curriculum</a:t>
            </a:r>
          </a:p>
          <a:p>
            <a:pPr algn="l"/>
            <a:r>
              <a:rPr lang="en-US" dirty="0"/>
              <a:t>Erik Shearer – Butte College, 5C</a:t>
            </a:r>
          </a:p>
        </p:txBody>
      </p:sp>
    </p:spTree>
    <p:extLst>
      <p:ext uri="{BB962C8B-B14F-4D97-AF65-F5344CB8AC3E}">
        <p14:creationId xmlns:p14="http://schemas.microsoft.com/office/powerpoint/2010/main" val="325172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62702-63FE-42C1-8BC1-791BEACC9EAA}"/>
              </a:ext>
            </a:extLst>
          </p:cNvPr>
          <p:cNvSpPr>
            <a:spLocks noGrp="1"/>
          </p:cNvSpPr>
          <p:nvPr>
            <p:ph type="title"/>
          </p:nvPr>
        </p:nvSpPr>
        <p:spPr/>
        <p:txBody>
          <a:bodyPr/>
          <a:lstStyle/>
          <a:p>
            <a:r>
              <a:rPr lang="en-US" dirty="0"/>
              <a:t>What is Ethnic Studies?</a:t>
            </a:r>
          </a:p>
        </p:txBody>
      </p:sp>
      <p:sp>
        <p:nvSpPr>
          <p:cNvPr id="3" name="Content Placeholder 2">
            <a:extLst>
              <a:ext uri="{FF2B5EF4-FFF2-40B4-BE49-F238E27FC236}">
                <a16:creationId xmlns:a16="http://schemas.microsoft.com/office/drawing/2014/main" id="{08B27D4D-E679-4AA0-AE6C-407E23C58533}"/>
              </a:ext>
            </a:extLst>
          </p:cNvPr>
          <p:cNvSpPr>
            <a:spLocks noGrp="1"/>
          </p:cNvSpPr>
          <p:nvPr>
            <p:ph idx="1"/>
          </p:nvPr>
        </p:nvSpPr>
        <p:spPr/>
        <p:txBody>
          <a:bodyPr vert="horz" lIns="91440" tIns="45720" rIns="91440" bIns="45720" rtlCol="0" anchor="t">
            <a:normAutofit fontScale="85000" lnSpcReduction="10000"/>
          </a:bodyPr>
          <a:lstStyle/>
          <a:p>
            <a:pPr marL="0" indent="0">
              <a:lnSpc>
                <a:spcPct val="110000"/>
              </a:lnSpc>
              <a:buNone/>
            </a:pPr>
            <a:r>
              <a:rPr lang="en-US" sz="2100" dirty="0">
                <a:solidFill>
                  <a:schemeClr val="tx1"/>
                </a:solidFill>
              </a:rPr>
              <a:t>Ethnic Studies is an interdisciplinary field of critical race studies that focuses on four historically racialized groups in the U.S.: African Americans, Asian Americans, Latinas/</a:t>
            </a:r>
            <a:r>
              <a:rPr lang="en-US" sz="2100" err="1">
                <a:solidFill>
                  <a:schemeClr val="tx1"/>
                </a:solidFill>
              </a:rPr>
              <a:t>os</a:t>
            </a:r>
            <a:r>
              <a:rPr lang="en-US" sz="2100" dirty="0">
                <a:solidFill>
                  <a:schemeClr val="tx1"/>
                </a:solidFill>
              </a:rPr>
              <a:t>/x/e, and Native Americans. ​</a:t>
            </a:r>
            <a:endParaRPr lang="en-US" sz="2100" dirty="0">
              <a:solidFill>
                <a:schemeClr val="tx1"/>
              </a:solidFill>
              <a:cs typeface="Arial"/>
            </a:endParaRPr>
          </a:p>
          <a:p>
            <a:pPr marL="0" indent="0">
              <a:lnSpc>
                <a:spcPct val="110000"/>
              </a:lnSpc>
              <a:buNone/>
            </a:pPr>
            <a:r>
              <a:rPr lang="en-US" sz="2100" b="1" dirty="0">
                <a:solidFill>
                  <a:schemeClr val="tx1"/>
                </a:solidFill>
              </a:rPr>
              <a:t>But an interdisciplinary approach does not mean any discipline can teach it!</a:t>
            </a:r>
            <a:endParaRPr lang="en-US" sz="1900" dirty="0">
              <a:solidFill>
                <a:schemeClr val="tx1"/>
              </a:solidFill>
              <a:cs typeface="Arial"/>
            </a:endParaRPr>
          </a:p>
          <a:p>
            <a:pPr marL="0" indent="0">
              <a:lnSpc>
                <a:spcPct val="110000"/>
              </a:lnSpc>
              <a:buNone/>
            </a:pPr>
            <a:r>
              <a:rPr lang="en-US" sz="1900" dirty="0">
                <a:solidFill>
                  <a:schemeClr val="tx1"/>
                </a:solidFill>
              </a:rPr>
              <a:t>“Ethnic Studies” refers to both a separate minimum qualification and an umbrella term encompassing:</a:t>
            </a:r>
            <a:endParaRPr lang="en-US" sz="1900">
              <a:solidFill>
                <a:schemeClr val="tx1"/>
              </a:solidFill>
              <a:cs typeface="Arial"/>
            </a:endParaRPr>
          </a:p>
          <a:p>
            <a:pPr lvl="1">
              <a:lnSpc>
                <a:spcPct val="110000"/>
              </a:lnSpc>
              <a:spcBef>
                <a:spcPts val="0"/>
              </a:spcBef>
            </a:pPr>
            <a:r>
              <a:rPr lang="en-US" sz="1900" dirty="0">
                <a:solidFill>
                  <a:schemeClr val="tx1"/>
                </a:solidFill>
              </a:rPr>
              <a:t>African American Studies</a:t>
            </a:r>
            <a:endParaRPr lang="en-US" sz="1900" dirty="0">
              <a:solidFill>
                <a:schemeClr val="tx1"/>
              </a:solidFill>
              <a:cs typeface="Arial"/>
            </a:endParaRPr>
          </a:p>
          <a:p>
            <a:pPr lvl="1">
              <a:lnSpc>
                <a:spcPct val="110000"/>
              </a:lnSpc>
              <a:spcBef>
                <a:spcPts val="0"/>
              </a:spcBef>
            </a:pPr>
            <a:r>
              <a:rPr lang="en-US" sz="1900" dirty="0">
                <a:solidFill>
                  <a:schemeClr val="tx1"/>
                </a:solidFill>
              </a:rPr>
              <a:t>Asian American Studies* </a:t>
            </a:r>
            <a:endParaRPr lang="en-US" sz="1900" dirty="0">
              <a:solidFill>
                <a:schemeClr val="tx1"/>
              </a:solidFill>
              <a:cs typeface="Arial"/>
            </a:endParaRPr>
          </a:p>
          <a:p>
            <a:pPr lvl="1">
              <a:lnSpc>
                <a:spcPct val="110000"/>
              </a:lnSpc>
              <a:spcBef>
                <a:spcPts val="0"/>
              </a:spcBef>
            </a:pPr>
            <a:r>
              <a:rPr lang="en-US" sz="1900" dirty="0">
                <a:solidFill>
                  <a:schemeClr val="tx1"/>
                </a:solidFill>
              </a:rPr>
              <a:t>Chicano Studies</a:t>
            </a:r>
            <a:endParaRPr lang="en-US" sz="1900" dirty="0">
              <a:solidFill>
                <a:schemeClr val="tx1"/>
              </a:solidFill>
              <a:cs typeface="Arial"/>
            </a:endParaRPr>
          </a:p>
          <a:p>
            <a:pPr lvl="1">
              <a:lnSpc>
                <a:spcPct val="110000"/>
              </a:lnSpc>
              <a:spcBef>
                <a:spcPts val="0"/>
              </a:spcBef>
            </a:pPr>
            <a:r>
              <a:rPr lang="en-US" sz="1900" dirty="0">
                <a:solidFill>
                  <a:schemeClr val="tx1"/>
                </a:solidFill>
              </a:rPr>
              <a:t>Native American/American Indian Studies*	</a:t>
            </a:r>
            <a:r>
              <a:rPr lang="en-US" sz="1700" dirty="0">
                <a:solidFill>
                  <a:schemeClr val="tx1"/>
                </a:solidFill>
              </a:rPr>
              <a:t>		</a:t>
            </a:r>
            <a:r>
              <a:rPr lang="en-US" sz="1900" dirty="0">
                <a:solidFill>
                  <a:schemeClr val="tx1"/>
                </a:solidFill>
              </a:rPr>
              <a:t>*added to</a:t>
            </a:r>
            <a:r>
              <a:rPr lang="en-US" sz="1900" dirty="0"/>
              <a:t> </a:t>
            </a:r>
            <a:r>
              <a:rPr lang="en-US" sz="1900" dirty="0">
                <a:hlinkClick r:id="rId2" tooltip="Link to 2022 Minimum Qualifications Handbook"/>
              </a:rPr>
              <a:t>2022 Min Qual Handbook</a:t>
            </a:r>
            <a:endParaRPr lang="en-US" sz="1900" dirty="0"/>
          </a:p>
          <a:p>
            <a:pPr>
              <a:lnSpc>
                <a:spcPct val="110000"/>
              </a:lnSpc>
              <a:spcBef>
                <a:spcPts val="0"/>
              </a:spcBef>
            </a:pPr>
            <a:endParaRPr lang="en-US" sz="1900" dirty="0"/>
          </a:p>
          <a:p>
            <a:pPr marL="0" indent="0">
              <a:lnSpc>
                <a:spcPct val="110000"/>
              </a:lnSpc>
              <a:spcBef>
                <a:spcPts val="0"/>
              </a:spcBef>
              <a:buNone/>
            </a:pPr>
            <a:r>
              <a:rPr lang="en-US" sz="2100" dirty="0">
                <a:hlinkClick r:id="rId3" tooltip="Link to ASCCC Resolution 9.01 Spring 2023"/>
              </a:rPr>
              <a:t>ASCCC Resolution 09.01 (Spring 2023) </a:t>
            </a:r>
            <a:r>
              <a:rPr lang="en-US" sz="2100" dirty="0">
                <a:solidFill>
                  <a:schemeClr val="tx1"/>
                </a:solidFill>
              </a:rPr>
              <a:t>encourages local senates to “appropriately assign ethnic studies courses… to ethnic studies disciplines, specifically the appropriate autonomous core disciplines of ethnic studies”.</a:t>
            </a:r>
            <a:endParaRPr lang="en-US" sz="2100">
              <a:solidFill>
                <a:schemeClr val="tx1"/>
              </a:solidFill>
              <a:cs typeface="Arial"/>
            </a:endParaRPr>
          </a:p>
        </p:txBody>
      </p:sp>
    </p:spTree>
    <p:extLst>
      <p:ext uri="{BB962C8B-B14F-4D97-AF65-F5344CB8AC3E}">
        <p14:creationId xmlns:p14="http://schemas.microsoft.com/office/powerpoint/2010/main" val="4293119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25D6-6C5E-4818-9DC6-E2669E0F03CB}"/>
              </a:ext>
            </a:extLst>
          </p:cNvPr>
          <p:cNvSpPr>
            <a:spLocks noGrp="1"/>
          </p:cNvSpPr>
          <p:nvPr>
            <p:ph type="title"/>
          </p:nvPr>
        </p:nvSpPr>
        <p:spPr/>
        <p:txBody>
          <a:bodyPr/>
          <a:lstStyle/>
          <a:p>
            <a:r>
              <a:rPr lang="en-US" dirty="0"/>
              <a:t>Ethnic Studies (CSU Area F Approval)​</a:t>
            </a:r>
          </a:p>
        </p:txBody>
      </p:sp>
      <p:sp>
        <p:nvSpPr>
          <p:cNvPr id="3" name="Content Placeholder 2">
            <a:extLst>
              <a:ext uri="{FF2B5EF4-FFF2-40B4-BE49-F238E27FC236}">
                <a16:creationId xmlns:a16="http://schemas.microsoft.com/office/drawing/2014/main" id="{C2301A8D-C885-4A4E-A501-9426AF452633}"/>
              </a:ext>
            </a:extLst>
          </p:cNvPr>
          <p:cNvSpPr>
            <a:spLocks noGrp="1"/>
          </p:cNvSpPr>
          <p:nvPr>
            <p:ph idx="1"/>
          </p:nvPr>
        </p:nvSpPr>
        <p:spPr/>
        <p:txBody>
          <a:bodyPr vert="horz" lIns="91440" tIns="45720" rIns="91440" bIns="45720" rtlCol="0" anchor="t">
            <a:normAutofit/>
          </a:bodyPr>
          <a:lstStyle/>
          <a:p>
            <a:pPr marL="0" indent="0" fontAlgn="base">
              <a:buNone/>
            </a:pPr>
            <a:r>
              <a:rPr lang="en-US" sz="2000" dirty="0">
                <a:solidFill>
                  <a:schemeClr val="tx1"/>
                </a:solidFill>
              </a:rPr>
              <a:t>To meet the CSU Area F approval, courses must meet the following:​</a:t>
            </a:r>
            <a:endParaRPr lang="en-US" sz="2000" dirty="0">
              <a:solidFill>
                <a:schemeClr val="tx1"/>
              </a:solidFill>
              <a:cs typeface="Arial"/>
            </a:endParaRPr>
          </a:p>
          <a:p>
            <a:pPr fontAlgn="base"/>
            <a:r>
              <a:rPr lang="en-US" sz="2000" dirty="0">
                <a:solidFill>
                  <a:schemeClr val="tx1"/>
                </a:solidFill>
              </a:rPr>
              <a:t>have an ETHN course designator – may include ETHN-AFAM, ETHN-ASAM, ETHN-NAS/ETHN-AIS, ETHN-CHIX/LATX or other variations depending on the four core discipline specialization​</a:t>
            </a:r>
            <a:endParaRPr lang="en-US" sz="2000">
              <a:solidFill>
                <a:schemeClr val="tx1"/>
              </a:solidFill>
              <a:cs typeface="Arial"/>
            </a:endParaRPr>
          </a:p>
          <a:p>
            <a:pPr fontAlgn="base"/>
            <a:r>
              <a:rPr lang="en-US" sz="2000" dirty="0">
                <a:solidFill>
                  <a:schemeClr val="tx1"/>
                </a:solidFill>
              </a:rPr>
              <a:t>meet 3 of the 5 core competencies – specifically stated in ed code 89032​</a:t>
            </a:r>
            <a:endParaRPr lang="en-US" sz="2000" dirty="0">
              <a:solidFill>
                <a:schemeClr val="tx1"/>
              </a:solidFill>
              <a:cs typeface="Arial"/>
            </a:endParaRPr>
          </a:p>
          <a:p>
            <a:pPr fontAlgn="base"/>
            <a:r>
              <a:rPr lang="en-US" sz="2000" dirty="0">
                <a:solidFill>
                  <a:schemeClr val="tx1"/>
                </a:solidFill>
              </a:rPr>
              <a:t>course has a special focus on one or more of the four core historically defined racialized groups​</a:t>
            </a:r>
            <a:endParaRPr lang="en-US" sz="2000" dirty="0">
              <a:solidFill>
                <a:schemeClr val="tx1"/>
              </a:solidFill>
              <a:cs typeface="Arial"/>
            </a:endParaRPr>
          </a:p>
          <a:p>
            <a:pPr fontAlgn="base"/>
            <a:r>
              <a:rPr lang="en-US" sz="2000" dirty="0">
                <a:solidFill>
                  <a:schemeClr val="tx1"/>
                </a:solidFill>
              </a:rPr>
              <a:t>course has a clear focus on college level concepts, foundations and theories within Ethnic Studies disciplines (assignments, course content, course description, objectives/SLO's and readings)​</a:t>
            </a:r>
            <a:endParaRPr lang="en-US" sz="2000" dirty="0">
              <a:solidFill>
                <a:schemeClr val="tx1"/>
              </a:solidFill>
              <a:cs typeface="Arial"/>
            </a:endParaRPr>
          </a:p>
          <a:p>
            <a:endParaRPr lang="en-US" dirty="0">
              <a:solidFill>
                <a:schemeClr val="tx1"/>
              </a:solidFill>
              <a:cs typeface="Arial"/>
            </a:endParaRPr>
          </a:p>
        </p:txBody>
      </p:sp>
    </p:spTree>
    <p:extLst>
      <p:ext uri="{BB962C8B-B14F-4D97-AF65-F5344CB8AC3E}">
        <p14:creationId xmlns:p14="http://schemas.microsoft.com/office/powerpoint/2010/main" val="1084506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E9644-673E-4CDC-AB3C-BBC29E3D0CA2}"/>
              </a:ext>
            </a:extLst>
          </p:cNvPr>
          <p:cNvSpPr>
            <a:spLocks noGrp="1"/>
          </p:cNvSpPr>
          <p:nvPr>
            <p:ph type="title"/>
          </p:nvPr>
        </p:nvSpPr>
        <p:spPr/>
        <p:txBody>
          <a:bodyPr/>
          <a:lstStyle/>
          <a:p>
            <a:r>
              <a:rPr lang="en-US" dirty="0"/>
              <a:t>Cross-listing and Ethnic Studies Requirement​</a:t>
            </a:r>
          </a:p>
        </p:txBody>
      </p:sp>
      <p:sp>
        <p:nvSpPr>
          <p:cNvPr id="3" name="Content Placeholder 2">
            <a:extLst>
              <a:ext uri="{FF2B5EF4-FFF2-40B4-BE49-F238E27FC236}">
                <a16:creationId xmlns:a16="http://schemas.microsoft.com/office/drawing/2014/main" id="{0CAF85C6-9062-4836-AAD1-A402869278F7}"/>
              </a:ext>
            </a:extLst>
          </p:cNvPr>
          <p:cNvSpPr>
            <a:spLocks noGrp="1"/>
          </p:cNvSpPr>
          <p:nvPr>
            <p:ph idx="1"/>
          </p:nvPr>
        </p:nvSpPr>
        <p:spPr>
          <a:xfrm>
            <a:off x="838200" y="2415993"/>
            <a:ext cx="10515600" cy="3841115"/>
          </a:xfrm>
        </p:spPr>
        <p:txBody>
          <a:bodyPr vert="horz" lIns="91440" tIns="45720" rIns="91440" bIns="45720" rtlCol="0" anchor="t">
            <a:normAutofit fontScale="92500" lnSpcReduction="10000"/>
          </a:bodyPr>
          <a:lstStyle/>
          <a:p>
            <a:pPr marL="0" indent="0" fontAlgn="base">
              <a:lnSpc>
                <a:spcPct val="110000"/>
              </a:lnSpc>
              <a:buNone/>
            </a:pPr>
            <a:r>
              <a:rPr lang="en-US" dirty="0">
                <a:solidFill>
                  <a:schemeClr val="tx1"/>
                </a:solidFill>
              </a:rPr>
              <a:t>Colleges without Ethnic Studies departments and faculty may be tempted to turn to cross-listing to meet  graduation and transfer requirements​</a:t>
            </a:r>
            <a:endParaRPr lang="en-US" dirty="0">
              <a:solidFill>
                <a:schemeClr val="tx1"/>
              </a:solidFill>
              <a:cs typeface="Arial"/>
            </a:endParaRPr>
          </a:p>
          <a:p>
            <a:pPr fontAlgn="base">
              <a:lnSpc>
                <a:spcPct val="110000"/>
              </a:lnSpc>
            </a:pPr>
            <a:r>
              <a:rPr lang="en-US" dirty="0">
                <a:solidFill>
                  <a:schemeClr val="tx1"/>
                </a:solidFill>
              </a:rPr>
              <a:t>CSU does allow for cross-listing, </a:t>
            </a:r>
            <a:r>
              <a:rPr lang="en-US" b="1" dirty="0">
                <a:solidFill>
                  <a:schemeClr val="tx1"/>
                </a:solidFill>
              </a:rPr>
              <a:t>but it should not happen without participation of faculty from all impacted disciplines</a:t>
            </a:r>
            <a:r>
              <a:rPr lang="en-US" dirty="0">
                <a:solidFill>
                  <a:schemeClr val="tx1"/>
                </a:solidFill>
              </a:rPr>
              <a:t>. Colleges might reach out to ethnic studies faculty from other colleges or districts if none are currently employed locally until the college can hire Ethnic Studies faculty​</a:t>
            </a:r>
            <a:endParaRPr lang="en-US" dirty="0">
              <a:solidFill>
                <a:schemeClr val="tx1"/>
              </a:solidFill>
              <a:cs typeface="Arial"/>
            </a:endParaRPr>
          </a:p>
          <a:p>
            <a:pPr fontAlgn="base">
              <a:lnSpc>
                <a:spcPct val="110000"/>
              </a:lnSpc>
            </a:pPr>
            <a:r>
              <a:rPr lang="en-US" dirty="0">
                <a:solidFill>
                  <a:schemeClr val="tx1"/>
                </a:solidFill>
              </a:rPr>
              <a:t>Not all courses that cover topics of race or social justice are considered ethnic studies!​</a:t>
            </a:r>
            <a:endParaRPr lang="en-US" dirty="0">
              <a:solidFill>
                <a:schemeClr val="tx1"/>
              </a:solidFill>
              <a:cs typeface="Arial"/>
            </a:endParaRPr>
          </a:p>
          <a:p>
            <a:pPr fontAlgn="base">
              <a:lnSpc>
                <a:spcPct val="110000"/>
              </a:lnSpc>
            </a:pPr>
            <a:r>
              <a:rPr lang="en-US" dirty="0">
                <a:solidFill>
                  <a:schemeClr val="tx1"/>
                </a:solidFill>
              </a:rPr>
              <a:t>A pre-existing course should not be cross-listed with ethnic studies unless it meets the definition and competencies of Ethnic Studies regardless of which discipline is teaching and could be taught by faculty with min quals in Ethnic Studies or one of the four core disciplines</a:t>
            </a:r>
            <a:endParaRPr lang="en-US" dirty="0">
              <a:solidFill>
                <a:schemeClr val="tx1"/>
              </a:solidFill>
              <a:cs typeface="Arial"/>
            </a:endParaRPr>
          </a:p>
        </p:txBody>
      </p:sp>
    </p:spTree>
    <p:extLst>
      <p:ext uri="{BB962C8B-B14F-4D97-AF65-F5344CB8AC3E}">
        <p14:creationId xmlns:p14="http://schemas.microsoft.com/office/powerpoint/2010/main" val="2532860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28922-269D-4D76-AFA1-6C6BD42396D7}"/>
              </a:ext>
            </a:extLst>
          </p:cNvPr>
          <p:cNvSpPr>
            <a:spLocks noGrp="1"/>
          </p:cNvSpPr>
          <p:nvPr>
            <p:ph type="title"/>
          </p:nvPr>
        </p:nvSpPr>
        <p:spPr/>
        <p:txBody>
          <a:bodyPr/>
          <a:lstStyle/>
          <a:p>
            <a:r>
              <a:rPr lang="en-US" dirty="0"/>
              <a:t>BASICS OF CROSS-LISTING</a:t>
            </a:r>
          </a:p>
        </p:txBody>
      </p:sp>
      <p:pic>
        <p:nvPicPr>
          <p:cNvPr id="4" name="Graphic 3" descr="Link">
            <a:extLst>
              <a:ext uri="{FF2B5EF4-FFF2-40B4-BE49-F238E27FC236}">
                <a16:creationId xmlns:a16="http://schemas.microsoft.com/office/drawing/2014/main" id="{9479CDCA-CF21-4224-8F41-C0C7837ACA4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72000" y="2286000"/>
            <a:ext cx="2743200" cy="2743200"/>
          </a:xfrm>
          <a:prstGeom prst="rect">
            <a:avLst/>
          </a:prstGeom>
        </p:spPr>
      </p:pic>
    </p:spTree>
    <p:extLst>
      <p:ext uri="{BB962C8B-B14F-4D97-AF65-F5344CB8AC3E}">
        <p14:creationId xmlns:p14="http://schemas.microsoft.com/office/powerpoint/2010/main" val="135647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A3E0E-961D-41A7-B8E8-29293094C59F}"/>
              </a:ext>
            </a:extLst>
          </p:cNvPr>
          <p:cNvSpPr>
            <a:spLocks noGrp="1"/>
          </p:cNvSpPr>
          <p:nvPr>
            <p:ph type="title"/>
          </p:nvPr>
        </p:nvSpPr>
        <p:spPr/>
        <p:txBody>
          <a:bodyPr/>
          <a:lstStyle/>
          <a:p>
            <a:r>
              <a:rPr lang="en-US" dirty="0"/>
              <a:t>What is cross-listing?</a:t>
            </a:r>
          </a:p>
        </p:txBody>
      </p:sp>
      <p:sp>
        <p:nvSpPr>
          <p:cNvPr id="3" name="Content Placeholder 2">
            <a:extLst>
              <a:ext uri="{FF2B5EF4-FFF2-40B4-BE49-F238E27FC236}">
                <a16:creationId xmlns:a16="http://schemas.microsoft.com/office/drawing/2014/main" id="{A8FBD405-C411-47BB-B068-EE2706AE59D8}"/>
              </a:ext>
            </a:extLst>
          </p:cNvPr>
          <p:cNvSpPr>
            <a:spLocks noGrp="1"/>
          </p:cNvSpPr>
          <p:nvPr>
            <p:ph idx="1"/>
          </p:nvPr>
        </p:nvSpPr>
        <p:spPr/>
        <p:txBody>
          <a:bodyPr vert="horz" lIns="91440" tIns="45720" rIns="91440" bIns="45720" rtlCol="0" anchor="t">
            <a:normAutofit fontScale="92500" lnSpcReduction="10000"/>
          </a:bodyPr>
          <a:lstStyle/>
          <a:p>
            <a:pPr marL="0" indent="0">
              <a:lnSpc>
                <a:spcPct val="110000"/>
              </a:lnSpc>
              <a:buNone/>
            </a:pPr>
            <a:r>
              <a:rPr lang="en-US" sz="2000" dirty="0">
                <a:solidFill>
                  <a:schemeClr val="tx1"/>
                </a:solidFill>
              </a:rPr>
              <a:t>Very little formal guidance, but transfer partners define the practice as identical course outlines of record (CORs) submitted in different disciplines.​</a:t>
            </a:r>
            <a:endParaRPr lang="en-US" sz="2000" dirty="0">
              <a:solidFill>
                <a:schemeClr val="tx1"/>
              </a:solidFill>
              <a:cs typeface="Arial"/>
            </a:endParaRPr>
          </a:p>
          <a:p>
            <a:pPr marL="464820">
              <a:lnSpc>
                <a:spcPct val="110000"/>
              </a:lnSpc>
            </a:pPr>
            <a:r>
              <a:rPr lang="en-US" sz="2000" dirty="0">
                <a:solidFill>
                  <a:schemeClr val="tx1"/>
                </a:solidFill>
              </a:rPr>
              <a:t>For example, UC course submission criteria require only one COR be offered “for courses that are ‘cross-listed’ or ‘cross-referenced’ (e.g., Psych. 10 is the same as Soc. 10)” ​</a:t>
            </a:r>
            <a:endParaRPr lang="en-US" sz="2000" dirty="0">
              <a:solidFill>
                <a:schemeClr val="tx1"/>
              </a:solidFill>
              <a:cs typeface="Arial"/>
            </a:endParaRPr>
          </a:p>
          <a:p>
            <a:pPr marL="464820">
              <a:lnSpc>
                <a:spcPct val="110000"/>
              </a:lnSpc>
            </a:pPr>
            <a:r>
              <a:rPr lang="en-US" sz="2000" dirty="0">
                <a:solidFill>
                  <a:schemeClr val="tx1"/>
                </a:solidFill>
              </a:rPr>
              <a:t>C-ID submission requirements refer to cross-listed courses as “same-as” and state that a cross-listed COR should be reviewed only once. ​</a:t>
            </a:r>
            <a:endParaRPr lang="en-US" sz="2000" dirty="0">
              <a:solidFill>
                <a:schemeClr val="tx1"/>
              </a:solidFill>
              <a:cs typeface="Arial"/>
            </a:endParaRPr>
          </a:p>
          <a:p>
            <a:pPr marL="0" indent="0">
              <a:lnSpc>
                <a:spcPct val="110000"/>
              </a:lnSpc>
              <a:buNone/>
            </a:pPr>
            <a:r>
              <a:rPr lang="en-US" sz="2000" dirty="0">
                <a:solidFill>
                  <a:schemeClr val="tx1"/>
                </a:solidFill>
              </a:rPr>
              <a:t>Local practices may also depend on the capabilities of the local curriculum management system (CMS) or student information system (SIS)​</a:t>
            </a:r>
            <a:endParaRPr lang="en-US" sz="2000" dirty="0">
              <a:solidFill>
                <a:schemeClr val="tx1"/>
              </a:solidFill>
              <a:cs typeface="Arial"/>
            </a:endParaRPr>
          </a:p>
          <a:p>
            <a:pPr marL="0" indent="0">
              <a:lnSpc>
                <a:spcPct val="110000"/>
              </a:lnSpc>
              <a:buNone/>
            </a:pPr>
            <a:r>
              <a:rPr lang="en-US" sz="2000" dirty="0">
                <a:solidFill>
                  <a:schemeClr val="tx1"/>
                </a:solidFill>
              </a:rPr>
              <a:t>Standard definition of this practice requires that the CORs for each cross-listed course be identical except for the assigned subject code—e.g., SOC 10 and PSYCH 10—and the Chancellor’s Office course control number.​</a:t>
            </a:r>
            <a:endParaRPr lang="en-US" sz="2000" dirty="0">
              <a:solidFill>
                <a:schemeClr val="tx1"/>
              </a:solidFill>
              <a:cs typeface="Arial"/>
            </a:endParaRPr>
          </a:p>
        </p:txBody>
      </p:sp>
    </p:spTree>
    <p:extLst>
      <p:ext uri="{BB962C8B-B14F-4D97-AF65-F5344CB8AC3E}">
        <p14:creationId xmlns:p14="http://schemas.microsoft.com/office/powerpoint/2010/main" val="27964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E6B82-96BE-4847-95CB-9405CFF5EC85}"/>
              </a:ext>
            </a:extLst>
          </p:cNvPr>
          <p:cNvSpPr>
            <a:spLocks noGrp="1"/>
          </p:cNvSpPr>
          <p:nvPr>
            <p:ph type="title"/>
          </p:nvPr>
        </p:nvSpPr>
        <p:spPr/>
        <p:txBody>
          <a:bodyPr/>
          <a:lstStyle/>
          <a:p>
            <a:r>
              <a:rPr lang="en-US" dirty="0"/>
              <a:t>Cross-listing vs. Articulation Equivalency​</a:t>
            </a:r>
          </a:p>
        </p:txBody>
      </p:sp>
      <p:sp>
        <p:nvSpPr>
          <p:cNvPr id="3" name="Content Placeholder 2">
            <a:extLst>
              <a:ext uri="{FF2B5EF4-FFF2-40B4-BE49-F238E27FC236}">
                <a16:creationId xmlns:a16="http://schemas.microsoft.com/office/drawing/2014/main" id="{BF9F2454-8D09-42C4-B784-55DAEB038F53}"/>
              </a:ext>
            </a:extLst>
          </p:cNvPr>
          <p:cNvSpPr>
            <a:spLocks noGrp="1"/>
          </p:cNvSpPr>
          <p:nvPr>
            <p:ph idx="1"/>
          </p:nvPr>
        </p:nvSpPr>
        <p:spPr/>
        <p:txBody>
          <a:bodyPr vert="horz" lIns="91440" tIns="45720" rIns="91440" bIns="45720" rtlCol="0" anchor="t">
            <a:normAutofit/>
          </a:bodyPr>
          <a:lstStyle/>
          <a:p>
            <a:pPr marL="0" indent="0" fontAlgn="base">
              <a:spcAft>
                <a:spcPts val="1000"/>
              </a:spcAft>
              <a:buNone/>
            </a:pPr>
            <a:r>
              <a:rPr lang="en-US" dirty="0"/>
              <a:t>Cross-listing distinct from articulation practice of course equivalency, which refers to different courses that meet the same requirement ​</a:t>
            </a:r>
            <a:endParaRPr lang="en-US" sz="2000"/>
          </a:p>
          <a:p>
            <a:pPr marL="342900" indent="-342900">
              <a:spcAft>
                <a:spcPts val="1000"/>
              </a:spcAft>
            </a:pPr>
            <a:r>
              <a:rPr lang="en-US" sz="2000" dirty="0"/>
              <a:t>Example: College might have statistics courses in multiple subjects such as business or social science statistics courses – not identical in content, but equivalent in that each course meets the same math requirement</a:t>
            </a:r>
            <a:endParaRPr lang="en-US" sz="2000" dirty="0">
              <a:cs typeface="Arial"/>
            </a:endParaRPr>
          </a:p>
          <a:p>
            <a:pPr marL="342900" indent="-342900">
              <a:spcAft>
                <a:spcPts val="1000"/>
              </a:spcAft>
            </a:pPr>
            <a:r>
              <a:rPr lang="en-US" sz="2000" dirty="0"/>
              <a:t>Different courses at a single college may meet the same C-ID descriptor but would not be considered cross-listed because the outlines are distinct</a:t>
            </a:r>
            <a:endParaRPr lang="en-US" sz="2000">
              <a:cs typeface="Arial"/>
            </a:endParaRPr>
          </a:p>
          <a:p>
            <a:pPr marL="0" indent="0" fontAlgn="base">
              <a:spcAft>
                <a:spcPts val="1000"/>
              </a:spcAft>
              <a:buNone/>
            </a:pPr>
            <a:r>
              <a:rPr lang="en-US" b="1" dirty="0"/>
              <a:t>Though all cross-listed courses are, by definition, equivalent, not all equivalent courses are cross-listed.</a:t>
            </a:r>
            <a:r>
              <a:rPr lang="en-US" dirty="0"/>
              <a:t>​</a:t>
            </a:r>
            <a:endParaRPr lang="en-US" dirty="0">
              <a:cs typeface="Arial"/>
            </a:endParaRPr>
          </a:p>
        </p:txBody>
      </p:sp>
    </p:spTree>
    <p:extLst>
      <p:ext uri="{BB962C8B-B14F-4D97-AF65-F5344CB8AC3E}">
        <p14:creationId xmlns:p14="http://schemas.microsoft.com/office/powerpoint/2010/main" val="477441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F857C-5410-48D9-B020-0A165D948AE1}"/>
              </a:ext>
            </a:extLst>
          </p:cNvPr>
          <p:cNvSpPr>
            <a:spLocks noGrp="1"/>
          </p:cNvSpPr>
          <p:nvPr>
            <p:ph type="title"/>
          </p:nvPr>
        </p:nvSpPr>
        <p:spPr/>
        <p:txBody>
          <a:bodyPr/>
          <a:lstStyle/>
          <a:p>
            <a:r>
              <a:rPr lang="en-US" dirty="0"/>
              <a:t>How to cross-list: Best practices​</a:t>
            </a:r>
          </a:p>
        </p:txBody>
      </p:sp>
      <p:sp>
        <p:nvSpPr>
          <p:cNvPr id="3" name="Content Placeholder 2">
            <a:extLst>
              <a:ext uri="{FF2B5EF4-FFF2-40B4-BE49-F238E27FC236}">
                <a16:creationId xmlns:a16="http://schemas.microsoft.com/office/drawing/2014/main" id="{9EC7D4D3-D569-4B29-B04F-E9F2B5E87A09}"/>
              </a:ext>
            </a:extLst>
          </p:cNvPr>
          <p:cNvSpPr>
            <a:spLocks noGrp="1"/>
          </p:cNvSpPr>
          <p:nvPr>
            <p:ph idx="1"/>
          </p:nvPr>
        </p:nvSpPr>
        <p:spPr/>
        <p:txBody>
          <a:bodyPr vert="horz" lIns="91440" tIns="45720" rIns="91440" bIns="45720" rtlCol="0" anchor="t">
            <a:normAutofit fontScale="92500"/>
          </a:bodyPr>
          <a:lstStyle/>
          <a:p>
            <a:pPr fontAlgn="base">
              <a:lnSpc>
                <a:spcPct val="110000"/>
              </a:lnSpc>
            </a:pPr>
            <a:r>
              <a:rPr lang="en-US" sz="2000" dirty="0">
                <a:solidFill>
                  <a:schemeClr val="tx1"/>
                </a:solidFill>
              </a:rPr>
              <a:t>Learn how your CMS handles cross-listing and adjust local review and approval processes to ensure that the CORs are created, revised, reviewed, and approved together </a:t>
            </a:r>
            <a:endParaRPr lang="en-US" sz="2000" dirty="0">
              <a:solidFill>
                <a:schemeClr val="tx1"/>
              </a:solidFill>
              <a:cs typeface="Arial"/>
            </a:endParaRPr>
          </a:p>
          <a:p>
            <a:pPr lvl="1">
              <a:lnSpc>
                <a:spcPct val="110000"/>
              </a:lnSpc>
            </a:pPr>
            <a:r>
              <a:rPr lang="en-US" sz="1800" dirty="0">
                <a:solidFill>
                  <a:schemeClr val="tx1"/>
                </a:solidFill>
              </a:rPr>
              <a:t>Cross-listed courses should be identical in </a:t>
            </a:r>
            <a:r>
              <a:rPr lang="en-US" sz="1800" b="1" dirty="0">
                <a:solidFill>
                  <a:schemeClr val="tx1"/>
                </a:solidFill>
              </a:rPr>
              <a:t>everything</a:t>
            </a:r>
            <a:r>
              <a:rPr lang="en-US" sz="1800" dirty="0">
                <a:solidFill>
                  <a:schemeClr val="tx1"/>
                </a:solidFill>
              </a:rPr>
              <a:t> except the subject code/number</a:t>
            </a:r>
            <a:endParaRPr lang="en-US" sz="1800" dirty="0">
              <a:solidFill>
                <a:schemeClr val="tx1"/>
              </a:solidFill>
              <a:cs typeface="Arial"/>
            </a:endParaRPr>
          </a:p>
          <a:p>
            <a:pPr lvl="1">
              <a:lnSpc>
                <a:spcPct val="110000"/>
              </a:lnSpc>
            </a:pPr>
            <a:r>
              <a:rPr lang="en-US" sz="1800" dirty="0">
                <a:solidFill>
                  <a:schemeClr val="tx1"/>
                </a:solidFill>
                <a:cs typeface="Arial"/>
              </a:rPr>
              <a:t>Cross-listed course should be anti-requisite – students can't take both for credit since they are the same course</a:t>
            </a:r>
          </a:p>
          <a:p>
            <a:pPr fontAlgn="base">
              <a:lnSpc>
                <a:spcPct val="110000"/>
              </a:lnSpc>
            </a:pPr>
            <a:r>
              <a:rPr lang="en-US" dirty="0">
                <a:solidFill>
                  <a:schemeClr val="tx1"/>
                </a:solidFill>
              </a:rPr>
              <a:t>Make sure that </a:t>
            </a:r>
            <a:r>
              <a:rPr lang="en-US" b="1" dirty="0">
                <a:solidFill>
                  <a:schemeClr val="tx1"/>
                </a:solidFill>
              </a:rPr>
              <a:t>all </a:t>
            </a:r>
            <a:r>
              <a:rPr lang="en-US" dirty="0">
                <a:solidFill>
                  <a:schemeClr val="tx1"/>
                </a:solidFill>
              </a:rPr>
              <a:t>appropriate MQs are listed on both CORS​ (separated with "or")</a:t>
            </a:r>
            <a:endParaRPr lang="en-US">
              <a:solidFill>
                <a:schemeClr val="tx1"/>
              </a:solidFill>
              <a:cs typeface="Arial"/>
            </a:endParaRPr>
          </a:p>
          <a:p>
            <a:pPr lvl="1" fontAlgn="base">
              <a:lnSpc>
                <a:spcPct val="110000"/>
              </a:lnSpc>
            </a:pPr>
            <a:r>
              <a:rPr lang="en-US" sz="1800" dirty="0">
                <a:solidFill>
                  <a:schemeClr val="tx1"/>
                </a:solidFill>
              </a:rPr>
              <a:t>Example: PSYCH 10 and SOC 10 should each list teaching disciplines of Psychology </a:t>
            </a:r>
            <a:r>
              <a:rPr lang="en-US" sz="1800" b="1" i="1" dirty="0">
                <a:solidFill>
                  <a:schemeClr val="tx1"/>
                </a:solidFill>
              </a:rPr>
              <a:t>or</a:t>
            </a:r>
            <a:r>
              <a:rPr lang="en-US" sz="1800" b="1" dirty="0">
                <a:solidFill>
                  <a:schemeClr val="tx1"/>
                </a:solidFill>
              </a:rPr>
              <a:t> </a:t>
            </a:r>
            <a:r>
              <a:rPr lang="en-US" sz="1800" dirty="0">
                <a:solidFill>
                  <a:schemeClr val="tx1"/>
                </a:solidFill>
              </a:rPr>
              <a:t>Sociology (if you say</a:t>
            </a:r>
            <a:r>
              <a:rPr lang="en-US" sz="1800" i="1" dirty="0">
                <a:solidFill>
                  <a:schemeClr val="tx1"/>
                </a:solidFill>
              </a:rPr>
              <a:t> "</a:t>
            </a:r>
            <a:r>
              <a:rPr lang="en-US" sz="1800" b="1" i="1" dirty="0">
                <a:solidFill>
                  <a:schemeClr val="tx1"/>
                </a:solidFill>
              </a:rPr>
              <a:t>and</a:t>
            </a:r>
            <a:r>
              <a:rPr lang="en-US" sz="1800" i="1" dirty="0">
                <a:solidFill>
                  <a:schemeClr val="tx1"/>
                </a:solidFill>
              </a:rPr>
              <a:t>"</a:t>
            </a:r>
            <a:r>
              <a:rPr lang="en-US" sz="1800" dirty="0">
                <a:solidFill>
                  <a:schemeClr val="tx1"/>
                </a:solidFill>
              </a:rPr>
              <a:t> the instructor needs to meet both!)​</a:t>
            </a:r>
            <a:endParaRPr lang="en-US" sz="1800" dirty="0">
              <a:solidFill>
                <a:schemeClr val="tx1"/>
              </a:solidFill>
              <a:cs typeface="Arial"/>
            </a:endParaRPr>
          </a:p>
          <a:p>
            <a:pPr fontAlgn="base">
              <a:lnSpc>
                <a:spcPct val="110000"/>
              </a:lnSpc>
            </a:pPr>
            <a:r>
              <a:rPr lang="en-US" dirty="0">
                <a:solidFill>
                  <a:schemeClr val="tx1"/>
                </a:solidFill>
              </a:rPr>
              <a:t>Ensure that associated programs reflect all</a:t>
            </a:r>
            <a:r>
              <a:rPr lang="en-US" b="1" i="1" dirty="0">
                <a:solidFill>
                  <a:schemeClr val="tx1"/>
                </a:solidFill>
              </a:rPr>
              <a:t> </a:t>
            </a:r>
            <a:r>
              <a:rPr lang="en-US" dirty="0">
                <a:solidFill>
                  <a:schemeClr val="tx1"/>
                </a:solidFill>
              </a:rPr>
              <a:t>cross-listed subject headings in requirements</a:t>
            </a:r>
            <a:endParaRPr lang="en-US">
              <a:solidFill>
                <a:schemeClr val="tx1"/>
              </a:solidFill>
              <a:cs typeface="Arial"/>
            </a:endParaRPr>
          </a:p>
          <a:p>
            <a:pPr lvl="1">
              <a:lnSpc>
                <a:spcPct val="110000"/>
              </a:lnSpc>
            </a:pPr>
            <a:r>
              <a:rPr lang="en-US" sz="1900" dirty="0">
                <a:solidFill>
                  <a:schemeClr val="tx1"/>
                </a:solidFill>
              </a:rPr>
              <a:t>Example: Program requirements should read "PSYCH 10 or SOC 10", not just one)​</a:t>
            </a:r>
            <a:endParaRPr lang="en-US" sz="1900">
              <a:solidFill>
                <a:schemeClr val="tx1"/>
              </a:solidFill>
              <a:cs typeface="Arial"/>
            </a:endParaRPr>
          </a:p>
        </p:txBody>
      </p:sp>
    </p:spTree>
    <p:extLst>
      <p:ext uri="{BB962C8B-B14F-4D97-AF65-F5344CB8AC3E}">
        <p14:creationId xmlns:p14="http://schemas.microsoft.com/office/powerpoint/2010/main" val="791099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BCEE6-D96C-478E-8B42-B5C001EA8F60}"/>
              </a:ext>
            </a:extLst>
          </p:cNvPr>
          <p:cNvSpPr>
            <a:spLocks noGrp="1"/>
          </p:cNvSpPr>
          <p:nvPr>
            <p:ph type="title"/>
          </p:nvPr>
        </p:nvSpPr>
        <p:spPr/>
        <p:txBody>
          <a:bodyPr/>
          <a:lstStyle/>
          <a:p>
            <a:r>
              <a:rPr lang="en-US" dirty="0"/>
              <a:t>Why cross-list a course?</a:t>
            </a:r>
          </a:p>
        </p:txBody>
      </p:sp>
      <p:sp>
        <p:nvSpPr>
          <p:cNvPr id="3" name="Content Placeholder 2">
            <a:extLst>
              <a:ext uri="{FF2B5EF4-FFF2-40B4-BE49-F238E27FC236}">
                <a16:creationId xmlns:a16="http://schemas.microsoft.com/office/drawing/2014/main" id="{C1F68C41-0EC8-4F28-8731-DA93672241FB}"/>
              </a:ext>
            </a:extLst>
          </p:cNvPr>
          <p:cNvSpPr>
            <a:spLocks noGrp="1"/>
          </p:cNvSpPr>
          <p:nvPr>
            <p:ph idx="1"/>
          </p:nvPr>
        </p:nvSpPr>
        <p:spPr/>
        <p:txBody>
          <a:bodyPr vert="horz" lIns="91440" tIns="45720" rIns="91440" bIns="45720" rtlCol="0" anchor="t">
            <a:normAutofit/>
          </a:bodyPr>
          <a:lstStyle/>
          <a:p>
            <a:pPr marL="0" indent="0" fontAlgn="base">
              <a:lnSpc>
                <a:spcPct val="100000"/>
              </a:lnSpc>
              <a:buNone/>
            </a:pPr>
            <a:r>
              <a:rPr lang="en-US" sz="2400" dirty="0">
                <a:solidFill>
                  <a:schemeClr val="tx1"/>
                </a:solidFill>
              </a:rPr>
              <a:t>Common arguments people have for cross-listing a course include:​</a:t>
            </a:r>
            <a:endParaRPr lang="en-US" sz="2400" dirty="0">
              <a:solidFill>
                <a:schemeClr val="tx1"/>
              </a:solidFill>
              <a:cs typeface="Arial"/>
            </a:endParaRPr>
          </a:p>
          <a:p>
            <a:pPr fontAlgn="base">
              <a:lnSpc>
                <a:spcPct val="100000"/>
              </a:lnSpc>
            </a:pPr>
            <a:r>
              <a:rPr lang="en-US" dirty="0">
                <a:solidFill>
                  <a:schemeClr val="tx1"/>
                </a:solidFill>
              </a:rPr>
              <a:t>Belief that it is easier for students to find courses listed in multiple places in schedule/catalog​</a:t>
            </a:r>
            <a:endParaRPr lang="en-US">
              <a:solidFill>
                <a:schemeClr val="tx1"/>
              </a:solidFill>
              <a:cs typeface="Arial"/>
            </a:endParaRPr>
          </a:p>
          <a:p>
            <a:pPr fontAlgn="base">
              <a:lnSpc>
                <a:spcPct val="100000"/>
              </a:lnSpc>
            </a:pPr>
            <a:r>
              <a:rPr lang="en-US" dirty="0">
                <a:solidFill>
                  <a:schemeClr val="tx1"/>
                </a:solidFill>
              </a:rPr>
              <a:t>Belief that course holds more value for transfer or employment if listed under specific subject code​</a:t>
            </a:r>
            <a:endParaRPr lang="en-US">
              <a:solidFill>
                <a:schemeClr val="tx1"/>
              </a:solidFill>
              <a:cs typeface="Arial"/>
            </a:endParaRPr>
          </a:p>
          <a:p>
            <a:pPr fontAlgn="base">
              <a:lnSpc>
                <a:spcPct val="100000"/>
              </a:lnSpc>
            </a:pPr>
            <a:r>
              <a:rPr lang="en-US" dirty="0">
                <a:solidFill>
                  <a:schemeClr val="tx1"/>
                </a:solidFill>
              </a:rPr>
              <a:t>Belief that this will expand possible instructor pool​</a:t>
            </a:r>
            <a:endParaRPr lang="en-US">
              <a:solidFill>
                <a:schemeClr val="tx1"/>
              </a:solidFill>
              <a:cs typeface="Arial"/>
            </a:endParaRPr>
          </a:p>
          <a:p>
            <a:pPr fontAlgn="base">
              <a:lnSpc>
                <a:spcPct val="100000"/>
              </a:lnSpc>
            </a:pPr>
            <a:r>
              <a:rPr lang="en-US" dirty="0">
                <a:solidFill>
                  <a:schemeClr val="tx1"/>
                </a:solidFill>
              </a:rPr>
              <a:t>Shared "ownership" of a course between departments​</a:t>
            </a:r>
            <a:endParaRPr lang="en-US" sz="2000">
              <a:solidFill>
                <a:schemeClr val="tx1"/>
              </a:solidFill>
              <a:cs typeface="Arial"/>
            </a:endParaRPr>
          </a:p>
          <a:p>
            <a:pPr marL="0" indent="0" fontAlgn="base">
              <a:lnSpc>
                <a:spcPct val="100000"/>
              </a:lnSpc>
              <a:buNone/>
            </a:pPr>
            <a:r>
              <a:rPr lang="en-US" sz="2400" b="1" dirty="0">
                <a:solidFill>
                  <a:schemeClr val="tx1"/>
                </a:solidFill>
              </a:rPr>
              <a:t>But many of these goals can be met in other ways...​</a:t>
            </a:r>
            <a:endParaRPr lang="en-US" sz="2400" b="1" dirty="0">
              <a:solidFill>
                <a:schemeClr val="tx1"/>
              </a:solidFill>
              <a:cs typeface="Arial"/>
            </a:endParaRPr>
          </a:p>
        </p:txBody>
      </p:sp>
    </p:spTree>
    <p:extLst>
      <p:ext uri="{BB962C8B-B14F-4D97-AF65-F5344CB8AC3E}">
        <p14:creationId xmlns:p14="http://schemas.microsoft.com/office/powerpoint/2010/main" val="2111294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ADBB0-0CAA-4B49-B011-9D061666FB75}"/>
              </a:ext>
            </a:extLst>
          </p:cNvPr>
          <p:cNvSpPr>
            <a:spLocks noGrp="1"/>
          </p:cNvSpPr>
          <p:nvPr>
            <p:ph type="title"/>
          </p:nvPr>
        </p:nvSpPr>
        <p:spPr/>
        <p:txBody>
          <a:bodyPr/>
          <a:lstStyle/>
          <a:p>
            <a:r>
              <a:rPr lang="en-US" dirty="0"/>
              <a:t>Why </a:t>
            </a:r>
            <a:r>
              <a:rPr lang="en-US" i="1" dirty="0"/>
              <a:t>not</a:t>
            </a:r>
            <a:r>
              <a:rPr lang="en-US" dirty="0"/>
              <a:t> cross-list a course? </a:t>
            </a:r>
          </a:p>
        </p:txBody>
      </p:sp>
      <p:sp>
        <p:nvSpPr>
          <p:cNvPr id="3" name="Content Placeholder 2">
            <a:extLst>
              <a:ext uri="{FF2B5EF4-FFF2-40B4-BE49-F238E27FC236}">
                <a16:creationId xmlns:a16="http://schemas.microsoft.com/office/drawing/2014/main" id="{9FAB27A6-9208-4ECA-8F20-47C66931EC58}"/>
              </a:ext>
            </a:extLst>
          </p:cNvPr>
          <p:cNvSpPr>
            <a:spLocks noGrp="1"/>
          </p:cNvSpPr>
          <p:nvPr>
            <p:ph idx="1"/>
          </p:nvPr>
        </p:nvSpPr>
        <p:spPr/>
        <p:txBody>
          <a:bodyPr vert="horz" lIns="91440" tIns="45720" rIns="91440" bIns="45720" rtlCol="0" anchor="t">
            <a:normAutofit lnSpcReduction="10000"/>
          </a:bodyPr>
          <a:lstStyle/>
          <a:p>
            <a:pPr fontAlgn="base">
              <a:lnSpc>
                <a:spcPct val="110000"/>
              </a:lnSpc>
            </a:pPr>
            <a:r>
              <a:rPr lang="en-US" sz="2000" b="1" dirty="0">
                <a:solidFill>
                  <a:schemeClr val="tx1"/>
                </a:solidFill>
              </a:rPr>
              <a:t>Student confusion​</a:t>
            </a:r>
            <a:endParaRPr lang="en-US" sz="2000" b="1">
              <a:solidFill>
                <a:schemeClr val="tx1"/>
              </a:solidFill>
              <a:cs typeface="Arial"/>
            </a:endParaRPr>
          </a:p>
          <a:p>
            <a:pPr lvl="1" fontAlgn="base">
              <a:lnSpc>
                <a:spcPct val="110000"/>
              </a:lnSpc>
            </a:pPr>
            <a:r>
              <a:rPr lang="en-US" sz="1800" dirty="0">
                <a:solidFill>
                  <a:schemeClr val="tx1"/>
                </a:solidFill>
              </a:rPr>
              <a:t>May impact graduation as well as gen ed and transfer requirements, especially in multi-college districts where requirements and articulation agreements may be different</a:t>
            </a:r>
            <a:endParaRPr lang="en-US" sz="1800">
              <a:solidFill>
                <a:schemeClr val="tx1"/>
              </a:solidFill>
              <a:cs typeface="Arial"/>
            </a:endParaRPr>
          </a:p>
          <a:p>
            <a:pPr fontAlgn="base">
              <a:lnSpc>
                <a:spcPct val="110000"/>
              </a:lnSpc>
            </a:pPr>
            <a:r>
              <a:rPr lang="en-US" sz="2000" b="1" dirty="0">
                <a:solidFill>
                  <a:schemeClr val="tx1"/>
                </a:solidFill>
              </a:rPr>
              <a:t>Data tracking and analysis​</a:t>
            </a:r>
            <a:endParaRPr lang="en-US" sz="2000" b="1">
              <a:solidFill>
                <a:schemeClr val="tx1"/>
              </a:solidFill>
              <a:cs typeface="Arial"/>
            </a:endParaRPr>
          </a:p>
          <a:p>
            <a:pPr lvl="1" fontAlgn="base">
              <a:lnSpc>
                <a:spcPct val="110000"/>
              </a:lnSpc>
            </a:pPr>
            <a:r>
              <a:rPr lang="en-US" sz="1800" dirty="0">
                <a:solidFill>
                  <a:schemeClr val="tx1"/>
                </a:solidFill>
              </a:rPr>
              <a:t>May complicate program review, workflow and process issues in CMS, COCI, ASSIST, and other systems such as degree audit or student information systems. For example, COCI does not have a method for submission of cross-listed courses, requiring separate course control numbers, while ASSIST requires that cross-listed courses be submitted together</a:t>
            </a:r>
            <a:endParaRPr lang="en-US" sz="1800">
              <a:solidFill>
                <a:schemeClr val="tx1"/>
              </a:solidFill>
              <a:cs typeface="Arial"/>
            </a:endParaRPr>
          </a:p>
          <a:p>
            <a:pPr fontAlgn="base">
              <a:lnSpc>
                <a:spcPct val="110000"/>
              </a:lnSpc>
            </a:pPr>
            <a:r>
              <a:rPr lang="en-US" sz="2000" b="1" dirty="0">
                <a:solidFill>
                  <a:schemeClr val="tx1"/>
                </a:solidFill>
              </a:rPr>
              <a:t>Maintaining disciplinary focus and integrity</a:t>
            </a:r>
            <a:endParaRPr lang="en-US" sz="2000" b="1">
              <a:solidFill>
                <a:schemeClr val="tx1"/>
              </a:solidFill>
              <a:cs typeface="Arial"/>
            </a:endParaRPr>
          </a:p>
          <a:p>
            <a:pPr lvl="1" fontAlgn="base">
              <a:lnSpc>
                <a:spcPct val="110000"/>
              </a:lnSpc>
            </a:pPr>
            <a:r>
              <a:rPr lang="en-US" sz="1800" dirty="0">
                <a:solidFill>
                  <a:schemeClr val="tx1"/>
                </a:solidFill>
              </a:rPr>
              <a:t>Remember, cross-listed courses can be taught by either discipline. Is the course truly appropriate to both?</a:t>
            </a:r>
            <a:endParaRPr lang="en-US" sz="1800">
              <a:solidFill>
                <a:schemeClr val="tx1"/>
              </a:solidFill>
              <a:cs typeface="Arial"/>
            </a:endParaRPr>
          </a:p>
        </p:txBody>
      </p:sp>
    </p:spTree>
    <p:extLst>
      <p:ext uri="{BB962C8B-B14F-4D97-AF65-F5344CB8AC3E}">
        <p14:creationId xmlns:p14="http://schemas.microsoft.com/office/powerpoint/2010/main" val="3595104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9B46-A15C-4690-ACEA-7359C479AD23}"/>
              </a:ext>
            </a:extLst>
          </p:cNvPr>
          <p:cNvSpPr>
            <a:spLocks noGrp="1"/>
          </p:cNvSpPr>
          <p:nvPr>
            <p:ph type="title"/>
          </p:nvPr>
        </p:nvSpPr>
        <p:spPr/>
        <p:txBody>
          <a:bodyPr/>
          <a:lstStyle/>
          <a:p>
            <a:r>
              <a:rPr lang="en-US" dirty="0"/>
              <a:t>Cross-listing vs. Multiple Disciplines</a:t>
            </a:r>
          </a:p>
        </p:txBody>
      </p:sp>
      <p:sp>
        <p:nvSpPr>
          <p:cNvPr id="14" name="Content Placeholder 13">
            <a:extLst>
              <a:ext uri="{FF2B5EF4-FFF2-40B4-BE49-F238E27FC236}">
                <a16:creationId xmlns:a16="http://schemas.microsoft.com/office/drawing/2014/main" id="{DB184FCC-5C9A-4C58-AAEE-3C1212BE4482}"/>
              </a:ext>
            </a:extLst>
          </p:cNvPr>
          <p:cNvSpPr>
            <a:spLocks noGrp="1"/>
          </p:cNvSpPr>
          <p:nvPr>
            <p:ph sz="half" idx="1"/>
          </p:nvPr>
        </p:nvSpPr>
        <p:spPr/>
        <p:txBody>
          <a:bodyPr vert="horz" lIns="91440" tIns="45720" rIns="91440" bIns="45720" rtlCol="0" anchor="t">
            <a:noAutofit/>
          </a:bodyPr>
          <a:lstStyle/>
          <a:p>
            <a:pPr marL="0" indent="0" fontAlgn="base">
              <a:buNone/>
            </a:pPr>
            <a:r>
              <a:rPr lang="en-US" sz="2000" b="1" dirty="0">
                <a:solidFill>
                  <a:schemeClr val="tx1"/>
                </a:solidFill>
              </a:rPr>
              <a:t>Cross-listing:</a:t>
            </a:r>
            <a:r>
              <a:rPr lang="en-US" sz="2000" dirty="0">
                <a:solidFill>
                  <a:schemeClr val="tx1"/>
                </a:solidFill>
              </a:rPr>
              <a:t> Film as Literature course has two CORs: FILM 200 and ENGL 200​</a:t>
            </a:r>
            <a:endParaRPr lang="en-US" sz="2000" dirty="0">
              <a:solidFill>
                <a:schemeClr val="tx1"/>
              </a:solidFill>
              <a:cs typeface="Arial"/>
            </a:endParaRPr>
          </a:p>
          <a:p>
            <a:pPr marL="342900" indent="-342900"/>
            <a:r>
              <a:rPr lang="en-US" sz="2000" dirty="0">
                <a:solidFill>
                  <a:schemeClr val="tx1"/>
                </a:solidFill>
              </a:rPr>
              <a:t>Except for subject area and course control number, CORs are identical</a:t>
            </a:r>
            <a:endParaRPr lang="en-US" sz="2000" dirty="0">
              <a:solidFill>
                <a:schemeClr val="tx1"/>
              </a:solidFill>
              <a:cs typeface="Arial"/>
            </a:endParaRPr>
          </a:p>
          <a:p>
            <a:pPr marL="342900" indent="-342900"/>
            <a:r>
              <a:rPr lang="en-US" sz="2000" dirty="0">
                <a:solidFill>
                  <a:schemeClr val="tx1"/>
                </a:solidFill>
              </a:rPr>
              <a:t>Both outlines include </a:t>
            </a:r>
            <a:r>
              <a:rPr lang="en-US" sz="2000" b="1" i="1" dirty="0">
                <a:solidFill>
                  <a:schemeClr val="tx1"/>
                </a:solidFill>
              </a:rPr>
              <a:t>both</a:t>
            </a:r>
            <a:r>
              <a:rPr lang="en-US" sz="2000" dirty="0">
                <a:solidFill>
                  <a:schemeClr val="tx1"/>
                </a:solidFill>
              </a:rPr>
              <a:t> teaching disciplines, but an instructor only needs to meet MQs in </a:t>
            </a:r>
            <a:r>
              <a:rPr lang="en-US" sz="2000" b="1" i="1" dirty="0">
                <a:solidFill>
                  <a:schemeClr val="tx1"/>
                </a:solidFill>
              </a:rPr>
              <a:t>one</a:t>
            </a:r>
            <a:r>
              <a:rPr lang="en-US" sz="2000" dirty="0">
                <a:solidFill>
                  <a:schemeClr val="tx1"/>
                </a:solidFill>
              </a:rPr>
              <a:t> of the areas to teach the course</a:t>
            </a:r>
            <a:endParaRPr lang="en-US" sz="2000">
              <a:solidFill>
                <a:schemeClr val="tx1"/>
              </a:solidFill>
              <a:cs typeface="Arial"/>
            </a:endParaRPr>
          </a:p>
          <a:p>
            <a:pPr marL="342900" indent="-342900"/>
            <a:r>
              <a:rPr lang="en-US" sz="2000" dirty="0">
                <a:solidFill>
                  <a:schemeClr val="tx1"/>
                </a:solidFill>
              </a:rPr>
              <a:t>Students cannot take both courses for credit since the content is the same​</a:t>
            </a:r>
            <a:endParaRPr lang="en-US" sz="2000" dirty="0">
              <a:solidFill>
                <a:schemeClr val="tx1"/>
              </a:solidFill>
              <a:cs typeface="Arial"/>
            </a:endParaRPr>
          </a:p>
          <a:p>
            <a:pPr marL="342900" indent="-342900"/>
            <a:r>
              <a:rPr lang="en-US" sz="2000" dirty="0">
                <a:solidFill>
                  <a:schemeClr val="tx1"/>
                </a:solidFill>
              </a:rPr>
              <a:t>Course appears in multiple locations in catalog and schedule​</a:t>
            </a:r>
            <a:endParaRPr lang="en-US" sz="2000">
              <a:solidFill>
                <a:schemeClr val="tx1"/>
              </a:solidFill>
              <a:cs typeface="Arial"/>
            </a:endParaRPr>
          </a:p>
          <a:p>
            <a:endParaRPr lang="en-US" dirty="0">
              <a:solidFill>
                <a:schemeClr val="tx1"/>
              </a:solidFill>
              <a:cs typeface="Arial"/>
            </a:endParaRPr>
          </a:p>
        </p:txBody>
      </p:sp>
      <p:sp>
        <p:nvSpPr>
          <p:cNvPr id="15" name="Content Placeholder 14">
            <a:extLst>
              <a:ext uri="{FF2B5EF4-FFF2-40B4-BE49-F238E27FC236}">
                <a16:creationId xmlns:a16="http://schemas.microsoft.com/office/drawing/2014/main" id="{EADFFFFA-9EBF-4977-A560-DB5E888893C4}"/>
              </a:ext>
            </a:extLst>
          </p:cNvPr>
          <p:cNvSpPr>
            <a:spLocks noGrp="1"/>
          </p:cNvSpPr>
          <p:nvPr>
            <p:ph sz="half" idx="13"/>
          </p:nvPr>
        </p:nvSpPr>
        <p:spPr/>
        <p:txBody>
          <a:bodyPr vert="horz" lIns="91440" tIns="45720" rIns="91440" bIns="45720" rtlCol="0" anchor="t">
            <a:normAutofit/>
          </a:bodyPr>
          <a:lstStyle/>
          <a:p>
            <a:pPr marL="0" indent="0" fontAlgn="base">
              <a:lnSpc>
                <a:spcPct val="110000"/>
              </a:lnSpc>
              <a:buNone/>
            </a:pPr>
            <a:r>
              <a:rPr lang="en-US" sz="2000" b="1" dirty="0">
                <a:solidFill>
                  <a:schemeClr val="tx1"/>
                </a:solidFill>
              </a:rPr>
              <a:t>Multiple Disciplines:</a:t>
            </a:r>
            <a:r>
              <a:rPr lang="en-US" sz="2000" dirty="0">
                <a:solidFill>
                  <a:schemeClr val="tx1"/>
                </a:solidFill>
              </a:rPr>
              <a:t> Film as Literature course has one COR: FILM 200</a:t>
            </a:r>
            <a:endParaRPr lang="en-US" sz="2000">
              <a:solidFill>
                <a:schemeClr val="tx1"/>
              </a:solidFill>
              <a:cs typeface="Arial"/>
            </a:endParaRPr>
          </a:p>
          <a:p>
            <a:pPr>
              <a:lnSpc>
                <a:spcPct val="110000"/>
              </a:lnSpc>
            </a:pPr>
            <a:r>
              <a:rPr lang="en-US" sz="2000" dirty="0">
                <a:solidFill>
                  <a:schemeClr val="tx1"/>
                </a:solidFill>
              </a:rPr>
              <a:t>Assigned teaching disciplines are "film studies OR English”​</a:t>
            </a:r>
            <a:endParaRPr lang="en-US" sz="2000">
              <a:solidFill>
                <a:schemeClr val="tx1"/>
              </a:solidFill>
              <a:cs typeface="Arial"/>
            </a:endParaRPr>
          </a:p>
          <a:p>
            <a:pPr fontAlgn="base">
              <a:lnSpc>
                <a:spcPct val="110000"/>
              </a:lnSpc>
            </a:pPr>
            <a:r>
              <a:rPr lang="en-US" sz="2000" dirty="0">
                <a:solidFill>
                  <a:schemeClr val="tx1"/>
                </a:solidFill>
              </a:rPr>
              <a:t>One COR with multiple teaching discipline options; instructor needs to meet MQs in </a:t>
            </a:r>
            <a:r>
              <a:rPr lang="en-US" sz="2000" b="1" dirty="0">
                <a:solidFill>
                  <a:schemeClr val="tx1"/>
                </a:solidFill>
              </a:rPr>
              <a:t>one</a:t>
            </a:r>
            <a:r>
              <a:rPr lang="en-US" sz="2000" dirty="0">
                <a:solidFill>
                  <a:schemeClr val="tx1"/>
                </a:solidFill>
              </a:rPr>
              <a:t> of these areas to teach the course​</a:t>
            </a:r>
            <a:endParaRPr lang="en-US" sz="2000">
              <a:solidFill>
                <a:schemeClr val="tx1"/>
              </a:solidFill>
              <a:cs typeface="Arial"/>
            </a:endParaRPr>
          </a:p>
          <a:p>
            <a:pPr fontAlgn="base">
              <a:lnSpc>
                <a:spcPct val="110000"/>
              </a:lnSpc>
            </a:pPr>
            <a:r>
              <a:rPr lang="en-US" sz="2000" dirty="0">
                <a:solidFill>
                  <a:schemeClr val="tx1"/>
                </a:solidFill>
              </a:rPr>
              <a:t>Course appears under single subject heading (FILM) in catalog and schedule​</a:t>
            </a:r>
            <a:endParaRPr lang="en-US" sz="2000">
              <a:solidFill>
                <a:schemeClr val="tx1"/>
              </a:solidFill>
              <a:cs typeface="Arial"/>
            </a:endParaRPr>
          </a:p>
        </p:txBody>
      </p:sp>
      <p:cxnSp>
        <p:nvCxnSpPr>
          <p:cNvPr id="17" name="Straight Connector 16">
            <a:extLst>
              <a:ext uri="{FF2B5EF4-FFF2-40B4-BE49-F238E27FC236}">
                <a16:creationId xmlns:a16="http://schemas.microsoft.com/office/drawing/2014/main" id="{E9AE656B-B918-4CD7-92E4-5CCE76C36D92}"/>
              </a:ext>
              <a:ext uri="{C183D7F6-B498-43B3-948B-1728B52AA6E4}">
                <adec:decorative xmlns:adec="http://schemas.microsoft.com/office/drawing/2017/decorative" val="1"/>
              </a:ext>
            </a:extLst>
          </p:cNvPr>
          <p:cNvCxnSpPr/>
          <p:nvPr/>
        </p:nvCxnSpPr>
        <p:spPr>
          <a:xfrm flipH="1">
            <a:off x="6230910" y="1690688"/>
            <a:ext cx="30480" cy="4620171"/>
          </a:xfrm>
          <a:prstGeom prst="line">
            <a:avLst/>
          </a:prstGeom>
          <a:ln w="38100"/>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537213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9FC24-9BB0-40F7-9ABE-0F3F8C480DBE}"/>
              </a:ext>
            </a:extLst>
          </p:cNvPr>
          <p:cNvSpPr>
            <a:spLocks noGrp="1"/>
          </p:cNvSpPr>
          <p:nvPr>
            <p:ph type="title"/>
          </p:nvPr>
        </p:nvSpPr>
        <p:spPr/>
        <p:txBody>
          <a:bodyPr/>
          <a:lstStyle/>
          <a:p>
            <a:r>
              <a:rPr lang="en-US" dirty="0"/>
              <a:t>Breakout Description</a:t>
            </a:r>
          </a:p>
        </p:txBody>
      </p:sp>
      <p:sp>
        <p:nvSpPr>
          <p:cNvPr id="3" name="Content Placeholder 2">
            <a:extLst>
              <a:ext uri="{FF2B5EF4-FFF2-40B4-BE49-F238E27FC236}">
                <a16:creationId xmlns:a16="http://schemas.microsoft.com/office/drawing/2014/main" id="{BBAC0BD1-18D9-4738-ADC7-5F578DDE58B5}"/>
              </a:ext>
            </a:extLst>
          </p:cNvPr>
          <p:cNvSpPr>
            <a:spLocks noGrp="1"/>
          </p:cNvSpPr>
          <p:nvPr>
            <p:ph idx="1"/>
          </p:nvPr>
        </p:nvSpPr>
        <p:spPr/>
        <p:txBody>
          <a:bodyPr vert="horz" lIns="91440" tIns="45720" rIns="91440" bIns="45720" rtlCol="0" anchor="t">
            <a:normAutofit lnSpcReduction="10000"/>
          </a:bodyPr>
          <a:lstStyle/>
          <a:p>
            <a:pPr marL="0" indent="0">
              <a:lnSpc>
                <a:spcPct val="100000"/>
              </a:lnSpc>
              <a:buNone/>
            </a:pPr>
            <a:r>
              <a:rPr lang="en-US" sz="2400" dirty="0">
                <a:solidFill>
                  <a:schemeClr val="tx1"/>
                </a:solidFill>
              </a:rPr>
              <a:t>Want or need to learn about the principles and practices for effectively assigning courses to disciplines? Curious about cross-listing? The Disciplines List provides the minimum qualifications (established by the ASCCC and the Board of Governors) for all faculty but placing courses into disciplines can be one of the most confusing tasks that curriculum committees face. And although cross-listing or cross-referencing courses has been a long-standing practice at many colleges, very little formal guidance is available to colleges and the practice is not always well understood. In this session we will cover definitions and considerations for the practice of cross-listing, as well as options for assigning courses to disciplines, with a focus on impacts for students and articulation. </a:t>
            </a:r>
            <a:r>
              <a:rPr lang="en-US" dirty="0">
                <a:solidFill>
                  <a:schemeClr val="tx1"/>
                </a:solidFill>
              </a:rPr>
              <a:t>​</a:t>
            </a:r>
            <a:endParaRPr lang="en-US" dirty="0">
              <a:solidFill>
                <a:schemeClr val="tx1"/>
              </a:solidFill>
              <a:cs typeface="Arial"/>
            </a:endParaRPr>
          </a:p>
        </p:txBody>
      </p:sp>
    </p:spTree>
    <p:extLst>
      <p:ext uri="{BB962C8B-B14F-4D97-AF65-F5344CB8AC3E}">
        <p14:creationId xmlns:p14="http://schemas.microsoft.com/office/powerpoint/2010/main" val="820986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438A50-C5BF-49DC-87AA-DFB734CC63B4}"/>
              </a:ext>
            </a:extLst>
          </p:cNvPr>
          <p:cNvSpPr>
            <a:spLocks noGrp="1"/>
          </p:cNvSpPr>
          <p:nvPr>
            <p:ph type="title"/>
          </p:nvPr>
        </p:nvSpPr>
        <p:spPr/>
        <p:txBody>
          <a:bodyPr/>
          <a:lstStyle/>
          <a:p>
            <a:r>
              <a:rPr lang="en-US" dirty="0"/>
              <a:t>Putting it into Practice: Scenario Discussion</a:t>
            </a:r>
          </a:p>
        </p:txBody>
      </p:sp>
      <p:sp>
        <p:nvSpPr>
          <p:cNvPr id="5" name="Content Placeholder 2">
            <a:extLst>
              <a:ext uri="{FF2B5EF4-FFF2-40B4-BE49-F238E27FC236}">
                <a16:creationId xmlns:a16="http://schemas.microsoft.com/office/drawing/2014/main" id="{DFF58648-C730-4702-8D1A-48F0292D4EBE}"/>
              </a:ext>
            </a:extLst>
          </p:cNvPr>
          <p:cNvSpPr txBox="1">
            <a:spLocks/>
          </p:cNvSpPr>
          <p:nvPr/>
        </p:nvSpPr>
        <p:spPr>
          <a:xfrm>
            <a:off x="1175655" y="1825625"/>
            <a:ext cx="7038955" cy="4351338"/>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2400" dirty="0">
                <a:solidFill>
                  <a:schemeClr val="tx1"/>
                </a:solidFill>
              </a:rPr>
              <a:t>In pairs or small groups, for each scenario on the next slide, discuss:</a:t>
            </a:r>
            <a:endParaRPr lang="en-US" sz="2400" dirty="0">
              <a:solidFill>
                <a:schemeClr val="tx1"/>
              </a:solidFill>
              <a:cs typeface="Arial"/>
            </a:endParaRPr>
          </a:p>
          <a:p>
            <a:pPr fontAlgn="base">
              <a:lnSpc>
                <a:spcPct val="100000"/>
              </a:lnSpc>
            </a:pPr>
            <a:r>
              <a:rPr lang="en-US" sz="2400" dirty="0">
                <a:solidFill>
                  <a:schemeClr val="tx1"/>
                </a:solidFill>
              </a:rPr>
              <a:t>What is the potential impact for students? ​</a:t>
            </a:r>
            <a:endParaRPr lang="en-US" sz="2400" dirty="0">
              <a:solidFill>
                <a:schemeClr val="tx1"/>
              </a:solidFill>
              <a:cs typeface="Arial"/>
            </a:endParaRPr>
          </a:p>
          <a:p>
            <a:pPr fontAlgn="base">
              <a:lnSpc>
                <a:spcPct val="100000"/>
              </a:lnSpc>
            </a:pPr>
            <a:r>
              <a:rPr lang="en-US" sz="2400" dirty="0">
                <a:solidFill>
                  <a:schemeClr val="tx1"/>
                </a:solidFill>
              </a:rPr>
              <a:t>Who should be involved in the decisions? ​</a:t>
            </a:r>
            <a:endParaRPr lang="en-US" sz="2400" dirty="0">
              <a:solidFill>
                <a:schemeClr val="tx1"/>
              </a:solidFill>
              <a:cs typeface="Arial"/>
            </a:endParaRPr>
          </a:p>
          <a:p>
            <a:pPr fontAlgn="base">
              <a:lnSpc>
                <a:spcPct val="100000"/>
              </a:lnSpc>
            </a:pPr>
            <a:r>
              <a:rPr lang="en-US" sz="2400" dirty="0">
                <a:solidFill>
                  <a:schemeClr val="tx1"/>
                </a:solidFill>
              </a:rPr>
              <a:t>What other information would you need?​</a:t>
            </a:r>
            <a:endParaRPr lang="en-US" sz="2400" dirty="0">
              <a:solidFill>
                <a:schemeClr val="tx1"/>
              </a:solidFill>
              <a:cs typeface="Arial"/>
            </a:endParaRPr>
          </a:p>
          <a:p>
            <a:pPr fontAlgn="base">
              <a:lnSpc>
                <a:spcPct val="100000"/>
              </a:lnSpc>
            </a:pPr>
            <a:r>
              <a:rPr lang="en-US" sz="2400" dirty="0">
                <a:solidFill>
                  <a:schemeClr val="tx1"/>
                </a:solidFill>
              </a:rPr>
              <a:t>How would you guide the curriculum committee through this discussion?​</a:t>
            </a:r>
            <a:endParaRPr lang="en-US" sz="2400" dirty="0">
              <a:solidFill>
                <a:schemeClr val="tx1"/>
              </a:solidFill>
              <a:cs typeface="Arial"/>
            </a:endParaRPr>
          </a:p>
        </p:txBody>
      </p:sp>
      <p:pic>
        <p:nvPicPr>
          <p:cNvPr id="7" name="Graphic 6">
            <a:extLst>
              <a:ext uri="{FF2B5EF4-FFF2-40B4-BE49-F238E27FC236}">
                <a16:creationId xmlns:a16="http://schemas.microsoft.com/office/drawing/2014/main" id="{AD7DF975-BAFB-4175-B855-6DD6262B57FE}"/>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633086" y="2122982"/>
            <a:ext cx="2612036" cy="2612036"/>
          </a:xfrm>
          <a:prstGeom prst="rect">
            <a:avLst/>
          </a:prstGeom>
        </p:spPr>
      </p:pic>
    </p:spTree>
    <p:extLst>
      <p:ext uri="{BB962C8B-B14F-4D97-AF65-F5344CB8AC3E}">
        <p14:creationId xmlns:p14="http://schemas.microsoft.com/office/powerpoint/2010/main" val="2225162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A5630-DD2B-46A2-9AA8-FEE7A2F508E7}"/>
              </a:ext>
            </a:extLst>
          </p:cNvPr>
          <p:cNvSpPr>
            <a:spLocks noGrp="1"/>
          </p:cNvSpPr>
          <p:nvPr>
            <p:ph type="title"/>
          </p:nvPr>
        </p:nvSpPr>
        <p:spPr/>
        <p:txBody>
          <a:bodyPr/>
          <a:lstStyle/>
          <a:p>
            <a:r>
              <a:rPr lang="en-US" dirty="0"/>
              <a:t>Scenario Discussion</a:t>
            </a:r>
          </a:p>
        </p:txBody>
      </p:sp>
      <p:sp>
        <p:nvSpPr>
          <p:cNvPr id="3" name="Content Placeholder 2">
            <a:extLst>
              <a:ext uri="{FF2B5EF4-FFF2-40B4-BE49-F238E27FC236}">
                <a16:creationId xmlns:a16="http://schemas.microsoft.com/office/drawing/2014/main" id="{6D12511F-03C2-4E52-BCCC-7BBCF49013DA}"/>
              </a:ext>
            </a:extLst>
          </p:cNvPr>
          <p:cNvSpPr>
            <a:spLocks noGrp="1"/>
          </p:cNvSpPr>
          <p:nvPr>
            <p:ph sz="half" idx="1"/>
          </p:nvPr>
        </p:nvSpPr>
        <p:spPr/>
        <p:txBody>
          <a:bodyPr/>
          <a:lstStyle/>
          <a:p>
            <a:pPr marL="457200" indent="-457200">
              <a:lnSpc>
                <a:spcPct val="100000"/>
              </a:lnSpc>
              <a:spcAft>
                <a:spcPts val="1800"/>
              </a:spcAft>
              <a:buFont typeface="+mj-lt"/>
              <a:buAutoNum type="arabicPeriod"/>
            </a:pPr>
            <a:r>
              <a:rPr lang="en-US" b="1" dirty="0"/>
              <a:t>A college does not have any Ethnic Studies courses or faculty but wants to cross-list existing Mexican-American History course for CSU Area F.​</a:t>
            </a:r>
          </a:p>
          <a:p>
            <a:pPr marL="457200" indent="-457200">
              <a:lnSpc>
                <a:spcPct val="100000"/>
              </a:lnSpc>
              <a:buFont typeface="+mj-lt"/>
              <a:buAutoNum type="arabicPeriod"/>
            </a:pPr>
            <a:r>
              <a:rPr lang="en-US" b="1" dirty="0">
                <a:solidFill>
                  <a:schemeClr val="accent5"/>
                </a:solidFill>
              </a:rPr>
              <a:t>An English faculty member wants to create a "Film as Literature" course. The Film Studies faculty want to cross-list it so that they too can teach the course.​</a:t>
            </a:r>
          </a:p>
        </p:txBody>
      </p:sp>
      <p:sp>
        <p:nvSpPr>
          <p:cNvPr id="4" name="Content Placeholder 3">
            <a:extLst>
              <a:ext uri="{FF2B5EF4-FFF2-40B4-BE49-F238E27FC236}">
                <a16:creationId xmlns:a16="http://schemas.microsoft.com/office/drawing/2014/main" id="{C2E86085-1F67-4173-B266-2C27FC89292C}"/>
              </a:ext>
            </a:extLst>
          </p:cNvPr>
          <p:cNvSpPr>
            <a:spLocks noGrp="1"/>
          </p:cNvSpPr>
          <p:nvPr>
            <p:ph sz="half" idx="13"/>
          </p:nvPr>
        </p:nvSpPr>
        <p:spPr/>
        <p:txBody>
          <a:bodyPr>
            <a:normAutofit/>
          </a:bodyPr>
          <a:lstStyle/>
          <a:p>
            <a:pPr marL="457200" indent="-457200">
              <a:lnSpc>
                <a:spcPct val="100000"/>
              </a:lnSpc>
              <a:spcAft>
                <a:spcPts val="1800"/>
              </a:spcAft>
              <a:buFont typeface="+mj-lt"/>
              <a:buAutoNum type="arabicPeriod" startAt="3"/>
            </a:pPr>
            <a:r>
              <a:rPr lang="en-US" b="1" dirty="0">
                <a:solidFill>
                  <a:schemeClr val="accent5"/>
                </a:solidFill>
              </a:rPr>
              <a:t>A college has a research methods class serving </a:t>
            </a:r>
            <a:r>
              <a:rPr lang="en-US" b="1" dirty="0" err="1">
                <a:solidFill>
                  <a:schemeClr val="accent5"/>
                </a:solidFill>
              </a:rPr>
              <a:t>anthro</a:t>
            </a:r>
            <a:r>
              <a:rPr lang="en-US" b="1" dirty="0">
                <a:solidFill>
                  <a:schemeClr val="accent5"/>
                </a:solidFill>
              </a:rPr>
              <a:t>, psych, and sociology majors. Counselors suggest cross-listing under all 3 disciplines to "match" the students' major.</a:t>
            </a:r>
            <a:r>
              <a:rPr lang="en-US" b="1" dirty="0">
                <a:solidFill>
                  <a:schemeClr val="accent6"/>
                </a:solidFill>
              </a:rPr>
              <a:t>​</a:t>
            </a:r>
          </a:p>
          <a:p>
            <a:pPr marL="457200" indent="-457200">
              <a:lnSpc>
                <a:spcPct val="100000"/>
              </a:lnSpc>
              <a:buFont typeface="+mj-lt"/>
              <a:buAutoNum type="arabicPeriod" startAt="3"/>
            </a:pPr>
            <a:r>
              <a:rPr lang="en-US" b="1" dirty="0"/>
              <a:t>ECE faculty are proposing a new course, "Music and Movement in Early Childhood Education." ​</a:t>
            </a:r>
          </a:p>
        </p:txBody>
      </p:sp>
    </p:spTree>
    <p:extLst>
      <p:ext uri="{BB962C8B-B14F-4D97-AF65-F5344CB8AC3E}">
        <p14:creationId xmlns:p14="http://schemas.microsoft.com/office/powerpoint/2010/main" val="631573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0193-F072-4F7F-AD72-47A255254657}"/>
              </a:ext>
            </a:extLst>
          </p:cNvPr>
          <p:cNvSpPr>
            <a:spLocks noGrp="1"/>
          </p:cNvSpPr>
          <p:nvPr>
            <p:ph type="title"/>
          </p:nvPr>
        </p:nvSpPr>
        <p:spPr/>
        <p:txBody>
          <a:bodyPr/>
          <a:lstStyle/>
          <a:p>
            <a:r>
              <a:rPr lang="en-US" dirty="0"/>
              <a:t>Discussion Follow-Up and Resources</a:t>
            </a:r>
          </a:p>
        </p:txBody>
      </p:sp>
      <p:sp>
        <p:nvSpPr>
          <p:cNvPr id="3" name="Content Placeholder 2">
            <a:extLst>
              <a:ext uri="{FF2B5EF4-FFF2-40B4-BE49-F238E27FC236}">
                <a16:creationId xmlns:a16="http://schemas.microsoft.com/office/drawing/2014/main" id="{D583928B-F311-48CD-B3F2-7CF41B29E3F5}"/>
              </a:ext>
            </a:extLst>
          </p:cNvPr>
          <p:cNvSpPr>
            <a:spLocks noGrp="1"/>
          </p:cNvSpPr>
          <p:nvPr>
            <p:ph idx="1"/>
          </p:nvPr>
        </p:nvSpPr>
        <p:spPr/>
        <p:txBody>
          <a:bodyPr vert="horz" lIns="91440" tIns="45720" rIns="91440" bIns="45720" rtlCol="0" anchor="t">
            <a:normAutofit/>
          </a:bodyPr>
          <a:lstStyle/>
          <a:p>
            <a:pPr fontAlgn="base">
              <a:lnSpc>
                <a:spcPct val="100000"/>
              </a:lnSpc>
            </a:pPr>
            <a:r>
              <a:rPr lang="en-US" sz="2400" dirty="0">
                <a:solidFill>
                  <a:srgbClr val="262626"/>
                </a:solidFill>
              </a:rPr>
              <a:t>Who should be involved in these discussions at your college?​</a:t>
            </a:r>
            <a:endParaRPr lang="en-US">
              <a:solidFill>
                <a:srgbClr val="262626"/>
              </a:solidFill>
            </a:endParaRPr>
          </a:p>
          <a:p>
            <a:pPr fontAlgn="base">
              <a:lnSpc>
                <a:spcPct val="100000"/>
              </a:lnSpc>
              <a:spcAft>
                <a:spcPts val="1800"/>
              </a:spcAft>
            </a:pPr>
            <a:r>
              <a:rPr lang="en-US" sz="2400" dirty="0">
                <a:solidFill>
                  <a:srgbClr val="262626"/>
                </a:solidFill>
              </a:rPr>
              <a:t>What resources would you like to have available?</a:t>
            </a:r>
            <a:endParaRPr lang="en-US" sz="2400" u="sng">
              <a:solidFill>
                <a:srgbClr val="262626"/>
              </a:solidFill>
              <a:cs typeface="Arial"/>
              <a:hlinkClick r:id="" action="ppaction://noaction">
                <a:extLst>
                  <a:ext uri="{A12FA001-AC4F-418D-AE19-62706E023703}">
                    <ahyp:hlinkClr xmlns:ahyp="http://schemas.microsoft.com/office/drawing/2018/hyperlinkcolor" val="tx"/>
                  </a:ext>
                </a:extLst>
              </a:hlinkClick>
            </a:endParaRPr>
          </a:p>
          <a:p>
            <a:pPr marL="0" indent="0" fontAlgn="base">
              <a:lnSpc>
                <a:spcPct val="100000"/>
              </a:lnSpc>
              <a:buNone/>
            </a:pPr>
            <a:r>
              <a:rPr lang="en-US" sz="2400" u="sng" dirty="0">
                <a:solidFill>
                  <a:schemeClr val="accent5"/>
                </a:solidFill>
                <a:hlinkClick r:id="rId2">
                  <a:extLst>
                    <a:ext uri="{A12FA001-AC4F-418D-AE19-62706E023703}">
                      <ahyp:hlinkClr xmlns:ahyp="http://schemas.microsoft.com/office/drawing/2018/hyperlinkcolor" val="tx"/>
                    </a:ext>
                  </a:extLst>
                </a:hlinkClick>
              </a:rPr>
              <a:t>Spring 2022 ASCCC Resolution 9.01</a:t>
            </a:r>
            <a:r>
              <a:rPr lang="en-US" sz="2400" dirty="0">
                <a:solidFill>
                  <a:srgbClr val="262626"/>
                </a:solidFill>
              </a:rPr>
              <a:t> called</a:t>
            </a:r>
            <a:r>
              <a:rPr lang="en-US" sz="2400" dirty="0"/>
              <a:t> for more guidance in PCAH and future professional development. ​In the meantime:​</a:t>
            </a:r>
            <a:endParaRPr lang="en-US" sz="2400" dirty="0">
              <a:cs typeface="Arial"/>
            </a:endParaRPr>
          </a:p>
          <a:p>
            <a:pPr fontAlgn="base">
              <a:lnSpc>
                <a:spcPct val="100000"/>
              </a:lnSpc>
            </a:pPr>
            <a:r>
              <a:rPr lang="en-US" sz="2400" u="sng" dirty="0">
                <a:hlinkClick r:id="rId3"/>
              </a:rPr>
              <a:t>Implications and Considerations for Cross Listing Courses</a:t>
            </a:r>
            <a:r>
              <a:rPr lang="en-US" sz="2400" dirty="0"/>
              <a:t>​</a:t>
            </a:r>
          </a:p>
          <a:p>
            <a:pPr fontAlgn="base">
              <a:lnSpc>
                <a:spcPct val="100000"/>
              </a:lnSpc>
            </a:pPr>
            <a:r>
              <a:rPr lang="en-US" sz="2400" dirty="0"/>
              <a:t>Questions? Contact: </a:t>
            </a:r>
            <a:r>
              <a:rPr lang="en-US" sz="2400" u="sng" dirty="0">
                <a:hlinkClick r:id="rId4"/>
              </a:rPr>
              <a:t>Info@ASCCC.org</a:t>
            </a:r>
            <a:r>
              <a:rPr lang="en-US" sz="2400" dirty="0"/>
              <a:t> </a:t>
            </a:r>
          </a:p>
          <a:p>
            <a:pPr fontAlgn="base">
              <a:lnSpc>
                <a:spcPct val="100000"/>
              </a:lnSpc>
            </a:pPr>
            <a:endParaRPr lang="en-US" sz="2400" dirty="0"/>
          </a:p>
        </p:txBody>
      </p:sp>
    </p:spTree>
    <p:extLst>
      <p:ext uri="{BB962C8B-B14F-4D97-AF65-F5344CB8AC3E}">
        <p14:creationId xmlns:p14="http://schemas.microsoft.com/office/powerpoint/2010/main" val="373148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86837-753D-4ED9-9AB0-D0DDF66FFA03}"/>
              </a:ext>
            </a:extLst>
          </p:cNvPr>
          <p:cNvSpPr>
            <a:spLocks noGrp="1"/>
          </p:cNvSpPr>
          <p:nvPr>
            <p:ph type="title"/>
          </p:nvPr>
        </p:nvSpPr>
        <p:spPr/>
        <p:txBody>
          <a:bodyPr/>
          <a:lstStyle/>
          <a:p>
            <a:r>
              <a:rPr lang="en-US" dirty="0"/>
              <a:t>Learning Outcomes​</a:t>
            </a:r>
          </a:p>
        </p:txBody>
      </p:sp>
      <p:sp>
        <p:nvSpPr>
          <p:cNvPr id="3" name="Content Placeholder 2">
            <a:extLst>
              <a:ext uri="{FF2B5EF4-FFF2-40B4-BE49-F238E27FC236}">
                <a16:creationId xmlns:a16="http://schemas.microsoft.com/office/drawing/2014/main" id="{84A4988E-FC26-44C9-A7C1-2C095B22816A}"/>
              </a:ext>
            </a:extLst>
          </p:cNvPr>
          <p:cNvSpPr>
            <a:spLocks noGrp="1"/>
          </p:cNvSpPr>
          <p:nvPr>
            <p:ph idx="1"/>
          </p:nvPr>
        </p:nvSpPr>
        <p:spPr/>
        <p:txBody>
          <a:bodyPr vert="horz" lIns="91440" tIns="45720" rIns="91440" bIns="45720" rtlCol="0" anchor="t">
            <a:normAutofit/>
          </a:bodyPr>
          <a:lstStyle/>
          <a:p>
            <a:pPr marL="0" indent="0" fontAlgn="base">
              <a:lnSpc>
                <a:spcPct val="110000"/>
              </a:lnSpc>
              <a:spcAft>
                <a:spcPts val="1200"/>
              </a:spcAft>
              <a:buNone/>
            </a:pPr>
            <a:r>
              <a:rPr lang="en-US" sz="2400" dirty="0">
                <a:solidFill>
                  <a:schemeClr val="tx1"/>
                </a:solidFill>
              </a:rPr>
              <a:t>In this session we will review and discuss:​</a:t>
            </a:r>
            <a:endParaRPr lang="en-US" sz="2400" dirty="0">
              <a:solidFill>
                <a:schemeClr val="tx1"/>
              </a:solidFill>
              <a:cs typeface="Arial"/>
            </a:endParaRPr>
          </a:p>
          <a:p>
            <a:pPr marL="914400" fontAlgn="base">
              <a:lnSpc>
                <a:spcPct val="110000"/>
              </a:lnSpc>
              <a:spcAft>
                <a:spcPts val="1200"/>
              </a:spcAft>
            </a:pPr>
            <a:r>
              <a:rPr lang="en-US" sz="2400" dirty="0">
                <a:solidFill>
                  <a:schemeClr val="tx1"/>
                </a:solidFill>
              </a:rPr>
              <a:t>Assigning disciplines to courses</a:t>
            </a:r>
            <a:endParaRPr lang="en-US" sz="2400" dirty="0">
              <a:solidFill>
                <a:schemeClr val="tx1"/>
              </a:solidFill>
              <a:cs typeface="Arial"/>
            </a:endParaRPr>
          </a:p>
          <a:p>
            <a:pPr marL="914400">
              <a:lnSpc>
                <a:spcPct val="110000"/>
              </a:lnSpc>
              <a:spcAft>
                <a:spcPts val="1200"/>
              </a:spcAft>
            </a:pPr>
            <a:r>
              <a:rPr lang="en-US" sz="2400" dirty="0">
                <a:solidFill>
                  <a:schemeClr val="tx1"/>
                </a:solidFill>
              </a:rPr>
              <a:t>Special focus on considerations for Ethnic Studies courses</a:t>
            </a:r>
            <a:endParaRPr lang="en-US" sz="2400" dirty="0">
              <a:solidFill>
                <a:schemeClr val="tx1"/>
              </a:solidFill>
              <a:cs typeface="Arial"/>
            </a:endParaRPr>
          </a:p>
          <a:p>
            <a:pPr marL="914400">
              <a:lnSpc>
                <a:spcPct val="110000"/>
              </a:lnSpc>
              <a:spcAft>
                <a:spcPts val="1200"/>
              </a:spcAft>
            </a:pPr>
            <a:r>
              <a:rPr lang="en-US" sz="2400" dirty="0">
                <a:solidFill>
                  <a:schemeClr val="tx1"/>
                </a:solidFill>
              </a:rPr>
              <a:t>Definition and purpose of cross-listing​</a:t>
            </a:r>
            <a:endParaRPr lang="en-US" sz="2400" dirty="0">
              <a:solidFill>
                <a:schemeClr val="tx1"/>
              </a:solidFill>
              <a:cs typeface="Arial"/>
            </a:endParaRPr>
          </a:p>
          <a:p>
            <a:pPr marL="914400" fontAlgn="base">
              <a:lnSpc>
                <a:spcPct val="110000"/>
              </a:lnSpc>
              <a:spcAft>
                <a:spcPts val="1200"/>
              </a:spcAft>
            </a:pPr>
            <a:r>
              <a:rPr lang="en-US" sz="2400" dirty="0">
                <a:solidFill>
                  <a:schemeClr val="tx1"/>
                </a:solidFill>
              </a:rPr>
              <a:t>Local considerations and challenges​</a:t>
            </a:r>
            <a:endParaRPr lang="en-US" sz="2400" dirty="0">
              <a:solidFill>
                <a:schemeClr val="tx1"/>
              </a:solidFill>
              <a:cs typeface="Arial"/>
            </a:endParaRPr>
          </a:p>
          <a:p>
            <a:pPr>
              <a:lnSpc>
                <a:spcPct val="110000"/>
              </a:lnSpc>
            </a:pPr>
            <a:endParaRPr lang="en-US" sz="2400" dirty="0">
              <a:solidFill>
                <a:schemeClr val="tx1"/>
              </a:solidFill>
              <a:cs typeface="Arial"/>
            </a:endParaRPr>
          </a:p>
        </p:txBody>
      </p:sp>
    </p:spTree>
    <p:extLst>
      <p:ext uri="{BB962C8B-B14F-4D97-AF65-F5344CB8AC3E}">
        <p14:creationId xmlns:p14="http://schemas.microsoft.com/office/powerpoint/2010/main" val="3225290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2210-3424-4502-A621-E777B49F2AC4}"/>
              </a:ext>
            </a:extLst>
          </p:cNvPr>
          <p:cNvSpPr>
            <a:spLocks noGrp="1"/>
          </p:cNvSpPr>
          <p:nvPr>
            <p:ph type="title"/>
          </p:nvPr>
        </p:nvSpPr>
        <p:spPr>
          <a:xfrm>
            <a:off x="1175657" y="365125"/>
            <a:ext cx="10178142" cy="2073185"/>
          </a:xfrm>
        </p:spPr>
        <p:txBody>
          <a:bodyPr/>
          <a:lstStyle/>
          <a:p>
            <a:r>
              <a:rPr lang="en-US" dirty="0"/>
              <a:t>ASSIGNING DISCIPLINES TO COURSES*</a:t>
            </a:r>
            <a:br>
              <a:rPr lang="en-US" dirty="0"/>
            </a:br>
            <a:br>
              <a:rPr lang="en-US" dirty="0"/>
            </a:br>
            <a:r>
              <a:rPr lang="en-US" sz="2400" dirty="0"/>
              <a:t>*No, that's not a typo...</a:t>
            </a:r>
          </a:p>
        </p:txBody>
      </p:sp>
      <p:pic>
        <p:nvPicPr>
          <p:cNvPr id="8" name="Graphic 7" descr="Signpost">
            <a:extLst>
              <a:ext uri="{FF2B5EF4-FFF2-40B4-BE49-F238E27FC236}">
                <a16:creationId xmlns:a16="http://schemas.microsoft.com/office/drawing/2014/main" id="{F3E176DB-E265-432C-9AE2-2E3F69AD4EB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72000" y="2286000"/>
            <a:ext cx="2743200" cy="2743200"/>
          </a:xfrm>
          <a:prstGeom prst="rect">
            <a:avLst/>
          </a:prstGeom>
        </p:spPr>
      </p:pic>
    </p:spTree>
    <p:extLst>
      <p:ext uri="{BB962C8B-B14F-4D97-AF65-F5344CB8AC3E}">
        <p14:creationId xmlns:p14="http://schemas.microsoft.com/office/powerpoint/2010/main" val="35124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F86D3-B1C9-4F69-9C2B-AA7013A371A2}"/>
              </a:ext>
            </a:extLst>
          </p:cNvPr>
          <p:cNvSpPr>
            <a:spLocks noGrp="1"/>
          </p:cNvSpPr>
          <p:nvPr>
            <p:ph type="title"/>
          </p:nvPr>
        </p:nvSpPr>
        <p:spPr/>
        <p:txBody>
          <a:bodyPr/>
          <a:lstStyle/>
          <a:p>
            <a:r>
              <a:rPr lang="en-US" dirty="0"/>
              <a:t>Faculty Authority </a:t>
            </a:r>
          </a:p>
        </p:txBody>
      </p:sp>
      <p:sp>
        <p:nvSpPr>
          <p:cNvPr id="3" name="Content Placeholder 2">
            <a:extLst>
              <a:ext uri="{FF2B5EF4-FFF2-40B4-BE49-F238E27FC236}">
                <a16:creationId xmlns:a16="http://schemas.microsoft.com/office/drawing/2014/main" id="{D48B38FC-C573-4AF0-A747-DB85C53F1111}"/>
              </a:ext>
            </a:extLst>
          </p:cNvPr>
          <p:cNvSpPr>
            <a:spLocks noGrp="1"/>
          </p:cNvSpPr>
          <p:nvPr>
            <p:ph idx="1"/>
          </p:nvPr>
        </p:nvSpPr>
        <p:spPr/>
        <p:txBody>
          <a:bodyPr vert="horz" lIns="91440" tIns="45720" rIns="91440" bIns="45720" rtlCol="0" anchor="t">
            <a:normAutofit lnSpcReduction="10000"/>
          </a:bodyPr>
          <a:lstStyle/>
          <a:p>
            <a:pPr marL="0" indent="0" fontAlgn="base">
              <a:lnSpc>
                <a:spcPct val="100000"/>
              </a:lnSpc>
              <a:spcAft>
                <a:spcPts val="500"/>
              </a:spcAft>
              <a:buNone/>
            </a:pPr>
            <a:r>
              <a:rPr lang="en-US" sz="2000" dirty="0">
                <a:solidFill>
                  <a:schemeClr val="tx1"/>
                </a:solidFill>
              </a:rPr>
              <a:t>Faculty have authority for determining who can teach courses through 3 mechanisms:</a:t>
            </a:r>
            <a:endParaRPr lang="en-US" sz="2000">
              <a:solidFill>
                <a:schemeClr val="tx1"/>
              </a:solidFill>
              <a:cs typeface="Arial"/>
            </a:endParaRPr>
          </a:p>
          <a:p>
            <a:pPr fontAlgn="base">
              <a:lnSpc>
                <a:spcPct val="100000"/>
              </a:lnSpc>
            </a:pPr>
            <a:r>
              <a:rPr lang="en-US" sz="2000" dirty="0">
                <a:solidFill>
                  <a:schemeClr val="tx1"/>
                </a:solidFill>
              </a:rPr>
              <a:t>"placing courses within disciplines"</a:t>
            </a:r>
            <a:r>
              <a:rPr lang="en-US" sz="2000" dirty="0"/>
              <a:t> (</a:t>
            </a:r>
            <a:r>
              <a:rPr lang="en-US" sz="2000" u="sng" dirty="0">
                <a:hlinkClick r:id="rId2"/>
              </a:rPr>
              <a:t>Title 5 §53200</a:t>
            </a:r>
            <a:r>
              <a:rPr lang="en-US" sz="2000" dirty="0"/>
              <a:t>)</a:t>
            </a:r>
          </a:p>
          <a:p>
            <a:pPr lvl="1">
              <a:lnSpc>
                <a:spcPct val="100000"/>
              </a:lnSpc>
              <a:spcAft>
                <a:spcPts val="1000"/>
              </a:spcAft>
            </a:pPr>
            <a:r>
              <a:rPr lang="en-US" dirty="0">
                <a:solidFill>
                  <a:schemeClr val="tx1"/>
                </a:solidFill>
                <a:cs typeface="Arial"/>
              </a:rPr>
              <a:t>It may be clearer to think of it as assigning appropriate discipline(s) to course</a:t>
            </a:r>
          </a:p>
          <a:p>
            <a:pPr fontAlgn="base">
              <a:lnSpc>
                <a:spcPct val="100000"/>
              </a:lnSpc>
            </a:pPr>
            <a:r>
              <a:rPr lang="en-US" sz="2000" dirty="0">
                <a:solidFill>
                  <a:schemeClr val="tx1"/>
                </a:solidFill>
              </a:rPr>
              <a:t>determining discipline-specific minimum teaching qualifications [MQs] (Ed Code</a:t>
            </a:r>
            <a:r>
              <a:rPr lang="en-US" sz="2000" dirty="0"/>
              <a:t> </a:t>
            </a:r>
            <a:r>
              <a:rPr lang="en-US" sz="2000" u="sng" dirty="0">
                <a:hlinkClick r:id="rId3"/>
              </a:rPr>
              <a:t>§87360</a:t>
            </a:r>
            <a:r>
              <a:rPr lang="en-US" sz="2000" u="sng" dirty="0"/>
              <a:t>)</a:t>
            </a:r>
            <a:r>
              <a:rPr lang="en-US" sz="2000" dirty="0"/>
              <a:t> </a:t>
            </a:r>
          </a:p>
          <a:p>
            <a:pPr lvl="1" fontAlgn="base">
              <a:lnSpc>
                <a:spcPct val="100000"/>
              </a:lnSpc>
              <a:spcAft>
                <a:spcPts val="1000"/>
              </a:spcAft>
            </a:pPr>
            <a:r>
              <a:rPr lang="en-US" u="sng" dirty="0">
                <a:hlinkClick r:id="rId4"/>
              </a:rPr>
              <a:t>CCCCO Disciplines List </a:t>
            </a:r>
            <a:r>
              <a:rPr lang="en-US" dirty="0"/>
              <a:t>s</a:t>
            </a:r>
            <a:r>
              <a:rPr lang="en-US" dirty="0">
                <a:solidFill>
                  <a:schemeClr val="tx1"/>
                </a:solidFill>
              </a:rPr>
              <a:t>pecifies MQs for each discipline and is updated annually, via recommendations from the ASCCC to the BOG​</a:t>
            </a:r>
            <a:endParaRPr lang="en-US">
              <a:solidFill>
                <a:schemeClr val="tx1"/>
              </a:solidFill>
              <a:cs typeface="Arial"/>
            </a:endParaRPr>
          </a:p>
          <a:p>
            <a:pPr fontAlgn="base">
              <a:lnSpc>
                <a:spcPct val="100000"/>
              </a:lnSpc>
            </a:pPr>
            <a:r>
              <a:rPr lang="en-US" sz="2000" dirty="0">
                <a:solidFill>
                  <a:schemeClr val="tx1"/>
                </a:solidFill>
              </a:rPr>
              <a:t>determining equivalency for MQs (Ed Code</a:t>
            </a:r>
            <a:r>
              <a:rPr lang="en-US" sz="2000" dirty="0"/>
              <a:t> </a:t>
            </a:r>
            <a:r>
              <a:rPr lang="en-US" sz="2000" u="sng" dirty="0">
                <a:hlinkClick r:id="rId5"/>
              </a:rPr>
              <a:t>§87359</a:t>
            </a:r>
            <a:r>
              <a:rPr lang="en-US" sz="2000" dirty="0"/>
              <a:t>)​</a:t>
            </a:r>
          </a:p>
          <a:p>
            <a:pPr lvl="1">
              <a:lnSpc>
                <a:spcPct val="100000"/>
              </a:lnSpc>
            </a:pPr>
            <a:r>
              <a:rPr lang="en-US" dirty="0">
                <a:solidFill>
                  <a:schemeClr val="tx1"/>
                </a:solidFill>
                <a:cs typeface="Arial"/>
              </a:rPr>
              <a:t>Local processes for determining equivalency vary</a:t>
            </a:r>
          </a:p>
          <a:p>
            <a:pPr lvl="1">
              <a:lnSpc>
                <a:spcPct val="100000"/>
              </a:lnSpc>
            </a:pPr>
            <a:r>
              <a:rPr lang="en-US" dirty="0">
                <a:solidFill>
                  <a:schemeClr val="tx1"/>
                </a:solidFill>
                <a:cs typeface="Arial"/>
              </a:rPr>
              <a:t>Example: Los Rios District utilizes 30 units, 15 of which must be graduate level coursework.</a:t>
            </a:r>
            <a:endParaRPr lang="en-US">
              <a:solidFill>
                <a:schemeClr val="tx1"/>
              </a:solidFill>
              <a:cs typeface="Arial"/>
            </a:endParaRPr>
          </a:p>
        </p:txBody>
      </p:sp>
    </p:spTree>
    <p:extLst>
      <p:ext uri="{BB962C8B-B14F-4D97-AF65-F5344CB8AC3E}">
        <p14:creationId xmlns:p14="http://schemas.microsoft.com/office/powerpoint/2010/main" val="2761965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45B69-1612-4264-85D4-9CF830ADFE28}"/>
              </a:ext>
            </a:extLst>
          </p:cNvPr>
          <p:cNvSpPr>
            <a:spLocks noGrp="1"/>
          </p:cNvSpPr>
          <p:nvPr>
            <p:ph type="title"/>
          </p:nvPr>
        </p:nvSpPr>
        <p:spPr/>
        <p:txBody>
          <a:bodyPr/>
          <a:lstStyle/>
          <a:p>
            <a:r>
              <a:rPr lang="en-US" dirty="0"/>
              <a:t>Options for Assigning Courses​</a:t>
            </a:r>
          </a:p>
        </p:txBody>
      </p:sp>
      <p:sp>
        <p:nvSpPr>
          <p:cNvPr id="3" name="Content Placeholder 2">
            <a:extLst>
              <a:ext uri="{FF2B5EF4-FFF2-40B4-BE49-F238E27FC236}">
                <a16:creationId xmlns:a16="http://schemas.microsoft.com/office/drawing/2014/main" id="{19BDC0AA-9CAF-4056-B611-1DA49002BC82}"/>
              </a:ext>
            </a:extLst>
          </p:cNvPr>
          <p:cNvSpPr>
            <a:spLocks noGrp="1"/>
          </p:cNvSpPr>
          <p:nvPr>
            <p:ph idx="1"/>
          </p:nvPr>
        </p:nvSpPr>
        <p:spPr/>
        <p:txBody>
          <a:bodyPr vert="horz" lIns="91440" tIns="45720" rIns="91440" bIns="45720" rtlCol="0" anchor="t">
            <a:normAutofit lnSpcReduction="10000"/>
          </a:bodyPr>
          <a:lstStyle/>
          <a:p>
            <a:pPr marL="457200" indent="-457200" fontAlgn="base">
              <a:lnSpc>
                <a:spcPct val="100000"/>
              </a:lnSpc>
              <a:buFont typeface="+mj-lt"/>
              <a:buAutoNum type="arabicPeriod"/>
            </a:pPr>
            <a:r>
              <a:rPr lang="en-US" b="1" dirty="0"/>
              <a:t>Course with a single discipline ​assigned</a:t>
            </a:r>
            <a:endParaRPr lang="en-US" b="1" dirty="0">
              <a:cs typeface="Arial"/>
            </a:endParaRPr>
          </a:p>
          <a:p>
            <a:pPr marL="457200" lvl="1" indent="0" fontAlgn="base">
              <a:lnSpc>
                <a:spcPct val="100000"/>
              </a:lnSpc>
              <a:spcAft>
                <a:spcPts val="1000"/>
              </a:spcAft>
              <a:buNone/>
            </a:pPr>
            <a:r>
              <a:rPr lang="en-US" dirty="0"/>
              <a:t>Example: ARTS 101 assigned to Art. The minimum qualifications for Art provides adequate preparation to teach the course content. ​</a:t>
            </a:r>
            <a:endParaRPr lang="en-US" dirty="0">
              <a:cs typeface="Arial"/>
            </a:endParaRPr>
          </a:p>
          <a:p>
            <a:pPr marL="457200" indent="-457200" fontAlgn="base">
              <a:lnSpc>
                <a:spcPct val="100000"/>
              </a:lnSpc>
              <a:buFont typeface="+mj-lt"/>
              <a:buAutoNum type="arabicPeriod"/>
            </a:pPr>
            <a:r>
              <a:rPr lang="en-US" b="1" dirty="0"/>
              <a:t>Course with more than one assigned discipline, separated by “or” </a:t>
            </a:r>
            <a:endParaRPr lang="en-US">
              <a:cs typeface="Arial"/>
            </a:endParaRPr>
          </a:p>
          <a:p>
            <a:pPr marL="457200" lvl="1" indent="0" fontAlgn="base">
              <a:lnSpc>
                <a:spcPct val="100000"/>
              </a:lnSpc>
              <a:spcAft>
                <a:spcPts val="1000"/>
              </a:spcAft>
              <a:buNone/>
            </a:pPr>
            <a:r>
              <a:rPr lang="en-US" dirty="0"/>
              <a:t>Example: ARTS 101 assigned to Art </a:t>
            </a:r>
            <a:r>
              <a:rPr lang="en-US" b="1" i="1" dirty="0"/>
              <a:t>or</a:t>
            </a:r>
            <a:r>
              <a:rPr lang="en-US" i="1" dirty="0"/>
              <a:t> </a:t>
            </a:r>
            <a:r>
              <a:rPr lang="en-US" dirty="0"/>
              <a:t>Graphic Design. The minimum qualifications for </a:t>
            </a:r>
            <a:r>
              <a:rPr lang="en-US" b="1" i="1" dirty="0"/>
              <a:t>either</a:t>
            </a:r>
            <a:r>
              <a:rPr lang="en-US" dirty="0"/>
              <a:t> discipline provide adequate preparation to teach the course content. ​</a:t>
            </a:r>
            <a:endParaRPr lang="en-US" dirty="0">
              <a:cs typeface="Arial"/>
            </a:endParaRPr>
          </a:p>
          <a:p>
            <a:pPr marL="457200" indent="-457200" fontAlgn="base">
              <a:lnSpc>
                <a:spcPct val="100000"/>
              </a:lnSpc>
              <a:buFont typeface="+mj-lt"/>
              <a:buAutoNum type="arabicPeriod"/>
            </a:pPr>
            <a:r>
              <a:rPr lang="en-US" b="1" dirty="0"/>
              <a:t>Course with more than one assigned discipline, separated by “and” </a:t>
            </a:r>
            <a:r>
              <a:rPr lang="en-US" dirty="0"/>
              <a:t>​</a:t>
            </a:r>
            <a:endParaRPr lang="en-US" dirty="0">
              <a:cs typeface="Arial"/>
            </a:endParaRPr>
          </a:p>
          <a:p>
            <a:pPr marL="457200" lvl="1" indent="0" fontAlgn="base">
              <a:lnSpc>
                <a:spcPct val="100000"/>
              </a:lnSpc>
              <a:buNone/>
            </a:pPr>
            <a:r>
              <a:rPr lang="en-US" dirty="0"/>
              <a:t>Example: ARTS 101 assigned to Art </a:t>
            </a:r>
            <a:r>
              <a:rPr lang="en-US" b="1" i="1" dirty="0"/>
              <a:t>and</a:t>
            </a:r>
            <a:r>
              <a:rPr lang="en-US" i="1" dirty="0"/>
              <a:t> </a:t>
            </a:r>
            <a:r>
              <a:rPr lang="en-US" dirty="0"/>
              <a:t>Graphic Design. The minimum qualifications for </a:t>
            </a:r>
            <a:r>
              <a:rPr lang="en-US" b="1" i="1" dirty="0"/>
              <a:t>both</a:t>
            </a:r>
            <a:r>
              <a:rPr lang="en-US" dirty="0"/>
              <a:t> disciplines together provide adequate preparation to teach the course content.  </a:t>
            </a:r>
            <a:endParaRPr lang="en-US">
              <a:cs typeface="Arial"/>
            </a:endParaRPr>
          </a:p>
        </p:txBody>
      </p:sp>
    </p:spTree>
    <p:extLst>
      <p:ext uri="{BB962C8B-B14F-4D97-AF65-F5344CB8AC3E}">
        <p14:creationId xmlns:p14="http://schemas.microsoft.com/office/powerpoint/2010/main" val="1043395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D5751-ED6B-47C6-9431-4B1EC50FD258}"/>
              </a:ext>
            </a:extLst>
          </p:cNvPr>
          <p:cNvSpPr>
            <a:spLocks noGrp="1"/>
          </p:cNvSpPr>
          <p:nvPr>
            <p:ph type="title"/>
          </p:nvPr>
        </p:nvSpPr>
        <p:spPr/>
        <p:txBody>
          <a:bodyPr/>
          <a:lstStyle/>
          <a:p>
            <a:r>
              <a:rPr lang="en-US" dirty="0"/>
              <a:t>Impacts of Decisions Made​</a:t>
            </a:r>
          </a:p>
        </p:txBody>
      </p:sp>
      <p:sp>
        <p:nvSpPr>
          <p:cNvPr id="3" name="Content Placeholder 2">
            <a:extLst>
              <a:ext uri="{FF2B5EF4-FFF2-40B4-BE49-F238E27FC236}">
                <a16:creationId xmlns:a16="http://schemas.microsoft.com/office/drawing/2014/main" id="{2B28885F-C9BF-4A32-9F1C-48F8E34BA273}"/>
              </a:ext>
            </a:extLst>
          </p:cNvPr>
          <p:cNvSpPr>
            <a:spLocks noGrp="1"/>
          </p:cNvSpPr>
          <p:nvPr>
            <p:ph idx="1"/>
          </p:nvPr>
        </p:nvSpPr>
        <p:spPr/>
        <p:txBody>
          <a:bodyPr vert="horz" lIns="91440" tIns="45720" rIns="91440" bIns="45720" rtlCol="0" anchor="t">
            <a:normAutofit/>
          </a:bodyPr>
          <a:lstStyle/>
          <a:p>
            <a:pPr marL="0" indent="0" fontAlgn="base">
              <a:spcBef>
                <a:spcPts val="1800"/>
              </a:spcBef>
              <a:buNone/>
            </a:pPr>
            <a:r>
              <a:rPr lang="en-US" b="1" dirty="0"/>
              <a:t>Single Discipline:</a:t>
            </a:r>
            <a:r>
              <a:rPr lang="en-US" dirty="0"/>
              <a:t>​</a:t>
            </a:r>
            <a:endParaRPr lang="en-US"/>
          </a:p>
          <a:p>
            <a:pPr fontAlgn="base">
              <a:spcBef>
                <a:spcPts val="500"/>
              </a:spcBef>
              <a:spcAft>
                <a:spcPts val="1000"/>
              </a:spcAft>
            </a:pPr>
            <a:r>
              <a:rPr lang="en-US" sz="2000" dirty="0"/>
              <a:t>Faculty who meet minimum qualifications or the locally-determined equivalent for listed discipline are eligible to teach the courses within that particular discipline</a:t>
            </a:r>
            <a:endParaRPr lang="en-US" sz="2000" dirty="0">
              <a:cs typeface="Arial"/>
            </a:endParaRPr>
          </a:p>
          <a:p>
            <a:pPr marL="0" indent="0" fontAlgn="base">
              <a:buNone/>
            </a:pPr>
            <a:r>
              <a:rPr lang="en-US" b="1" dirty="0"/>
              <a:t>More than one discipline with an “or”</a:t>
            </a:r>
            <a:r>
              <a:rPr lang="en-US" dirty="0"/>
              <a:t>​:</a:t>
            </a:r>
          </a:p>
          <a:p>
            <a:pPr fontAlgn="base">
              <a:spcBef>
                <a:spcPts val="500"/>
              </a:spcBef>
              <a:spcAft>
                <a:spcPts val="1000"/>
              </a:spcAft>
            </a:pPr>
            <a:r>
              <a:rPr lang="en-US" sz="2000" dirty="0"/>
              <a:t>Faculty who meet minimum qualifications or the locally-determined equivalent in </a:t>
            </a:r>
            <a:r>
              <a:rPr lang="en-US" sz="2000" b="1" i="1" dirty="0"/>
              <a:t>any</a:t>
            </a:r>
            <a:r>
              <a:rPr lang="en-US" sz="2000" dirty="0"/>
              <a:t> of the listed disciplines are eligible to teach the course</a:t>
            </a:r>
            <a:endParaRPr lang="en-US" sz="2000">
              <a:cs typeface="Arial"/>
            </a:endParaRPr>
          </a:p>
          <a:p>
            <a:pPr marL="0" indent="0" fontAlgn="base">
              <a:spcBef>
                <a:spcPts val="500"/>
              </a:spcBef>
              <a:buNone/>
            </a:pPr>
            <a:r>
              <a:rPr lang="en-US" b="1" dirty="0"/>
              <a:t>More than one discipline with an “and”</a:t>
            </a:r>
            <a:r>
              <a:rPr lang="en-US" dirty="0"/>
              <a:t>​:</a:t>
            </a:r>
            <a:endParaRPr lang="en-US" dirty="0">
              <a:cs typeface="Arial"/>
            </a:endParaRPr>
          </a:p>
          <a:p>
            <a:pPr fontAlgn="base"/>
            <a:r>
              <a:rPr lang="en-US" sz="2000" dirty="0"/>
              <a:t>Faculty who meet minimum qualifications or the locally-determined equivalent for </a:t>
            </a:r>
            <a:r>
              <a:rPr lang="en-US" sz="2000" b="1" i="1" dirty="0"/>
              <a:t>all </a:t>
            </a:r>
            <a:r>
              <a:rPr lang="en-US" sz="2000" dirty="0"/>
              <a:t>of the listed disciplines are eligible to teach it</a:t>
            </a:r>
            <a:endParaRPr lang="en-US" sz="2000" dirty="0">
              <a:cs typeface="Arial"/>
            </a:endParaRPr>
          </a:p>
        </p:txBody>
      </p:sp>
    </p:spTree>
    <p:extLst>
      <p:ext uri="{BB962C8B-B14F-4D97-AF65-F5344CB8AC3E}">
        <p14:creationId xmlns:p14="http://schemas.microsoft.com/office/powerpoint/2010/main" val="3982262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3286-1620-4183-8D48-7EBA295DAE1E}"/>
              </a:ext>
            </a:extLst>
          </p:cNvPr>
          <p:cNvSpPr>
            <a:spLocks noGrp="1"/>
          </p:cNvSpPr>
          <p:nvPr>
            <p:ph type="title"/>
          </p:nvPr>
        </p:nvSpPr>
        <p:spPr/>
        <p:txBody>
          <a:bodyPr/>
          <a:lstStyle/>
          <a:p>
            <a:r>
              <a:rPr lang="en-US" dirty="0"/>
              <a:t>Multiple Disciplines</a:t>
            </a:r>
          </a:p>
        </p:txBody>
      </p:sp>
      <p:sp>
        <p:nvSpPr>
          <p:cNvPr id="3" name="Content Placeholder 2">
            <a:extLst>
              <a:ext uri="{FF2B5EF4-FFF2-40B4-BE49-F238E27FC236}">
                <a16:creationId xmlns:a16="http://schemas.microsoft.com/office/drawing/2014/main" id="{771741C4-2B57-4B8D-A9A3-FE3963CA9CE5}"/>
              </a:ext>
            </a:extLst>
          </p:cNvPr>
          <p:cNvSpPr>
            <a:spLocks noGrp="1"/>
          </p:cNvSpPr>
          <p:nvPr>
            <p:ph idx="1"/>
          </p:nvPr>
        </p:nvSpPr>
        <p:spPr/>
        <p:txBody>
          <a:bodyPr vert="horz" lIns="91440" tIns="45720" rIns="91440" bIns="45720" rtlCol="0" anchor="t">
            <a:normAutofit/>
          </a:bodyPr>
          <a:lstStyle/>
          <a:p>
            <a:pPr fontAlgn="base">
              <a:lnSpc>
                <a:spcPct val="100000"/>
              </a:lnSpc>
            </a:pPr>
            <a:r>
              <a:rPr lang="en-US" sz="2000" dirty="0">
                <a:solidFill>
                  <a:schemeClr val="tx1"/>
                </a:solidFill>
              </a:rPr>
              <a:t>Do</a:t>
            </a:r>
            <a:r>
              <a:rPr lang="en-US" sz="2000" i="1" dirty="0">
                <a:solidFill>
                  <a:schemeClr val="tx1"/>
                </a:solidFill>
              </a:rPr>
              <a:t> </a:t>
            </a:r>
            <a:r>
              <a:rPr lang="en-US" sz="2000" b="1" i="1" dirty="0">
                <a:solidFill>
                  <a:schemeClr val="tx1"/>
                </a:solidFill>
              </a:rPr>
              <a:t>not </a:t>
            </a:r>
            <a:r>
              <a:rPr lang="en-US" sz="2000" dirty="0">
                <a:solidFill>
                  <a:schemeClr val="tx1"/>
                </a:solidFill>
              </a:rPr>
              <a:t>need to have more than one course outline of record (COR) or be listed in the catalog under multiple subject codes</a:t>
            </a:r>
            <a:endParaRPr lang="en-US" sz="2000" dirty="0">
              <a:solidFill>
                <a:schemeClr val="tx1"/>
              </a:solidFill>
              <a:cs typeface="Arial"/>
            </a:endParaRPr>
          </a:p>
          <a:p>
            <a:pPr lvl="1" fontAlgn="base">
              <a:lnSpc>
                <a:spcPct val="100000"/>
              </a:lnSpc>
            </a:pPr>
            <a:r>
              <a:rPr lang="en-US" sz="1800" dirty="0">
                <a:solidFill>
                  <a:schemeClr val="tx1"/>
                </a:solidFill>
              </a:rPr>
              <a:t>Example: 2D Foundations art class is assigned to Art OR Graphic Design on the COR. The college only maintains one COR for ARTS 101. The course is listed in the catalog </a:t>
            </a:r>
            <a:r>
              <a:rPr lang="en-US" sz="1800" b="1" i="1" dirty="0">
                <a:solidFill>
                  <a:schemeClr val="tx1"/>
                </a:solidFill>
              </a:rPr>
              <a:t>only</a:t>
            </a:r>
            <a:r>
              <a:rPr lang="en-US" sz="1800" dirty="0">
                <a:solidFill>
                  <a:schemeClr val="tx1"/>
                </a:solidFill>
              </a:rPr>
              <a:t> as ARTS 101. However, faculty who meet min quals for Art </a:t>
            </a:r>
            <a:r>
              <a:rPr lang="en-US" sz="1800" b="1" i="1" dirty="0">
                <a:solidFill>
                  <a:schemeClr val="tx1"/>
                </a:solidFill>
              </a:rPr>
              <a:t>or</a:t>
            </a:r>
            <a:r>
              <a:rPr lang="en-US" sz="1800" dirty="0">
                <a:solidFill>
                  <a:schemeClr val="tx1"/>
                </a:solidFill>
              </a:rPr>
              <a:t> Graphic Design can teach the course</a:t>
            </a:r>
            <a:endParaRPr lang="en-US" sz="1800" dirty="0">
              <a:solidFill>
                <a:schemeClr val="tx1"/>
              </a:solidFill>
              <a:cs typeface="Arial"/>
            </a:endParaRPr>
          </a:p>
          <a:p>
            <a:pPr fontAlgn="base">
              <a:lnSpc>
                <a:spcPct val="100000"/>
              </a:lnSpc>
            </a:pPr>
            <a:r>
              <a:rPr lang="en-US" sz="2000" dirty="0">
                <a:solidFill>
                  <a:schemeClr val="tx1"/>
                </a:solidFill>
              </a:rPr>
              <a:t>May</a:t>
            </a:r>
            <a:r>
              <a:rPr lang="en-US" sz="2000" i="1" dirty="0">
                <a:solidFill>
                  <a:schemeClr val="tx1"/>
                </a:solidFill>
              </a:rPr>
              <a:t> </a:t>
            </a:r>
            <a:r>
              <a:rPr lang="en-US" sz="2000" dirty="0">
                <a:solidFill>
                  <a:schemeClr val="tx1"/>
                </a:solidFill>
              </a:rPr>
              <a:t>be “cross-listed”—i.e., recorded on two or more CORs and listed in the catalog under each subject code</a:t>
            </a:r>
            <a:endParaRPr lang="en-US" sz="2000" dirty="0">
              <a:solidFill>
                <a:schemeClr val="tx1"/>
              </a:solidFill>
              <a:cs typeface="Arial"/>
            </a:endParaRPr>
          </a:p>
          <a:p>
            <a:pPr lvl="1" fontAlgn="base">
              <a:lnSpc>
                <a:spcPct val="100000"/>
              </a:lnSpc>
            </a:pPr>
            <a:r>
              <a:rPr lang="en-US" sz="1800" dirty="0">
                <a:solidFill>
                  <a:schemeClr val="tx1"/>
                </a:solidFill>
              </a:rPr>
              <a:t>Example: 2D Foundations art course is recorded on two separate CORs, one as ARTS 101, one as DESIGN 101. It is listed in the catalog under both subject codes. These courses should have identical CORs, other than the subject code.</a:t>
            </a:r>
            <a:endParaRPr lang="en-US" sz="1800">
              <a:solidFill>
                <a:schemeClr val="tx1"/>
              </a:solidFill>
              <a:cs typeface="Arial"/>
            </a:endParaRPr>
          </a:p>
          <a:p>
            <a:endParaRPr lang="en-US" dirty="0">
              <a:solidFill>
                <a:schemeClr val="tx1"/>
              </a:solidFill>
              <a:cs typeface="Arial"/>
            </a:endParaRPr>
          </a:p>
        </p:txBody>
      </p:sp>
    </p:spTree>
    <p:extLst>
      <p:ext uri="{BB962C8B-B14F-4D97-AF65-F5344CB8AC3E}">
        <p14:creationId xmlns:p14="http://schemas.microsoft.com/office/powerpoint/2010/main" val="1292163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87343-0ED4-4593-8C7F-4E9FD67F714A}"/>
              </a:ext>
            </a:extLst>
          </p:cNvPr>
          <p:cNvSpPr>
            <a:spLocks noGrp="1"/>
          </p:cNvSpPr>
          <p:nvPr>
            <p:ph type="title"/>
          </p:nvPr>
        </p:nvSpPr>
        <p:spPr/>
        <p:txBody>
          <a:bodyPr/>
          <a:lstStyle/>
          <a:p>
            <a:r>
              <a:rPr lang="en-US" dirty="0"/>
              <a:t>CONSIDERATIONS FOR ETHNIC STUDIES</a:t>
            </a:r>
          </a:p>
        </p:txBody>
      </p:sp>
      <p:sp>
        <p:nvSpPr>
          <p:cNvPr id="3" name="TextBox 2">
            <a:extLst>
              <a:ext uri="{FF2B5EF4-FFF2-40B4-BE49-F238E27FC236}">
                <a16:creationId xmlns:a16="http://schemas.microsoft.com/office/drawing/2014/main" id="{C17B0555-2FF4-4121-AD60-8E374D827427}"/>
              </a:ext>
            </a:extLst>
          </p:cNvPr>
          <p:cNvSpPr txBox="1"/>
          <p:nvPr/>
        </p:nvSpPr>
        <p:spPr>
          <a:xfrm>
            <a:off x="4572000" y="5624512"/>
            <a:ext cx="2743938" cy="523220"/>
          </a:xfrm>
          <a:prstGeom prst="rect">
            <a:avLst/>
          </a:prstGeom>
          <a:noFill/>
        </p:spPr>
        <p:txBody>
          <a:bodyPr wrap="square" rtlCol="0">
            <a:spAutoFit/>
          </a:bodyPr>
          <a:lstStyle/>
          <a:p>
            <a:r>
              <a:rPr lang="en-US" sz="1400" dirty="0"/>
              <a:t>Photo courtesy of </a:t>
            </a:r>
            <a:r>
              <a:rPr lang="en-US" sz="1400" dirty="0">
                <a:hlinkClick r:id="rId2" tooltip="Link to CCC Ethnic Studies Faculty Council website"/>
              </a:rPr>
              <a:t>CCC Ethnic Studies Faculty Council website</a:t>
            </a:r>
            <a:endParaRPr lang="en-US" sz="1400" dirty="0"/>
          </a:p>
        </p:txBody>
      </p:sp>
      <p:pic>
        <p:nvPicPr>
          <p:cNvPr id="4" name="Picture 4" descr="A person holding a sign that reads Ethnic Studies Faculty are the experts">
            <a:extLst>
              <a:ext uri="{FF2B5EF4-FFF2-40B4-BE49-F238E27FC236}">
                <a16:creationId xmlns:a16="http://schemas.microsoft.com/office/drawing/2014/main" id="{0C0D295E-1B2A-373A-AFDD-A09EF6BC2FF1}"/>
              </a:ext>
            </a:extLst>
          </p:cNvPr>
          <p:cNvPicPr>
            <a:picLocks noChangeAspect="1"/>
          </p:cNvPicPr>
          <p:nvPr/>
        </p:nvPicPr>
        <p:blipFill>
          <a:blip r:embed="rId3"/>
          <a:stretch>
            <a:fillRect/>
          </a:stretch>
        </p:blipFill>
        <p:spPr>
          <a:xfrm>
            <a:off x="3338583" y="1689772"/>
            <a:ext cx="5198532" cy="3492567"/>
          </a:xfrm>
          <a:prstGeom prst="rect">
            <a:avLst/>
          </a:prstGeom>
        </p:spPr>
      </p:pic>
    </p:spTree>
    <p:extLst>
      <p:ext uri="{BB962C8B-B14F-4D97-AF65-F5344CB8AC3E}">
        <p14:creationId xmlns:p14="http://schemas.microsoft.com/office/powerpoint/2010/main" val="1858646634"/>
      </p:ext>
    </p:extLst>
  </p:cSld>
  <p:clrMapOvr>
    <a:masterClrMapping/>
  </p:clrMapOvr>
  <p:extLst mod="1"/>
</p:sld>
</file>

<file path=ppt/theme/theme1.xml><?xml version="1.0" encoding="utf-8"?>
<a:theme xmlns:a="http://schemas.openxmlformats.org/drawingml/2006/main" name="Office Theme">
  <a:themeElements>
    <a:clrScheme name="ASCCC CI">
      <a:dk1>
        <a:srgbClr val="000000"/>
      </a:dk1>
      <a:lt1>
        <a:srgbClr val="FFFFFF"/>
      </a:lt1>
      <a:dk2>
        <a:srgbClr val="002C38"/>
      </a:dk2>
      <a:lt2>
        <a:srgbClr val="DDD8CD"/>
      </a:lt2>
      <a:accent1>
        <a:srgbClr val="009186"/>
      </a:accent1>
      <a:accent2>
        <a:srgbClr val="FF5746"/>
      </a:accent2>
      <a:accent3>
        <a:srgbClr val="F4C04F"/>
      </a:accent3>
      <a:accent4>
        <a:srgbClr val="A33749"/>
      </a:accent4>
      <a:accent5>
        <a:srgbClr val="007071"/>
      </a:accent5>
      <a:accent6>
        <a:srgbClr val="4F3245"/>
      </a:accent6>
      <a:hlink>
        <a:srgbClr val="007071"/>
      </a:hlink>
      <a:folHlink>
        <a:srgbClr val="007071"/>
      </a:folHlink>
    </a:clrScheme>
    <a:fontScheme name="Lato">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CI 2023 Cross-Listing and Assigning Courses to Disciplines" id="{1A650253-93AF-4220-A668-07B7835E80AF}" vid="{0F19F2AB-5493-43DE-AAD5-6EA528838E5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B95BD14CCB084DB4748F2D2356A27B" ma:contentTypeVersion="36" ma:contentTypeDescription="Create a new document." ma:contentTypeScope="" ma:versionID="97dff7d486a3939b61e391bb87827946">
  <xsd:schema xmlns:xsd="http://www.w3.org/2001/XMLSchema" xmlns:xs="http://www.w3.org/2001/XMLSchema" xmlns:p="http://schemas.microsoft.com/office/2006/metadata/properties" xmlns:ns3="b20d815b-4d47-4cc9-af71-990e782ea663" xmlns:ns4="4ffcc4f2-060b-43c4-bb5a-dbb0485f6128" targetNamespace="http://schemas.microsoft.com/office/2006/metadata/properties" ma:root="true" ma:fieldsID="e1416febf77f165a33a6866ef06be91d" ns3:_="" ns4:_="">
    <xsd:import namespace="b20d815b-4d47-4cc9-af71-990e782ea663"/>
    <xsd:import namespace="4ffcc4f2-060b-43c4-bb5a-dbb0485f612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Distribution_Groups" minOccurs="0"/>
                <xsd:element ref="ns4:LMS_Mapping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Teams_Channel_Section_Location"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0d815b-4d47-4cc9-af71-990e782ea66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fcc4f2-060b-43c4-bb5a-dbb0485f612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Teachers" ma:index="3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Teachers" ma:index="35" nillable="true" ma:displayName="Invited Teachers" ma:internalName="Invited_Teachers">
      <xsd:simpleType>
        <xsd:restriction base="dms:Note">
          <xsd:maxLength value="255"/>
        </xsd:restriction>
      </xsd:simpleType>
    </xsd:element>
    <xsd:element name="Invited_Students" ma:index="36" nillable="true" ma:displayName="Invited Students" ma:internalName="Invited_Student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Teacher_Only_SectionGroup" ma:index="38" nillable="true" ma:displayName="Has Teacher Only SectionGroup" ma:internalName="Has_Teacher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Length (seconds)" ma:internalName="MediaLengthInSeconds" ma:readOnly="true">
      <xsd:simpleType>
        <xsd:restriction base="dms:Unknown"/>
      </xsd:simpleType>
    </xsd:element>
    <xsd:element name="_activity" ma:index="43"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elf_Registration_Enabled xmlns="4ffcc4f2-060b-43c4-bb5a-dbb0485f6128" xsi:nil="true"/>
    <CultureName xmlns="4ffcc4f2-060b-43c4-bb5a-dbb0485f6128" xsi:nil="true"/>
    <Students xmlns="4ffcc4f2-060b-43c4-bb5a-dbb0485f6128">
      <UserInfo>
        <DisplayName/>
        <AccountId xsi:nil="true"/>
        <AccountType/>
      </UserInfo>
    </Students>
    <Student_Groups xmlns="4ffcc4f2-060b-43c4-bb5a-dbb0485f6128">
      <UserInfo>
        <DisplayName/>
        <AccountId xsi:nil="true"/>
        <AccountType/>
      </UserInfo>
    </Student_Groups>
    <TeamsChannelId xmlns="4ffcc4f2-060b-43c4-bb5a-dbb0485f6128" xsi:nil="true"/>
    <Invited_Students xmlns="4ffcc4f2-060b-43c4-bb5a-dbb0485f6128" xsi:nil="true"/>
    <Has_Teacher_Only_SectionGroup xmlns="4ffcc4f2-060b-43c4-bb5a-dbb0485f6128" xsi:nil="true"/>
    <AppVersion xmlns="4ffcc4f2-060b-43c4-bb5a-dbb0485f6128" xsi:nil="true"/>
    <Math_Settings xmlns="4ffcc4f2-060b-43c4-bb5a-dbb0485f6128" xsi:nil="true"/>
    <Owner xmlns="4ffcc4f2-060b-43c4-bb5a-dbb0485f6128">
      <UserInfo>
        <DisplayName/>
        <AccountId xsi:nil="true"/>
        <AccountType/>
      </UserInfo>
    </Owner>
    <Teams_Channel_Section_Location xmlns="4ffcc4f2-060b-43c4-bb5a-dbb0485f6128" xsi:nil="true"/>
    <NotebookType xmlns="4ffcc4f2-060b-43c4-bb5a-dbb0485f6128" xsi:nil="true"/>
    <Distribution_Groups xmlns="4ffcc4f2-060b-43c4-bb5a-dbb0485f6128" xsi:nil="true"/>
    <LMS_Mappings xmlns="4ffcc4f2-060b-43c4-bb5a-dbb0485f6128" xsi:nil="true"/>
    <Is_Collaboration_Space_Locked xmlns="4ffcc4f2-060b-43c4-bb5a-dbb0485f6128" xsi:nil="true"/>
    <_activity xmlns="4ffcc4f2-060b-43c4-bb5a-dbb0485f6128" xsi:nil="true"/>
    <Templates xmlns="4ffcc4f2-060b-43c4-bb5a-dbb0485f6128" xsi:nil="true"/>
    <FolderType xmlns="4ffcc4f2-060b-43c4-bb5a-dbb0485f6128" xsi:nil="true"/>
    <Teachers xmlns="4ffcc4f2-060b-43c4-bb5a-dbb0485f6128">
      <UserInfo>
        <DisplayName/>
        <AccountId xsi:nil="true"/>
        <AccountType/>
      </UserInfo>
    </Teachers>
    <Invited_Teachers xmlns="4ffcc4f2-060b-43c4-bb5a-dbb0485f6128" xsi:nil="true"/>
    <IsNotebookLocked xmlns="4ffcc4f2-060b-43c4-bb5a-dbb0485f6128" xsi:nil="true"/>
    <DefaultSectionNames xmlns="4ffcc4f2-060b-43c4-bb5a-dbb0485f6128" xsi:nil="true"/>
  </documentManagement>
</p:properties>
</file>

<file path=customXml/itemProps1.xml><?xml version="1.0" encoding="utf-8"?>
<ds:datastoreItem xmlns:ds="http://schemas.openxmlformats.org/officeDocument/2006/customXml" ds:itemID="{6744EA72-863B-457A-9371-EC9DAF9B36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0d815b-4d47-4cc9-af71-990e782ea663"/>
    <ds:schemaRef ds:uri="4ffcc4f2-060b-43c4-bb5a-dbb0485f61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0328C1-028C-45F9-B1BA-60E3C62A4956}">
  <ds:schemaRefs>
    <ds:schemaRef ds:uri="http://schemas.microsoft.com/sharepoint/v3/contenttype/forms"/>
  </ds:schemaRefs>
</ds:datastoreItem>
</file>

<file path=customXml/itemProps3.xml><?xml version="1.0" encoding="utf-8"?>
<ds:datastoreItem xmlns:ds="http://schemas.openxmlformats.org/officeDocument/2006/customXml" ds:itemID="{8BD40B09-119A-4A00-8871-0CCA4F7AD5C9}">
  <ds:schemaRefs>
    <ds:schemaRef ds:uri="4ffcc4f2-060b-43c4-bb5a-dbb0485f6128"/>
    <ds:schemaRef ds:uri="http://schemas.microsoft.com/office/2006/documentManagement/types"/>
    <ds:schemaRef ds:uri="http://www.w3.org/XML/1998/namespace"/>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b20d815b-4d47-4cc9-af71-990e782ea66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ASCCC CI 2023 Cross-Listing and Assigning Courses to Disciplines</Template>
  <TotalTime>0</TotalTime>
  <Words>2230</Words>
  <Application>Microsoft Office PowerPoint</Application>
  <PresentationFormat>Widescreen</PresentationFormat>
  <Paragraphs>125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Georgia</vt:lpstr>
      <vt:lpstr>Office Theme</vt:lpstr>
      <vt:lpstr>Assigning Courses to Disciplines and Considerations for Cross-Listing​</vt:lpstr>
      <vt:lpstr>Breakout Description</vt:lpstr>
      <vt:lpstr>Learning Outcomes​</vt:lpstr>
      <vt:lpstr>ASSIGNING DISCIPLINES TO COURSES*  *No, that's not a typo...</vt:lpstr>
      <vt:lpstr>Faculty Authority </vt:lpstr>
      <vt:lpstr>Options for Assigning Courses​</vt:lpstr>
      <vt:lpstr>Impacts of Decisions Made​</vt:lpstr>
      <vt:lpstr>Multiple Disciplines</vt:lpstr>
      <vt:lpstr>CONSIDERATIONS FOR ETHNIC STUDIES</vt:lpstr>
      <vt:lpstr>What is Ethnic Studies?</vt:lpstr>
      <vt:lpstr>Ethnic Studies (CSU Area F Approval)​</vt:lpstr>
      <vt:lpstr>Cross-listing and Ethnic Studies Requirement​</vt:lpstr>
      <vt:lpstr>BASICS OF CROSS-LISTING</vt:lpstr>
      <vt:lpstr>What is cross-listing?</vt:lpstr>
      <vt:lpstr>Cross-listing vs. Articulation Equivalency​</vt:lpstr>
      <vt:lpstr>How to cross-list: Best practices​</vt:lpstr>
      <vt:lpstr>Why cross-list a course?</vt:lpstr>
      <vt:lpstr>Why not cross-list a course? </vt:lpstr>
      <vt:lpstr>Cross-listing vs. Multiple Disciplines</vt:lpstr>
      <vt:lpstr>Putting it into Practice: Scenario Discussion</vt:lpstr>
      <vt:lpstr>Scenario Discussion</vt:lpstr>
      <vt:lpstr>Discussion Follow-Up and Resources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2023-07-01T01:19:03Z</dcterms:created>
  <dcterms:modified xsi:type="dcterms:W3CDTF">2023-07-01T01:20:31Z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0x01010040B95BD14CCB084DB4748F2D2356A27B</vt:lpwstr>
  </property>
</Properties>
</file>