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sldIdLst>
    <p:sldId id="256" r:id="rId2"/>
    <p:sldId id="257" r:id="rId3"/>
    <p:sldId id="259" r:id="rId4"/>
    <p:sldId id="260" r:id="rId5"/>
    <p:sldId id="261" r:id="rId6"/>
    <p:sldId id="263" r:id="rId7"/>
    <p:sldId id="278" r:id="rId8"/>
    <p:sldId id="265" r:id="rId9"/>
    <p:sldId id="266" r:id="rId10"/>
    <p:sldId id="267" r:id="rId11"/>
    <p:sldId id="268" r:id="rId12"/>
    <p:sldId id="269" r:id="rId13"/>
    <p:sldId id="281" r:id="rId14"/>
    <p:sldId id="279" r:id="rId15"/>
    <p:sldId id="280" r:id="rId16"/>
    <p:sldId id="276"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85"/>
    <p:restoredTop sz="96327"/>
  </p:normalViewPr>
  <p:slideViewPr>
    <p:cSldViewPr snapToGrid="0">
      <p:cViewPr varScale="1">
        <p:scale>
          <a:sx n="70" d="100"/>
          <a:sy n="70" d="100"/>
        </p:scale>
        <p:origin x="84" y="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A60E56-66E2-4865-ABE6-DD67C1F3EC29}" type="datetimeFigureOut">
              <a:rPr lang="en-US" smtClean="0"/>
              <a:t>7/18/2023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034FD-17E9-451B-A51C-14703A3E1032}" type="slidenum">
              <a:rPr lang="en-US" smtClean="0"/>
              <a:t>‹#›</a:t>
            </a:fld>
            <a:endParaRPr lang="en-US"/>
          </a:p>
        </p:txBody>
      </p:sp>
    </p:spTree>
    <p:extLst>
      <p:ext uri="{BB962C8B-B14F-4D97-AF65-F5344CB8AC3E}">
        <p14:creationId xmlns:p14="http://schemas.microsoft.com/office/powerpoint/2010/main" val="3756440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Robert</a:t>
            </a:r>
          </a:p>
        </p:txBody>
      </p:sp>
      <p:sp>
        <p:nvSpPr>
          <p:cNvPr id="4" name="Slide Number Placeholder 3"/>
          <p:cNvSpPr>
            <a:spLocks noGrp="1"/>
          </p:cNvSpPr>
          <p:nvPr>
            <p:ph type="sldNum" sz="quarter" idx="5"/>
          </p:nvPr>
        </p:nvSpPr>
        <p:spPr/>
        <p:txBody>
          <a:bodyPr/>
          <a:lstStyle/>
          <a:p>
            <a:fld id="{CC3034FD-17E9-451B-A51C-14703A3E1032}" type="slidenum">
              <a:rPr lang="en-US" smtClean="0"/>
              <a:t>1</a:t>
            </a:fld>
            <a:endParaRPr lang="en-US"/>
          </a:p>
        </p:txBody>
      </p:sp>
    </p:spTree>
    <p:extLst>
      <p:ext uri="{BB962C8B-B14F-4D97-AF65-F5344CB8AC3E}">
        <p14:creationId xmlns:p14="http://schemas.microsoft.com/office/powerpoint/2010/main" val="2802456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200ba8566b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Randy</a:t>
            </a:r>
            <a:endParaRPr dirty="0"/>
          </a:p>
        </p:txBody>
      </p:sp>
      <p:sp>
        <p:nvSpPr>
          <p:cNvPr id="165" name="Google Shape;165;g1200ba8566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200ba8566b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360"/>
              </a:spcBef>
              <a:spcAft>
                <a:spcPts val="0"/>
              </a:spcAft>
              <a:buClr>
                <a:srgbClr val="262626"/>
              </a:buClr>
              <a:buSzPts val="1800"/>
              <a:buFont typeface="Times New Roman"/>
              <a:buChar char="•"/>
            </a:pPr>
            <a:r>
              <a:rPr lang="en-US" sz="1800" dirty="0">
                <a:solidFill>
                  <a:srgbClr val="262626"/>
                </a:solidFill>
                <a:latin typeface="Times New Roman"/>
                <a:ea typeface="Times New Roman"/>
                <a:cs typeface="Times New Roman"/>
                <a:sym typeface="Times New Roman"/>
              </a:rPr>
              <a:t>Randy</a:t>
            </a:r>
            <a:endParaRPr dirty="0"/>
          </a:p>
        </p:txBody>
      </p:sp>
      <p:sp>
        <p:nvSpPr>
          <p:cNvPr id="173" name="Google Shape;173;g1200ba856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Randy</a:t>
            </a:r>
            <a:endParaRPr dirty="0"/>
          </a:p>
        </p:txBody>
      </p:sp>
      <p:sp>
        <p:nvSpPr>
          <p:cNvPr id="182" name="Google Shape;18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Kevin</a:t>
            </a:r>
          </a:p>
        </p:txBody>
      </p:sp>
      <p:sp>
        <p:nvSpPr>
          <p:cNvPr id="4" name="Slide Number Placeholder 3"/>
          <p:cNvSpPr>
            <a:spLocks noGrp="1"/>
          </p:cNvSpPr>
          <p:nvPr>
            <p:ph type="sldNum" sz="quarter" idx="5"/>
          </p:nvPr>
        </p:nvSpPr>
        <p:spPr/>
        <p:txBody>
          <a:bodyPr/>
          <a:lstStyle/>
          <a:p>
            <a:fld id="{CC3034FD-17E9-451B-A51C-14703A3E1032}" type="slidenum">
              <a:rPr lang="en-US" smtClean="0"/>
              <a:t>13</a:t>
            </a:fld>
            <a:endParaRPr lang="en-US"/>
          </a:p>
        </p:txBody>
      </p:sp>
    </p:spTree>
    <p:extLst>
      <p:ext uri="{BB962C8B-B14F-4D97-AF65-F5344CB8AC3E}">
        <p14:creationId xmlns:p14="http://schemas.microsoft.com/office/powerpoint/2010/main" val="1078566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Randy</a:t>
            </a:r>
          </a:p>
        </p:txBody>
      </p:sp>
      <p:sp>
        <p:nvSpPr>
          <p:cNvPr id="4" name="Slide Number Placeholder 3"/>
          <p:cNvSpPr>
            <a:spLocks noGrp="1"/>
          </p:cNvSpPr>
          <p:nvPr>
            <p:ph type="sldNum" sz="quarter" idx="5"/>
          </p:nvPr>
        </p:nvSpPr>
        <p:spPr/>
        <p:txBody>
          <a:bodyPr/>
          <a:lstStyle/>
          <a:p>
            <a:fld id="{CC3034FD-17E9-451B-A51C-14703A3E1032}" type="slidenum">
              <a:rPr lang="en-US" smtClean="0"/>
              <a:t>14</a:t>
            </a:fld>
            <a:endParaRPr lang="en-US"/>
          </a:p>
        </p:txBody>
      </p:sp>
    </p:spTree>
    <p:extLst>
      <p:ext uri="{BB962C8B-B14F-4D97-AF65-F5344CB8AC3E}">
        <p14:creationId xmlns:p14="http://schemas.microsoft.com/office/powerpoint/2010/main" val="3848541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Robert</a:t>
            </a:r>
          </a:p>
        </p:txBody>
      </p:sp>
      <p:sp>
        <p:nvSpPr>
          <p:cNvPr id="4" name="Slide Number Placeholder 3"/>
          <p:cNvSpPr>
            <a:spLocks noGrp="1"/>
          </p:cNvSpPr>
          <p:nvPr>
            <p:ph type="sldNum" sz="quarter" idx="5"/>
          </p:nvPr>
        </p:nvSpPr>
        <p:spPr/>
        <p:txBody>
          <a:bodyPr/>
          <a:lstStyle/>
          <a:p>
            <a:fld id="{CC3034FD-17E9-451B-A51C-14703A3E1032}" type="slidenum">
              <a:rPr lang="en-US" smtClean="0"/>
              <a:t>15</a:t>
            </a:fld>
            <a:endParaRPr lang="en-US"/>
          </a:p>
        </p:txBody>
      </p:sp>
    </p:spTree>
    <p:extLst>
      <p:ext uri="{BB962C8B-B14F-4D97-AF65-F5344CB8AC3E}">
        <p14:creationId xmlns:p14="http://schemas.microsoft.com/office/powerpoint/2010/main" val="2401056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33226af8c1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33226af8c1_3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Robert</a:t>
            </a:r>
            <a:endParaRPr dirty="0"/>
          </a:p>
        </p:txBody>
      </p:sp>
      <p:sp>
        <p:nvSpPr>
          <p:cNvPr id="230" name="Google Shape;230;g133226af8c1_3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Robert</a:t>
            </a:r>
            <a:endParaRPr dirty="0"/>
          </a:p>
        </p:txBody>
      </p:sp>
      <p:sp>
        <p:nvSpPr>
          <p:cNvPr id="223" name="Google Shape;22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Each of us will introduce ourselves and share a little about our own local experiences on this topic. Also, we can do some quick audience analysis to see who is in the room and their experiences.</a:t>
            </a:r>
            <a:endParaRPr dirty="0"/>
          </a:p>
        </p:txBody>
      </p:sp>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Robert</a:t>
            </a:r>
            <a:endParaRPr dirty="0"/>
          </a:p>
        </p:txBody>
      </p:sp>
      <p:sp>
        <p:nvSpPr>
          <p:cNvPr id="109" name="Google Shape;1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1500" dirty="0"/>
              <a:t>Robert</a:t>
            </a:r>
            <a:endParaRPr sz="1500" dirty="0"/>
          </a:p>
          <a:p>
            <a:pPr marL="0" lvl="0" indent="0" algn="l" rtl="0">
              <a:lnSpc>
                <a:spcPct val="90000"/>
              </a:lnSpc>
              <a:spcBef>
                <a:spcPts val="0"/>
              </a:spcBef>
              <a:spcAft>
                <a:spcPts val="0"/>
              </a:spcAft>
              <a:buNone/>
            </a:pPr>
            <a:endParaRPr sz="1400" dirty="0"/>
          </a:p>
        </p:txBody>
      </p:sp>
      <p:sp>
        <p:nvSpPr>
          <p:cNvPr id="115" name="Google Shape;1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200ba8566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200ba8566b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Manuel</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Mission-driven</a:t>
            </a:r>
          </a:p>
          <a:p>
            <a:pPr marL="0" lvl="0" indent="0" algn="l" rtl="0">
              <a:spcBef>
                <a:spcPts val="0"/>
              </a:spcBef>
              <a:spcAft>
                <a:spcPts val="0"/>
              </a:spcAft>
              <a:buNone/>
            </a:pPr>
            <a:r>
              <a:rPr lang="en-US" dirty="0"/>
              <a:t>Catalog documents and publicizes the college’s mission</a:t>
            </a:r>
          </a:p>
          <a:p>
            <a:pPr marL="0" lvl="0" indent="0" algn="l" rtl="0">
              <a:spcBef>
                <a:spcPts val="0"/>
              </a:spcBef>
              <a:spcAft>
                <a:spcPts val="0"/>
              </a:spcAft>
              <a:buNone/>
            </a:pPr>
            <a:r>
              <a:rPr lang="en-US" dirty="0"/>
              <a:t>Programs, degrees/certificates, services reflect the college’s mission</a:t>
            </a:r>
          </a:p>
          <a:p>
            <a:pPr marL="0" lvl="0" indent="0" algn="l" rtl="0">
              <a:spcBef>
                <a:spcPts val="0"/>
              </a:spcBef>
              <a:spcAft>
                <a:spcPts val="0"/>
              </a:spcAft>
              <a:buNone/>
            </a:pPr>
            <a:r>
              <a:rPr lang="en-US" dirty="0"/>
              <a:t>Expansion of college’s mission (i.e.: bachelor's) and accreditation implications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22" name="Google Shape;122;g1200ba8566b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Manuel</a:t>
            </a:r>
            <a:endParaRPr dirty="0"/>
          </a:p>
        </p:txBody>
      </p:sp>
      <p:sp>
        <p:nvSpPr>
          <p:cNvPr id="136" name="Google Shape;13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Manuel</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7</a:t>
            </a:fld>
            <a:endParaRPr lang="en-US" altLang="en-US"/>
          </a:p>
        </p:txBody>
      </p:sp>
    </p:spTree>
    <p:extLst>
      <p:ext uri="{BB962C8B-B14F-4D97-AF65-F5344CB8AC3E}">
        <p14:creationId xmlns:p14="http://schemas.microsoft.com/office/powerpoint/2010/main" val="263734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Kevin</a:t>
            </a:r>
            <a:endParaRPr dirty="0"/>
          </a:p>
        </p:txBody>
      </p:sp>
      <p:sp>
        <p:nvSpPr>
          <p:cNvPr id="151" name="Google Shape;15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00ba8566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Randy</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“program” - </a:t>
            </a:r>
            <a:endParaRPr dirty="0"/>
          </a:p>
          <a:p>
            <a:pPr marL="0" lvl="0" indent="0" algn="l" rtl="0">
              <a:lnSpc>
                <a:spcPct val="100000"/>
              </a:lnSpc>
              <a:spcBef>
                <a:spcPts val="0"/>
              </a:spcBef>
              <a:spcAft>
                <a:spcPts val="0"/>
              </a:spcAft>
              <a:buClr>
                <a:schemeClr val="dk1"/>
              </a:buClr>
              <a:buSzPts val="1200"/>
              <a:buFont typeface="Calibri"/>
              <a:buNone/>
            </a:pPr>
            <a:r>
              <a:rPr lang="en-US" dirty="0" err="1"/>
              <a:t>SLO’s</a:t>
            </a:r>
            <a:r>
              <a:rPr lang="en-US" dirty="0"/>
              <a:t> and Equity</a:t>
            </a:r>
            <a:endParaRPr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157" name="Google Shape;157;g1200ba856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834012" y="4180113"/>
            <a:ext cx="10519788" cy="1593670"/>
          </a:xfrm>
        </p:spPr>
        <p:txBody>
          <a:bodyPr anchor="b">
            <a:normAutofit/>
          </a:bodyPr>
          <a:lstStyle>
            <a:lvl1pPr algn="ctr">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834012" y="5865223"/>
            <a:ext cx="10519788" cy="894804"/>
          </a:xfrm>
        </p:spPr>
        <p:txBody>
          <a:bodyPr>
            <a:normAutofit/>
          </a:bodyPr>
          <a:lstStyle>
            <a:lvl1pPr marL="0" indent="0" algn="ctr">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7258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FADB6B9-EC7D-F04A-F09A-AD9219C98636}"/>
              </a:ext>
              <a:ext uri="{C183D7F6-B498-43B3-948B-1728B52AA6E4}">
                <adec:decorative xmlns:adec="http://schemas.microsoft.com/office/drawing/2017/decorative" val="1"/>
              </a:ext>
            </a:extLst>
          </p:cNvPr>
          <p:cNvGrpSpPr/>
          <p:nvPr userDrawn="1"/>
        </p:nvGrpSpPr>
        <p:grpSpPr>
          <a:xfrm>
            <a:off x="0" y="0"/>
            <a:ext cx="12192000" cy="2272937"/>
            <a:chOff x="0" y="0"/>
            <a:chExt cx="12192000" cy="2272937"/>
          </a:xfrm>
        </p:grpSpPr>
        <p:sp>
          <p:nvSpPr>
            <p:cNvPr id="8" name="Rectangle 7">
              <a:extLst>
                <a:ext uri="{FF2B5EF4-FFF2-40B4-BE49-F238E27FC236}">
                  <a16:creationId xmlns:a16="http://schemas.microsoft.com/office/drawing/2014/main" id="{5D66B30A-974B-C6F1-93F6-3BC22DB20D8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DCCCB5A-1530-5FF0-7EDB-C66302518F1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2575994" cy="2272936"/>
            </a:xfrm>
            <a:prstGeom prst="rect">
              <a:avLst/>
            </a:prstGeom>
          </p:spPr>
        </p:pic>
      </p:grpSp>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795450" y="365125"/>
            <a:ext cx="8558349" cy="1685744"/>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p:nvPr>
        </p:nvSpPr>
        <p:spPr>
          <a:xfrm>
            <a:off x="838200" y="2415993"/>
            <a:ext cx="10515600" cy="3841115"/>
          </a:xfrm>
        </p:spPr>
        <p:txBody>
          <a:bodyPr/>
          <a:lstStyle>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FFC273A-33C1-ABDF-8F0D-9D754613227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2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A86B6DB0-1851-8608-4626-5562E29983E8}"/>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29A45BB-DE8A-985A-7217-CDEA0711430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5"/>
            <a:ext cx="495082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2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505ED8D-C434-741B-DE97-E68650561ED5}"/>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9900365B-FB3B-DA48-24EE-DF7132E3A1E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229350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B96073-9AA2-B5BF-410A-369672AE7642}"/>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6" name="Picture 5">
            <a:extLst>
              <a:ext uri="{FF2B5EF4-FFF2-40B4-BE49-F238E27FC236}">
                <a16:creationId xmlns:a16="http://schemas.microsoft.com/office/drawing/2014/main" id="{45945705-2325-61E5-8265-74A0A006B298}"/>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281D7EA-21CF-DAF5-0151-F6CCC312DA73}"/>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3" name="Title 1">
            <a:extLst>
              <a:ext uri="{FF2B5EF4-FFF2-40B4-BE49-F238E27FC236}">
                <a16:creationId xmlns:a16="http://schemas.microsoft.com/office/drawing/2014/main" id="{2F598B41-A9B7-DDBB-2D59-5C3C376BB04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191534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EAE0C-F9CD-336F-891B-28B1A56BA0E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5" name="Picture 4">
            <a:extLst>
              <a:ext uri="{FF2B5EF4-FFF2-40B4-BE49-F238E27FC236}">
                <a16:creationId xmlns:a16="http://schemas.microsoft.com/office/drawing/2014/main" id="{42B53C4B-3F45-77E1-3EC7-08F5A0BCB90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27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89396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74C65-8E5B-B5F4-B95C-2F6491C36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D3D34A-878B-D4CF-1A3C-F8BF232968CB}"/>
              </a:ext>
            </a:extLst>
          </p:cNvPr>
          <p:cNvSpPr>
            <a:spLocks noGrp="1"/>
          </p:cNvSpPr>
          <p:nvPr>
            <p:ph type="body" idx="1"/>
          </p:nvPr>
        </p:nvSpPr>
        <p:spPr>
          <a:xfrm>
            <a:off x="838200" y="1825625"/>
            <a:ext cx="10515600" cy="44314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CF2AB57-4FB0-22F6-B9D0-E02FFA0A5995}"/>
              </a:ext>
              <a:ext uri="{C183D7F6-B498-43B3-948B-1728B52AA6E4}">
                <adec:decorative xmlns:adec="http://schemas.microsoft.com/office/drawing/2017/decorative" val="1"/>
              </a:ext>
            </a:extLst>
          </p:cNvPr>
          <p:cNvSpPr>
            <a:spLocks noGrp="1"/>
          </p:cNvSpPr>
          <p:nvPr>
            <p:ph type="sldNum" sz="quarter" idx="4"/>
          </p:nvPr>
        </p:nvSpPr>
        <p:spPr>
          <a:xfrm>
            <a:off x="8610600" y="6392046"/>
            <a:ext cx="2743200" cy="329429"/>
          </a:xfrm>
          <a:prstGeom prst="rect">
            <a:avLst/>
          </a:prstGeom>
        </p:spPr>
        <p:txBody>
          <a:bodyPr vert="horz" lIns="91440" tIns="45720" rIns="9144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350588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hf hdr="0" ftr="0" dt="0"/>
  <p:txStyles>
    <p:titleStyle>
      <a:lvl1pPr algn="l" defTabSz="914400" rtl="0" eaLnBrk="1" latinLnBrk="0" hangingPunct="1">
        <a:lnSpc>
          <a:spcPct val="90000"/>
        </a:lnSpc>
        <a:spcBef>
          <a:spcPct val="0"/>
        </a:spcBef>
        <a:buNone/>
        <a:defRPr sz="36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sccc.org/services/accreditation-resource-team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casetext.com/regulation/california-code-of-regulations/title-5-education/division-6-california-community-colleges/chapter-4-employees/subchapter-2-certificated-positions/article-2-academic-senates/section-53200-definitions" TargetMode="External"/><Relationship Id="rId5" Type="http://schemas.openxmlformats.org/officeDocument/2006/relationships/hyperlink" Target="mailto:info@asccc.org" TargetMode="External"/><Relationship Id="rId4" Type="http://schemas.openxmlformats.org/officeDocument/2006/relationships/hyperlink" Target="https://www.asccc.org/papers/effective-practices-accreditation-guide-facult"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accjc.org/eligibility-requirements-standards-policies/#institutional-policies" TargetMode="External"/><Relationship Id="rId13" Type="http://schemas.openxmlformats.org/officeDocument/2006/relationships/hyperlink" Target="https://casetext.com/regulation/california-code-of-regulations/title-5-education/division-6-california-community-colleges/chapter-4-employees/subchapter-2-certificated-positions/article-2-academic-senates/section-53200-definitions" TargetMode="External"/><Relationship Id="rId3" Type="http://schemas.openxmlformats.org/officeDocument/2006/relationships/hyperlink" Target="https://www.asccc.org/sites/default/files/Accreditation_paper.pdf" TargetMode="External"/><Relationship Id="rId7" Type="http://schemas.openxmlformats.org/officeDocument/2006/relationships/hyperlink" Target="https://accjc.org/wp-content/uploads/Eligibility-Requirements-for-Accreditation.pdf" TargetMode="External"/><Relationship Id="rId12" Type="http://schemas.openxmlformats.org/officeDocument/2006/relationships/hyperlink" Target="https://www.asccc.org/services/accreditation-resource-team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accjc.org/wp-content/uploads/ACCJC-2024-Accreditation-Standards-with-Review-Criteria-Evidence.pdf" TargetMode="External"/><Relationship Id="rId11" Type="http://schemas.openxmlformats.org/officeDocument/2006/relationships/hyperlink" Target="https://www.c-rac.org/" TargetMode="External"/><Relationship Id="rId5" Type="http://schemas.openxmlformats.org/officeDocument/2006/relationships/hyperlink" Target="https://accjc.org/wp-content/uploads/Accreditation-Standards_-Adopted-June-2014.pdf" TargetMode="External"/><Relationship Id="rId10" Type="http://schemas.openxmlformats.org/officeDocument/2006/relationships/hyperlink" Target="https://www.chea.org/" TargetMode="External"/><Relationship Id="rId4" Type="http://schemas.openxmlformats.org/officeDocument/2006/relationships/hyperlink" Target="https://www.cccco.edu/-/media/CCCCO-Website/docs/handbook/program-course-approval-handbook-8th-edition.pdf?la=en&amp;hash=ACB8BD54D5D41C84946997A66D5451FA0B5F4109" TargetMode="External"/><Relationship Id="rId9" Type="http://schemas.openxmlformats.org/officeDocument/2006/relationships/hyperlink" Target="https://sites.ed.gov/naciq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9C4B-1E3D-B65B-8796-E8F23029D600}"/>
              </a:ext>
            </a:extLst>
          </p:cNvPr>
          <p:cNvSpPr>
            <a:spLocks noGrp="1"/>
          </p:cNvSpPr>
          <p:nvPr>
            <p:ph type="ctrTitle"/>
          </p:nvPr>
        </p:nvSpPr>
        <p:spPr/>
        <p:txBody>
          <a:bodyPr/>
          <a:lstStyle/>
          <a:p>
            <a:r>
              <a:rPr lang="en-US" dirty="0"/>
              <a:t>CURRICULAR ACCREDITATION REQUIREMENTS</a:t>
            </a:r>
          </a:p>
        </p:txBody>
      </p:sp>
      <p:sp>
        <p:nvSpPr>
          <p:cNvPr id="3" name="Subtitle 2">
            <a:extLst>
              <a:ext uri="{FF2B5EF4-FFF2-40B4-BE49-F238E27FC236}">
                <a16:creationId xmlns:a16="http://schemas.microsoft.com/office/drawing/2014/main" id="{03B0C48B-CA4D-B279-E56F-F67BB1669EC7}"/>
              </a:ext>
            </a:extLst>
          </p:cNvPr>
          <p:cNvSpPr>
            <a:spLocks noGrp="1"/>
          </p:cNvSpPr>
          <p:nvPr>
            <p:ph type="subTitle" idx="1"/>
          </p:nvPr>
        </p:nvSpPr>
        <p:spPr/>
        <p:txBody>
          <a:bodyPr/>
          <a:lstStyle/>
          <a:p>
            <a:r>
              <a:rPr lang="en-US" dirty="0"/>
              <a:t>Friday July 14, 2023</a:t>
            </a:r>
          </a:p>
          <a:p>
            <a:r>
              <a:rPr lang="en-US" dirty="0"/>
              <a:t>9:00am – 10:15am</a:t>
            </a:r>
          </a:p>
        </p:txBody>
      </p:sp>
    </p:spTree>
    <p:extLst>
      <p:ext uri="{BB962C8B-B14F-4D97-AF65-F5344CB8AC3E}">
        <p14:creationId xmlns:p14="http://schemas.microsoft.com/office/powerpoint/2010/main" val="325172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7" name="Google Shape;161;g1200ba8566b_0_0"/>
          <p:cNvSpPr txBox="1">
            <a:spLocks noGrp="1"/>
          </p:cNvSpPr>
          <p:nvPr>
            <p:ph type="title"/>
          </p:nvPr>
        </p:nvSpPr>
        <p:spPr>
          <a:xfrm>
            <a:off x="2795450" y="365125"/>
            <a:ext cx="9267596" cy="16857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1800"/>
              <a:buFont typeface="Palatino"/>
              <a:buNone/>
            </a:pPr>
            <a:r>
              <a:rPr lang="en-US" dirty="0"/>
              <a:t>2014 Accreditation Standards on Curriculum</a:t>
            </a:r>
            <a:endParaRPr dirty="0"/>
          </a:p>
        </p:txBody>
      </p:sp>
      <p:sp>
        <p:nvSpPr>
          <p:cNvPr id="167" name="Google Shape;167;g1200ba8566b_0_20"/>
          <p:cNvSpPr txBox="1">
            <a:spLocks noGrp="1"/>
          </p:cNvSpPr>
          <p:nvPr>
            <p:ph idx="1"/>
          </p:nvPr>
        </p:nvSpPr>
        <p:spPr>
          <a:xfrm>
            <a:off x="659423" y="2532185"/>
            <a:ext cx="10694377" cy="372492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62626"/>
              </a:buClr>
              <a:buSzPts val="1530"/>
              <a:buNone/>
            </a:pPr>
            <a:r>
              <a:rPr lang="en-US" sz="1800" dirty="0">
                <a:solidFill>
                  <a:srgbClr val="262626"/>
                </a:solidFill>
              </a:rPr>
              <a:t>II.A.5	The institution’s degrees and programs follow practices common to American higher 	education, including appropriate length, breadth, depth, rigor, course sequencing, time to 	completion, and synthesis of learning. The institution ensures that minimum degree 	requirements are 60 semester credits or equivalent at the associate level, and 120 credits or 	equivalent at the baccalaureate level.</a:t>
            </a:r>
          </a:p>
          <a:p>
            <a:pPr marL="0" lvl="0" indent="0" algn="l" rtl="0">
              <a:lnSpc>
                <a:spcPct val="90000"/>
              </a:lnSpc>
              <a:spcBef>
                <a:spcPts val="0"/>
              </a:spcBef>
              <a:spcAft>
                <a:spcPts val="0"/>
              </a:spcAft>
              <a:buClr>
                <a:srgbClr val="262626"/>
              </a:buClr>
              <a:buSzPts val="1530"/>
              <a:buNone/>
            </a:pPr>
            <a:endParaRPr lang="en-US" sz="1800" dirty="0">
              <a:solidFill>
                <a:srgbClr val="262626"/>
              </a:solidFill>
            </a:endParaRPr>
          </a:p>
          <a:p>
            <a:pPr marL="0" lvl="0" indent="0" algn="l" rtl="0">
              <a:lnSpc>
                <a:spcPct val="90000"/>
              </a:lnSpc>
              <a:spcBef>
                <a:spcPts val="0"/>
              </a:spcBef>
              <a:spcAft>
                <a:spcPts val="0"/>
              </a:spcAft>
              <a:buClr>
                <a:srgbClr val="262626"/>
              </a:buClr>
              <a:buSzPts val="1530"/>
              <a:buNone/>
            </a:pPr>
            <a:r>
              <a:rPr lang="en-US" sz="2000" b="1" dirty="0">
                <a:solidFill>
                  <a:srgbClr val="262626"/>
                </a:solidFill>
              </a:rPr>
              <a:t>Things to Consider:</a:t>
            </a:r>
            <a:endParaRPr sz="2000" b="1" dirty="0"/>
          </a:p>
          <a:p>
            <a:pPr marL="0" lvl="0" indent="0" algn="l" rtl="0">
              <a:lnSpc>
                <a:spcPct val="90000"/>
              </a:lnSpc>
              <a:spcBef>
                <a:spcPts val="360"/>
              </a:spcBef>
              <a:spcAft>
                <a:spcPts val="0"/>
              </a:spcAft>
              <a:buClr>
                <a:srgbClr val="3F3F3F"/>
              </a:buClr>
              <a:buSzPts val="1530"/>
              <a:buNone/>
            </a:pPr>
            <a:endParaRPr sz="1800" dirty="0">
              <a:solidFill>
                <a:srgbClr val="262626"/>
              </a:solidFill>
            </a:endParaRPr>
          </a:p>
          <a:p>
            <a:pPr marL="640080" lvl="1" indent="-200025">
              <a:spcBef>
                <a:spcPts val="360"/>
              </a:spcBef>
              <a:buClr>
                <a:srgbClr val="262626"/>
              </a:buClr>
              <a:buSzPts val="1800"/>
            </a:pPr>
            <a:r>
              <a:rPr lang="en-US" sz="1600" dirty="0">
                <a:solidFill>
                  <a:srgbClr val="262626"/>
                </a:solidFill>
              </a:rPr>
              <a:t>Communicating degree standards applied when creating, revising, or discontinuing programs and where they come from? Where do you define “practices common to American higher education?” A handbook? A policy? </a:t>
            </a:r>
            <a:endParaRPr sz="1600" dirty="0">
              <a:solidFill>
                <a:srgbClr val="262626"/>
              </a:solidFill>
            </a:endParaRPr>
          </a:p>
          <a:p>
            <a:pPr marL="640080" lvl="1" indent="-200025">
              <a:spcBef>
                <a:spcPts val="360"/>
              </a:spcBef>
              <a:buClr>
                <a:srgbClr val="262626"/>
              </a:buClr>
              <a:buSzPts val="1800"/>
            </a:pPr>
            <a:r>
              <a:rPr lang="en-US" sz="1600" dirty="0"/>
              <a:t>Clarity around distinction between associate degree standards and baccalaureate-level standards, if applicable. Where is this codified? What does it look like in practice?</a:t>
            </a:r>
            <a:endParaRPr sz="1600" dirty="0"/>
          </a:p>
        </p:txBody>
      </p:sp>
      <p:sp>
        <p:nvSpPr>
          <p:cNvPr id="170" name="Google Shape;170;g1200ba8566b_0_20"/>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6" name="Google Shape;161;g1200ba8566b_0_0"/>
          <p:cNvSpPr txBox="1">
            <a:spLocks noGrp="1"/>
          </p:cNvSpPr>
          <p:nvPr>
            <p:ph type="title"/>
          </p:nvPr>
        </p:nvSpPr>
        <p:spPr>
          <a:xfrm>
            <a:off x="2795450" y="365125"/>
            <a:ext cx="9267596" cy="16857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1800"/>
              <a:buFont typeface="Palatino"/>
              <a:buNone/>
            </a:pPr>
            <a:r>
              <a:rPr lang="en-US" dirty="0"/>
              <a:t>2014 Accreditation Standards on Curriculum</a:t>
            </a:r>
            <a:endParaRPr dirty="0"/>
          </a:p>
        </p:txBody>
      </p:sp>
      <p:sp>
        <p:nvSpPr>
          <p:cNvPr id="175" name="Google Shape;175;g1200ba8566b_0_7"/>
          <p:cNvSpPr txBox="1">
            <a:spLocks noGrp="1"/>
          </p:cNvSpPr>
          <p:nvPr>
            <p:ph idx="1"/>
          </p:nvPr>
        </p:nvSpPr>
        <p:spPr>
          <a:xfrm>
            <a:off x="729762" y="2567354"/>
            <a:ext cx="10624038" cy="368975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262626"/>
              </a:buClr>
              <a:buSzPts val="1530"/>
              <a:buNone/>
            </a:pPr>
            <a:r>
              <a:rPr lang="en-US" sz="1800" dirty="0">
                <a:solidFill>
                  <a:srgbClr val="262626"/>
                </a:solidFill>
                <a:latin typeface="+mn-lt"/>
              </a:rPr>
              <a:t>II.A.9	</a:t>
            </a:r>
            <a:r>
              <a:rPr lang="en-US" sz="1800" dirty="0">
                <a:latin typeface="+mn-lt"/>
              </a:rPr>
              <a:t>The institution awards course credit, degrees and certificates based on student attainment of 	learning outcomes. Units of credit awarded are consistent with institutional policies that 	reflect generally accepted norms or equivalencies in higher education. If the institution offers 	courses based on clock hours, it follows Federal standards for clock-to-credit-hour 	conversions.</a:t>
            </a:r>
          </a:p>
          <a:p>
            <a:pPr marL="0" lvl="0" indent="0" algn="l" rtl="0">
              <a:lnSpc>
                <a:spcPct val="90000"/>
              </a:lnSpc>
              <a:spcBef>
                <a:spcPts val="0"/>
              </a:spcBef>
              <a:spcAft>
                <a:spcPts val="0"/>
              </a:spcAft>
              <a:buClr>
                <a:srgbClr val="262626"/>
              </a:buClr>
              <a:buSzPts val="1530"/>
              <a:buNone/>
            </a:pPr>
            <a:endParaRPr lang="en-US" sz="1800" dirty="0">
              <a:latin typeface="+mn-lt"/>
            </a:endParaRPr>
          </a:p>
          <a:p>
            <a:pPr marL="0" lvl="0" indent="0" algn="l" rtl="0">
              <a:lnSpc>
                <a:spcPct val="90000"/>
              </a:lnSpc>
              <a:spcBef>
                <a:spcPts val="0"/>
              </a:spcBef>
              <a:spcAft>
                <a:spcPts val="0"/>
              </a:spcAft>
              <a:buClr>
                <a:srgbClr val="262626"/>
              </a:buClr>
              <a:buSzPts val="1530"/>
              <a:buNone/>
            </a:pPr>
            <a:r>
              <a:rPr lang="en-US" sz="2000" b="1" dirty="0">
                <a:latin typeface="+mn-lt"/>
              </a:rPr>
              <a:t>Things to Consider: </a:t>
            </a:r>
            <a:endParaRPr sz="2000" b="1" dirty="0">
              <a:latin typeface="+mn-lt"/>
            </a:endParaRPr>
          </a:p>
          <a:p>
            <a:pPr marL="0" lvl="0" indent="0" algn="l" rtl="0">
              <a:lnSpc>
                <a:spcPct val="90000"/>
              </a:lnSpc>
              <a:spcBef>
                <a:spcPts val="360"/>
              </a:spcBef>
              <a:spcAft>
                <a:spcPts val="0"/>
              </a:spcAft>
              <a:buClr>
                <a:srgbClr val="3F3F3F"/>
              </a:buClr>
              <a:buSzPts val="1530"/>
              <a:buNone/>
            </a:pPr>
            <a:endParaRPr sz="1800" dirty="0">
              <a:solidFill>
                <a:srgbClr val="262626"/>
              </a:solidFill>
              <a:latin typeface="+mn-lt"/>
            </a:endParaRPr>
          </a:p>
          <a:p>
            <a:pPr marL="640080" lvl="1" indent="-182880">
              <a:spcBef>
                <a:spcPts val="360"/>
              </a:spcBef>
              <a:buClr>
                <a:srgbClr val="262626"/>
              </a:buClr>
              <a:buSzPts val="1530"/>
            </a:pPr>
            <a:r>
              <a:rPr lang="en-US" sz="1600" dirty="0">
                <a:solidFill>
                  <a:srgbClr val="262626"/>
                </a:solidFill>
              </a:rPr>
              <a:t>T</a:t>
            </a:r>
            <a:r>
              <a:rPr lang="en-US" sz="1600" dirty="0">
                <a:solidFill>
                  <a:srgbClr val="262626"/>
                </a:solidFill>
                <a:latin typeface="+mn-lt"/>
              </a:rPr>
              <a:t>he role of the curriculum committee in ensuring this occurs (does the cc approve </a:t>
            </a:r>
            <a:r>
              <a:rPr lang="en-US" sz="1600" dirty="0" err="1">
                <a:solidFill>
                  <a:srgbClr val="262626"/>
                </a:solidFill>
                <a:latin typeface="+mn-lt"/>
              </a:rPr>
              <a:t>SLOs</a:t>
            </a:r>
            <a:r>
              <a:rPr lang="en-US" sz="1600" dirty="0">
                <a:solidFill>
                  <a:srgbClr val="262626"/>
                </a:solidFill>
                <a:latin typeface="+mn-lt"/>
              </a:rPr>
              <a:t>?)</a:t>
            </a:r>
            <a:endParaRPr dirty="0">
              <a:latin typeface="+mn-lt"/>
            </a:endParaRPr>
          </a:p>
          <a:p>
            <a:pPr marL="640080" lvl="1" indent="-182880">
              <a:spcBef>
                <a:spcPts val="360"/>
              </a:spcBef>
              <a:buClr>
                <a:srgbClr val="262626"/>
              </a:buClr>
              <a:buSzPts val="1530"/>
            </a:pPr>
            <a:r>
              <a:rPr lang="en-US" sz="1600" dirty="0">
                <a:solidFill>
                  <a:srgbClr val="262626"/>
                </a:solidFill>
                <a:latin typeface="+mn-lt"/>
                <a:ea typeface="Times New Roman"/>
                <a:cs typeface="Times New Roman"/>
                <a:sym typeface="Times New Roman"/>
              </a:rPr>
              <a:t>Clarity between course objectives and student learning outcomes </a:t>
            </a:r>
            <a:endParaRPr sz="1600" dirty="0">
              <a:solidFill>
                <a:srgbClr val="262626"/>
              </a:solidFill>
              <a:latin typeface="+mn-lt"/>
              <a:ea typeface="Times New Roman"/>
              <a:cs typeface="Times New Roman"/>
              <a:sym typeface="Times New Roman"/>
            </a:endParaRPr>
          </a:p>
          <a:p>
            <a:pPr marL="640080" lvl="1" indent="-182880">
              <a:spcBef>
                <a:spcPts val="360"/>
              </a:spcBef>
              <a:buClr>
                <a:srgbClr val="262626"/>
              </a:buClr>
              <a:buSzPts val="1530"/>
            </a:pPr>
            <a:r>
              <a:rPr lang="en-US" sz="1600" dirty="0">
                <a:solidFill>
                  <a:srgbClr val="262626"/>
                </a:solidFill>
                <a:latin typeface="+mn-lt"/>
                <a:ea typeface="Times New Roman"/>
                <a:cs typeface="Times New Roman"/>
                <a:sym typeface="Times New Roman"/>
              </a:rPr>
              <a:t>Clear relationships between assessments, objectives, content, and outcomes on your COR</a:t>
            </a:r>
            <a:endParaRPr sz="1600" dirty="0">
              <a:solidFill>
                <a:srgbClr val="262626"/>
              </a:solidFill>
              <a:latin typeface="+mn-lt"/>
              <a:ea typeface="Times New Roman"/>
              <a:cs typeface="Times New Roman"/>
              <a:sym typeface="Times New Roman"/>
            </a:endParaRPr>
          </a:p>
          <a:p>
            <a:pPr marL="640080" lvl="1" indent="-182880">
              <a:spcBef>
                <a:spcPts val="360"/>
              </a:spcBef>
              <a:buClr>
                <a:srgbClr val="262626"/>
              </a:buClr>
              <a:buSzPts val="1530"/>
            </a:pPr>
            <a:r>
              <a:rPr lang="en-US" sz="1600" dirty="0">
                <a:solidFill>
                  <a:srgbClr val="262626"/>
                </a:solidFill>
                <a:latin typeface="+mn-lt"/>
                <a:ea typeface="Times New Roman"/>
                <a:cs typeface="Times New Roman"/>
                <a:sym typeface="Times New Roman"/>
              </a:rPr>
              <a:t>The institution can demonstrate that at the course level passing grades on assignments or exams link directly to students’ demonstration of achieving learning outcomes.</a:t>
            </a:r>
          </a:p>
          <a:p>
            <a:pPr marL="640080" lvl="1" indent="-182880">
              <a:spcBef>
                <a:spcPts val="360"/>
              </a:spcBef>
              <a:buClr>
                <a:srgbClr val="262626"/>
              </a:buClr>
              <a:buSzPts val="1530"/>
            </a:pPr>
            <a:r>
              <a:rPr lang="en-US" sz="1600" dirty="0">
                <a:solidFill>
                  <a:srgbClr val="262626"/>
                </a:solidFill>
                <a:ea typeface="Times New Roman"/>
                <a:cs typeface="Times New Roman"/>
                <a:sym typeface="Times New Roman"/>
              </a:rPr>
              <a:t>Documentation of policy for clock-to-credit hour conversions</a:t>
            </a:r>
            <a:r>
              <a:rPr lang="en-US" sz="1600" dirty="0">
                <a:solidFill>
                  <a:srgbClr val="262626"/>
                </a:solidFill>
                <a:latin typeface="+mn-lt"/>
                <a:ea typeface="Times New Roman"/>
                <a:cs typeface="Times New Roman"/>
                <a:sym typeface="Times New Roman"/>
              </a:rPr>
              <a:t> </a:t>
            </a:r>
            <a:endParaRPr sz="1600" dirty="0">
              <a:solidFill>
                <a:srgbClr val="262626"/>
              </a:solidFill>
              <a:latin typeface="+mn-lt"/>
              <a:ea typeface="Times New Roman"/>
              <a:cs typeface="Times New Roman"/>
              <a:sym typeface="Times New Roman"/>
            </a:endParaRPr>
          </a:p>
          <a:p>
            <a:pPr marL="457200" lvl="0" indent="0" algn="l" rtl="0">
              <a:lnSpc>
                <a:spcPct val="90000"/>
              </a:lnSpc>
              <a:spcBef>
                <a:spcPts val="360"/>
              </a:spcBef>
              <a:spcAft>
                <a:spcPts val="0"/>
              </a:spcAft>
              <a:buSzPts val="1530"/>
              <a:buNone/>
            </a:pPr>
            <a:endParaRPr sz="1800" dirty="0">
              <a:solidFill>
                <a:srgbClr val="262626"/>
              </a:solidFill>
              <a:latin typeface="Times New Roman"/>
              <a:ea typeface="Times New Roman"/>
              <a:cs typeface="Times New Roman"/>
              <a:sym typeface="Times New Roman"/>
            </a:endParaRPr>
          </a:p>
          <a:p>
            <a:pPr marL="0" lvl="0" indent="0" algn="l" rtl="0">
              <a:lnSpc>
                <a:spcPct val="90000"/>
              </a:lnSpc>
              <a:spcBef>
                <a:spcPts val="360"/>
              </a:spcBef>
              <a:spcAft>
                <a:spcPts val="0"/>
              </a:spcAft>
              <a:buClr>
                <a:srgbClr val="3F3F3F"/>
              </a:buClr>
              <a:buSzPts val="1530"/>
              <a:buNone/>
            </a:pPr>
            <a:endParaRPr sz="1800" dirty="0"/>
          </a:p>
        </p:txBody>
      </p:sp>
      <p:sp>
        <p:nvSpPr>
          <p:cNvPr id="178" name="Google Shape;178;g1200ba8566b_0_7"/>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6" name="Google Shape;161;g1200ba8566b_0_0"/>
          <p:cNvSpPr txBox="1">
            <a:spLocks noGrp="1"/>
          </p:cNvSpPr>
          <p:nvPr>
            <p:ph type="title"/>
          </p:nvPr>
        </p:nvSpPr>
        <p:spPr>
          <a:xfrm>
            <a:off x="2795450" y="365125"/>
            <a:ext cx="9267596" cy="16857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1800"/>
              <a:buFont typeface="Palatino"/>
              <a:buNone/>
            </a:pPr>
            <a:r>
              <a:rPr lang="en-US" dirty="0"/>
              <a:t>2014 Accreditation Standards on Curriculum</a:t>
            </a:r>
            <a:endParaRPr dirty="0"/>
          </a:p>
        </p:txBody>
      </p:sp>
      <p:sp>
        <p:nvSpPr>
          <p:cNvPr id="185" name="Google Shape;185;p8"/>
          <p:cNvSpPr txBox="1">
            <a:spLocks noGrp="1"/>
          </p:cNvSpPr>
          <p:nvPr>
            <p:ph idx="1"/>
          </p:nvPr>
        </p:nvSpPr>
        <p:spPr>
          <a:xfrm>
            <a:off x="838200" y="2611315"/>
            <a:ext cx="10515600" cy="364579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en-US" dirty="0"/>
              <a:t>​II.A.12	The institution requires of all of its degree programs a component of general 	education based on a carefully considered philosophy for both associate 	and baccalaureate degrees that is clearly stated in its catalog. .... (ER 12)</a:t>
            </a:r>
          </a:p>
          <a:p>
            <a:pPr marL="0" lvl="0" indent="0" algn="l" rtl="0">
              <a:lnSpc>
                <a:spcPct val="90000"/>
              </a:lnSpc>
              <a:spcBef>
                <a:spcPts val="1000"/>
              </a:spcBef>
              <a:spcAft>
                <a:spcPts val="0"/>
              </a:spcAft>
              <a:buClr>
                <a:schemeClr val="dk1"/>
              </a:buClr>
              <a:buSzPts val="2800"/>
              <a:buNone/>
            </a:pPr>
            <a:endParaRPr lang="en-US" dirty="0"/>
          </a:p>
          <a:p>
            <a:pPr marL="0" lvl="0" indent="0" algn="l" rtl="0">
              <a:lnSpc>
                <a:spcPct val="90000"/>
              </a:lnSpc>
              <a:spcBef>
                <a:spcPts val="1000"/>
              </a:spcBef>
              <a:spcAft>
                <a:spcPts val="0"/>
              </a:spcAft>
              <a:buClr>
                <a:schemeClr val="dk1"/>
              </a:buClr>
              <a:buSzPts val="2800"/>
              <a:buNone/>
            </a:pPr>
            <a:r>
              <a:rPr lang="en-US" dirty="0"/>
              <a:t> </a:t>
            </a:r>
            <a:r>
              <a:rPr lang="en-US" b="1" dirty="0"/>
              <a:t>Things to </a:t>
            </a:r>
            <a:r>
              <a:rPr lang="en-US" sz="2000" b="1" dirty="0"/>
              <a:t>Consider</a:t>
            </a:r>
            <a:r>
              <a:rPr lang="en-US" b="1" dirty="0"/>
              <a:t>:</a:t>
            </a:r>
          </a:p>
          <a:p>
            <a:pPr marL="640080" lvl="1" indent="-182880">
              <a:spcBef>
                <a:spcPts val="360"/>
              </a:spcBef>
              <a:buClr>
                <a:srgbClr val="262626"/>
              </a:buClr>
              <a:buSzPts val="1530"/>
            </a:pPr>
            <a:r>
              <a:rPr lang="en-US" sz="1600" dirty="0">
                <a:solidFill>
                  <a:srgbClr val="262626"/>
                </a:solidFill>
                <a:cs typeface="Times New Roman"/>
              </a:rPr>
              <a:t>The process used to approve courses to fulfill your local general education pattern, specifically the role of faculty in making a determination</a:t>
            </a:r>
            <a:endParaRPr lang="en-US" sz="1600" b="1" dirty="0">
              <a:solidFill>
                <a:srgbClr val="262626"/>
              </a:solidFill>
              <a:cs typeface="Times New Roman"/>
            </a:endParaRPr>
          </a:p>
          <a:p>
            <a:pPr marL="640080" lvl="1" indent="-182880">
              <a:spcBef>
                <a:spcPts val="360"/>
              </a:spcBef>
              <a:buClr>
                <a:srgbClr val="262626"/>
              </a:buClr>
              <a:buSzPts val="1530"/>
            </a:pPr>
            <a:r>
              <a:rPr lang="en-US" sz="1600" dirty="0">
                <a:solidFill>
                  <a:srgbClr val="262626"/>
                </a:solidFill>
                <a:cs typeface="Times New Roman"/>
              </a:rPr>
              <a:t>How is it communicated? Is it in the catalog? Do students understand the significance? </a:t>
            </a:r>
          </a:p>
          <a:p>
            <a:pPr marL="640080" lvl="1" indent="-182880">
              <a:spcBef>
                <a:spcPts val="360"/>
              </a:spcBef>
              <a:buClr>
                <a:srgbClr val="262626"/>
              </a:buClr>
              <a:buSzPts val="1530"/>
            </a:pPr>
            <a:r>
              <a:rPr lang="en-US" sz="1600" dirty="0">
                <a:solidFill>
                  <a:srgbClr val="262626"/>
                </a:solidFill>
                <a:cs typeface="Times New Roman"/>
              </a:rPr>
              <a:t>For California colleges, general education defined in regulation (changes underway) but general education standards are not determined according to </a:t>
            </a:r>
            <a:r>
              <a:rPr lang="en-US" sz="1600">
                <a:solidFill>
                  <a:srgbClr val="262626"/>
                </a:solidFill>
                <a:cs typeface="Times New Roman"/>
              </a:rPr>
              <a:t>title 5</a:t>
            </a:r>
            <a:endParaRPr lang="en-US" sz="1600" dirty="0">
              <a:solidFill>
                <a:srgbClr val="262626"/>
              </a:solidFill>
              <a:cs typeface="Times New Roman"/>
            </a:endParaRPr>
          </a:p>
        </p:txBody>
      </p:sp>
      <p:sp>
        <p:nvSpPr>
          <p:cNvPr id="2" name="Slide Number Placeholder 1">
            <a:extLst>
              <a:ext uri="{FF2B5EF4-FFF2-40B4-BE49-F238E27FC236}">
                <a16:creationId xmlns:a16="http://schemas.microsoft.com/office/drawing/2014/main" id="{48FD9C19-6357-4DDC-8B04-D1C28F86F056}"/>
              </a:ext>
            </a:extLst>
          </p:cNvPr>
          <p:cNvSpPr>
            <a:spLocks noGrp="1"/>
          </p:cNvSpPr>
          <p:nvPr>
            <p:ph type="sldNum" sz="quarter" idx="12"/>
          </p:nvPr>
        </p:nvSpPr>
        <p:spPr/>
        <p:txBody>
          <a:bodyPr/>
          <a:lstStyle/>
          <a:p>
            <a:fld id="{FC94C22D-D015-6649-B5C3-596F33FC97D2}"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2B056-1780-4AFD-959A-572A517E67B2}"/>
              </a:ext>
            </a:extLst>
          </p:cNvPr>
          <p:cNvSpPr>
            <a:spLocks noGrp="1"/>
          </p:cNvSpPr>
          <p:nvPr>
            <p:ph type="title"/>
          </p:nvPr>
        </p:nvSpPr>
        <p:spPr>
          <a:xfrm>
            <a:off x="2677886" y="365125"/>
            <a:ext cx="9410700" cy="1685744"/>
          </a:xfrm>
        </p:spPr>
        <p:txBody>
          <a:bodyPr/>
          <a:lstStyle/>
          <a:p>
            <a:r>
              <a:rPr lang="en-US" dirty="0"/>
              <a:t>2024 Accreditation Standards on Curriculum</a:t>
            </a:r>
          </a:p>
        </p:txBody>
      </p:sp>
      <p:sp>
        <p:nvSpPr>
          <p:cNvPr id="3" name="Content Placeholder 2">
            <a:extLst>
              <a:ext uri="{FF2B5EF4-FFF2-40B4-BE49-F238E27FC236}">
                <a16:creationId xmlns:a16="http://schemas.microsoft.com/office/drawing/2014/main" id="{79F79D6E-1181-4233-BA27-901E241BD84C}"/>
              </a:ext>
            </a:extLst>
          </p:cNvPr>
          <p:cNvSpPr>
            <a:spLocks noGrp="1"/>
          </p:cNvSpPr>
          <p:nvPr>
            <p:ph idx="1"/>
          </p:nvPr>
        </p:nvSpPr>
        <p:spPr>
          <a:xfrm>
            <a:off x="838200" y="2593731"/>
            <a:ext cx="10515600" cy="3663377"/>
          </a:xfrm>
        </p:spPr>
        <p:txBody>
          <a:bodyPr>
            <a:normAutofit fontScale="92500" lnSpcReduction="20000"/>
          </a:bodyPr>
          <a:lstStyle/>
          <a:p>
            <a:pPr marL="0" indent="0">
              <a:buNone/>
            </a:pPr>
            <a:r>
              <a:rPr lang="en-US" dirty="0"/>
              <a:t>2.1	Academic programs at all locations and in all modes of delivery are offered in fields 	of study consistent with the institution’s mission and reflect appropriate breadth, 	depth, and expected learning outcomes. </a:t>
            </a:r>
          </a:p>
          <a:p>
            <a:pPr marL="0" indent="0">
              <a:buNone/>
            </a:pPr>
            <a:endParaRPr lang="en-US" sz="600" dirty="0"/>
          </a:p>
          <a:p>
            <a:pPr marL="0" indent="0">
              <a:buNone/>
            </a:pPr>
            <a:r>
              <a:rPr lang="en-US" dirty="0"/>
              <a:t>2.3 	All degree programs include a general education framework to ensure the 	development of broad knowledge, skills, and competencies related to 	communication, quantitative reasoning, critical thinking, information literacy, civic 	responsibility, and the ability to engage with diverse perspectives.</a:t>
            </a:r>
          </a:p>
          <a:p>
            <a:pPr marL="0" indent="0">
              <a:buNone/>
            </a:pPr>
            <a:endParaRPr lang="en-US" sz="600" dirty="0"/>
          </a:p>
          <a:p>
            <a:pPr marL="0" indent="0">
              <a:buNone/>
            </a:pPr>
            <a:r>
              <a:rPr lang="en-US" dirty="0"/>
              <a:t>2.6 	The institution uses delivery modes and teaching methodologies that meet student 	and curricular needs and promote equitable student learning and achievement.</a:t>
            </a:r>
          </a:p>
          <a:p>
            <a:pPr marL="0" indent="0">
              <a:buNone/>
            </a:pPr>
            <a:endParaRPr lang="en-US" sz="600" dirty="0"/>
          </a:p>
          <a:p>
            <a:pPr marL="0" indent="0">
              <a:buNone/>
            </a:pPr>
            <a:r>
              <a:rPr lang="en-US" dirty="0"/>
              <a:t>2.9 	The institution conducts systematic review and assessment to ensure the quality of 	its academic, learning support, and student services programs and implement 	improvements and innovations in support of equitable student achievement.</a:t>
            </a:r>
          </a:p>
        </p:txBody>
      </p:sp>
      <p:sp>
        <p:nvSpPr>
          <p:cNvPr id="4" name="Slide Number Placeholder 3">
            <a:extLst>
              <a:ext uri="{FF2B5EF4-FFF2-40B4-BE49-F238E27FC236}">
                <a16:creationId xmlns:a16="http://schemas.microsoft.com/office/drawing/2014/main" id="{705A5DDC-5517-4F56-B80F-7B0154153320}"/>
              </a:ext>
            </a:extLst>
          </p:cNvPr>
          <p:cNvSpPr>
            <a:spLocks noGrp="1"/>
          </p:cNvSpPr>
          <p:nvPr>
            <p:ph type="sldNum" sz="quarter" idx="12"/>
          </p:nvPr>
        </p:nvSpPr>
        <p:spPr/>
        <p:txBody>
          <a:bodyPr/>
          <a:lstStyle/>
          <a:p>
            <a:fld id="{FC94C22D-D015-6649-B5C3-596F33FC97D2}" type="slidenum">
              <a:rPr lang="en-US" smtClean="0"/>
              <a:t>13</a:t>
            </a:fld>
            <a:endParaRPr lang="en-US"/>
          </a:p>
        </p:txBody>
      </p:sp>
    </p:spTree>
    <p:extLst>
      <p:ext uri="{BB962C8B-B14F-4D97-AF65-F5344CB8AC3E}">
        <p14:creationId xmlns:p14="http://schemas.microsoft.com/office/powerpoint/2010/main" val="4259944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C7888-C0BF-4BD3-879E-44CC212C94DE}"/>
              </a:ext>
            </a:extLst>
          </p:cNvPr>
          <p:cNvSpPr>
            <a:spLocks noGrp="1"/>
          </p:cNvSpPr>
          <p:nvPr>
            <p:ph type="title"/>
          </p:nvPr>
        </p:nvSpPr>
        <p:spPr>
          <a:xfrm>
            <a:off x="2795450" y="365125"/>
            <a:ext cx="8558349" cy="1507637"/>
          </a:xfrm>
        </p:spPr>
        <p:txBody>
          <a:bodyPr/>
          <a:lstStyle/>
          <a:p>
            <a:r>
              <a:rPr lang="en-US" dirty="0"/>
              <a:t>Programmatic Accreditation</a:t>
            </a:r>
          </a:p>
        </p:txBody>
      </p:sp>
      <p:sp>
        <p:nvSpPr>
          <p:cNvPr id="5" name="Content Placeholder 4">
            <a:extLst>
              <a:ext uri="{FF2B5EF4-FFF2-40B4-BE49-F238E27FC236}">
                <a16:creationId xmlns:a16="http://schemas.microsoft.com/office/drawing/2014/main" id="{8F2844C2-132F-4C14-BF5B-96C2D6082406}"/>
              </a:ext>
            </a:extLst>
          </p:cNvPr>
          <p:cNvSpPr>
            <a:spLocks noGrp="1"/>
          </p:cNvSpPr>
          <p:nvPr>
            <p:ph idx="1"/>
          </p:nvPr>
        </p:nvSpPr>
        <p:spPr/>
        <p:txBody>
          <a:bodyPr/>
          <a:lstStyle/>
          <a:p>
            <a:r>
              <a:rPr lang="en-US" dirty="0"/>
              <a:t>Focused on a single professional program within your institution (e.g. </a:t>
            </a:r>
            <a:r>
              <a:rPr lang="en-US" dirty="0" err="1"/>
              <a:t>ACEN</a:t>
            </a:r>
            <a:r>
              <a:rPr lang="en-US" dirty="0"/>
              <a:t> - Accreditation Commission for Education in Nursing and ASE-Automotive Services Excellence)</a:t>
            </a:r>
          </a:p>
          <a:p>
            <a:r>
              <a:rPr lang="en-US" dirty="0"/>
              <a:t>Has standards unique to the program, though some overlap may occur</a:t>
            </a:r>
          </a:p>
          <a:p>
            <a:r>
              <a:rPr lang="en-US" dirty="0"/>
              <a:t>Status required in your catalog (“Representation of accredited status with ACCJC, and with programmatic accreditors if any” )</a:t>
            </a:r>
          </a:p>
          <a:p>
            <a:r>
              <a:rPr lang="en-US" dirty="0"/>
              <a:t>​Demands of a programmatic accreditor may lead to impacts on your curriculum approval process</a:t>
            </a:r>
          </a:p>
          <a:p>
            <a:r>
              <a:rPr lang="en-US" dirty="0"/>
              <a:t>Some colleges adopt an expedited approval process when a matter endangers a program accreditation </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3B3F440-334F-4200-9B77-296FDE897CE3}"/>
              </a:ext>
            </a:extLst>
          </p:cNvPr>
          <p:cNvSpPr>
            <a:spLocks noGrp="1"/>
          </p:cNvSpPr>
          <p:nvPr>
            <p:ph type="sldNum" sz="quarter" idx="12"/>
          </p:nvPr>
        </p:nvSpPr>
        <p:spPr/>
        <p:txBody>
          <a:bodyPr/>
          <a:lstStyle/>
          <a:p>
            <a:pPr>
              <a:defRPr/>
            </a:pPr>
            <a:fld id="{06DDD070-D08E-4B40-B4AC-DB5751E9D83C}" type="slidenum">
              <a:rPr lang="en-US" altLang="en-US" smtClean="0"/>
              <a:pPr>
                <a:defRPr/>
              </a:pPr>
              <a:t>14</a:t>
            </a:fld>
            <a:endParaRPr lang="en-US" altLang="en-US"/>
          </a:p>
        </p:txBody>
      </p:sp>
    </p:spTree>
    <p:extLst>
      <p:ext uri="{BB962C8B-B14F-4D97-AF65-F5344CB8AC3E}">
        <p14:creationId xmlns:p14="http://schemas.microsoft.com/office/powerpoint/2010/main" val="2917890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60990-7B9F-4982-89AC-57B2C34992DF}"/>
              </a:ext>
            </a:extLst>
          </p:cNvPr>
          <p:cNvSpPr>
            <a:spLocks noGrp="1"/>
          </p:cNvSpPr>
          <p:nvPr>
            <p:ph type="title"/>
          </p:nvPr>
        </p:nvSpPr>
        <p:spPr/>
        <p:txBody>
          <a:bodyPr/>
          <a:lstStyle/>
          <a:p>
            <a:r>
              <a:rPr lang="en-US" dirty="0"/>
              <a:t>ASCCC &amp; Accreditation Support</a:t>
            </a:r>
          </a:p>
        </p:txBody>
      </p:sp>
      <p:sp>
        <p:nvSpPr>
          <p:cNvPr id="6" name="Content Placeholder 5">
            <a:extLst>
              <a:ext uri="{FF2B5EF4-FFF2-40B4-BE49-F238E27FC236}">
                <a16:creationId xmlns:a16="http://schemas.microsoft.com/office/drawing/2014/main" id="{8F94183B-6B46-42A1-8FA5-66E0E9F43C06}"/>
              </a:ext>
            </a:extLst>
          </p:cNvPr>
          <p:cNvSpPr>
            <a:spLocks noGrp="1"/>
          </p:cNvSpPr>
          <p:nvPr>
            <p:ph idx="1"/>
          </p:nvPr>
        </p:nvSpPr>
        <p:spPr>
          <a:xfrm>
            <a:off x="838200" y="2415993"/>
            <a:ext cx="10515600" cy="4576156"/>
          </a:xfrm>
        </p:spPr>
        <p:txBody>
          <a:bodyPr>
            <a:normAutofit fontScale="25000" lnSpcReduction="20000"/>
          </a:bodyPr>
          <a:lstStyle/>
          <a:p>
            <a:pPr marL="0" indent="0">
              <a:buNone/>
            </a:pPr>
            <a:r>
              <a:rPr lang="en-US" sz="8000" dirty="0">
                <a:solidFill>
                  <a:schemeClr val="accent1"/>
                </a:solidFill>
                <a:highlight>
                  <a:srgbClr val="FFFFFF"/>
                </a:highlight>
              </a:rPr>
              <a:t>Title 5 § 53200 (b): Academic Senate means an organization whose primary function is to make recommendations with respect to academic and professional matters. In Sections 53200 (c), "Academic and professional matters" mean the following policy development and implementation matters (10+1).</a:t>
            </a:r>
            <a:endParaRPr lang="en-US" sz="8000" dirty="0">
              <a:solidFill>
                <a:schemeClr val="accent1"/>
              </a:solidFill>
            </a:endParaRPr>
          </a:p>
          <a:p>
            <a:pPr marL="0" indent="0">
              <a:spcBef>
                <a:spcPts val="1600"/>
              </a:spcBef>
              <a:buNone/>
            </a:pPr>
            <a:r>
              <a:rPr lang="en-US" sz="8000" dirty="0">
                <a:solidFill>
                  <a:schemeClr val="accent1"/>
                </a:solidFill>
                <a:highlight>
                  <a:srgbClr val="FFFFFF"/>
                </a:highlight>
              </a:rPr>
              <a:t>#7) Faculty roles and involvement in accreditation processes, including self-study and annual reports</a:t>
            </a:r>
          </a:p>
          <a:p>
            <a:pPr marL="0" indent="0">
              <a:spcBef>
                <a:spcPts val="1600"/>
              </a:spcBef>
              <a:buNone/>
            </a:pPr>
            <a:r>
              <a:rPr lang="en-US" sz="8000" dirty="0">
                <a:solidFill>
                  <a:schemeClr val="accent1"/>
                </a:solidFill>
              </a:rPr>
              <a:t>How can ASCCC support local faculty accreditation efforts:</a:t>
            </a:r>
          </a:p>
          <a:p>
            <a:pPr>
              <a:spcBef>
                <a:spcPts val="1600"/>
              </a:spcBef>
            </a:pPr>
            <a:r>
              <a:rPr lang="en-US" sz="8000" dirty="0">
                <a:solidFill>
                  <a:schemeClr val="accent1"/>
                </a:solidFill>
                <a:hlinkClick r:id="rId3"/>
              </a:rPr>
              <a:t>ASCCC Accreditation Resource Teams</a:t>
            </a:r>
            <a:endParaRPr lang="en-US" sz="8000" dirty="0">
              <a:solidFill>
                <a:schemeClr val="accent1"/>
              </a:solidFill>
            </a:endParaRPr>
          </a:p>
          <a:p>
            <a:pPr>
              <a:spcBef>
                <a:spcPts val="1600"/>
              </a:spcBef>
            </a:pPr>
            <a:r>
              <a:rPr lang="en-US" sz="8000" dirty="0">
                <a:solidFill>
                  <a:schemeClr val="accent1"/>
                </a:solidFill>
                <a:hlinkClick r:id="rId4"/>
              </a:rPr>
              <a:t>Effective Practices in Accreditation - A Faculty Guide</a:t>
            </a:r>
            <a:endParaRPr lang="en-US" sz="8000" dirty="0">
              <a:solidFill>
                <a:schemeClr val="accent1"/>
              </a:solidFill>
            </a:endParaRPr>
          </a:p>
          <a:p>
            <a:pPr>
              <a:spcBef>
                <a:spcPts val="1600"/>
              </a:spcBef>
            </a:pPr>
            <a:r>
              <a:rPr lang="en-US" sz="8000" dirty="0">
                <a:solidFill>
                  <a:schemeClr val="accent1"/>
                </a:solidFill>
              </a:rPr>
              <a:t>Contact </a:t>
            </a:r>
            <a:r>
              <a:rPr lang="en-US" sz="8000" dirty="0">
                <a:solidFill>
                  <a:schemeClr val="accent1"/>
                </a:solidFill>
                <a:hlinkClick r:id="rId5"/>
              </a:rPr>
              <a:t>info@asccc.org</a:t>
            </a:r>
            <a:r>
              <a:rPr lang="en-US" sz="8000" dirty="0">
                <a:solidFill>
                  <a:schemeClr val="accent1"/>
                </a:solidFill>
              </a:rPr>
              <a:t> to request support for accreditation</a:t>
            </a:r>
          </a:p>
          <a:p>
            <a:pPr marL="0" indent="0">
              <a:spcBef>
                <a:spcPts val="1600"/>
              </a:spcBef>
              <a:buNone/>
            </a:pPr>
            <a:endParaRPr lang="en-US" sz="2400" dirty="0">
              <a:solidFill>
                <a:schemeClr val="accent1"/>
              </a:solidFill>
            </a:endParaRPr>
          </a:p>
          <a:p>
            <a:pPr marL="0" indent="0">
              <a:spcBef>
                <a:spcPts val="1600"/>
              </a:spcBef>
              <a:buNone/>
            </a:pPr>
            <a:r>
              <a:rPr lang="en-US" sz="8000" u="sng" dirty="0">
                <a:solidFill>
                  <a:schemeClr val="accent1"/>
                </a:solidFill>
                <a:hlinkClick r:id="rId6">
                  <a:extLst>
                    <a:ext uri="{A12FA001-AC4F-418D-AE19-62706E023703}">
                      <ahyp:hlinkClr xmlns:ahyp="http://schemas.microsoft.com/office/drawing/2018/hyperlinkcolor" val="tx"/>
                    </a:ext>
                  </a:extLst>
                </a:hlinkClick>
              </a:rPr>
              <a:t>Title 5 Section 53200</a:t>
            </a:r>
            <a:endParaRPr lang="en-US" sz="8000" dirty="0">
              <a:solidFill>
                <a:schemeClr val="accent1"/>
              </a:solidFill>
            </a:endParaRPr>
          </a:p>
          <a:p>
            <a:endParaRPr lang="en-US" dirty="0"/>
          </a:p>
        </p:txBody>
      </p:sp>
      <p:sp>
        <p:nvSpPr>
          <p:cNvPr id="4" name="Slide Number Placeholder 3">
            <a:extLst>
              <a:ext uri="{FF2B5EF4-FFF2-40B4-BE49-F238E27FC236}">
                <a16:creationId xmlns:a16="http://schemas.microsoft.com/office/drawing/2014/main" id="{0D70FA62-9545-4095-8B1A-A44946F7D84C}"/>
              </a:ext>
            </a:extLst>
          </p:cNvPr>
          <p:cNvSpPr>
            <a:spLocks noGrp="1"/>
          </p:cNvSpPr>
          <p:nvPr>
            <p:ph type="sldNum" sz="quarter" idx="12"/>
          </p:nvPr>
        </p:nvSpPr>
        <p:spPr/>
        <p:txBody>
          <a:bodyPr/>
          <a:lstStyle/>
          <a:p>
            <a:pPr>
              <a:defRPr/>
            </a:pPr>
            <a:fld id="{8856F6ED-E3DC-8A4A-AABE-AFCED42314C4}" type="slidenum">
              <a:rPr lang="en-US" altLang="en-US" smtClean="0"/>
              <a:pPr>
                <a:defRPr/>
              </a:pPr>
              <a:t>15</a:t>
            </a:fld>
            <a:endParaRPr lang="en-US" altLang="en-US"/>
          </a:p>
        </p:txBody>
      </p:sp>
    </p:spTree>
    <p:extLst>
      <p:ext uri="{BB962C8B-B14F-4D97-AF65-F5344CB8AC3E}">
        <p14:creationId xmlns:p14="http://schemas.microsoft.com/office/powerpoint/2010/main" val="1327742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33226af8c1_3_0"/>
          <p:cNvSpPr txBox="1">
            <a:spLocks noGrp="1"/>
          </p:cNvSpPr>
          <p:nvPr>
            <p:ph type="title"/>
          </p:nvPr>
        </p:nvSpPr>
        <p:spPr>
          <a:xfrm>
            <a:off x="2795450" y="365125"/>
            <a:ext cx="8558349" cy="1147152"/>
          </a:xfrm>
        </p:spPr>
        <p:txBody>
          <a:bodyPr spcFirstLastPara="1" wrap="square" lIns="91425" tIns="45700" rIns="91425" bIns="45700" anchor="b" anchorCtr="0">
            <a:normAutofit/>
          </a:bodyPr>
          <a:lstStyle/>
          <a:p>
            <a:pPr marL="0" lvl="0" indent="0" rtl="0">
              <a:spcBef>
                <a:spcPts val="0"/>
              </a:spcBef>
              <a:spcAft>
                <a:spcPts val="0"/>
              </a:spcAft>
              <a:buNone/>
            </a:pPr>
            <a:r>
              <a:rPr lang="en-US" dirty="0"/>
              <a:t>Questions and Discussion</a:t>
            </a:r>
          </a:p>
        </p:txBody>
      </p:sp>
      <p:sp>
        <p:nvSpPr>
          <p:cNvPr id="3" name="Content Placeholder 2">
            <a:extLst>
              <a:ext uri="{FF2B5EF4-FFF2-40B4-BE49-F238E27FC236}">
                <a16:creationId xmlns:a16="http://schemas.microsoft.com/office/drawing/2014/main" id="{C40C5AA9-BDE5-46DD-AA49-F2435E944EB7}"/>
              </a:ext>
            </a:extLst>
          </p:cNvPr>
          <p:cNvSpPr>
            <a:spLocks noGrp="1"/>
          </p:cNvSpPr>
          <p:nvPr>
            <p:ph idx="1"/>
          </p:nvPr>
        </p:nvSpPr>
        <p:spPr/>
        <p:txBody>
          <a:bodyPr/>
          <a:lstStyle/>
          <a:p>
            <a:endParaRPr lang="en-US"/>
          </a:p>
        </p:txBody>
      </p:sp>
      <p:sp>
        <p:nvSpPr>
          <p:cNvPr id="238" name="Slide Number Placeholder 3">
            <a:extLst>
              <a:ext uri="{FF2B5EF4-FFF2-40B4-BE49-F238E27FC236}">
                <a16:creationId xmlns:a16="http://schemas.microsoft.com/office/drawing/2014/main" id="{662D3E3E-143F-FFE5-702B-6FEFD0EC11BC}"/>
              </a:ext>
            </a:extLst>
          </p:cNvPr>
          <p:cNvSpPr>
            <a:spLocks noGrp="1"/>
          </p:cNvSpPr>
          <p:nvPr>
            <p:ph type="sldNum" sz="quarter" idx="12"/>
          </p:nvPr>
        </p:nvSpPr>
        <p:spPr/>
        <p:txBody>
          <a:bodyPr/>
          <a:lstStyle/>
          <a:p>
            <a:pPr>
              <a:spcAft>
                <a:spcPts val="600"/>
              </a:spcAft>
              <a:defRPr/>
            </a:pPr>
            <a:fld id="{06DDD070-D08E-4B40-B4AC-DB5751E9D83C}" type="slidenum">
              <a:rPr lang="en-US" altLang="en-US"/>
              <a:pPr>
                <a:spcAft>
                  <a:spcPts val="600"/>
                </a:spcAft>
                <a:defRPr/>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Resources</a:t>
            </a:r>
            <a:endParaRPr/>
          </a:p>
        </p:txBody>
      </p:sp>
      <p:sp>
        <p:nvSpPr>
          <p:cNvPr id="226" name="Google Shape;226;p14"/>
          <p:cNvSpPr txBox="1">
            <a:spLocks noGrp="1"/>
          </p:cNvSpPr>
          <p:nvPr>
            <p:ph idx="1"/>
          </p:nvPr>
        </p:nvSpPr>
        <p:spPr>
          <a:xfrm>
            <a:off x="838200" y="2539238"/>
            <a:ext cx="10515600" cy="3757528"/>
          </a:xfrm>
          <a:prstGeom prst="rect">
            <a:avLst/>
          </a:prstGeom>
          <a:noFill/>
          <a:ln>
            <a:noFill/>
          </a:ln>
        </p:spPr>
        <p:txBody>
          <a:bodyPr spcFirstLastPara="1" wrap="square" lIns="91425" tIns="45700" rIns="91425" bIns="45700" anchor="t" anchorCtr="0">
            <a:normAutofit/>
          </a:bodyPr>
          <a:lstStyle/>
          <a:p>
            <a:pPr>
              <a:spcBef>
                <a:spcPts val="0"/>
              </a:spcBef>
              <a:buClr>
                <a:schemeClr val="dk1"/>
              </a:buClr>
              <a:buSzPts val="2800"/>
            </a:pPr>
            <a:r>
              <a:rPr lang="en-US" u="sng" dirty="0">
                <a:solidFill>
                  <a:schemeClr val="hlink"/>
                </a:solidFill>
                <a:hlinkClick r:id="rId3"/>
              </a:rPr>
              <a:t>ASCCC: Effective Practices in Accreditation a Guide for Faculty (2015 Paper)</a:t>
            </a:r>
            <a:endParaRPr lang="en-US" u="sng" dirty="0">
              <a:solidFill>
                <a:schemeClr val="hlink"/>
              </a:solidFill>
              <a:hlinkClick r:id="rId4"/>
            </a:endParaRPr>
          </a:p>
          <a:p>
            <a:pPr>
              <a:spcBef>
                <a:spcPts val="0"/>
              </a:spcBef>
              <a:buClr>
                <a:schemeClr val="dk1"/>
              </a:buClr>
              <a:buSzPts val="2800"/>
            </a:pPr>
            <a:r>
              <a:rPr lang="en-US" u="sng" dirty="0">
                <a:solidFill>
                  <a:schemeClr val="hlink"/>
                </a:solidFill>
                <a:hlinkClick r:id="rId4"/>
              </a:rPr>
              <a:t>California Community Colleges Program and Course Approval Handbook (8th Edition)</a:t>
            </a:r>
            <a:endParaRPr dirty="0"/>
          </a:p>
          <a:p>
            <a:pPr>
              <a:spcBef>
                <a:spcPts val="0"/>
              </a:spcBef>
              <a:buClr>
                <a:schemeClr val="dk1"/>
              </a:buClr>
              <a:buSzPts val="2800"/>
            </a:pPr>
            <a:r>
              <a:rPr lang="en-US" u="sng" dirty="0">
                <a:solidFill>
                  <a:schemeClr val="hlink"/>
                </a:solidFill>
                <a:hlinkClick r:id="rId5"/>
              </a:rPr>
              <a:t>ACCJC 2014 Standards</a:t>
            </a:r>
            <a:endParaRPr lang="en-US" u="sng" dirty="0">
              <a:solidFill>
                <a:schemeClr val="hlink"/>
              </a:solidFill>
            </a:endParaRPr>
          </a:p>
          <a:p>
            <a:pPr>
              <a:spcBef>
                <a:spcPts val="0"/>
              </a:spcBef>
              <a:buClr>
                <a:schemeClr val="dk1"/>
              </a:buClr>
              <a:buSzPts val="2800"/>
            </a:pPr>
            <a:r>
              <a:rPr lang="en-US" u="sng" dirty="0">
                <a:solidFill>
                  <a:schemeClr val="hlink"/>
                </a:solidFill>
                <a:hlinkClick r:id="rId6"/>
              </a:rPr>
              <a:t>ACCJC 2024 Standards (with Review Criteria and Suggestions for Evidence) </a:t>
            </a:r>
            <a:endParaRPr dirty="0"/>
          </a:p>
          <a:p>
            <a:pPr>
              <a:spcBef>
                <a:spcPts val="0"/>
              </a:spcBef>
              <a:buClr>
                <a:schemeClr val="dk1"/>
              </a:buClr>
              <a:buSzPts val="2800"/>
            </a:pPr>
            <a:r>
              <a:rPr lang="en-US" u="sng" dirty="0">
                <a:solidFill>
                  <a:schemeClr val="hlink"/>
                </a:solidFill>
                <a:hlinkClick r:id="rId7"/>
              </a:rPr>
              <a:t>ACCJC Eligibility Requirements</a:t>
            </a:r>
            <a:endParaRPr dirty="0"/>
          </a:p>
          <a:p>
            <a:pPr>
              <a:spcBef>
                <a:spcPts val="0"/>
              </a:spcBef>
              <a:buClr>
                <a:schemeClr val="dk1"/>
              </a:buClr>
              <a:buSzPts val="2800"/>
            </a:pPr>
            <a:r>
              <a:rPr lang="en-US" u="sng" dirty="0">
                <a:solidFill>
                  <a:schemeClr val="hlink"/>
                </a:solidFill>
                <a:hlinkClick r:id="rId8"/>
              </a:rPr>
              <a:t>ACCJC Institutional Policies Page</a:t>
            </a:r>
            <a:endParaRPr lang="en-US" u="sng" dirty="0">
              <a:solidFill>
                <a:schemeClr val="hlink"/>
              </a:solidFill>
            </a:endParaRPr>
          </a:p>
          <a:p>
            <a:pPr>
              <a:spcBef>
                <a:spcPts val="0"/>
              </a:spcBef>
              <a:buClr>
                <a:schemeClr val="dk1"/>
              </a:buClr>
              <a:buSzPts val="2800"/>
            </a:pPr>
            <a:r>
              <a:rPr lang="en-US" u="sng" dirty="0">
                <a:solidFill>
                  <a:schemeClr val="hlink"/>
                </a:solidFill>
                <a:hlinkClick r:id="rId9"/>
              </a:rPr>
              <a:t>National Advisory Committee on Institutional Quality and Integrity</a:t>
            </a:r>
            <a:r>
              <a:rPr lang="en-US" u="sng" dirty="0">
                <a:solidFill>
                  <a:schemeClr val="hlink"/>
                </a:solidFill>
              </a:rPr>
              <a:t> (</a:t>
            </a:r>
            <a:r>
              <a:rPr lang="en-US" u="sng" dirty="0" err="1">
                <a:solidFill>
                  <a:schemeClr val="hlink"/>
                </a:solidFill>
              </a:rPr>
              <a:t>NACIQI</a:t>
            </a:r>
            <a:r>
              <a:rPr lang="en-US" u="sng" dirty="0">
                <a:solidFill>
                  <a:schemeClr val="hlink"/>
                </a:solidFill>
              </a:rPr>
              <a:t>)</a:t>
            </a:r>
          </a:p>
          <a:p>
            <a:pPr>
              <a:spcBef>
                <a:spcPts val="0"/>
              </a:spcBef>
              <a:buClr>
                <a:schemeClr val="dk1"/>
              </a:buClr>
              <a:buSzPts val="2800"/>
            </a:pPr>
            <a:r>
              <a:rPr lang="en-US" u="sng" dirty="0">
                <a:solidFill>
                  <a:schemeClr val="hlink"/>
                </a:solidFill>
                <a:hlinkClick r:id="rId10"/>
              </a:rPr>
              <a:t>Council of Higher Education</a:t>
            </a:r>
            <a:r>
              <a:rPr lang="en-US" u="sng" dirty="0">
                <a:solidFill>
                  <a:schemeClr val="hlink"/>
                </a:solidFill>
              </a:rPr>
              <a:t> (CHEA)</a:t>
            </a:r>
          </a:p>
          <a:p>
            <a:pPr>
              <a:spcBef>
                <a:spcPts val="0"/>
              </a:spcBef>
              <a:buClr>
                <a:schemeClr val="dk1"/>
              </a:buClr>
              <a:buSzPts val="2800"/>
            </a:pPr>
            <a:r>
              <a:rPr lang="en-US" u="sng" dirty="0">
                <a:solidFill>
                  <a:schemeClr val="hlink"/>
                </a:solidFill>
                <a:hlinkClick r:id="rId11"/>
              </a:rPr>
              <a:t>Council of Regional Accrediting Commissions</a:t>
            </a:r>
            <a:r>
              <a:rPr lang="en-US" u="sng" dirty="0">
                <a:solidFill>
                  <a:schemeClr val="hlink"/>
                </a:solidFill>
              </a:rPr>
              <a:t> (C-RAC)</a:t>
            </a:r>
          </a:p>
          <a:p>
            <a:pPr>
              <a:spcBef>
                <a:spcPts val="0"/>
              </a:spcBef>
              <a:buClr>
                <a:schemeClr val="dk1"/>
              </a:buClr>
              <a:buSzPts val="2800"/>
            </a:pPr>
            <a:r>
              <a:rPr lang="en-US" u="sng" dirty="0">
                <a:solidFill>
                  <a:schemeClr val="hlink"/>
                </a:solidFill>
                <a:hlinkClick r:id="rId12"/>
              </a:rPr>
              <a:t>ASCCC Accreditation Resource Teams</a:t>
            </a:r>
            <a:endParaRPr lang="en-US" u="sng" dirty="0">
              <a:solidFill>
                <a:schemeClr val="hlink"/>
              </a:solidFill>
            </a:endParaRPr>
          </a:p>
          <a:p>
            <a:pPr>
              <a:spcBef>
                <a:spcPts val="0"/>
              </a:spcBef>
              <a:buClr>
                <a:schemeClr val="dk1"/>
              </a:buClr>
              <a:buSzPts val="2800"/>
            </a:pPr>
            <a:r>
              <a:rPr lang="en-US" dirty="0">
                <a:hlinkClick r:id="rId13"/>
              </a:rPr>
              <a:t>Title 5 Section 53200</a:t>
            </a:r>
            <a:endParaRPr lang="en-US" u="sng" dirty="0">
              <a:solidFill>
                <a:schemeClr val="hlink"/>
              </a:solidFill>
            </a:endParaRPr>
          </a:p>
          <a:p>
            <a:pPr marL="0" indent="0">
              <a:spcBef>
                <a:spcPts val="0"/>
              </a:spcBef>
              <a:buClr>
                <a:schemeClr val="dk1"/>
              </a:buClr>
              <a:buSzPts val="2800"/>
              <a:buNone/>
            </a:pPr>
            <a:endParaRPr lang="en-US" u="sng" dirty="0">
              <a:solidFill>
                <a:schemeClr val="hlink"/>
              </a:solidFill>
            </a:endParaRPr>
          </a:p>
          <a:p>
            <a:pPr>
              <a:spcBef>
                <a:spcPts val="0"/>
              </a:spcBef>
              <a:buClr>
                <a:schemeClr val="dk1"/>
              </a:buClr>
              <a:buSzPts val="2800"/>
            </a:pPr>
            <a:endParaRPr dirty="0"/>
          </a:p>
        </p:txBody>
      </p:sp>
      <p:sp>
        <p:nvSpPr>
          <p:cNvPr id="2" name="Slide Number Placeholder 1">
            <a:extLst>
              <a:ext uri="{FF2B5EF4-FFF2-40B4-BE49-F238E27FC236}">
                <a16:creationId xmlns:a16="http://schemas.microsoft.com/office/drawing/2014/main" id="{2C87E8E6-021A-42F3-9FB1-7A6F80DE6942}"/>
              </a:ext>
            </a:extLst>
          </p:cNvPr>
          <p:cNvSpPr>
            <a:spLocks noGrp="1"/>
          </p:cNvSpPr>
          <p:nvPr>
            <p:ph type="sldNum" sz="quarter" idx="12"/>
          </p:nvPr>
        </p:nvSpPr>
        <p:spPr/>
        <p:txBody>
          <a:bodyPr/>
          <a:lstStyle/>
          <a:p>
            <a:fld id="{FC94C22D-D015-6649-B5C3-596F33FC97D2}" type="slidenum">
              <a:rPr lang="en-US" smtClean="0"/>
              <a:t>17</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p:cNvSpPr txBox="1">
            <a:spLocks noGrp="1"/>
          </p:cNvSpPr>
          <p:nvPr>
            <p:ph type="title"/>
          </p:nvPr>
        </p:nvSpPr>
        <p:spPr>
          <a:xfrm>
            <a:off x="2795450" y="365125"/>
            <a:ext cx="8558349" cy="1043275"/>
          </a:xfrm>
          <a:prstGeom prst="rect">
            <a:avLst/>
          </a:prstGeom>
          <a:noFill/>
          <a:ln>
            <a:noFill/>
          </a:ln>
        </p:spPr>
        <p:txBody>
          <a:bodyPr spcFirstLastPara="1" wrap="square" lIns="91425" tIns="45700" rIns="91425" bIns="45700" anchor="b" anchorCtr="0">
            <a:normAutofit/>
          </a:bodyPr>
          <a:lstStyle/>
          <a:p>
            <a:pPr marL="0" lvl="0" indent="0" rtl="0">
              <a:lnSpc>
                <a:spcPct val="90000"/>
              </a:lnSpc>
              <a:spcBef>
                <a:spcPts val="0"/>
              </a:spcBef>
              <a:spcAft>
                <a:spcPts val="0"/>
              </a:spcAft>
              <a:buClr>
                <a:schemeClr val="dk1"/>
              </a:buClr>
              <a:buSzPct val="100000"/>
              <a:buFont typeface="Calibri"/>
              <a:buNone/>
            </a:pPr>
            <a:r>
              <a:rPr lang="en-US" dirty="0"/>
              <a:t>Presenters</a:t>
            </a:r>
            <a:endParaRPr dirty="0"/>
          </a:p>
        </p:txBody>
      </p:sp>
      <p:pic>
        <p:nvPicPr>
          <p:cNvPr id="1026" name="Picture 2" descr="Randy Beach is a Professor of English at Southwestern College and an Academic Commissioner for the Accrediting Commission for Community and Junior Colleges">
            <a:extLst>
              <a:ext uri="{FF2B5EF4-FFF2-40B4-BE49-F238E27FC236}">
                <a16:creationId xmlns:a16="http://schemas.microsoft.com/office/drawing/2014/main" id="{6FF874E3-FE16-40B3-9A6C-BEDBCEA7D5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619" y="2336347"/>
            <a:ext cx="1136196" cy="11361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evin Bontenbal is a Vice-President of the Accrediting Commission for Community and Junior Colleges">
            <a:extLst>
              <a:ext uri="{FF2B5EF4-FFF2-40B4-BE49-F238E27FC236}">
                <a16:creationId xmlns:a16="http://schemas.microsoft.com/office/drawing/2014/main" id="{4BFDBC4D-EF1E-434B-B3CA-E8FFA513E8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9573" y="3537857"/>
            <a:ext cx="1136196" cy="11361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Robert L Stewart Jr is the Treasurer of the Academic Senate for California Community Colleges">
            <a:extLst>
              <a:ext uri="{FF2B5EF4-FFF2-40B4-BE49-F238E27FC236}">
                <a16:creationId xmlns:a16="http://schemas.microsoft.com/office/drawing/2014/main" id="{6B83D5D7-15C0-49A0-9171-41ED164AE6EF}"/>
              </a:ext>
            </a:extLst>
          </p:cNvPr>
          <p:cNvPicPr>
            <a:picLocks noChangeAspect="1"/>
          </p:cNvPicPr>
          <p:nvPr/>
        </p:nvPicPr>
        <p:blipFill>
          <a:blip r:embed="rId5"/>
          <a:stretch>
            <a:fillRect/>
          </a:stretch>
        </p:blipFill>
        <p:spPr>
          <a:xfrm>
            <a:off x="2605769" y="4496342"/>
            <a:ext cx="1625177" cy="1081923"/>
          </a:xfrm>
          <a:prstGeom prst="rect">
            <a:avLst/>
          </a:prstGeom>
        </p:spPr>
      </p:pic>
      <p:pic>
        <p:nvPicPr>
          <p:cNvPr id="1030" name="Picture 6" descr="Manuel Velez is the current Vice-President of the Academic Senate for California Community Colleges">
            <a:extLst>
              <a:ext uri="{FF2B5EF4-FFF2-40B4-BE49-F238E27FC236}">
                <a16:creationId xmlns:a16="http://schemas.microsoft.com/office/drawing/2014/main" id="{10674612-D085-44D5-91A2-F961BA582E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1000" y="5468711"/>
            <a:ext cx="897158" cy="1198789"/>
          </a:xfrm>
          <a:prstGeom prst="rect">
            <a:avLst/>
          </a:prstGeom>
          <a:noFill/>
          <a:extLst>
            <a:ext uri="{909E8E84-426E-40DD-AFC4-6F175D3DCCD1}">
              <a14:hiddenFill xmlns:a14="http://schemas.microsoft.com/office/drawing/2010/main">
                <a:solidFill>
                  <a:srgbClr val="FFFFFF"/>
                </a:solidFill>
              </a14:hiddenFill>
            </a:ext>
          </a:extLst>
        </p:spPr>
      </p:pic>
      <p:sp>
        <p:nvSpPr>
          <p:cNvPr id="99" name="Google Shape;99;p1"/>
          <p:cNvSpPr txBox="1">
            <a:spLocks noGrp="1"/>
          </p:cNvSpPr>
          <p:nvPr>
            <p:ph idx="1"/>
          </p:nvPr>
        </p:nvSpPr>
        <p:spPr>
          <a:xfrm>
            <a:off x="1518557" y="2497635"/>
            <a:ext cx="10515600" cy="4169865"/>
          </a:xfrm>
          <a:prstGeom prst="rect">
            <a:avLst/>
          </a:prstGeom>
          <a:noFill/>
          <a:ln>
            <a:noFill/>
          </a:ln>
        </p:spPr>
        <p:txBody>
          <a:bodyPr spcFirstLastPara="1" wrap="square" lIns="91425" tIns="45700" rIns="91425" bIns="45700" anchor="t" anchorCtr="0">
            <a:normAutofit/>
          </a:bodyPr>
          <a:lstStyle/>
          <a:p>
            <a:pPr marL="27305" lvl="0" indent="0" rtl="0">
              <a:lnSpc>
                <a:spcPct val="90000"/>
              </a:lnSpc>
              <a:spcBef>
                <a:spcPts val="0"/>
              </a:spcBef>
              <a:spcAft>
                <a:spcPts val="0"/>
              </a:spcAft>
              <a:buClr>
                <a:srgbClr val="000000"/>
              </a:buClr>
              <a:buSzPts val="2400"/>
              <a:buNone/>
            </a:pPr>
            <a:r>
              <a:rPr lang="en-US" sz="3200" b="1" i="0" u="none" strike="noStrike" dirty="0">
                <a:solidFill>
                  <a:srgbClr val="000000"/>
                </a:solidFill>
                <a:latin typeface="Times New Roman"/>
                <a:ea typeface="Times New Roman"/>
                <a:cs typeface="Times New Roman"/>
                <a:sym typeface="Times New Roman"/>
              </a:rPr>
              <a:t>Randy Beach, </a:t>
            </a:r>
            <a:r>
              <a:rPr lang="en-US" sz="3200" b="0" i="0" u="none" strike="noStrike" dirty="0">
                <a:solidFill>
                  <a:srgbClr val="000000"/>
                </a:solidFill>
                <a:latin typeface="Times New Roman"/>
                <a:ea typeface="Times New Roman"/>
                <a:cs typeface="Times New Roman"/>
                <a:sym typeface="Times New Roman"/>
              </a:rPr>
              <a:t>Southwestern College, ACCJC Commissioner</a:t>
            </a:r>
          </a:p>
          <a:p>
            <a:pPr marL="27305" lvl="0" indent="0" rtl="0">
              <a:lnSpc>
                <a:spcPct val="90000"/>
              </a:lnSpc>
              <a:spcBef>
                <a:spcPts val="0"/>
              </a:spcBef>
              <a:spcAft>
                <a:spcPts val="0"/>
              </a:spcAft>
              <a:buClr>
                <a:srgbClr val="000000"/>
              </a:buClr>
              <a:buSzPts val="2400"/>
              <a:buNone/>
            </a:pPr>
            <a:r>
              <a:rPr lang="en-US" sz="3200" b="0" i="0" u="none" strike="noStrike" dirty="0">
                <a:solidFill>
                  <a:srgbClr val="000000"/>
                </a:solidFill>
                <a:latin typeface="Times New Roman"/>
                <a:ea typeface="Times New Roman"/>
                <a:cs typeface="Times New Roman"/>
                <a:sym typeface="Times New Roman"/>
              </a:rPr>
              <a:t> </a:t>
            </a:r>
            <a:endParaRPr sz="4000" b="0" dirty="0"/>
          </a:p>
          <a:p>
            <a:pPr marL="27305" lvl="0" indent="0" rtl="0">
              <a:lnSpc>
                <a:spcPct val="90000"/>
              </a:lnSpc>
              <a:spcBef>
                <a:spcPts val="0"/>
              </a:spcBef>
              <a:spcAft>
                <a:spcPts val="0"/>
              </a:spcAft>
              <a:buClr>
                <a:srgbClr val="000000"/>
              </a:buClr>
              <a:buSzPts val="2400"/>
              <a:buNone/>
            </a:pPr>
            <a:r>
              <a:rPr lang="en-US" sz="3200" b="1" i="0" u="none" strike="noStrike" dirty="0">
                <a:solidFill>
                  <a:srgbClr val="000000"/>
                </a:solidFill>
                <a:latin typeface="Times New Roman"/>
                <a:ea typeface="Times New Roman"/>
                <a:cs typeface="Times New Roman"/>
                <a:sym typeface="Times New Roman"/>
              </a:rPr>
              <a:t>          Kevin Bontenbal, </a:t>
            </a:r>
            <a:r>
              <a:rPr lang="en-US" sz="3200" b="0" i="0" u="none" strike="noStrike" dirty="0">
                <a:solidFill>
                  <a:srgbClr val="000000"/>
                </a:solidFill>
                <a:latin typeface="Times New Roman"/>
                <a:ea typeface="Times New Roman"/>
                <a:cs typeface="Times New Roman"/>
                <a:sym typeface="Times New Roman"/>
              </a:rPr>
              <a:t>ACCJC Vice President</a:t>
            </a:r>
          </a:p>
          <a:p>
            <a:pPr marL="27305" lvl="0" indent="0" rtl="0">
              <a:lnSpc>
                <a:spcPct val="90000"/>
              </a:lnSpc>
              <a:spcBef>
                <a:spcPts val="0"/>
              </a:spcBef>
              <a:spcAft>
                <a:spcPts val="0"/>
              </a:spcAft>
              <a:buClr>
                <a:srgbClr val="000000"/>
              </a:buClr>
              <a:buSzPts val="2400"/>
              <a:buNone/>
            </a:pPr>
            <a:endParaRPr sz="4000" b="0" dirty="0"/>
          </a:p>
          <a:p>
            <a:pPr marL="27305" lvl="0" indent="0" rtl="0">
              <a:lnSpc>
                <a:spcPct val="90000"/>
              </a:lnSpc>
              <a:spcBef>
                <a:spcPts val="0"/>
              </a:spcBef>
              <a:spcAft>
                <a:spcPts val="0"/>
              </a:spcAft>
              <a:buClr>
                <a:srgbClr val="000000"/>
              </a:buClr>
              <a:buSzPts val="2400"/>
              <a:buNone/>
            </a:pPr>
            <a:r>
              <a:rPr lang="en-US" sz="3200" b="1" i="0" u="none" strike="noStrike" dirty="0">
                <a:solidFill>
                  <a:srgbClr val="000000"/>
                </a:solidFill>
                <a:latin typeface="Times New Roman"/>
                <a:ea typeface="Times New Roman"/>
                <a:cs typeface="Times New Roman"/>
                <a:sym typeface="Times New Roman"/>
              </a:rPr>
              <a:t>                          Robert L Stewart Jr, </a:t>
            </a:r>
            <a:r>
              <a:rPr lang="en-US" sz="3200" b="0" i="0" u="none" strike="noStrike" dirty="0">
                <a:solidFill>
                  <a:srgbClr val="000000"/>
                </a:solidFill>
                <a:latin typeface="Times New Roman"/>
                <a:ea typeface="Times New Roman"/>
                <a:cs typeface="Times New Roman"/>
                <a:sym typeface="Times New Roman"/>
              </a:rPr>
              <a:t>ASCCC Treasurer</a:t>
            </a:r>
          </a:p>
          <a:p>
            <a:pPr marL="27305" lvl="0" indent="0" rtl="0">
              <a:lnSpc>
                <a:spcPct val="90000"/>
              </a:lnSpc>
              <a:spcBef>
                <a:spcPts val="0"/>
              </a:spcBef>
              <a:spcAft>
                <a:spcPts val="0"/>
              </a:spcAft>
              <a:buClr>
                <a:srgbClr val="000000"/>
              </a:buClr>
              <a:buSzPts val="2400"/>
              <a:buNone/>
            </a:pPr>
            <a:endParaRPr lang="en-US" sz="3200" b="0" i="0" u="none" strike="noStrike" dirty="0">
              <a:solidFill>
                <a:srgbClr val="000000"/>
              </a:solidFill>
              <a:latin typeface="Times New Roman"/>
              <a:ea typeface="Times New Roman"/>
              <a:cs typeface="Times New Roman"/>
              <a:sym typeface="Times New Roman"/>
            </a:endParaRPr>
          </a:p>
          <a:p>
            <a:pPr marL="27305" indent="0">
              <a:spcBef>
                <a:spcPts val="0"/>
              </a:spcBef>
              <a:buClr>
                <a:srgbClr val="000000"/>
              </a:buClr>
              <a:buSzPts val="2400"/>
              <a:buNone/>
            </a:pPr>
            <a:r>
              <a:rPr lang="en-US" sz="3200" b="1" dirty="0">
                <a:solidFill>
                  <a:srgbClr val="000000"/>
                </a:solidFill>
                <a:latin typeface="Times New Roman"/>
                <a:ea typeface="Times New Roman"/>
                <a:cs typeface="Times New Roman"/>
                <a:sym typeface="Times New Roman"/>
              </a:rPr>
              <a:t>                                      Manuel </a:t>
            </a:r>
            <a:r>
              <a:rPr lang="en-US" sz="3200" b="1" dirty="0" err="1">
                <a:solidFill>
                  <a:srgbClr val="000000"/>
                </a:solidFill>
                <a:latin typeface="Times New Roman"/>
                <a:ea typeface="Times New Roman"/>
                <a:cs typeface="Times New Roman"/>
                <a:sym typeface="Times New Roman"/>
              </a:rPr>
              <a:t>Vèlez</a:t>
            </a:r>
            <a:r>
              <a:rPr lang="en-US" sz="3200" b="1" dirty="0">
                <a:solidFill>
                  <a:srgbClr val="000000"/>
                </a:solidFill>
                <a:latin typeface="Times New Roman"/>
                <a:ea typeface="Times New Roman"/>
                <a:cs typeface="Times New Roman"/>
                <a:sym typeface="Times New Roman"/>
              </a:rPr>
              <a:t>, </a:t>
            </a:r>
            <a:r>
              <a:rPr lang="en-US" sz="3200" dirty="0">
                <a:solidFill>
                  <a:srgbClr val="000000"/>
                </a:solidFill>
                <a:latin typeface="Times New Roman"/>
                <a:ea typeface="Times New Roman"/>
                <a:cs typeface="Times New Roman"/>
                <a:sym typeface="Times New Roman"/>
              </a:rPr>
              <a:t>ASCCC Vice-President</a:t>
            </a:r>
            <a:endParaRPr lang="en-US" sz="3200" dirty="0"/>
          </a:p>
          <a:p>
            <a:pPr marL="27305" lvl="0" indent="0" rtl="0">
              <a:lnSpc>
                <a:spcPct val="90000"/>
              </a:lnSpc>
              <a:spcBef>
                <a:spcPts val="0"/>
              </a:spcBef>
              <a:spcAft>
                <a:spcPts val="0"/>
              </a:spcAft>
              <a:buClr>
                <a:srgbClr val="000000"/>
              </a:buClr>
              <a:buSzPts val="2400"/>
              <a:buNone/>
            </a:pPr>
            <a:endParaRPr sz="4000" b="0" dirty="0"/>
          </a:p>
        </p:txBody>
      </p:sp>
      <p:sp>
        <p:nvSpPr>
          <p:cNvPr id="2" name="Slide Number Placeholder 1">
            <a:extLst>
              <a:ext uri="{FF2B5EF4-FFF2-40B4-BE49-F238E27FC236}">
                <a16:creationId xmlns:a16="http://schemas.microsoft.com/office/drawing/2014/main" id="{FD923E53-B8E0-4C02-BA3F-78D35F57F742}"/>
              </a:ext>
            </a:extLst>
          </p:cNvPr>
          <p:cNvSpPr>
            <a:spLocks noGrp="1"/>
          </p:cNvSpPr>
          <p:nvPr>
            <p:ph type="sldNum" sz="quarter" idx="12"/>
          </p:nvPr>
        </p:nvSpPr>
        <p:spPr/>
        <p:txBody>
          <a:bodyPr/>
          <a:lstStyle/>
          <a:p>
            <a:fld id="{FC94C22D-D015-6649-B5C3-596F33FC97D2}" type="slidenum">
              <a:rPr lang="en-US" smtClean="0"/>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Breakout Description</a:t>
            </a:r>
            <a:endParaRPr/>
          </a:p>
        </p:txBody>
      </p:sp>
      <p:sp>
        <p:nvSpPr>
          <p:cNvPr id="112" name="Google Shape;112;p2"/>
          <p:cNvSpPr txBox="1">
            <a:spLocks noGrp="1"/>
          </p:cNvSpPr>
          <p:nvPr>
            <p:ph idx="1"/>
          </p:nvPr>
        </p:nvSpPr>
        <p:spPr>
          <a:xfrm>
            <a:off x="650631" y="2883877"/>
            <a:ext cx="10703169" cy="3373231"/>
          </a:xfrm>
          <a:prstGeom prst="rect">
            <a:avLst/>
          </a:prstGeom>
          <a:noFill/>
          <a:ln>
            <a:noFill/>
          </a:ln>
        </p:spPr>
        <p:txBody>
          <a:bodyPr spcFirstLastPara="1" wrap="square" lIns="91425" tIns="45700" rIns="91425" bIns="45700" anchor="t" anchorCtr="0">
            <a:normAutofit/>
          </a:bodyPr>
          <a:lstStyle/>
          <a:p>
            <a:pPr marL="0" indent="0">
              <a:buNone/>
            </a:pPr>
            <a:r>
              <a:rPr lang="en-US" b="1" dirty="0"/>
              <a:t>Curriculum is a key component of the accreditation standards, and the relationship between curriculum and accreditation is critical for understanding the accreditation process. In this breakout, explore the interplay of curriculum requirements in relation to the requirement of accreditation and the importance of curriculum specialists, curriculum chairs, articulation officers, and others in the accreditation process.</a:t>
            </a:r>
            <a:endParaRPr lang="en-US" dirty="0"/>
          </a:p>
        </p:txBody>
      </p:sp>
      <p:sp>
        <p:nvSpPr>
          <p:cNvPr id="2" name="Slide Number Placeholder 1">
            <a:extLst>
              <a:ext uri="{FF2B5EF4-FFF2-40B4-BE49-F238E27FC236}">
                <a16:creationId xmlns:a16="http://schemas.microsoft.com/office/drawing/2014/main" id="{E2414A6E-F927-469E-AABD-723BA0D531D9}"/>
              </a:ext>
            </a:extLst>
          </p:cNvPr>
          <p:cNvSpPr>
            <a:spLocks noGrp="1"/>
          </p:cNvSpPr>
          <p:nvPr>
            <p:ph type="sldNum" sz="quarter" idx="12"/>
          </p:nvPr>
        </p:nvSpPr>
        <p:spPr/>
        <p:txBody>
          <a:bodyPr/>
          <a:lstStyle/>
          <a:p>
            <a:fld id="{FC94C22D-D015-6649-B5C3-596F33FC97D2}"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p:txBody>
          <a:bodyPr spcFirstLastPara="1" wrap="square" lIns="91425" tIns="45700" rIns="91425" bIns="45700" anchor="ctr" anchorCtr="0">
            <a:normAutofit/>
          </a:bodyPr>
          <a:lstStyle/>
          <a:p>
            <a:pPr marL="0" lvl="0" indent="0" rtl="0">
              <a:spcBef>
                <a:spcPts val="0"/>
              </a:spcBef>
              <a:spcAft>
                <a:spcPts val="0"/>
              </a:spcAft>
              <a:buClr>
                <a:schemeClr val="dk1"/>
              </a:buClr>
              <a:buSzPts val="4400"/>
              <a:buFont typeface="Calibri"/>
              <a:buNone/>
            </a:pPr>
            <a:r>
              <a:rPr lang="en-US"/>
              <a:t>Session Outcomes</a:t>
            </a:r>
          </a:p>
        </p:txBody>
      </p:sp>
      <p:sp>
        <p:nvSpPr>
          <p:cNvPr id="118" name="Google Shape;118;p3"/>
          <p:cNvSpPr txBox="1">
            <a:spLocks noGrp="1"/>
          </p:cNvSpPr>
          <p:nvPr>
            <p:ph idx="1"/>
          </p:nvPr>
        </p:nvSpPr>
        <p:spPr>
          <a:xfrm>
            <a:off x="429986" y="2584938"/>
            <a:ext cx="11468100" cy="3672170"/>
          </a:xfrm>
        </p:spPr>
        <p:txBody>
          <a:bodyPr spcFirstLastPara="1" wrap="square" lIns="91425" tIns="45700" rIns="91425" bIns="45700" anchor="t" anchorCtr="0">
            <a:normAutofit/>
          </a:bodyPr>
          <a:lstStyle/>
          <a:p>
            <a:pPr marL="114300" indent="0">
              <a:spcBef>
                <a:spcPts val="0"/>
              </a:spcBef>
              <a:spcAft>
                <a:spcPts val="600"/>
              </a:spcAft>
              <a:buNone/>
            </a:pPr>
            <a:r>
              <a:rPr lang="en-US" b="1" dirty="0">
                <a:solidFill>
                  <a:schemeClr val="tx1"/>
                </a:solidFill>
              </a:rPr>
              <a:t>At the end of this session participants will have an increased understanding of:</a:t>
            </a:r>
            <a:endParaRPr lang="en-US" sz="1500" dirty="0">
              <a:solidFill>
                <a:schemeClr val="tx1"/>
              </a:solidFill>
            </a:endParaRPr>
          </a:p>
          <a:p>
            <a:pPr marL="114300" lvl="0" indent="0" rtl="0">
              <a:spcBef>
                <a:spcPts val="0"/>
              </a:spcBef>
              <a:spcAft>
                <a:spcPts val="600"/>
              </a:spcAft>
              <a:buSzPts val="1800"/>
              <a:buNone/>
            </a:pPr>
            <a:endParaRPr lang="en-US" sz="1500" dirty="0">
              <a:solidFill>
                <a:schemeClr val="tx1"/>
              </a:solidFill>
            </a:endParaRPr>
          </a:p>
          <a:p>
            <a:pPr marL="0" lvl="0" indent="0" rtl="0">
              <a:spcBef>
                <a:spcPts val="0"/>
              </a:spcBef>
              <a:spcAft>
                <a:spcPts val="600"/>
              </a:spcAft>
              <a:buNone/>
            </a:pPr>
            <a:endParaRPr lang="en-US" sz="1500" dirty="0"/>
          </a:p>
        </p:txBody>
      </p:sp>
      <p:sp>
        <p:nvSpPr>
          <p:cNvPr id="3" name="TextBox 2">
            <a:extLst>
              <a:ext uri="{FF2B5EF4-FFF2-40B4-BE49-F238E27FC236}">
                <a16:creationId xmlns:a16="http://schemas.microsoft.com/office/drawing/2014/main" id="{E7DF778B-796D-8E32-C4F5-84DBC2202777}"/>
              </a:ext>
            </a:extLst>
          </p:cNvPr>
          <p:cNvSpPr txBox="1"/>
          <p:nvPr/>
        </p:nvSpPr>
        <p:spPr>
          <a:xfrm>
            <a:off x="710967" y="3429000"/>
            <a:ext cx="9758493" cy="1959511"/>
          </a:xfrm>
          <a:prstGeom prst="rect">
            <a:avLst/>
          </a:prstGeom>
          <a:noFill/>
        </p:spPr>
        <p:txBody>
          <a:bodyPr wrap="square">
            <a:spAutoFit/>
          </a:bodyPr>
          <a:lstStyle/>
          <a:p>
            <a:pPr marL="228600" indent="-228600">
              <a:lnSpc>
                <a:spcPct val="70000"/>
              </a:lnSpc>
              <a:spcBef>
                <a:spcPts val="1000"/>
              </a:spcBef>
              <a:buFont typeface="Arial" panose="020B0604020202020204" pitchFamily="34" charset="0"/>
              <a:buChar char="•"/>
            </a:pPr>
            <a:r>
              <a:rPr lang="en-US" sz="2000" dirty="0">
                <a:solidFill>
                  <a:schemeClr val="tx1">
                    <a:lumMod val="85000"/>
                    <a:lumOff val="15000"/>
                  </a:schemeClr>
                </a:solidFill>
              </a:rPr>
              <a:t>Accreditation catalog requirements</a:t>
            </a:r>
          </a:p>
          <a:p>
            <a:pPr marL="228600" indent="-228600">
              <a:lnSpc>
                <a:spcPct val="70000"/>
              </a:lnSpc>
              <a:spcBef>
                <a:spcPts val="1000"/>
              </a:spcBef>
              <a:buFont typeface="Arial" panose="020B0604020202020204" pitchFamily="34" charset="0"/>
              <a:buChar char="•"/>
            </a:pPr>
            <a:r>
              <a:rPr lang="en-US" sz="2000" dirty="0">
                <a:solidFill>
                  <a:schemeClr val="tx1">
                    <a:lumMod val="85000"/>
                    <a:lumOff val="15000"/>
                  </a:schemeClr>
                </a:solidFill>
              </a:rPr>
              <a:t>ACCJC publication requirements</a:t>
            </a:r>
          </a:p>
          <a:p>
            <a:pPr marL="228600" indent="-228600">
              <a:lnSpc>
                <a:spcPct val="70000"/>
              </a:lnSpc>
              <a:spcBef>
                <a:spcPts val="1000"/>
              </a:spcBef>
              <a:buFont typeface="Arial" panose="020B0604020202020204" pitchFamily="34" charset="0"/>
              <a:buChar char="•"/>
            </a:pPr>
            <a:r>
              <a:rPr lang="en-US" sz="2000" dirty="0">
                <a:solidFill>
                  <a:schemeClr val="tx1">
                    <a:lumMod val="85000"/>
                    <a:lumOff val="15000"/>
                  </a:schemeClr>
                </a:solidFill>
              </a:rPr>
              <a:t>Accreditation standards related to curriculum (2014 and 2024)</a:t>
            </a:r>
          </a:p>
          <a:p>
            <a:pPr marL="228600" indent="-228600">
              <a:lnSpc>
                <a:spcPct val="70000"/>
              </a:lnSpc>
              <a:spcBef>
                <a:spcPts val="1000"/>
              </a:spcBef>
              <a:buFont typeface="Arial" panose="020B0604020202020204" pitchFamily="34" charset="0"/>
              <a:buChar char="•"/>
            </a:pPr>
            <a:r>
              <a:rPr lang="en-US" sz="2000" dirty="0">
                <a:solidFill>
                  <a:schemeClr val="tx1">
                    <a:lumMod val="85000"/>
                    <a:lumOff val="15000"/>
                  </a:schemeClr>
                </a:solidFill>
              </a:rPr>
              <a:t>Programmatic accreditation</a:t>
            </a:r>
          </a:p>
          <a:p>
            <a:pPr marL="228600" indent="-228600">
              <a:lnSpc>
                <a:spcPct val="70000"/>
              </a:lnSpc>
              <a:spcBef>
                <a:spcPts val="1000"/>
              </a:spcBef>
              <a:buFont typeface="Arial" panose="020B0604020202020204" pitchFamily="34" charset="0"/>
              <a:buChar char="•"/>
            </a:pPr>
            <a:r>
              <a:rPr lang="en-US" sz="2000" dirty="0">
                <a:solidFill>
                  <a:schemeClr val="tx1">
                    <a:lumMod val="85000"/>
                    <a:lumOff val="15000"/>
                  </a:schemeClr>
                </a:solidFill>
              </a:rPr>
              <a:t>ASCCC Resources to support </a:t>
            </a:r>
            <a:r>
              <a:rPr lang="en-US" sz="2000">
                <a:solidFill>
                  <a:schemeClr val="tx1">
                    <a:lumMod val="85000"/>
                    <a:lumOff val="15000"/>
                  </a:schemeClr>
                </a:solidFill>
              </a:rPr>
              <a:t>accreditation </a:t>
            </a:r>
            <a:endParaRPr lang="en-US" sz="2000" dirty="0">
              <a:solidFill>
                <a:schemeClr val="tx1">
                  <a:lumMod val="85000"/>
                  <a:lumOff val="15000"/>
                </a:schemeClr>
              </a:solidFill>
            </a:endParaRPr>
          </a:p>
          <a:p>
            <a:pPr lvl="0"/>
            <a:endParaRPr lang="en-US" dirty="0"/>
          </a:p>
        </p:txBody>
      </p:sp>
      <p:sp>
        <p:nvSpPr>
          <p:cNvPr id="123" name="Slide Number Placeholder 3">
            <a:extLst>
              <a:ext uri="{FF2B5EF4-FFF2-40B4-BE49-F238E27FC236}">
                <a16:creationId xmlns:a16="http://schemas.microsoft.com/office/drawing/2014/main" id="{CE8508D8-4000-422A-7D15-6EB0D23722C3}"/>
              </a:ext>
            </a:extLst>
          </p:cNvPr>
          <p:cNvSpPr>
            <a:spLocks noGrp="1"/>
          </p:cNvSpPr>
          <p:nvPr>
            <p:ph type="sldNum" sz="quarter" idx="12"/>
          </p:nvPr>
        </p:nvSpPr>
        <p:spPr/>
        <p:txBody>
          <a:bodyPr/>
          <a:lstStyle/>
          <a:p>
            <a:pPr>
              <a:spcAft>
                <a:spcPts val="600"/>
              </a:spcAft>
              <a:defRPr/>
            </a:pPr>
            <a:fld id="{8856F6ED-E3DC-8A4A-AABE-AFCED42314C4}" type="slidenum">
              <a:rPr lang="en-US" altLang="en-US"/>
              <a:pPr>
                <a:spcAft>
                  <a:spcPts val="600"/>
                </a:spcAft>
                <a:defRPr/>
              </a:pPr>
              <a:t>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1200ba8566b_1_0"/>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Catalogs and Your College’s Mission</a:t>
            </a:r>
            <a:endParaRPr dirty="0"/>
          </a:p>
        </p:txBody>
      </p:sp>
      <p:sp>
        <p:nvSpPr>
          <p:cNvPr id="3" name="Content Placeholder 2">
            <a:extLst>
              <a:ext uri="{FF2B5EF4-FFF2-40B4-BE49-F238E27FC236}">
                <a16:creationId xmlns:a16="http://schemas.microsoft.com/office/drawing/2014/main" id="{6FF0BA35-AC40-A86C-6AC4-6D0632E5B1A8}"/>
              </a:ext>
            </a:extLst>
          </p:cNvPr>
          <p:cNvSpPr>
            <a:spLocks noGrp="1"/>
          </p:cNvSpPr>
          <p:nvPr>
            <p:ph idx="1"/>
          </p:nvPr>
        </p:nvSpPr>
        <p:spPr/>
        <p:txBody>
          <a:bodyPr/>
          <a:lstStyle/>
          <a:p>
            <a:pPr marL="0" indent="0">
              <a:buNone/>
            </a:pPr>
            <a:endParaRPr lang="en-US" dirty="0"/>
          </a:p>
          <a:p>
            <a:pPr marL="0" indent="0" algn="ctr">
              <a:buNone/>
            </a:pPr>
            <a:r>
              <a:rPr lang="en-US" sz="3200" dirty="0">
                <a:solidFill>
                  <a:schemeClr val="accent5"/>
                </a:solidFill>
              </a:rPr>
              <a:t>Your College’s catalog is a tangible example of the college’s work and efforts to meet its mission.</a:t>
            </a:r>
          </a:p>
          <a:p>
            <a:pPr marL="0" indent="0">
              <a:buNone/>
            </a:pPr>
            <a:endParaRPr lang="en-US" dirty="0"/>
          </a:p>
        </p:txBody>
      </p:sp>
      <p:sp>
        <p:nvSpPr>
          <p:cNvPr id="2" name="Slide Number Placeholder 1">
            <a:extLst>
              <a:ext uri="{FF2B5EF4-FFF2-40B4-BE49-F238E27FC236}">
                <a16:creationId xmlns:a16="http://schemas.microsoft.com/office/drawing/2014/main" id="{01D19580-D0B4-47A0-A7E7-52C59DD96617}"/>
              </a:ext>
            </a:extLst>
          </p:cNvPr>
          <p:cNvSpPr>
            <a:spLocks noGrp="1"/>
          </p:cNvSpPr>
          <p:nvPr>
            <p:ph type="sldNum" sz="quarter" idx="12"/>
          </p:nvPr>
        </p:nvSpPr>
        <p:spPr/>
        <p:txBody>
          <a:bodyPr/>
          <a:lstStyle/>
          <a:p>
            <a:fld id="{FC94C22D-D015-6649-B5C3-596F33FC97D2}"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2795450" y="365125"/>
            <a:ext cx="8558349" cy="1068021"/>
          </a:xfrm>
        </p:spPr>
        <p:txBody>
          <a:bodyPr spcFirstLastPara="1" wrap="square" lIns="91425" tIns="45700" rIns="91425" bIns="45700" anchor="b" anchorCtr="0">
            <a:normAutofit/>
          </a:bodyPr>
          <a:lstStyle/>
          <a:p>
            <a:pPr marL="0" lvl="0" indent="0" rtl="0">
              <a:spcBef>
                <a:spcPts val="0"/>
              </a:spcBef>
              <a:spcAft>
                <a:spcPts val="0"/>
              </a:spcAft>
              <a:buClr>
                <a:schemeClr val="dk1"/>
              </a:buClr>
              <a:buSzPts val="3600"/>
              <a:buFont typeface="Calibri"/>
              <a:buNone/>
            </a:pPr>
            <a:r>
              <a:rPr lang="en-US" dirty="0"/>
              <a:t>Who are the consumers of ​the catalog?</a:t>
            </a:r>
          </a:p>
        </p:txBody>
      </p:sp>
      <p:sp>
        <p:nvSpPr>
          <p:cNvPr id="145" name="Slide Number Placeholder 3">
            <a:extLst>
              <a:ext uri="{FF2B5EF4-FFF2-40B4-BE49-F238E27FC236}">
                <a16:creationId xmlns:a16="http://schemas.microsoft.com/office/drawing/2014/main" id="{D08747AD-6A56-8DCC-1632-4028A22D11B7}"/>
              </a:ext>
            </a:extLst>
          </p:cNvPr>
          <p:cNvSpPr>
            <a:spLocks noGrp="1"/>
          </p:cNvSpPr>
          <p:nvPr>
            <p:ph type="sldNum" sz="quarter" idx="12"/>
          </p:nvPr>
        </p:nvSpPr>
        <p:spPr/>
        <p:txBody>
          <a:bodyPr/>
          <a:lstStyle/>
          <a:p>
            <a:pPr>
              <a:spcAft>
                <a:spcPts val="600"/>
              </a:spcAft>
              <a:defRPr/>
            </a:pPr>
            <a:fld id="{06DDD070-D08E-4B40-B4AC-DB5751E9D83C}" type="slidenum">
              <a:rPr lang="en-US" altLang="en-US"/>
              <a:pPr>
                <a:spcAft>
                  <a:spcPts val="600"/>
                </a:spcAft>
                <a:defRPr/>
              </a:pPr>
              <a:t>6</a:t>
            </a:fld>
            <a:endParaRPr lang="en-US" altLang="en-US"/>
          </a:p>
        </p:txBody>
      </p:sp>
      <p:sp>
        <p:nvSpPr>
          <p:cNvPr id="2" name="Content Placeholder 1">
            <a:extLst>
              <a:ext uri="{FF2B5EF4-FFF2-40B4-BE49-F238E27FC236}">
                <a16:creationId xmlns:a16="http://schemas.microsoft.com/office/drawing/2014/main" id="{47E5210B-C4FF-4EA8-AB36-2AC2847FDC7D}"/>
              </a:ext>
            </a:extLst>
          </p:cNvPr>
          <p:cNvSpPr>
            <a:spLocks noGrp="1"/>
          </p:cNvSpPr>
          <p:nvPr>
            <p:ph idx="1"/>
          </p:nvPr>
        </p:nvSpPr>
        <p:spPr>
          <a:xfrm>
            <a:off x="838200" y="2646484"/>
            <a:ext cx="10515600" cy="3610623"/>
          </a:xfrm>
        </p:spPr>
        <p:txBody>
          <a:bodyPr>
            <a:normAutofit fontScale="92500" lnSpcReduction="20000"/>
          </a:bodyPr>
          <a:lstStyle/>
          <a:p>
            <a:pPr lvl="0"/>
            <a:r>
              <a:rPr lang="en-US" dirty="0"/>
              <a:t>Students – prospective, current, former​</a:t>
            </a:r>
          </a:p>
          <a:p>
            <a:pPr lvl="0"/>
            <a:r>
              <a:rPr lang="en-US" dirty="0"/>
              <a:t>Counselors/advisors​</a:t>
            </a:r>
          </a:p>
          <a:p>
            <a:pPr lvl="0"/>
            <a:r>
              <a:rPr lang="en-US" dirty="0"/>
              <a:t>Degree auditors​</a:t>
            </a:r>
          </a:p>
          <a:p>
            <a:pPr lvl="0"/>
            <a:r>
              <a:rPr lang="en-US" dirty="0"/>
              <a:t>Financial aid personnel​</a:t>
            </a:r>
          </a:p>
          <a:p>
            <a:pPr lvl="0"/>
            <a:r>
              <a:rPr lang="en-US" dirty="0"/>
              <a:t>Faculty, staff, and administrators​</a:t>
            </a:r>
          </a:p>
          <a:p>
            <a:pPr lvl="0"/>
            <a:r>
              <a:rPr lang="en-US" dirty="0"/>
              <a:t>Advisory committee members​</a:t>
            </a:r>
          </a:p>
          <a:p>
            <a:pPr lvl="0"/>
            <a:r>
              <a:rPr lang="en-US" dirty="0"/>
              <a:t>Local employers​</a:t>
            </a:r>
          </a:p>
          <a:p>
            <a:pPr lvl="0"/>
            <a:r>
              <a:rPr lang="en-US" dirty="0"/>
              <a:t>Accrediting/licensing bodies​</a:t>
            </a:r>
          </a:p>
          <a:p>
            <a:pPr lvl="0"/>
            <a:r>
              <a:rPr lang="en-US" dirty="0"/>
              <a:t>Transfer institutions​</a:t>
            </a:r>
          </a:p>
          <a:p>
            <a:pPr lvl="0"/>
            <a:r>
              <a:rPr lang="en-US" dirty="0"/>
              <a:t>Others?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DFAC8-3B83-4A72-0388-8141C72C051D}"/>
              </a:ext>
            </a:extLst>
          </p:cNvPr>
          <p:cNvSpPr>
            <a:spLocks noGrp="1"/>
          </p:cNvSpPr>
          <p:nvPr>
            <p:ph type="title"/>
          </p:nvPr>
        </p:nvSpPr>
        <p:spPr>
          <a:xfrm>
            <a:off x="2795450" y="365125"/>
            <a:ext cx="8558349" cy="1525221"/>
          </a:xfrm>
        </p:spPr>
        <p:txBody>
          <a:bodyPr/>
          <a:lstStyle/>
          <a:p>
            <a:r>
              <a:rPr lang="en-US" dirty="0"/>
              <a:t>Accreditation Catalog Requirements</a:t>
            </a:r>
          </a:p>
        </p:txBody>
      </p:sp>
      <p:sp>
        <p:nvSpPr>
          <p:cNvPr id="5" name="Google Shape;146;p6"/>
          <p:cNvSpPr txBox="1">
            <a:spLocks/>
          </p:cNvSpPr>
          <p:nvPr/>
        </p:nvSpPr>
        <p:spPr>
          <a:xfrm>
            <a:off x="320037" y="2370137"/>
            <a:ext cx="5315831" cy="4351338"/>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ct val="100000"/>
              <a:buFont typeface="Arial" panose="020B0604020202020204" pitchFamily="34" charset="0"/>
              <a:buNone/>
            </a:pPr>
            <a:r>
              <a:rPr lang="en-US" sz="1500" b="1" dirty="0"/>
              <a:t>1. General Information </a:t>
            </a:r>
            <a:r>
              <a:rPr lang="en-US" sz="1600" dirty="0"/>
              <a:t>​</a:t>
            </a:r>
          </a:p>
          <a:p>
            <a:pPr marL="457200" lvl="1">
              <a:spcBef>
                <a:spcPts val="800"/>
              </a:spcBef>
              <a:buClr>
                <a:schemeClr val="dk1"/>
              </a:buClr>
              <a:buSzPct val="100000"/>
            </a:pPr>
            <a:r>
              <a:rPr lang="en-US" sz="1400" dirty="0"/>
              <a:t>Official Name, Address(</a:t>
            </a:r>
            <a:r>
              <a:rPr lang="en-US" sz="1400" dirty="0" err="1"/>
              <a:t>es</a:t>
            </a:r>
            <a:r>
              <a:rPr lang="en-US" sz="1400" dirty="0"/>
              <a:t>), Phone Number(s), Website Address of the Institution ​</a:t>
            </a:r>
          </a:p>
          <a:p>
            <a:pPr marL="457200" lvl="1">
              <a:spcBef>
                <a:spcPts val="800"/>
              </a:spcBef>
              <a:buClr>
                <a:schemeClr val="dk1"/>
              </a:buClr>
              <a:buSzPct val="100000"/>
            </a:pPr>
            <a:r>
              <a:rPr lang="en-US" sz="1400" dirty="0"/>
              <a:t>Educational Mission ​</a:t>
            </a:r>
          </a:p>
          <a:p>
            <a:pPr marL="457200" lvl="1">
              <a:spcBef>
                <a:spcPts val="800"/>
              </a:spcBef>
              <a:buClr>
                <a:schemeClr val="dk1"/>
              </a:buClr>
              <a:buSzPct val="100000"/>
            </a:pPr>
            <a:r>
              <a:rPr lang="en-US" sz="1400" dirty="0"/>
              <a:t>Representation of accredited status with ACCJC, and with programmatic accreditors if any ​</a:t>
            </a:r>
          </a:p>
          <a:p>
            <a:pPr marL="457200" lvl="1">
              <a:spcBef>
                <a:spcPts val="800"/>
              </a:spcBef>
              <a:buClr>
                <a:schemeClr val="dk1"/>
              </a:buClr>
              <a:buSzPct val="100000"/>
            </a:pPr>
            <a:r>
              <a:rPr lang="en-US" sz="1400" dirty="0"/>
              <a:t>Course, Program, and Degree offerings ​</a:t>
            </a:r>
          </a:p>
          <a:p>
            <a:pPr marL="457200" lvl="1">
              <a:spcBef>
                <a:spcPts val="800"/>
              </a:spcBef>
              <a:buClr>
                <a:schemeClr val="dk1"/>
              </a:buClr>
              <a:buSzPct val="100000"/>
            </a:pPr>
            <a:r>
              <a:rPr lang="en-US" sz="1400" dirty="0"/>
              <a:t>Student Learning Outcomes for Programs and Degrees ​</a:t>
            </a:r>
          </a:p>
          <a:p>
            <a:pPr marL="457200" lvl="1">
              <a:spcBef>
                <a:spcPts val="800"/>
              </a:spcBef>
              <a:buClr>
                <a:schemeClr val="dk1"/>
              </a:buClr>
              <a:buSzPct val="100000"/>
            </a:pPr>
            <a:r>
              <a:rPr lang="en-US" sz="1400" dirty="0"/>
              <a:t>Academic Calendar and Program Length​</a:t>
            </a:r>
          </a:p>
          <a:p>
            <a:pPr marL="457200" lvl="1">
              <a:spcBef>
                <a:spcPts val="800"/>
              </a:spcBef>
              <a:buClr>
                <a:schemeClr val="dk1"/>
              </a:buClr>
              <a:buSzPct val="100000"/>
            </a:pPr>
            <a:r>
              <a:rPr lang="en-US" sz="1400" dirty="0"/>
              <a:t>Academic Freedom Statement ​</a:t>
            </a:r>
          </a:p>
          <a:p>
            <a:pPr marL="457200" lvl="1">
              <a:spcBef>
                <a:spcPts val="800"/>
              </a:spcBef>
              <a:buClr>
                <a:schemeClr val="dk1"/>
              </a:buClr>
              <a:buSzPct val="100000"/>
            </a:pPr>
            <a:r>
              <a:rPr lang="en-US" sz="1400" dirty="0"/>
              <a:t>Available Student Financial Aid​</a:t>
            </a:r>
          </a:p>
          <a:p>
            <a:pPr marL="457200" lvl="1">
              <a:spcBef>
                <a:spcPts val="800"/>
              </a:spcBef>
              <a:buClr>
                <a:schemeClr val="dk1"/>
              </a:buClr>
              <a:buSzPct val="100000"/>
            </a:pPr>
            <a:r>
              <a:rPr lang="en-US" sz="1400" dirty="0"/>
              <a:t>Available Learning Resources ​</a:t>
            </a:r>
          </a:p>
          <a:p>
            <a:pPr marL="457200" lvl="1">
              <a:spcBef>
                <a:spcPts val="800"/>
              </a:spcBef>
              <a:buClr>
                <a:schemeClr val="dk1"/>
              </a:buClr>
              <a:buSzPct val="100000"/>
            </a:pPr>
            <a:r>
              <a:rPr lang="en-US" sz="1400" dirty="0"/>
              <a:t>Names and Degrees of Administrators and Faculty ​</a:t>
            </a:r>
          </a:p>
          <a:p>
            <a:pPr marL="457200" lvl="1">
              <a:spcBef>
                <a:spcPts val="800"/>
              </a:spcBef>
              <a:buClr>
                <a:schemeClr val="dk1"/>
              </a:buClr>
              <a:buSzPct val="100000"/>
            </a:pPr>
            <a:r>
              <a:rPr lang="en-US" sz="1400" dirty="0"/>
              <a:t>Names of Governing Board Members </a:t>
            </a:r>
          </a:p>
        </p:txBody>
      </p:sp>
      <p:sp>
        <p:nvSpPr>
          <p:cNvPr id="7" name="Google Shape;147;p6"/>
          <p:cNvSpPr txBox="1">
            <a:spLocks noGrp="1"/>
          </p:cNvSpPr>
          <p:nvPr>
            <p:ph sz="half" idx="4294967295"/>
          </p:nvPr>
        </p:nvSpPr>
        <p:spPr>
          <a:xfrm>
            <a:off x="5969976" y="2370137"/>
            <a:ext cx="6101861" cy="4351338"/>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r>
              <a:rPr lang="en-US" b="1" dirty="0"/>
              <a:t>2. Requirements </a:t>
            </a:r>
            <a:r>
              <a:rPr lang="en-US" dirty="0"/>
              <a:t>​</a:t>
            </a:r>
            <a:endParaRPr dirty="0"/>
          </a:p>
          <a:p>
            <a:pPr marL="457200" lvl="1">
              <a:spcBef>
                <a:spcPts val="1000"/>
              </a:spcBef>
              <a:buClr>
                <a:schemeClr val="dk1"/>
              </a:buClr>
              <a:buSzPct val="100000"/>
            </a:pPr>
            <a:r>
              <a:rPr lang="en-US" dirty="0"/>
              <a:t>Admissions ​</a:t>
            </a:r>
            <a:endParaRPr dirty="0"/>
          </a:p>
          <a:p>
            <a:pPr marL="457200" lvl="1">
              <a:spcBef>
                <a:spcPts val="1000"/>
              </a:spcBef>
              <a:buClr>
                <a:schemeClr val="dk1"/>
              </a:buClr>
              <a:buSzPct val="100000"/>
            </a:pPr>
            <a:r>
              <a:rPr lang="en-US" dirty="0"/>
              <a:t>Student Tuition, Fees, and Other Financial Obligations ​</a:t>
            </a:r>
            <a:endParaRPr dirty="0"/>
          </a:p>
          <a:p>
            <a:pPr marL="457200" lvl="1">
              <a:spcBef>
                <a:spcPts val="1000"/>
              </a:spcBef>
              <a:buClr>
                <a:schemeClr val="dk1"/>
              </a:buClr>
              <a:buSzPct val="100000"/>
            </a:pPr>
            <a:r>
              <a:rPr lang="en-US" dirty="0"/>
              <a:t>Degrees, Certificates, Graduation and Transfer​</a:t>
            </a:r>
            <a:endParaRPr dirty="0"/>
          </a:p>
          <a:p>
            <a:pPr marL="457200" lvl="1">
              <a:spcBef>
                <a:spcPts val="1000"/>
              </a:spcBef>
              <a:buClr>
                <a:schemeClr val="dk1"/>
              </a:buClr>
              <a:buSzPct val="100000"/>
            </a:pPr>
            <a:r>
              <a:rPr lang="en-US" dirty="0"/>
              <a:t>General Education Requirements/Philosophy ​</a:t>
            </a:r>
            <a:endParaRPr dirty="0"/>
          </a:p>
          <a:p>
            <a:pPr marL="0" lvl="0" indent="0" algn="l" rtl="0">
              <a:lnSpc>
                <a:spcPct val="90000"/>
              </a:lnSpc>
              <a:spcBef>
                <a:spcPts val="1000"/>
              </a:spcBef>
              <a:spcAft>
                <a:spcPts val="0"/>
              </a:spcAft>
              <a:buClr>
                <a:schemeClr val="dk1"/>
              </a:buClr>
              <a:buSzPct val="100000"/>
              <a:buNone/>
            </a:pPr>
            <a:r>
              <a:rPr lang="en-US" b="1" dirty="0"/>
              <a:t>3. Major Policies and Procedures Affecting Students </a:t>
            </a:r>
            <a:r>
              <a:rPr lang="en-US" dirty="0"/>
              <a:t>​</a:t>
            </a:r>
            <a:endParaRPr dirty="0"/>
          </a:p>
          <a:p>
            <a:pPr marL="457200" lvl="1">
              <a:spcBef>
                <a:spcPts val="1000"/>
              </a:spcBef>
              <a:buClr>
                <a:schemeClr val="dk1"/>
              </a:buClr>
              <a:buSzPct val="100000"/>
            </a:pPr>
            <a:r>
              <a:rPr lang="en-US" dirty="0"/>
              <a:t>Academic Regulations, including Academic Honesty ​</a:t>
            </a:r>
            <a:endParaRPr dirty="0"/>
          </a:p>
          <a:p>
            <a:pPr marL="457200" lvl="1">
              <a:spcBef>
                <a:spcPts val="1000"/>
              </a:spcBef>
              <a:buClr>
                <a:schemeClr val="dk1"/>
              </a:buClr>
              <a:buSzPct val="100000"/>
            </a:pPr>
            <a:r>
              <a:rPr lang="en-US" dirty="0"/>
              <a:t>Nondiscrimination ​</a:t>
            </a:r>
            <a:endParaRPr dirty="0"/>
          </a:p>
          <a:p>
            <a:pPr marL="457200" lvl="1">
              <a:spcBef>
                <a:spcPts val="1000"/>
              </a:spcBef>
              <a:buClr>
                <a:schemeClr val="dk1"/>
              </a:buClr>
              <a:buSzPct val="100000"/>
            </a:pPr>
            <a:r>
              <a:rPr lang="en-US" dirty="0"/>
              <a:t>Acceptance and Transfer of Credits ​</a:t>
            </a:r>
            <a:endParaRPr dirty="0"/>
          </a:p>
          <a:p>
            <a:pPr marL="457200" lvl="1">
              <a:spcBef>
                <a:spcPts val="1000"/>
              </a:spcBef>
              <a:buClr>
                <a:schemeClr val="dk1"/>
              </a:buClr>
              <a:buSzPct val="100000"/>
            </a:pPr>
            <a:r>
              <a:rPr lang="en-US" dirty="0"/>
              <a:t>Transcripts ​</a:t>
            </a:r>
            <a:endParaRPr dirty="0"/>
          </a:p>
          <a:p>
            <a:pPr marL="457200" lvl="1">
              <a:spcBef>
                <a:spcPts val="1000"/>
              </a:spcBef>
              <a:buClr>
                <a:schemeClr val="dk1"/>
              </a:buClr>
              <a:buSzPct val="100000"/>
            </a:pPr>
            <a:r>
              <a:rPr lang="en-US" dirty="0"/>
              <a:t>Grievance and Complaint Procedures ​</a:t>
            </a:r>
            <a:endParaRPr dirty="0"/>
          </a:p>
          <a:p>
            <a:pPr marL="457200" lvl="1">
              <a:spcBef>
                <a:spcPts val="1000"/>
              </a:spcBef>
              <a:buClr>
                <a:schemeClr val="dk1"/>
              </a:buClr>
              <a:buSzPct val="100000"/>
            </a:pPr>
            <a:r>
              <a:rPr lang="en-US" dirty="0"/>
              <a:t>Sexual Harassment ​</a:t>
            </a:r>
            <a:endParaRPr dirty="0"/>
          </a:p>
          <a:p>
            <a:pPr marL="457200" lvl="1">
              <a:spcBef>
                <a:spcPts val="1000"/>
              </a:spcBef>
              <a:buClr>
                <a:schemeClr val="dk1"/>
              </a:buClr>
              <a:buSzPct val="100000"/>
            </a:pPr>
            <a:r>
              <a:rPr lang="en-US" dirty="0"/>
              <a:t>Refund of Fees ​</a:t>
            </a:r>
            <a:endParaRPr dirty="0"/>
          </a:p>
          <a:p>
            <a:pPr marL="457200" lvl="1">
              <a:spcBef>
                <a:spcPts val="1000"/>
              </a:spcBef>
              <a:buClr>
                <a:schemeClr val="dk1"/>
              </a:buClr>
              <a:buSzPct val="100000"/>
            </a:pPr>
            <a:r>
              <a:rPr lang="en-US" dirty="0"/>
              <a:t>Code of Conduct​</a:t>
            </a:r>
            <a:endParaRPr dirty="0"/>
          </a:p>
          <a:p>
            <a:pPr marL="0" lvl="0" indent="0" algn="l" rtl="0">
              <a:lnSpc>
                <a:spcPct val="90000"/>
              </a:lnSpc>
              <a:spcBef>
                <a:spcPts val="1000"/>
              </a:spcBef>
              <a:spcAft>
                <a:spcPts val="0"/>
              </a:spcAft>
              <a:buClr>
                <a:schemeClr val="dk1"/>
              </a:buClr>
              <a:buSzPct val="100000"/>
              <a:buNone/>
            </a:pPr>
            <a:r>
              <a:rPr lang="en-US" b="1" dirty="0"/>
              <a:t>4. Locations or Publications Where Other Policies may be Found</a:t>
            </a:r>
            <a:endParaRPr dirty="0"/>
          </a:p>
        </p:txBody>
      </p:sp>
      <p:sp>
        <p:nvSpPr>
          <p:cNvPr id="4" name="Slide Number Placeholder 3">
            <a:extLst>
              <a:ext uri="{FF2B5EF4-FFF2-40B4-BE49-F238E27FC236}">
                <a16:creationId xmlns:a16="http://schemas.microsoft.com/office/drawing/2014/main" id="{2A97C68A-DC70-E62A-8732-886DF9B054BF}"/>
              </a:ext>
            </a:extLst>
          </p:cNvPr>
          <p:cNvSpPr>
            <a:spLocks noGrp="1"/>
          </p:cNvSpPr>
          <p:nvPr>
            <p:ph type="sldNum" sz="quarter" idx="12"/>
          </p:nvPr>
        </p:nvSpPr>
        <p:spPr/>
        <p:txBody>
          <a:bodyPr/>
          <a:lstStyle/>
          <a:p>
            <a:pPr>
              <a:defRPr/>
            </a:pPr>
            <a:fld id="{8856F6ED-E3DC-8A4A-AABE-AFCED42314C4}" type="slidenum">
              <a:rPr lang="en-US" altLang="en-US" smtClean="0"/>
              <a:pPr>
                <a:defRPr/>
              </a:pPr>
              <a:t>7</a:t>
            </a:fld>
            <a:endParaRPr lang="en-US" altLang="en-US"/>
          </a:p>
        </p:txBody>
      </p:sp>
    </p:spTree>
    <p:extLst>
      <p:ext uri="{BB962C8B-B14F-4D97-AF65-F5344CB8AC3E}">
        <p14:creationId xmlns:p14="http://schemas.microsoft.com/office/powerpoint/2010/main" val="1627952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title"/>
          </p:nvPr>
        </p:nvSpPr>
        <p:spPr>
          <a:xfrm>
            <a:off x="2795450" y="365125"/>
            <a:ext cx="8558349" cy="1103190"/>
          </a:xfrm>
          <a:prstGeom prst="rect">
            <a:avLst/>
          </a:prstGeom>
          <a:noFill/>
          <a:ln>
            <a:noFill/>
          </a:ln>
        </p:spPr>
        <p:txBody>
          <a:bodyPr spcFirstLastPara="1" wrap="square" lIns="91425" tIns="45700" rIns="91425" bIns="45700" anchor="b" anchorCtr="0">
            <a:normAutofit/>
          </a:bodyPr>
          <a:lstStyle/>
          <a:p>
            <a:pPr marL="0" lvl="0" indent="0" rtl="0">
              <a:lnSpc>
                <a:spcPct val="90000"/>
              </a:lnSpc>
              <a:spcBef>
                <a:spcPts val="0"/>
              </a:spcBef>
              <a:spcAft>
                <a:spcPts val="0"/>
              </a:spcAft>
              <a:buClr>
                <a:schemeClr val="dk1"/>
              </a:buClr>
              <a:buSzPts val="3600"/>
              <a:buFont typeface="Calibri"/>
              <a:buNone/>
            </a:pPr>
            <a:r>
              <a:rPr lang="en-US" dirty="0"/>
              <a:t>ACCJC Publication Requirements</a:t>
            </a:r>
            <a:endParaRPr dirty="0"/>
          </a:p>
        </p:txBody>
      </p:sp>
      <p:sp>
        <p:nvSpPr>
          <p:cNvPr id="154" name="Google Shape;154;p7"/>
          <p:cNvSpPr txBox="1">
            <a:spLocks noGrp="1"/>
          </p:cNvSpPr>
          <p:nvPr>
            <p:ph idx="1"/>
          </p:nvPr>
        </p:nvSpPr>
        <p:spPr>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1000"/>
              </a:spcBef>
              <a:spcAft>
                <a:spcPts val="0"/>
              </a:spcAft>
              <a:buClr>
                <a:schemeClr val="dk1"/>
              </a:buClr>
              <a:buSzPct val="100000"/>
              <a:buNone/>
            </a:pPr>
            <a:endParaRPr dirty="0"/>
          </a:p>
          <a:p>
            <a:pPr marL="0" lvl="0" indent="0" algn="l" rtl="0">
              <a:lnSpc>
                <a:spcPct val="120000"/>
              </a:lnSpc>
              <a:spcBef>
                <a:spcPts val="1000"/>
              </a:spcBef>
              <a:spcAft>
                <a:spcPts val="0"/>
              </a:spcAft>
              <a:buClr>
                <a:schemeClr val="dk1"/>
              </a:buClr>
              <a:buSzPct val="100000"/>
              <a:buNone/>
            </a:pPr>
            <a:r>
              <a:rPr lang="en-US" dirty="0"/>
              <a:t>I.C.1 	The institution assures the </a:t>
            </a:r>
            <a:r>
              <a:rPr lang="en-US" b="1" dirty="0"/>
              <a:t>clarity, accuracy, and integrity of information</a:t>
            </a:r>
            <a:r>
              <a:rPr lang="en-US" dirty="0"/>
              <a:t> provided to students and </a:t>
            </a:r>
            <a:br>
              <a:rPr lang="en-US" dirty="0"/>
            </a:br>
            <a:r>
              <a:rPr lang="en-US" dirty="0"/>
              <a:t>	prospective students, personnel, and all persons or organizations related to its mission statement, 	learning outcomes, </a:t>
            </a:r>
            <a:r>
              <a:rPr lang="en-US" b="1" dirty="0"/>
              <a:t>educational programs</a:t>
            </a:r>
            <a:r>
              <a:rPr lang="en-US" dirty="0"/>
              <a:t>, and student support services.​</a:t>
            </a:r>
            <a:endParaRPr dirty="0"/>
          </a:p>
          <a:p>
            <a:pPr marL="0" lvl="0" indent="0" algn="l" rtl="0">
              <a:lnSpc>
                <a:spcPct val="120000"/>
              </a:lnSpc>
              <a:spcBef>
                <a:spcPts val="1000"/>
              </a:spcBef>
              <a:spcAft>
                <a:spcPts val="0"/>
              </a:spcAft>
              <a:buClr>
                <a:schemeClr val="dk1"/>
              </a:buClr>
              <a:buSzPct val="100000"/>
              <a:buNone/>
            </a:pPr>
            <a:r>
              <a:rPr lang="en-US" dirty="0"/>
              <a:t>I.C.2 	The institution </a:t>
            </a:r>
            <a:r>
              <a:rPr lang="en-US" b="1" dirty="0"/>
              <a:t>provides a print or online catalog…with precise, accurate, and current information</a:t>
            </a:r>
            <a:r>
              <a:rPr lang="en-US" dirty="0"/>
              <a:t> on all 	facts, requirements, policies, and procedures listed in the “Catalog Requirements.”​​ (ER 20)</a:t>
            </a:r>
            <a:endParaRPr dirty="0"/>
          </a:p>
          <a:p>
            <a:pPr marL="0" lvl="0" indent="0" algn="l" rtl="0">
              <a:lnSpc>
                <a:spcPct val="120000"/>
              </a:lnSpc>
              <a:spcBef>
                <a:spcPts val="1000"/>
              </a:spcBef>
              <a:spcAft>
                <a:spcPts val="0"/>
              </a:spcAft>
              <a:buClr>
                <a:schemeClr val="dk1"/>
              </a:buClr>
              <a:buSzPct val="100000"/>
              <a:buNone/>
            </a:pPr>
            <a:r>
              <a:rPr lang="en-US" dirty="0"/>
              <a:t>I.C.4	The institution describes its certificates and degrees in terms of their </a:t>
            </a:r>
            <a:r>
              <a:rPr lang="en-US" b="1" dirty="0"/>
              <a:t>purpose, content, course requirements, 	and expected learning outcomes.</a:t>
            </a:r>
            <a:r>
              <a:rPr lang="en-US" dirty="0"/>
              <a:t>​</a:t>
            </a:r>
            <a:endParaRPr dirty="0"/>
          </a:p>
          <a:p>
            <a:pPr marL="0" lvl="0" indent="0" algn="l" rtl="0">
              <a:lnSpc>
                <a:spcPct val="120000"/>
              </a:lnSpc>
              <a:spcBef>
                <a:spcPts val="1000"/>
              </a:spcBef>
              <a:spcAft>
                <a:spcPts val="0"/>
              </a:spcAft>
              <a:buClr>
                <a:schemeClr val="dk1"/>
              </a:buClr>
              <a:buSzPct val="100000"/>
              <a:buNone/>
            </a:pPr>
            <a:r>
              <a:rPr lang="en-US" dirty="0"/>
              <a:t>I.C.5	The institution </a:t>
            </a:r>
            <a:r>
              <a:rPr lang="en-US" b="1" dirty="0"/>
              <a:t>regularly reviews…publications to assure integrity in all representations</a:t>
            </a:r>
            <a:r>
              <a:rPr lang="en-US" dirty="0"/>
              <a:t> of its mission, 	programs, and services.​</a:t>
            </a:r>
          </a:p>
          <a:p>
            <a:pPr marL="0" indent="0">
              <a:lnSpc>
                <a:spcPct val="120000"/>
              </a:lnSpc>
              <a:spcAft>
                <a:spcPts val="0"/>
              </a:spcAft>
              <a:buClr>
                <a:schemeClr val="dk1"/>
              </a:buClr>
              <a:buSzPct val="100000"/>
              <a:buNone/>
            </a:pPr>
            <a:r>
              <a:rPr lang="en-US" dirty="0"/>
              <a:t>II.A.12	The institution requires of all of its degree programs a component of general education based on a carefully 	considered philosophy for both associate and baccalaureate degrees that is </a:t>
            </a:r>
            <a:r>
              <a:rPr lang="en-US" b="1" dirty="0"/>
              <a:t>clearly stated in its catalog</a:t>
            </a:r>
            <a:r>
              <a:rPr lang="en-US" dirty="0"/>
              <a:t>.</a:t>
            </a:r>
          </a:p>
          <a:p>
            <a:pPr marL="228600" lvl="0" indent="-228600" algn="l" rtl="0">
              <a:lnSpc>
                <a:spcPct val="120000"/>
              </a:lnSpc>
              <a:spcBef>
                <a:spcPts val="1000"/>
              </a:spcBef>
              <a:spcAft>
                <a:spcPts val="0"/>
              </a:spcAft>
              <a:buClr>
                <a:schemeClr val="dk1"/>
              </a:buClr>
              <a:buSzPct val="100000"/>
              <a:buChar char="•"/>
            </a:pPr>
            <a:endParaRPr lang="en-US" dirty="0"/>
          </a:p>
        </p:txBody>
      </p:sp>
      <p:sp>
        <p:nvSpPr>
          <p:cNvPr id="2" name="Slide Number Placeholder 1">
            <a:extLst>
              <a:ext uri="{FF2B5EF4-FFF2-40B4-BE49-F238E27FC236}">
                <a16:creationId xmlns:a16="http://schemas.microsoft.com/office/drawing/2014/main" id="{D2283093-F2A9-47A7-BF32-2FB1651CCFEE}"/>
              </a:ext>
            </a:extLst>
          </p:cNvPr>
          <p:cNvSpPr>
            <a:spLocks noGrp="1"/>
          </p:cNvSpPr>
          <p:nvPr>
            <p:ph type="sldNum" sz="quarter" idx="12"/>
          </p:nvPr>
        </p:nvSpPr>
        <p:spPr/>
        <p:txBody>
          <a:bodyPr/>
          <a:lstStyle/>
          <a:p>
            <a:fld id="{FC94C22D-D015-6649-B5C3-596F33FC97D2}"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1" name="Google Shape;161;g1200ba8566b_0_0"/>
          <p:cNvSpPr txBox="1">
            <a:spLocks noGrp="1"/>
          </p:cNvSpPr>
          <p:nvPr>
            <p:ph type="title"/>
          </p:nvPr>
        </p:nvSpPr>
        <p:spPr>
          <a:xfrm>
            <a:off x="2795450" y="365125"/>
            <a:ext cx="9267596" cy="16857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1800"/>
              <a:buFont typeface="Palatino"/>
              <a:buNone/>
            </a:pPr>
            <a:r>
              <a:rPr lang="en-US" dirty="0"/>
              <a:t>2014 Accreditation Standards on Curriculum</a:t>
            </a:r>
            <a:endParaRPr dirty="0"/>
          </a:p>
        </p:txBody>
      </p:sp>
      <p:sp>
        <p:nvSpPr>
          <p:cNvPr id="159" name="Google Shape;159;g1200ba8566b_0_0"/>
          <p:cNvSpPr txBox="1">
            <a:spLocks noGrp="1"/>
          </p:cNvSpPr>
          <p:nvPr>
            <p:ph idx="1"/>
          </p:nvPr>
        </p:nvSpPr>
        <p:spPr>
          <a:xfrm>
            <a:off x="741485" y="2532185"/>
            <a:ext cx="10515600" cy="3786469"/>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262626"/>
              </a:buClr>
              <a:buSzPts val="1530"/>
              <a:buNone/>
            </a:pPr>
            <a:r>
              <a:rPr lang="en-US" sz="2000" dirty="0">
                <a:solidFill>
                  <a:srgbClr val="262626"/>
                </a:solidFill>
              </a:rPr>
              <a:t>II.A.3	The institution identifies and regularly assesses learning outcomes for courses, 	programs, certificates and degrees using established institutional procedures. The 	institution has officially approved and current course outlines that include student 	learning outcomes. In every class section students receive a course syllabus that 	includes learning outcomes from the institution’s officially approved course outline.</a:t>
            </a:r>
          </a:p>
          <a:p>
            <a:pPr marL="0" lvl="0" indent="0" algn="l" rtl="0">
              <a:lnSpc>
                <a:spcPct val="80000"/>
              </a:lnSpc>
              <a:spcBef>
                <a:spcPts val="0"/>
              </a:spcBef>
              <a:spcAft>
                <a:spcPts val="0"/>
              </a:spcAft>
              <a:buClr>
                <a:srgbClr val="262626"/>
              </a:buClr>
              <a:buSzPts val="1530"/>
              <a:buNone/>
            </a:pPr>
            <a:endParaRPr lang="en-US" sz="2000" dirty="0">
              <a:solidFill>
                <a:srgbClr val="262626"/>
              </a:solidFill>
            </a:endParaRPr>
          </a:p>
          <a:p>
            <a:pPr marL="0" lvl="0" indent="0" algn="l" rtl="0">
              <a:lnSpc>
                <a:spcPct val="80000"/>
              </a:lnSpc>
              <a:spcBef>
                <a:spcPts val="0"/>
              </a:spcBef>
              <a:spcAft>
                <a:spcPts val="0"/>
              </a:spcAft>
              <a:buClr>
                <a:srgbClr val="262626"/>
              </a:buClr>
              <a:buSzPts val="1530"/>
              <a:buNone/>
            </a:pPr>
            <a:r>
              <a:rPr lang="en-US" sz="2000" b="1" dirty="0">
                <a:solidFill>
                  <a:srgbClr val="262626"/>
                </a:solidFill>
              </a:rPr>
              <a:t>Things to Consider:</a:t>
            </a:r>
            <a:endParaRPr lang="en-US" sz="2800" b="1" dirty="0"/>
          </a:p>
          <a:p>
            <a:pPr marL="0" lvl="0" indent="0" algn="l" rtl="0">
              <a:lnSpc>
                <a:spcPct val="80000"/>
              </a:lnSpc>
              <a:spcBef>
                <a:spcPts val="0"/>
              </a:spcBef>
              <a:spcAft>
                <a:spcPts val="0"/>
              </a:spcAft>
              <a:buClr>
                <a:srgbClr val="262626"/>
              </a:buClr>
              <a:buSzPts val="1530"/>
              <a:buNone/>
            </a:pPr>
            <a:endParaRPr sz="2000" dirty="0">
              <a:solidFill>
                <a:srgbClr val="262626"/>
              </a:solidFill>
            </a:endParaRPr>
          </a:p>
          <a:p>
            <a:pPr marL="640080" lvl="1" indent="-182880">
              <a:lnSpc>
                <a:spcPct val="80000"/>
              </a:lnSpc>
              <a:spcBef>
                <a:spcPts val="360"/>
              </a:spcBef>
              <a:buClr>
                <a:srgbClr val="262626"/>
              </a:buClr>
              <a:buSzPts val="1530"/>
            </a:pPr>
            <a:r>
              <a:rPr lang="en-US" sz="1800" dirty="0">
                <a:solidFill>
                  <a:srgbClr val="262626"/>
                </a:solidFill>
              </a:rPr>
              <a:t>The institution has established a procedure for identifying student learning outcomes for courses, programs, certificates, and degrees.</a:t>
            </a:r>
            <a:endParaRPr sz="2600" dirty="0"/>
          </a:p>
          <a:p>
            <a:pPr marL="640080" lvl="1" indent="-182880">
              <a:lnSpc>
                <a:spcPct val="80000"/>
              </a:lnSpc>
              <a:spcBef>
                <a:spcPts val="360"/>
              </a:spcBef>
              <a:buClr>
                <a:srgbClr val="262626"/>
              </a:buClr>
              <a:buSzPts val="1530"/>
            </a:pPr>
            <a:r>
              <a:rPr lang="en-US" sz="1800" dirty="0">
                <a:solidFill>
                  <a:srgbClr val="262626"/>
                </a:solidFill>
              </a:rPr>
              <a:t>Role of curriculum committee in SLO process</a:t>
            </a:r>
            <a:endParaRPr sz="1800" dirty="0">
              <a:solidFill>
                <a:srgbClr val="262626"/>
              </a:solidFill>
            </a:endParaRPr>
          </a:p>
          <a:p>
            <a:pPr marL="640080" lvl="1" indent="-182880">
              <a:lnSpc>
                <a:spcPct val="80000"/>
              </a:lnSpc>
              <a:spcBef>
                <a:spcPts val="360"/>
              </a:spcBef>
              <a:buClr>
                <a:srgbClr val="262626"/>
              </a:buClr>
              <a:buSzPts val="1800"/>
            </a:pPr>
            <a:r>
              <a:rPr lang="en-US" sz="1800" dirty="0">
                <a:solidFill>
                  <a:srgbClr val="262626"/>
                </a:solidFill>
              </a:rPr>
              <a:t>Role of curriculum committee and union regarding SLO - Is there conflict here? </a:t>
            </a:r>
            <a:endParaRPr sz="1800" dirty="0">
              <a:solidFill>
                <a:srgbClr val="262626"/>
              </a:solidFill>
            </a:endParaRPr>
          </a:p>
          <a:p>
            <a:pPr marL="640080" lvl="1" indent="-182880">
              <a:lnSpc>
                <a:spcPct val="80000"/>
              </a:lnSpc>
              <a:spcBef>
                <a:spcPts val="360"/>
              </a:spcBef>
              <a:buClr>
                <a:srgbClr val="262626"/>
              </a:buClr>
              <a:buSzPts val="1800"/>
            </a:pPr>
            <a:r>
              <a:rPr lang="en-US" sz="1800" dirty="0">
                <a:solidFill>
                  <a:srgbClr val="262626"/>
                </a:solidFill>
              </a:rPr>
              <a:t>Intent of Standard is Integrity focused. Making sure the public/ students understand the intended learning outcomes of the course (see II.A.9 for </a:t>
            </a:r>
            <a:r>
              <a:rPr lang="en-US" sz="1800" dirty="0" err="1">
                <a:solidFill>
                  <a:srgbClr val="262626"/>
                </a:solidFill>
              </a:rPr>
              <a:t>SLOs</a:t>
            </a:r>
            <a:r>
              <a:rPr lang="en-US" sz="1800" dirty="0">
                <a:solidFill>
                  <a:srgbClr val="262626"/>
                </a:solidFill>
              </a:rPr>
              <a:t> as measurement of learning).  </a:t>
            </a:r>
            <a:endParaRPr sz="1800" dirty="0">
              <a:solidFill>
                <a:srgbClr val="262626"/>
              </a:solidFill>
            </a:endParaRPr>
          </a:p>
        </p:txBody>
      </p:sp>
      <p:sp>
        <p:nvSpPr>
          <p:cNvPr id="162" name="Google Shape;162;g1200ba8566b_0_0"/>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ASCCC CI">
      <a:dk1>
        <a:srgbClr val="000000"/>
      </a:dk1>
      <a:lt1>
        <a:srgbClr val="FFFFFF"/>
      </a:lt1>
      <a:dk2>
        <a:srgbClr val="002C38"/>
      </a:dk2>
      <a:lt2>
        <a:srgbClr val="DDD8CD"/>
      </a:lt2>
      <a:accent1>
        <a:srgbClr val="009186"/>
      </a:accent1>
      <a:accent2>
        <a:srgbClr val="FF5746"/>
      </a:accent2>
      <a:accent3>
        <a:srgbClr val="F4C04F"/>
      </a:accent3>
      <a:accent4>
        <a:srgbClr val="A33749"/>
      </a:accent4>
      <a:accent5>
        <a:srgbClr val="007071"/>
      </a:accent5>
      <a:accent6>
        <a:srgbClr val="4F3245"/>
      </a:accent6>
      <a:hlink>
        <a:srgbClr val="007071"/>
      </a:hlink>
      <a:folHlink>
        <a:srgbClr val="007071"/>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3 ppt template 1.pptx" id="{88D7356C-1BAF-0344-83D8-EF8EBFBD982B}" vid="{04DF4248-A906-6D4C-9CDB-891F4384AD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2023 ppt template 1</Template>
  <TotalTime>214</TotalTime>
  <Words>1727</Words>
  <Application>Microsoft Office PowerPoint</Application>
  <PresentationFormat>Widescreen</PresentationFormat>
  <Paragraphs>193</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Palatino</vt:lpstr>
      <vt:lpstr>Arial</vt:lpstr>
      <vt:lpstr>Calibri</vt:lpstr>
      <vt:lpstr>Georgia</vt:lpstr>
      <vt:lpstr>Times New Roman</vt:lpstr>
      <vt:lpstr>Office Theme</vt:lpstr>
      <vt:lpstr>CURRICULAR ACCREDITATION REQUIREMENTS</vt:lpstr>
      <vt:lpstr>Presenters</vt:lpstr>
      <vt:lpstr>Breakout Description</vt:lpstr>
      <vt:lpstr>Session Outcomes</vt:lpstr>
      <vt:lpstr>Catalogs and Your College’s Mission</vt:lpstr>
      <vt:lpstr>Who are the consumers of ​the catalog?</vt:lpstr>
      <vt:lpstr>Accreditation Catalog Requirements</vt:lpstr>
      <vt:lpstr>ACCJC Publication Requirements</vt:lpstr>
      <vt:lpstr>2014 Accreditation Standards on Curriculum</vt:lpstr>
      <vt:lpstr>2014 Accreditation Standards on Curriculum</vt:lpstr>
      <vt:lpstr>2014 Accreditation Standards on Curriculum</vt:lpstr>
      <vt:lpstr>2014 Accreditation Standards on Curriculum</vt:lpstr>
      <vt:lpstr>2024 Accreditation Standards on Curriculum</vt:lpstr>
      <vt:lpstr>Programmatic Accreditation</vt:lpstr>
      <vt:lpstr>ASCCC &amp; Accreditation Support</vt:lpstr>
      <vt:lpstr>Questions and Discussion</vt:lpstr>
      <vt:lpstr>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Stewart, Robert L</dc:creator>
  <cp:keywords/>
  <dc:description/>
  <cp:lastModifiedBy>Kyoko Hatano</cp:lastModifiedBy>
  <cp:revision>32</cp:revision>
  <dcterms:created xsi:type="dcterms:W3CDTF">2023-06-28T22:17:09Z</dcterms:created>
  <dcterms:modified xsi:type="dcterms:W3CDTF">2023-07-18T14:15:49Z</dcterms:modified>
  <cp:category/>
</cp:coreProperties>
</file>