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77" r:id="rId7"/>
    <p:sldId id="261" r:id="rId8"/>
    <p:sldId id="262" r:id="rId9"/>
    <p:sldId id="278" r:id="rId10"/>
    <p:sldId id="263" r:id="rId11"/>
    <p:sldId id="264" r:id="rId12"/>
    <p:sldId id="265" r:id="rId13"/>
    <p:sldId id="266" r:id="rId14"/>
    <p:sldId id="267" r:id="rId15"/>
    <p:sldId id="279" r:id="rId16"/>
    <p:sldId id="268" r:id="rId17"/>
    <p:sldId id="269" r:id="rId18"/>
    <p:sldId id="270" r:id="rId19"/>
    <p:sldId id="271" r:id="rId20"/>
    <p:sldId id="280" r:id="rId21"/>
    <p:sldId id="281" r:id="rId22"/>
    <p:sldId id="282" r:id="rId23"/>
    <p:sldId id="272" r:id="rId24"/>
    <p:sldId id="273" r:id="rId25"/>
    <p:sldId id="283" r:id="rId26"/>
    <p:sldId id="274" r:id="rId27"/>
    <p:sldId id="275"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LaTonya" initials="PL" lastIdx="1" clrIdx="0">
    <p:extLst>
      <p:ext uri="{19B8F6BF-5375-455C-9EA6-DF929625EA0E}">
        <p15:presenceInfo xmlns:p15="http://schemas.microsoft.com/office/powerpoint/2012/main" userId="S-1-5-21-57989841-1682526488-725345543-7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5"/>
    <p:restoredTop sz="96327"/>
  </p:normalViewPr>
  <p:slideViewPr>
    <p:cSldViewPr snapToGrid="0">
      <p:cViewPr varScale="1">
        <p:scale>
          <a:sx n="68" d="100"/>
          <a:sy n="68" d="100"/>
        </p:scale>
        <p:origin x="8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C238B-5032-4EF0-B542-CA33A205D7BB}"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66327-8899-4368-AD74-2834FA93C5C6}" type="slidenum">
              <a:rPr lang="en-US" smtClean="0"/>
              <a:t>‹#›</a:t>
            </a:fld>
            <a:endParaRPr lang="en-US"/>
          </a:p>
        </p:txBody>
      </p:sp>
    </p:spTree>
    <p:extLst>
      <p:ext uri="{BB962C8B-B14F-4D97-AF65-F5344CB8AC3E}">
        <p14:creationId xmlns:p14="http://schemas.microsoft.com/office/powerpoint/2010/main" val="422168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92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cas-ca.org/our-work/memo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ccc.org/resolutions/Endorsing-the-Proposed-Singular-Lower-Division-General-Education-Pathway-CalGETC" TargetMode="External"/><Relationship Id="rId2" Type="http://schemas.openxmlformats.org/officeDocument/2006/relationships/hyperlink" Target="https://icas-ca.org/our-work/memos/" TargetMode="External"/><Relationship Id="rId1" Type="http://schemas.openxmlformats.org/officeDocument/2006/relationships/slideLayout" Target="../slideLayouts/slideLayout2.xml"/><Relationship Id="rId6" Type="http://schemas.openxmlformats.org/officeDocument/2006/relationships/hyperlink" Target="https://icas-ca.org/wp-content/uploads/2023/05/Cal-GETC_Standards_1v0_2023.pdf" TargetMode="External"/><Relationship Id="rId5" Type="http://schemas.openxmlformats.org/officeDocument/2006/relationships/hyperlink" Target="https://senate.universityofcalifornia.edu/_files/assembly/assembly-12-8-22-agenda.pdf" TargetMode="External"/><Relationship Id="rId4" Type="http://schemas.openxmlformats.org/officeDocument/2006/relationships/hyperlink" Target="https://www.calstate.edu/csu-system/faculty-staff/academic-senate/resolutions/2022-2023/3569.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ccc.org/resolutions/support-revised-title-5-associate-degree-requirements" TargetMode="External"/><Relationship Id="rId2" Type="http://schemas.openxmlformats.org/officeDocument/2006/relationships/hyperlink" Target="https://www.asccc.org/resolutions/comprehensive-title-5-revision-align-associate-degree-general-education-ab-928-requir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govt.westlaw.com/calregs/Document/I62B244D34C6911EC93A8000D3A7C4BC3?viewType=FullText&amp;originationContext=documenttoc&amp;transitionType=CategoryPageItem&amp;contextData=(sc.Defaul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834012" y="4271553"/>
            <a:ext cx="10519788" cy="1593670"/>
          </a:xfrm>
        </p:spPr>
        <p:txBody>
          <a:bodyPr>
            <a:normAutofit fontScale="90000"/>
          </a:bodyPr>
          <a:lstStyle/>
          <a:p>
            <a:r>
              <a:rPr lang="en-US" dirty="0"/>
              <a:t>General Education: AB928 Cal-GETC, CCC GE, and CCC Baccalaureate GE (Regulatory Changes)</a:t>
            </a:r>
            <a:br>
              <a:rPr lang="en-US" dirty="0"/>
            </a:br>
            <a:endParaRPr lang="en-US" dirty="0"/>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normAutofit fontScale="70000" lnSpcReduction="20000"/>
          </a:bodyPr>
          <a:lstStyle/>
          <a:p>
            <a:r>
              <a:rPr lang="en-US" sz="3200" dirty="0"/>
              <a:t>Friday, July 14, 2023 12:45 p.m. to 2:15 p.m. </a:t>
            </a:r>
          </a:p>
          <a:p>
            <a:r>
              <a:rPr lang="en-US" sz="3200" dirty="0"/>
              <a:t>General Session 3</a:t>
            </a:r>
            <a:br>
              <a:rPr lang="en-US" dirty="0"/>
            </a:br>
            <a:endParaRPr lang="en-US" dirty="0"/>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CAA7-838F-4D7F-84A3-6865E86F3FBC}"/>
              </a:ext>
            </a:extLst>
          </p:cNvPr>
          <p:cNvSpPr>
            <a:spLocks noGrp="1"/>
          </p:cNvSpPr>
          <p:nvPr>
            <p:ph type="title"/>
          </p:nvPr>
        </p:nvSpPr>
        <p:spPr/>
        <p:txBody>
          <a:bodyPr/>
          <a:lstStyle/>
          <a:p>
            <a:r>
              <a:rPr lang="en-US" sz="3200" b="1" dirty="0">
                <a:latin typeface="Palatino" pitchFamily="2" charset="77"/>
              </a:rPr>
              <a:t>California General Education Transfer Curriculum (Cal-GETC): </a:t>
            </a:r>
            <a:r>
              <a:rPr lang="en-US" sz="3200" b="1" dirty="0">
                <a:latin typeface="Palatino" pitchFamily="2" charset="77"/>
                <a:hlinkClick r:id="rId2">
                  <a:extLst>
                    <a:ext uri="{A12FA001-AC4F-418D-AE19-62706E023703}">
                      <ahyp:hlinkClr xmlns:ahyp="http://schemas.microsoft.com/office/drawing/2018/hyperlinkcolor" val="tx"/>
                    </a:ext>
                  </a:extLst>
                </a:hlinkClick>
              </a:rPr>
              <a:t>AB 928 </a:t>
            </a:r>
            <a:r>
              <a:rPr lang="en-US" sz="3200" b="1" dirty="0">
                <a:latin typeface="Palatino" pitchFamily="2" charset="77"/>
              </a:rPr>
              <a:t>(Berman, 2021)</a:t>
            </a:r>
            <a:endParaRPr lang="en-US" dirty="0"/>
          </a:p>
        </p:txBody>
      </p:sp>
      <p:sp>
        <p:nvSpPr>
          <p:cNvPr id="3" name="Content Placeholder 2">
            <a:extLst>
              <a:ext uri="{FF2B5EF4-FFF2-40B4-BE49-F238E27FC236}">
                <a16:creationId xmlns:a16="http://schemas.microsoft.com/office/drawing/2014/main" id="{FC33AD0B-751B-41E0-8563-EAB967B7014D}"/>
              </a:ext>
            </a:extLst>
          </p:cNvPr>
          <p:cNvSpPr>
            <a:spLocks noGrp="1"/>
          </p:cNvSpPr>
          <p:nvPr>
            <p:ph idx="1"/>
          </p:nvPr>
        </p:nvSpPr>
        <p:spPr/>
        <p:txBody>
          <a:bodyPr>
            <a:normAutofit/>
          </a:bodyPr>
          <a:lstStyle/>
          <a:p>
            <a:r>
              <a:rPr lang="en-US" dirty="0">
                <a:solidFill>
                  <a:schemeClr val="tx1"/>
                </a:solidFill>
              </a:rPr>
              <a:t>Singular lower division general education pathway agreement by December 31, 2023 and implementation by 2025-2026.</a:t>
            </a:r>
          </a:p>
          <a:p>
            <a:r>
              <a:rPr lang="en-US" dirty="0">
                <a:solidFill>
                  <a:schemeClr val="tx1"/>
                </a:solidFill>
              </a:rPr>
              <a:t>Only lower division GE pathway to determine transfer eligibility to both the CSU and UC systems</a:t>
            </a:r>
          </a:p>
          <a:p>
            <a:r>
              <a:rPr lang="en-US" dirty="0">
                <a:solidFill>
                  <a:schemeClr val="tx1"/>
                </a:solidFill>
              </a:rPr>
              <a:t>GE pathway to include no more units than those required under the current IGETC pattern as of July 31, 2021—34 semester units</a:t>
            </a:r>
          </a:p>
          <a:p>
            <a:r>
              <a:rPr lang="en-US" dirty="0">
                <a:solidFill>
                  <a:schemeClr val="tx1"/>
                </a:solidFill>
              </a:rPr>
              <a:t>The Intersegmental Committee of the Academic Senates (ICAS) shall establish the GE pathway by May 31, 2023</a:t>
            </a:r>
          </a:p>
          <a:p>
            <a:r>
              <a:rPr lang="en-US" dirty="0">
                <a:solidFill>
                  <a:schemeClr val="tx1"/>
                </a:solidFill>
              </a:rPr>
              <a:t>IF NOT… administrative bodies of the CCC, CSU, and UC systems shall establish the GE pathway by December 31, 2023.</a:t>
            </a:r>
          </a:p>
          <a:p>
            <a:endParaRPr lang="en-US" dirty="0"/>
          </a:p>
        </p:txBody>
      </p:sp>
    </p:spTree>
    <p:extLst>
      <p:ext uri="{BB962C8B-B14F-4D97-AF65-F5344CB8AC3E}">
        <p14:creationId xmlns:p14="http://schemas.microsoft.com/office/powerpoint/2010/main" val="313228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72AB-DB1D-4425-AD6F-9A4E12B4F9C2}"/>
              </a:ext>
            </a:extLst>
          </p:cNvPr>
          <p:cNvSpPr>
            <a:spLocks noGrp="1"/>
          </p:cNvSpPr>
          <p:nvPr>
            <p:ph type="title"/>
          </p:nvPr>
        </p:nvSpPr>
        <p:spPr/>
        <p:txBody>
          <a:bodyPr/>
          <a:lstStyle/>
          <a:p>
            <a:r>
              <a:rPr lang="en-US" b="1" dirty="0">
                <a:latin typeface="Palatino" pitchFamily="2" charset="77"/>
              </a:rPr>
              <a:t>Cal-GETC: </a:t>
            </a:r>
            <a:r>
              <a:rPr lang="en-US" b="1" dirty="0">
                <a:latin typeface="Palatino" pitchFamily="2" charset="77"/>
                <a:hlinkClick r:id="rId2">
                  <a:extLst>
                    <a:ext uri="{A12FA001-AC4F-418D-AE19-62706E023703}">
                      <ahyp:hlinkClr xmlns:ahyp="http://schemas.microsoft.com/office/drawing/2018/hyperlinkcolor" val="tx"/>
                    </a:ext>
                  </a:extLst>
                </a:hlinkClick>
              </a:rPr>
              <a:t>The Process</a:t>
            </a:r>
            <a:endParaRPr lang="en-US" dirty="0"/>
          </a:p>
        </p:txBody>
      </p:sp>
      <p:sp>
        <p:nvSpPr>
          <p:cNvPr id="3" name="Content Placeholder 2">
            <a:extLst>
              <a:ext uri="{FF2B5EF4-FFF2-40B4-BE49-F238E27FC236}">
                <a16:creationId xmlns:a16="http://schemas.microsoft.com/office/drawing/2014/main" id="{B8CBBED4-3334-428C-BCDE-A90F270A5F54}"/>
              </a:ext>
            </a:extLst>
          </p:cNvPr>
          <p:cNvSpPr>
            <a:spLocks noGrp="1"/>
          </p:cNvSpPr>
          <p:nvPr>
            <p:ph idx="1"/>
          </p:nvPr>
        </p:nvSpPr>
        <p:spPr/>
        <p:txBody>
          <a:bodyPr>
            <a:normAutofit fontScale="92500" lnSpcReduction="10000"/>
          </a:bodyPr>
          <a:lstStyle/>
          <a:p>
            <a:r>
              <a:rPr lang="en-US" dirty="0">
                <a:solidFill>
                  <a:schemeClr val="tx1"/>
                </a:solidFill>
              </a:rPr>
              <a:t>Spring 2022 – Special Committee on AB 928 formed</a:t>
            </a:r>
          </a:p>
          <a:p>
            <a:r>
              <a:rPr lang="en-US" dirty="0">
                <a:solidFill>
                  <a:schemeClr val="tx1"/>
                </a:solidFill>
              </a:rPr>
              <a:t>9 ICAS voting members</a:t>
            </a:r>
          </a:p>
          <a:p>
            <a:r>
              <a:rPr lang="en-US" dirty="0">
                <a:solidFill>
                  <a:schemeClr val="tx1"/>
                </a:solidFill>
              </a:rPr>
              <a:t>Additional advisory members: students, administrators, articulation officers, Executive Directors</a:t>
            </a:r>
          </a:p>
          <a:p>
            <a:r>
              <a:rPr lang="en-US" dirty="0">
                <a:solidFill>
                  <a:schemeClr val="tx1"/>
                </a:solidFill>
              </a:rPr>
              <a:t>Current GE pathways compared for common course areas </a:t>
            </a:r>
          </a:p>
          <a:p>
            <a:r>
              <a:rPr lang="en-US" dirty="0">
                <a:solidFill>
                  <a:schemeClr val="tx1"/>
                </a:solidFill>
              </a:rPr>
              <a:t>Minimum required units limited to 34 semester units</a:t>
            </a:r>
          </a:p>
          <a:p>
            <a:r>
              <a:rPr lang="en-US" dirty="0">
                <a:solidFill>
                  <a:schemeClr val="tx1"/>
                </a:solidFill>
              </a:rPr>
              <a:t>Courses must meet both CSU and UC requirements</a:t>
            </a:r>
          </a:p>
          <a:p>
            <a:r>
              <a:rPr lang="en-US" dirty="0">
                <a:solidFill>
                  <a:schemeClr val="tx1"/>
                </a:solidFill>
              </a:rPr>
              <a:t>Recommendation sent to ICAS for Cal-GETC</a:t>
            </a:r>
          </a:p>
          <a:p>
            <a:r>
              <a:rPr lang="en-US" dirty="0">
                <a:solidFill>
                  <a:schemeClr val="tx1"/>
                </a:solidFill>
              </a:rPr>
              <a:t>ICAS recommended for field vetting of proposed Cal-GETC: June 2022-October 2022</a:t>
            </a:r>
          </a:p>
          <a:p>
            <a:r>
              <a:rPr lang="en-US" dirty="0">
                <a:solidFill>
                  <a:schemeClr val="tx1"/>
                </a:solidFill>
              </a:rPr>
              <a:t>Vetting among faculty through academic senates in each of the three segments: CCC, CSU, UC</a:t>
            </a:r>
          </a:p>
          <a:p>
            <a:endParaRPr lang="en-US" dirty="0"/>
          </a:p>
        </p:txBody>
      </p:sp>
    </p:spTree>
    <p:extLst>
      <p:ext uri="{BB962C8B-B14F-4D97-AF65-F5344CB8AC3E}">
        <p14:creationId xmlns:p14="http://schemas.microsoft.com/office/powerpoint/2010/main" val="152475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A07B-4980-4DDF-886D-2EA1FD6CF14F}"/>
              </a:ext>
            </a:extLst>
          </p:cNvPr>
          <p:cNvSpPr>
            <a:spLocks noGrp="1"/>
          </p:cNvSpPr>
          <p:nvPr>
            <p:ph type="title"/>
          </p:nvPr>
        </p:nvSpPr>
        <p:spPr/>
        <p:txBody>
          <a:bodyPr/>
          <a:lstStyle/>
          <a:p>
            <a:r>
              <a:rPr lang="en-US" b="1" dirty="0">
                <a:latin typeface="Palatino" pitchFamily="2" charset="77"/>
              </a:rPr>
              <a:t>Cal-GETC: </a:t>
            </a:r>
            <a:r>
              <a:rPr lang="en-US" b="1" dirty="0">
                <a:latin typeface="Palatino" pitchFamily="2" charset="77"/>
                <a:hlinkClick r:id="rId2">
                  <a:extLst>
                    <a:ext uri="{A12FA001-AC4F-418D-AE19-62706E023703}">
                      <ahyp:hlinkClr xmlns:ahyp="http://schemas.microsoft.com/office/drawing/2018/hyperlinkcolor" val="tx"/>
                    </a:ext>
                  </a:extLst>
                </a:hlinkClick>
              </a:rPr>
              <a:t>The Process</a:t>
            </a:r>
            <a:r>
              <a:rPr lang="en-US" b="1" dirty="0">
                <a:latin typeface="Palatino" pitchFamily="2" charset="77"/>
              </a:rPr>
              <a:t> </a:t>
            </a:r>
            <a:r>
              <a:rPr lang="en-US" b="1" dirty="0">
                <a:solidFill>
                  <a:srgbClr val="007071"/>
                </a:solidFill>
                <a:latin typeface="Palatino" pitchFamily="2" charset="77"/>
              </a:rPr>
              <a:t>2</a:t>
            </a:r>
            <a:endParaRPr lang="en-US" dirty="0">
              <a:solidFill>
                <a:srgbClr val="007071"/>
              </a:solidFill>
            </a:endParaRPr>
          </a:p>
        </p:txBody>
      </p:sp>
      <p:sp>
        <p:nvSpPr>
          <p:cNvPr id="3" name="Content Placeholder 2">
            <a:extLst>
              <a:ext uri="{FF2B5EF4-FFF2-40B4-BE49-F238E27FC236}">
                <a16:creationId xmlns:a16="http://schemas.microsoft.com/office/drawing/2014/main" id="{1761915A-DE62-435D-BDC0-83D6B557BC87}"/>
              </a:ext>
            </a:extLst>
          </p:cNvPr>
          <p:cNvSpPr>
            <a:spLocks noGrp="1"/>
          </p:cNvSpPr>
          <p:nvPr>
            <p:ph idx="1"/>
          </p:nvPr>
        </p:nvSpPr>
        <p:spPr/>
        <p:txBody>
          <a:bodyPr>
            <a:normAutofit lnSpcReduction="10000"/>
          </a:bodyPr>
          <a:lstStyle/>
          <a:p>
            <a:pPr lvl="0" fontAlgn="base">
              <a:spcAft>
                <a:spcPct val="0"/>
              </a:spcAft>
            </a:pPr>
            <a:r>
              <a:rPr lang="en-US" sz="2400" dirty="0">
                <a:solidFill>
                  <a:schemeClr val="tx1"/>
                </a:solidFill>
                <a:cs typeface="Gill Sans" panose="020B0502020104020203" pitchFamily="34" charset="-79"/>
              </a:rPr>
              <a:t>All three segment academic senates endorsed Cal-GETC:</a:t>
            </a:r>
          </a:p>
          <a:p>
            <a:pPr lvl="1" fontAlgn="base">
              <a:spcAft>
                <a:spcPct val="0"/>
              </a:spcAft>
            </a:pPr>
            <a:r>
              <a:rPr lang="en-US" sz="2200" dirty="0">
                <a:solidFill>
                  <a:schemeClr val="tx1"/>
                </a:solidFill>
                <a:cs typeface="Gill Sans" panose="020B0502020104020203" pitchFamily="34" charset="-79"/>
              </a:rPr>
              <a:t>CCC: </a:t>
            </a:r>
            <a:r>
              <a:rPr lang="en-US" sz="2200" dirty="0">
                <a:solidFill>
                  <a:schemeClr val="tx1"/>
                </a:solidFill>
                <a:cs typeface="Gill Sans" panose="020B0502020104020203" pitchFamily="34" charset="-79"/>
                <a:hlinkClick r:id="rId3">
                  <a:extLst>
                    <a:ext uri="{A12FA001-AC4F-418D-AE19-62706E023703}">
                      <ahyp:hlinkClr xmlns:ahyp="http://schemas.microsoft.com/office/drawing/2018/hyperlinkcolor" val="tx"/>
                    </a:ext>
                  </a:extLst>
                </a:hlinkClick>
              </a:rPr>
              <a:t>resolution</a:t>
            </a:r>
            <a:r>
              <a:rPr lang="en-US" sz="2200" dirty="0">
                <a:solidFill>
                  <a:schemeClr val="tx1"/>
                </a:solidFill>
                <a:cs typeface="Gill Sans" panose="020B0502020104020203" pitchFamily="34" charset="-79"/>
              </a:rPr>
              <a:t> to provide opportunities to CCC students to take LLSD courses</a:t>
            </a:r>
          </a:p>
          <a:p>
            <a:pPr lvl="1" fontAlgn="base">
              <a:spcAft>
                <a:spcPct val="0"/>
              </a:spcAft>
            </a:pPr>
            <a:r>
              <a:rPr lang="en-US" sz="2200" dirty="0">
                <a:solidFill>
                  <a:schemeClr val="tx1"/>
                </a:solidFill>
                <a:cs typeface="Gill Sans" panose="020B0502020104020203" pitchFamily="34" charset="-79"/>
              </a:rPr>
              <a:t>CSU: </a:t>
            </a:r>
            <a:r>
              <a:rPr lang="en-US" sz="2200" dirty="0">
                <a:solidFill>
                  <a:schemeClr val="tx1"/>
                </a:solidFill>
                <a:cs typeface="Gill Sans" panose="020B0502020104020203" pitchFamily="34" charset="-79"/>
                <a:hlinkClick r:id="rId4">
                  <a:extLst>
                    <a:ext uri="{A12FA001-AC4F-418D-AE19-62706E023703}">
                      <ahyp:hlinkClr xmlns:ahyp="http://schemas.microsoft.com/office/drawing/2018/hyperlinkcolor" val="tx"/>
                    </a:ext>
                  </a:extLst>
                </a:hlinkClick>
              </a:rPr>
              <a:t>resolution</a:t>
            </a:r>
            <a:r>
              <a:rPr lang="en-US" sz="2200" dirty="0">
                <a:solidFill>
                  <a:schemeClr val="tx1"/>
                </a:solidFill>
                <a:cs typeface="Gill Sans" panose="020B0502020104020203" pitchFamily="34" charset="-79"/>
              </a:rPr>
              <a:t> to require significant input from segment academic senates for Cal-GETC modifications</a:t>
            </a:r>
          </a:p>
          <a:p>
            <a:pPr lvl="1" fontAlgn="base">
              <a:spcAft>
                <a:spcPct val="0"/>
              </a:spcAft>
            </a:pPr>
            <a:r>
              <a:rPr lang="en-US" sz="2200" dirty="0">
                <a:solidFill>
                  <a:schemeClr val="tx1"/>
                </a:solidFill>
                <a:cs typeface="Gill Sans" panose="020B0502020104020203" pitchFamily="34" charset="-79"/>
              </a:rPr>
              <a:t>UC: approved Cal-GETC in </a:t>
            </a:r>
            <a:r>
              <a:rPr lang="en-US" sz="2200" dirty="0">
                <a:solidFill>
                  <a:schemeClr val="tx1"/>
                </a:solidFill>
                <a:cs typeface="Gill Sans" panose="020B0502020104020203" pitchFamily="34" charset="-79"/>
                <a:hlinkClick r:id="rId5">
                  <a:extLst>
                    <a:ext uri="{A12FA001-AC4F-418D-AE19-62706E023703}">
                      <ahyp:hlinkClr xmlns:ahyp="http://schemas.microsoft.com/office/drawing/2018/hyperlinkcolor" val="tx"/>
                    </a:ext>
                  </a:extLst>
                </a:hlinkClick>
              </a:rPr>
              <a:t>Senate Regulation 479</a:t>
            </a:r>
            <a:endParaRPr lang="en-US" sz="2200" dirty="0">
              <a:solidFill>
                <a:schemeClr val="tx1"/>
              </a:solidFill>
              <a:cs typeface="Gill Sans" panose="020B0502020104020203" pitchFamily="34" charset="-79"/>
            </a:endParaRPr>
          </a:p>
          <a:p>
            <a:pPr lvl="0" fontAlgn="base">
              <a:spcAft>
                <a:spcPct val="0"/>
              </a:spcAft>
            </a:pPr>
            <a:r>
              <a:rPr lang="en-US" sz="2400" dirty="0">
                <a:solidFill>
                  <a:schemeClr val="tx1"/>
                </a:solidFill>
                <a:cs typeface="Gill Sans" panose="020B0502020104020203" pitchFamily="34" charset="-79"/>
              </a:rPr>
              <a:t>ICAS established framework on February 1, 2023</a:t>
            </a:r>
          </a:p>
          <a:p>
            <a:pPr lvl="0" fontAlgn="base">
              <a:spcAft>
                <a:spcPct val="0"/>
              </a:spcAft>
            </a:pPr>
            <a:r>
              <a:rPr lang="en-US" sz="2400" dirty="0">
                <a:solidFill>
                  <a:schemeClr val="tx1"/>
                </a:solidFill>
                <a:cs typeface="Gill Sans" panose="020B0502020104020203" pitchFamily="34" charset="-79"/>
              </a:rPr>
              <a:t>ICAS created Cal-GETC Standards and approved first </a:t>
            </a:r>
            <a:r>
              <a:rPr lang="en-US" sz="2400" dirty="0">
                <a:solidFill>
                  <a:schemeClr val="tx1"/>
                </a:solidFill>
                <a:cs typeface="Gill Sans" panose="020B0502020104020203" pitchFamily="34" charset="-79"/>
                <a:hlinkClick r:id="rId6"/>
              </a:rPr>
              <a:t>Cal-GETC Standards version 1.0</a:t>
            </a:r>
            <a:r>
              <a:rPr lang="en-US" sz="2400" dirty="0">
                <a:solidFill>
                  <a:schemeClr val="tx1"/>
                </a:solidFill>
                <a:cs typeface="Gill Sans" panose="020B0502020104020203" pitchFamily="34" charset="-79"/>
              </a:rPr>
              <a:t> on May 22, 2023</a:t>
            </a:r>
          </a:p>
          <a:p>
            <a:pPr lvl="0" fontAlgn="base">
              <a:spcAft>
                <a:spcPct val="0"/>
              </a:spcAft>
            </a:pPr>
            <a:r>
              <a:rPr lang="en-US" sz="2400" dirty="0">
                <a:solidFill>
                  <a:schemeClr val="tx1"/>
                </a:solidFill>
                <a:cs typeface="Gill Sans" panose="020B0502020104020203" pitchFamily="34" charset="-79"/>
              </a:rPr>
              <a:t>More work to take place on Cal-GETC Standards document for Areas 2-5 during fall 2023 to create Cal-GETC Standards version 1.1.</a:t>
            </a:r>
          </a:p>
          <a:p>
            <a:endParaRPr lang="en-US" dirty="0"/>
          </a:p>
        </p:txBody>
      </p:sp>
    </p:spTree>
    <p:extLst>
      <p:ext uri="{BB962C8B-B14F-4D97-AF65-F5344CB8AC3E}">
        <p14:creationId xmlns:p14="http://schemas.microsoft.com/office/powerpoint/2010/main" val="61236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E3CB1-F64D-4AF3-A646-E01A5E09F5EF}"/>
              </a:ext>
            </a:extLst>
          </p:cNvPr>
          <p:cNvSpPr>
            <a:spLocks noGrp="1"/>
          </p:cNvSpPr>
          <p:nvPr>
            <p:ph type="title"/>
          </p:nvPr>
        </p:nvSpPr>
        <p:spPr>
          <a:xfrm>
            <a:off x="1204331" y="365125"/>
            <a:ext cx="10149467" cy="582729"/>
          </a:xfrm>
        </p:spPr>
        <p:txBody>
          <a:bodyPr>
            <a:normAutofit fontScale="90000"/>
          </a:bodyPr>
          <a:lstStyle/>
          <a:p>
            <a:pPr algn="ctr"/>
            <a:r>
              <a:rPr lang="en-US" dirty="0"/>
              <a:t>Cal-GETC  </a:t>
            </a:r>
            <a:r>
              <a:rPr lang="en-US" dirty="0">
                <a:solidFill>
                  <a:schemeClr val="bg1"/>
                </a:solidFill>
              </a:rPr>
              <a:t>2</a:t>
            </a:r>
          </a:p>
        </p:txBody>
      </p:sp>
      <p:graphicFrame>
        <p:nvGraphicFramePr>
          <p:cNvPr id="5" name="Content Placeholder 4">
            <a:extLst>
              <a:ext uri="{FF2B5EF4-FFF2-40B4-BE49-F238E27FC236}">
                <a16:creationId xmlns:a16="http://schemas.microsoft.com/office/drawing/2014/main" id="{B0755991-718A-443E-84E1-0533DC921013}"/>
              </a:ext>
            </a:extLst>
          </p:cNvPr>
          <p:cNvGraphicFramePr>
            <a:graphicFrameLocks/>
          </p:cNvGraphicFramePr>
          <p:nvPr>
            <p:extLst>
              <p:ext uri="{D42A27DB-BD31-4B8C-83A1-F6EECF244321}">
                <p14:modId xmlns:p14="http://schemas.microsoft.com/office/powerpoint/2010/main" val="2951807025"/>
              </p:ext>
            </p:extLst>
          </p:nvPr>
        </p:nvGraphicFramePr>
        <p:xfrm>
          <a:off x="1701096" y="947854"/>
          <a:ext cx="9738693" cy="5577840"/>
        </p:xfrm>
        <a:graphic>
          <a:graphicData uri="http://schemas.openxmlformats.org/drawingml/2006/table">
            <a:tbl>
              <a:tblPr firstRow="1" bandRow="1">
                <a:tableStyleId>{5C22544A-7EE6-4342-B048-85BDC9FD1C3A}</a:tableStyleId>
              </a:tblPr>
              <a:tblGrid>
                <a:gridCol w="1032299">
                  <a:extLst>
                    <a:ext uri="{9D8B030D-6E8A-4147-A177-3AD203B41FA5}">
                      <a16:colId xmlns:a16="http://schemas.microsoft.com/office/drawing/2014/main" val="2069626912"/>
                    </a:ext>
                  </a:extLst>
                </a:gridCol>
                <a:gridCol w="6184287">
                  <a:extLst>
                    <a:ext uri="{9D8B030D-6E8A-4147-A177-3AD203B41FA5}">
                      <a16:colId xmlns:a16="http://schemas.microsoft.com/office/drawing/2014/main" val="4215031757"/>
                    </a:ext>
                  </a:extLst>
                </a:gridCol>
                <a:gridCol w="2522107">
                  <a:extLst>
                    <a:ext uri="{9D8B030D-6E8A-4147-A177-3AD203B41FA5}">
                      <a16:colId xmlns:a16="http://schemas.microsoft.com/office/drawing/2014/main" val="1423787608"/>
                    </a:ext>
                  </a:extLst>
                </a:gridCol>
              </a:tblGrid>
              <a:tr h="532108">
                <a:tc>
                  <a:txBody>
                    <a:bodyPr/>
                    <a:lstStyle/>
                    <a:p>
                      <a:pPr marL="0" marR="0">
                        <a:spcBef>
                          <a:spcPts val="0"/>
                        </a:spcBef>
                        <a:spcAft>
                          <a:spcPts val="0"/>
                        </a:spcAft>
                      </a:pPr>
                      <a:r>
                        <a:rPr lang="en-US" sz="1600" dirty="0">
                          <a:effectLst/>
                        </a:rPr>
                        <a:t>Area</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Subject</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Courses (minimum 3 semester/4 quarter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810326357"/>
                  </a:ext>
                </a:extLst>
              </a:tr>
              <a:tr h="922173">
                <a:tc>
                  <a:txBody>
                    <a:bodyPr/>
                    <a:lstStyle/>
                    <a:p>
                      <a:pPr marL="0" marR="0">
                        <a:spcBef>
                          <a:spcPts val="0"/>
                        </a:spcBef>
                        <a:spcAft>
                          <a:spcPts val="0"/>
                        </a:spcAft>
                      </a:pPr>
                      <a:r>
                        <a:rPr lang="en-US" sz="1600">
                          <a:effectLst/>
                        </a:rPr>
                        <a:t>1 </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English Communication</a:t>
                      </a:r>
                    </a:p>
                    <a:p>
                      <a:pPr marL="0" marR="0">
                        <a:spcBef>
                          <a:spcPts val="0"/>
                        </a:spcBef>
                        <a:spcAft>
                          <a:spcPts val="0"/>
                        </a:spcAft>
                      </a:pPr>
                      <a:r>
                        <a:rPr lang="en-US" sz="1400" dirty="0">
                          <a:effectLst/>
                        </a:rPr>
                        <a:t>English Composition</a:t>
                      </a:r>
                    </a:p>
                    <a:p>
                      <a:pPr marL="0" marR="0">
                        <a:spcBef>
                          <a:spcPts val="0"/>
                        </a:spcBef>
                        <a:spcAft>
                          <a:spcPts val="0"/>
                        </a:spcAft>
                      </a:pPr>
                      <a:r>
                        <a:rPr lang="en-US" sz="1400" dirty="0">
                          <a:effectLst/>
                        </a:rPr>
                        <a:t>Critical Thinking and Composition</a:t>
                      </a:r>
                    </a:p>
                    <a:p>
                      <a:pPr marL="0" marR="0">
                        <a:spcBef>
                          <a:spcPts val="0"/>
                        </a:spcBef>
                        <a:spcAft>
                          <a:spcPts val="0"/>
                        </a:spcAft>
                      </a:pPr>
                      <a:r>
                        <a:rPr lang="en-US" sz="1400" dirty="0">
                          <a:effectLst/>
                        </a:rPr>
                        <a:t>Oral Communication</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175412302"/>
                  </a:ext>
                </a:extLst>
              </a:tr>
              <a:tr h="308063">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Mathematical Concepts and Quantitative Reasoning</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123076522"/>
                  </a:ext>
                </a:extLst>
              </a:tr>
              <a:tr h="711391">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Arts and Humanities</a:t>
                      </a:r>
                    </a:p>
                    <a:p>
                      <a:pPr marL="0" marR="0">
                        <a:spcBef>
                          <a:spcPts val="0"/>
                        </a:spcBef>
                        <a:spcAft>
                          <a:spcPts val="0"/>
                        </a:spcAft>
                      </a:pPr>
                      <a:r>
                        <a:rPr lang="en-US" sz="1400" dirty="0">
                          <a:effectLst/>
                        </a:rPr>
                        <a:t>Arts</a:t>
                      </a:r>
                    </a:p>
                    <a:p>
                      <a:pPr marL="0" marR="0">
                        <a:spcBef>
                          <a:spcPts val="0"/>
                        </a:spcBef>
                        <a:spcAft>
                          <a:spcPts val="0"/>
                        </a:spcAft>
                      </a:pPr>
                      <a:r>
                        <a:rPr lang="en-US" sz="1400" dirty="0">
                          <a:effectLst/>
                        </a:rPr>
                        <a:t>Humanities</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762312457"/>
                  </a:ext>
                </a:extLst>
              </a:tr>
              <a:tr h="504103">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Social and Behavioral Sciences</a:t>
                      </a:r>
                    </a:p>
                    <a:p>
                      <a:pPr marL="0" marR="0">
                        <a:spcBef>
                          <a:spcPts val="0"/>
                        </a:spcBef>
                        <a:spcAft>
                          <a:spcPts val="0"/>
                        </a:spcAft>
                      </a:pPr>
                      <a:r>
                        <a:rPr lang="en-US" sz="1400" dirty="0">
                          <a:effectLst/>
                        </a:rPr>
                        <a:t>Two disciplines</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2 courses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726210370"/>
                  </a:ext>
                </a:extLst>
              </a:tr>
              <a:tr h="922173">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Physical and Biological Sciences</a:t>
                      </a:r>
                    </a:p>
                    <a:p>
                      <a:pPr marL="0" marR="0">
                        <a:spcBef>
                          <a:spcPts val="0"/>
                        </a:spcBef>
                        <a:spcAft>
                          <a:spcPts val="0"/>
                        </a:spcAft>
                      </a:pPr>
                      <a:r>
                        <a:rPr lang="en-US" sz="1400" dirty="0">
                          <a:effectLst/>
                        </a:rPr>
                        <a:t>Physical Science</a:t>
                      </a:r>
                    </a:p>
                    <a:p>
                      <a:pPr marL="0" marR="0">
                        <a:spcBef>
                          <a:spcPts val="0"/>
                        </a:spcBef>
                        <a:spcAft>
                          <a:spcPts val="0"/>
                        </a:spcAft>
                      </a:pPr>
                      <a:r>
                        <a:rPr lang="en-US" sz="1400" dirty="0">
                          <a:effectLst/>
                        </a:rPr>
                        <a:t>Biological Science</a:t>
                      </a:r>
                    </a:p>
                    <a:p>
                      <a:pPr marL="0" marR="0">
                        <a:spcBef>
                          <a:spcPts val="0"/>
                        </a:spcBef>
                        <a:spcAft>
                          <a:spcPts val="0"/>
                        </a:spcAft>
                      </a:pPr>
                      <a:r>
                        <a:rPr lang="en-US" sz="1400" dirty="0">
                          <a:effectLst/>
                        </a:rPr>
                        <a:t>Laboratory (for physical or biological science course)</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unit)</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130049345"/>
                  </a:ext>
                </a:extLst>
              </a:tr>
              <a:tr h="308063">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Ethnic Studies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516925414"/>
                  </a:ext>
                </a:extLst>
              </a:tr>
              <a:tr h="822714">
                <a:tc>
                  <a:txBody>
                    <a:bodyPr/>
                    <a:lstStyle/>
                    <a:p>
                      <a:pPr marL="0" marR="0">
                        <a:spcBef>
                          <a:spcPts val="0"/>
                        </a:spcBef>
                        <a:spcAft>
                          <a:spcPts val="0"/>
                        </a:spcAft>
                      </a:pPr>
                      <a:r>
                        <a:rPr lang="en-US" sz="1600" dirty="0">
                          <a:effectLst/>
                        </a:rPr>
                        <a:t>Total Courses (units)</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endParaRPr lang="en-US" sz="1600" dirty="0">
                        <a:effectLst/>
                        <a:latin typeface="Times New Roman" panose="02020603050405020304" pitchFamily="18" charset="0"/>
                        <a:cs typeface="Times New Roman (Body CS)"/>
                      </a:endParaRPr>
                    </a:p>
                  </a:txBody>
                  <a:tcPr/>
                </a:tc>
                <a:tc>
                  <a:txBody>
                    <a:bodyPr/>
                    <a:lstStyle/>
                    <a:p>
                      <a:pPr marL="0" marR="0">
                        <a:spcBef>
                          <a:spcPts val="0"/>
                        </a:spcBef>
                        <a:spcAft>
                          <a:spcPts val="0"/>
                        </a:spcAft>
                      </a:pPr>
                      <a:r>
                        <a:rPr lang="en-US" sz="1600" dirty="0">
                          <a:effectLst/>
                        </a:rPr>
                        <a:t>11 courses </a:t>
                      </a:r>
                    </a:p>
                    <a:p>
                      <a:pPr marL="0" marR="0">
                        <a:spcBef>
                          <a:spcPts val="0"/>
                        </a:spcBef>
                        <a:spcAft>
                          <a:spcPts val="0"/>
                        </a:spcAft>
                      </a:pPr>
                      <a:r>
                        <a:rPr lang="en-US" sz="1600" dirty="0">
                          <a:effectLst/>
                        </a:rPr>
                        <a:t>(34 semester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970447483"/>
                  </a:ext>
                </a:extLst>
              </a:tr>
            </a:tbl>
          </a:graphicData>
        </a:graphic>
      </p:graphicFrame>
    </p:spTree>
    <p:extLst>
      <p:ext uri="{BB962C8B-B14F-4D97-AF65-F5344CB8AC3E}">
        <p14:creationId xmlns:p14="http://schemas.microsoft.com/office/powerpoint/2010/main" val="391536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6CD4B-1699-4AA2-9EE2-82EB9A5FDE9B}"/>
              </a:ext>
            </a:extLst>
          </p:cNvPr>
          <p:cNvSpPr>
            <a:spLocks noGrp="1"/>
          </p:cNvSpPr>
          <p:nvPr>
            <p:ph type="title"/>
          </p:nvPr>
        </p:nvSpPr>
        <p:spPr/>
        <p:txBody>
          <a:bodyPr/>
          <a:lstStyle/>
          <a:p>
            <a:r>
              <a:rPr lang="en-US" dirty="0"/>
              <a:t>Cal-GETC: Differences from other GE Patterns</a:t>
            </a:r>
          </a:p>
        </p:txBody>
      </p:sp>
      <p:sp>
        <p:nvSpPr>
          <p:cNvPr id="7" name="Content Placeholder 6">
            <a:extLst>
              <a:ext uri="{FF2B5EF4-FFF2-40B4-BE49-F238E27FC236}">
                <a16:creationId xmlns:a16="http://schemas.microsoft.com/office/drawing/2014/main" id="{8BC25F6C-3E94-4C7B-8C5A-CFA7D61C8ACB}"/>
              </a:ext>
            </a:extLst>
          </p:cNvPr>
          <p:cNvSpPr>
            <a:spLocks noGrp="1"/>
          </p:cNvSpPr>
          <p:nvPr>
            <p:ph idx="1"/>
          </p:nvPr>
        </p:nvSpPr>
        <p:spPr/>
        <p:txBody>
          <a:bodyPr/>
          <a:lstStyle/>
          <a:p>
            <a:pPr lvl="0" fontAlgn="base">
              <a:spcAft>
                <a:spcPts val="1200"/>
              </a:spcAft>
            </a:pPr>
            <a:r>
              <a:rPr lang="en-US" sz="2800" dirty="0">
                <a:solidFill>
                  <a:schemeClr val="tx1"/>
                </a:solidFill>
                <a:cs typeface="Gill Sans" panose="020B0502020104020203" pitchFamily="34" charset="-79"/>
              </a:rPr>
              <a:t>Oral communication included; adjustments to CCC courses required</a:t>
            </a:r>
          </a:p>
          <a:p>
            <a:pPr lvl="0" fontAlgn="base">
              <a:spcAft>
                <a:spcPts val="1200"/>
              </a:spcAft>
            </a:pPr>
            <a:r>
              <a:rPr lang="en-US" sz="2800" dirty="0">
                <a:solidFill>
                  <a:schemeClr val="tx1"/>
                </a:solidFill>
                <a:cs typeface="Gill Sans" panose="020B0502020104020203" pitchFamily="34" charset="-79"/>
              </a:rPr>
              <a:t>Arts and Humanities Area limited to two courses</a:t>
            </a:r>
          </a:p>
          <a:p>
            <a:pPr lvl="0" fontAlgn="base">
              <a:spcAft>
                <a:spcPts val="1200"/>
              </a:spcAft>
            </a:pPr>
            <a:r>
              <a:rPr lang="en-US" sz="2800" dirty="0">
                <a:solidFill>
                  <a:schemeClr val="tx1"/>
                </a:solidFill>
                <a:cs typeface="Gill Sans" panose="020B0502020104020203" pitchFamily="34" charset="-79"/>
              </a:rPr>
              <a:t>Behavioral and Social Sciences Area limited to two courses</a:t>
            </a:r>
          </a:p>
          <a:p>
            <a:pPr lvl="0" fontAlgn="base">
              <a:spcAft>
                <a:spcPts val="1200"/>
              </a:spcAft>
            </a:pPr>
            <a:r>
              <a:rPr lang="en-US" sz="2800" dirty="0">
                <a:solidFill>
                  <a:schemeClr val="tx1"/>
                </a:solidFill>
                <a:cs typeface="Gill Sans" panose="020B0502020104020203" pitchFamily="34" charset="-79"/>
              </a:rPr>
              <a:t>Lifelong Learning and Self-Development not included</a:t>
            </a:r>
          </a:p>
          <a:p>
            <a:pPr lvl="0" fontAlgn="base">
              <a:spcAft>
                <a:spcPts val="1200"/>
              </a:spcAft>
            </a:pPr>
            <a:r>
              <a:rPr lang="en-US" sz="2800" dirty="0">
                <a:solidFill>
                  <a:schemeClr val="tx1"/>
                </a:solidFill>
                <a:cs typeface="Gill Sans" panose="020B0502020104020203" pitchFamily="34" charset="-79"/>
              </a:rPr>
              <a:t>Ethnic Studies included </a:t>
            </a:r>
          </a:p>
          <a:p>
            <a:endParaRPr lang="en-US" dirty="0"/>
          </a:p>
        </p:txBody>
      </p:sp>
    </p:spTree>
    <p:extLst>
      <p:ext uri="{BB962C8B-B14F-4D97-AF65-F5344CB8AC3E}">
        <p14:creationId xmlns:p14="http://schemas.microsoft.com/office/powerpoint/2010/main" val="348926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ABBD-E3D1-58DA-32A2-DB7EC9D3EC78}"/>
              </a:ext>
            </a:extLst>
          </p:cNvPr>
          <p:cNvSpPr>
            <a:spLocks noGrp="1"/>
          </p:cNvSpPr>
          <p:nvPr>
            <p:ph type="title"/>
          </p:nvPr>
        </p:nvSpPr>
        <p:spPr>
          <a:xfrm>
            <a:off x="1175657" y="2498651"/>
            <a:ext cx="10178142" cy="2445489"/>
          </a:xfrm>
        </p:spPr>
        <p:txBody>
          <a:bodyPr>
            <a:normAutofit/>
          </a:bodyPr>
          <a:lstStyle/>
          <a:p>
            <a:r>
              <a:rPr lang="en-US" sz="6600" dirty="0"/>
              <a:t>CCC General Education</a:t>
            </a:r>
          </a:p>
        </p:txBody>
      </p:sp>
    </p:spTree>
    <p:extLst>
      <p:ext uri="{BB962C8B-B14F-4D97-AF65-F5344CB8AC3E}">
        <p14:creationId xmlns:p14="http://schemas.microsoft.com/office/powerpoint/2010/main" val="299639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B4BF-3571-4050-80E3-763FE617EC71}"/>
              </a:ext>
            </a:extLst>
          </p:cNvPr>
          <p:cNvSpPr>
            <a:spLocks noGrp="1"/>
          </p:cNvSpPr>
          <p:nvPr>
            <p:ph type="title"/>
          </p:nvPr>
        </p:nvSpPr>
        <p:spPr/>
        <p:txBody>
          <a:bodyPr/>
          <a:lstStyle/>
          <a:p>
            <a:r>
              <a:rPr lang="en-US" dirty="0"/>
              <a:t>Proposed Alignment of CCC GE </a:t>
            </a:r>
            <a:br>
              <a:rPr lang="en-US" dirty="0"/>
            </a:br>
            <a:r>
              <a:rPr lang="en-US" dirty="0"/>
              <a:t>with Cal-GETC – 5C</a:t>
            </a:r>
          </a:p>
        </p:txBody>
      </p:sp>
      <p:sp>
        <p:nvSpPr>
          <p:cNvPr id="3" name="Content Placeholder 2">
            <a:extLst>
              <a:ext uri="{FF2B5EF4-FFF2-40B4-BE49-F238E27FC236}">
                <a16:creationId xmlns:a16="http://schemas.microsoft.com/office/drawing/2014/main" id="{7DD1AD35-7BAE-4362-998E-8A28926FCC7B}"/>
              </a:ext>
            </a:extLst>
          </p:cNvPr>
          <p:cNvSpPr>
            <a:spLocks noGrp="1"/>
          </p:cNvSpPr>
          <p:nvPr>
            <p:ph idx="1"/>
          </p:nvPr>
        </p:nvSpPr>
        <p:spPr/>
        <p:txBody>
          <a:bodyPr/>
          <a:lstStyle/>
          <a:p>
            <a:r>
              <a:rPr lang="en-US" dirty="0">
                <a:solidFill>
                  <a:schemeClr val="tx1"/>
                </a:solidFill>
              </a:rPr>
              <a:t>5C is responsible for the development and revision of all title 5 regulations related to curriculum and instruction, the periodic revision of the Program and Course Approval Handbook, the Baccalaureate Degrees Handbook, and all other recommendations that require approval by the Board of Governors.  In formulating its recommendations to the Board of Governors, the 5C shall consult with all appropriate constituencies, and shall rely on the advice and judgment of the Academic Senate.</a:t>
            </a:r>
          </a:p>
          <a:p>
            <a:r>
              <a:rPr lang="en-US" dirty="0">
                <a:solidFill>
                  <a:schemeClr val="tx1"/>
                </a:solidFill>
              </a:rPr>
              <a:t>2022-2023 Associate Degree Regulations Workgroup Formed</a:t>
            </a:r>
          </a:p>
          <a:p>
            <a:r>
              <a:rPr lang="en-US" dirty="0">
                <a:solidFill>
                  <a:schemeClr val="tx1"/>
                </a:solidFill>
              </a:rPr>
              <a:t>Reviewed and amended SECTIONS 55060, 55061, and 55062 OF DIVISION 6 OF TITLE 5 OF THE CALIFORNIA CODE OF REGULATIONS </a:t>
            </a:r>
          </a:p>
          <a:p>
            <a:endParaRPr lang="en-US" dirty="0"/>
          </a:p>
        </p:txBody>
      </p:sp>
    </p:spTree>
    <p:extLst>
      <p:ext uri="{BB962C8B-B14F-4D97-AF65-F5344CB8AC3E}">
        <p14:creationId xmlns:p14="http://schemas.microsoft.com/office/powerpoint/2010/main" val="201395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DFDB-85B9-4394-9715-4976BC2A9042}"/>
              </a:ext>
            </a:extLst>
          </p:cNvPr>
          <p:cNvSpPr>
            <a:spLocks noGrp="1"/>
          </p:cNvSpPr>
          <p:nvPr>
            <p:ph type="title"/>
          </p:nvPr>
        </p:nvSpPr>
        <p:spPr/>
        <p:txBody>
          <a:bodyPr/>
          <a:lstStyle/>
          <a:p>
            <a:r>
              <a:rPr lang="en-US" dirty="0"/>
              <a:t>Proposed Alignment of CCC GE </a:t>
            </a:r>
            <a:br>
              <a:rPr lang="en-US" dirty="0"/>
            </a:br>
            <a:r>
              <a:rPr lang="en-US" dirty="0"/>
              <a:t>with Cal-GETC – ASCCC</a:t>
            </a:r>
          </a:p>
        </p:txBody>
      </p:sp>
      <p:sp>
        <p:nvSpPr>
          <p:cNvPr id="3" name="Content Placeholder 2">
            <a:extLst>
              <a:ext uri="{FF2B5EF4-FFF2-40B4-BE49-F238E27FC236}">
                <a16:creationId xmlns:a16="http://schemas.microsoft.com/office/drawing/2014/main" id="{566B45BA-3C00-4D8F-AF12-44C6F473C175}"/>
              </a:ext>
            </a:extLst>
          </p:cNvPr>
          <p:cNvSpPr>
            <a:spLocks noGrp="1"/>
          </p:cNvSpPr>
          <p:nvPr>
            <p:ph idx="1"/>
          </p:nvPr>
        </p:nvSpPr>
        <p:spPr/>
        <p:txBody>
          <a:bodyPr>
            <a:normAutofit lnSpcReduction="10000"/>
          </a:bodyPr>
          <a:lstStyle/>
          <a:p>
            <a:pPr lvl="0" fontAlgn="base">
              <a:spcBef>
                <a:spcPts val="0"/>
              </a:spcBef>
              <a:spcAft>
                <a:spcPts val="1200"/>
              </a:spcAft>
            </a:pPr>
            <a:r>
              <a:rPr lang="en-US" sz="2400" dirty="0">
                <a:solidFill>
                  <a:schemeClr val="tx1"/>
                </a:solidFill>
                <a:cs typeface="Gill Sans" panose="020B0502020104020203" pitchFamily="34" charset="-79"/>
              </a:rPr>
              <a:t>In collaboration with 5C, recommended simplification of associate degree requirements:</a:t>
            </a:r>
          </a:p>
          <a:p>
            <a:pPr lvl="1" fontAlgn="base">
              <a:spcBef>
                <a:spcPts val="0"/>
              </a:spcBef>
              <a:spcAft>
                <a:spcPts val="1200"/>
              </a:spcAft>
            </a:pPr>
            <a:r>
              <a:rPr lang="en-US" sz="2200" dirty="0">
                <a:solidFill>
                  <a:schemeClr val="tx1"/>
                </a:solidFill>
                <a:cs typeface="Gill Sans" panose="020B0502020104020203" pitchFamily="34" charset="-79"/>
              </a:rPr>
              <a:t>Align GE with Cal-GETC, although not identical</a:t>
            </a:r>
          </a:p>
          <a:p>
            <a:pPr lvl="1" fontAlgn="base">
              <a:spcBef>
                <a:spcPts val="0"/>
              </a:spcBef>
              <a:spcAft>
                <a:spcPts val="1200"/>
              </a:spcAft>
            </a:pPr>
            <a:r>
              <a:rPr lang="en-US" sz="2200" dirty="0">
                <a:solidFill>
                  <a:schemeClr val="tx1"/>
                </a:solidFill>
                <a:cs typeface="Gill Sans" panose="020B0502020104020203" pitchFamily="34" charset="-79"/>
              </a:rPr>
              <a:t>Include equivalent requirements as current associate degree requirements</a:t>
            </a:r>
          </a:p>
          <a:p>
            <a:pPr lvl="1" fontAlgn="base">
              <a:spcBef>
                <a:spcPts val="0"/>
              </a:spcBef>
              <a:spcAft>
                <a:spcPts val="1200"/>
              </a:spcAft>
            </a:pPr>
            <a:r>
              <a:rPr lang="en-US" sz="2200" dirty="0">
                <a:solidFill>
                  <a:schemeClr val="tx1"/>
                </a:solidFill>
                <a:cs typeface="Gill Sans" panose="020B0502020104020203" pitchFamily="34" charset="-79"/>
              </a:rPr>
              <a:t>Eliminate complications regarding competency requirements</a:t>
            </a:r>
          </a:p>
          <a:p>
            <a:pPr lvl="1" fontAlgn="base">
              <a:spcBef>
                <a:spcPts val="0"/>
              </a:spcBef>
              <a:spcAft>
                <a:spcPts val="1200"/>
              </a:spcAft>
            </a:pPr>
            <a:r>
              <a:rPr lang="en-US" sz="2200" dirty="0">
                <a:solidFill>
                  <a:schemeClr val="tx1"/>
                </a:solidFill>
                <a:cs typeface="Gill Sans" panose="020B0502020104020203" pitchFamily="34" charset="-79"/>
              </a:rPr>
              <a:t>Provided feedback to CCCCO and 5C</a:t>
            </a:r>
          </a:p>
          <a:p>
            <a:pPr lvl="0" fontAlgn="base">
              <a:spcBef>
                <a:spcPts val="0"/>
              </a:spcBef>
              <a:spcAft>
                <a:spcPts val="1200"/>
              </a:spcAft>
            </a:pPr>
            <a:r>
              <a:rPr lang="en-US" sz="2400" dirty="0">
                <a:solidFill>
                  <a:schemeClr val="tx1"/>
                </a:solidFill>
                <a:cs typeface="Gill Sans" panose="020B0502020104020203" pitchFamily="34" charset="-79"/>
              </a:rPr>
              <a:t>Resolution </a:t>
            </a:r>
            <a:r>
              <a:rPr lang="en-US" sz="2400" dirty="0">
                <a:solidFill>
                  <a:schemeClr val="tx1"/>
                </a:solidFill>
                <a:cs typeface="Gill Sans" panose="020B0502020104020203" pitchFamily="34" charset="-79"/>
                <a:hlinkClick r:id="rId2">
                  <a:extLst>
                    <a:ext uri="{A12FA001-AC4F-418D-AE19-62706E023703}">
                      <ahyp:hlinkClr xmlns:ahyp="http://schemas.microsoft.com/office/drawing/2018/hyperlinkcolor" val="tx"/>
                    </a:ext>
                  </a:extLst>
                </a:hlinkClick>
              </a:rPr>
              <a:t>F22 07.01</a:t>
            </a:r>
            <a:r>
              <a:rPr lang="en-US" sz="2400" dirty="0">
                <a:solidFill>
                  <a:schemeClr val="tx1"/>
                </a:solidFill>
                <a:cs typeface="Gill Sans" panose="020B0502020104020203" pitchFamily="34" charset="-79"/>
              </a:rPr>
              <a:t> for the ASCCC to work with the CCCCO to amend regulations on associate degree to align with “Cal-GETC”</a:t>
            </a:r>
          </a:p>
          <a:p>
            <a:pPr lvl="0" fontAlgn="base">
              <a:spcBef>
                <a:spcPts val="0"/>
              </a:spcBef>
              <a:spcAft>
                <a:spcPts val="1200"/>
              </a:spcAft>
            </a:pPr>
            <a:r>
              <a:rPr lang="en-US" sz="2400" dirty="0">
                <a:solidFill>
                  <a:schemeClr val="tx1"/>
                </a:solidFill>
                <a:cs typeface="Gill Sans" panose="020B0502020104020203" pitchFamily="34" charset="-79"/>
              </a:rPr>
              <a:t>Resolution </a:t>
            </a:r>
            <a:r>
              <a:rPr lang="en-US" sz="2400" dirty="0">
                <a:solidFill>
                  <a:schemeClr val="tx1"/>
                </a:solidFill>
                <a:cs typeface="Gill Sans" panose="020B0502020104020203" pitchFamily="34" charset="-79"/>
                <a:hlinkClick r:id="rId3"/>
              </a:rPr>
              <a:t>S23 06.05</a:t>
            </a:r>
            <a:r>
              <a:rPr lang="en-US" sz="2400" dirty="0">
                <a:solidFill>
                  <a:schemeClr val="tx1"/>
                </a:solidFill>
                <a:cs typeface="Gill Sans" panose="020B0502020104020203" pitchFamily="34" charset="-79"/>
              </a:rPr>
              <a:t> for the ASCCC to support revised associate degree requirements</a:t>
            </a:r>
            <a:endParaRPr lang="en-US" dirty="0"/>
          </a:p>
        </p:txBody>
      </p:sp>
    </p:spTree>
    <p:extLst>
      <p:ext uri="{BB962C8B-B14F-4D97-AF65-F5344CB8AC3E}">
        <p14:creationId xmlns:p14="http://schemas.microsoft.com/office/powerpoint/2010/main" val="420751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039E-992B-4C2E-AC1E-6A5E46984A4D}"/>
              </a:ext>
            </a:extLst>
          </p:cNvPr>
          <p:cNvSpPr>
            <a:spLocks noGrp="1"/>
          </p:cNvSpPr>
          <p:nvPr>
            <p:ph type="title"/>
          </p:nvPr>
        </p:nvSpPr>
        <p:spPr/>
        <p:txBody>
          <a:bodyPr/>
          <a:lstStyle/>
          <a:p>
            <a:pPr algn="ctr"/>
            <a:r>
              <a:rPr lang="en-US" dirty="0"/>
              <a:t>Proposed Alignment of CCC GE </a:t>
            </a:r>
            <a:br>
              <a:rPr lang="en-US" dirty="0"/>
            </a:br>
            <a:r>
              <a:rPr lang="en-US" dirty="0"/>
              <a:t>with Cal-GETC (fall 2022)</a:t>
            </a:r>
          </a:p>
        </p:txBody>
      </p:sp>
      <p:pic>
        <p:nvPicPr>
          <p:cNvPr id="4" name="Content Placeholder 3" descr="proposed (local) associate degree general education pathways table">
            <a:extLst>
              <a:ext uri="{FF2B5EF4-FFF2-40B4-BE49-F238E27FC236}">
                <a16:creationId xmlns:a16="http://schemas.microsoft.com/office/drawing/2014/main" id="{473F9F7D-EF8F-44D9-B8AC-C0AEB808E658}"/>
              </a:ext>
            </a:extLst>
          </p:cNvPr>
          <p:cNvPicPr>
            <a:picLocks noGrp="1" noChangeAspect="1"/>
          </p:cNvPicPr>
          <p:nvPr>
            <p:ph idx="4294967295"/>
          </p:nvPr>
        </p:nvPicPr>
        <p:blipFill>
          <a:blip r:embed="rId2"/>
          <a:stretch>
            <a:fillRect/>
          </a:stretch>
        </p:blipFill>
        <p:spPr>
          <a:xfrm>
            <a:off x="1412875" y="1690688"/>
            <a:ext cx="9940924" cy="4256088"/>
          </a:xfrm>
          <a:prstGeom prst="rect">
            <a:avLst/>
          </a:prstGeom>
        </p:spPr>
      </p:pic>
    </p:spTree>
    <p:extLst>
      <p:ext uri="{BB962C8B-B14F-4D97-AF65-F5344CB8AC3E}">
        <p14:creationId xmlns:p14="http://schemas.microsoft.com/office/powerpoint/2010/main" val="132239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0623-37B4-4D94-A30E-18BEA9A1F269}"/>
              </a:ext>
            </a:extLst>
          </p:cNvPr>
          <p:cNvSpPr>
            <a:spLocks noGrp="1"/>
          </p:cNvSpPr>
          <p:nvPr>
            <p:ph type="title"/>
          </p:nvPr>
        </p:nvSpPr>
        <p:spPr/>
        <p:txBody>
          <a:bodyPr/>
          <a:lstStyle/>
          <a:p>
            <a:pPr algn="ctr"/>
            <a:r>
              <a:rPr lang="en-US" dirty="0"/>
              <a:t>Proposed Title 5 Associate Degree GE Pathway</a:t>
            </a:r>
          </a:p>
        </p:txBody>
      </p:sp>
      <p:pic>
        <p:nvPicPr>
          <p:cNvPr id="5" name="Content Placeholder 4" descr="proposed title 5 associate degree GE pathway">
            <a:extLst>
              <a:ext uri="{FF2B5EF4-FFF2-40B4-BE49-F238E27FC236}">
                <a16:creationId xmlns:a16="http://schemas.microsoft.com/office/drawing/2014/main" id="{4EE037EC-3518-44DF-A884-CD719442DE52}"/>
              </a:ext>
            </a:extLst>
          </p:cNvPr>
          <p:cNvPicPr>
            <a:picLocks noGrp="1" noChangeAspect="1"/>
          </p:cNvPicPr>
          <p:nvPr>
            <p:ph idx="4294967295"/>
          </p:nvPr>
        </p:nvPicPr>
        <p:blipFill>
          <a:blip r:embed="rId2"/>
          <a:stretch>
            <a:fillRect/>
          </a:stretch>
        </p:blipFill>
        <p:spPr>
          <a:xfrm>
            <a:off x="1376362" y="1690688"/>
            <a:ext cx="9977437" cy="4438263"/>
          </a:xfrm>
          <a:prstGeom prst="rect">
            <a:avLst/>
          </a:prstGeom>
        </p:spPr>
      </p:pic>
    </p:spTree>
    <p:extLst>
      <p:ext uri="{BB962C8B-B14F-4D97-AF65-F5344CB8AC3E}">
        <p14:creationId xmlns:p14="http://schemas.microsoft.com/office/powerpoint/2010/main" val="60810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8612-D20E-4AF3-92A5-CB3B21D83554}"/>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564CC60C-E52A-4574-ABA4-DA7EA4B1C9F6}"/>
              </a:ext>
            </a:extLst>
          </p:cNvPr>
          <p:cNvSpPr>
            <a:spLocks noGrp="1"/>
          </p:cNvSpPr>
          <p:nvPr>
            <p:ph idx="1"/>
          </p:nvPr>
        </p:nvSpPr>
        <p:spPr>
          <a:xfrm>
            <a:off x="838200" y="3016885"/>
            <a:ext cx="10515600" cy="3841115"/>
          </a:xfrm>
        </p:spPr>
        <p:txBody>
          <a:bodyPr/>
          <a:lstStyle/>
          <a:p>
            <a:r>
              <a:rPr lang="en-US" sz="2800" dirty="0" err="1">
                <a:solidFill>
                  <a:schemeClr val="tx1"/>
                </a:solidFill>
              </a:rPr>
              <a:t>Ginni</a:t>
            </a:r>
            <a:r>
              <a:rPr lang="en-US" sz="2800" dirty="0">
                <a:solidFill>
                  <a:schemeClr val="tx1"/>
                </a:solidFill>
              </a:rPr>
              <a:t> May, Sacramento City College, ASCCC Past President</a:t>
            </a:r>
          </a:p>
          <a:p>
            <a:r>
              <a:rPr lang="en-US" sz="2800" dirty="0">
                <a:solidFill>
                  <a:schemeClr val="tx1"/>
                </a:solidFill>
              </a:rPr>
              <a:t>LaTonya Parker Ed. D., Moreno Valley College, ASCCC Secretary</a:t>
            </a:r>
          </a:p>
          <a:p>
            <a:r>
              <a:rPr lang="en-US" sz="2800" dirty="0">
                <a:solidFill>
                  <a:schemeClr val="tx1"/>
                </a:solidFill>
              </a:rPr>
              <a:t>Erik Shearer, Butte College, Vice President of Instruction</a:t>
            </a:r>
          </a:p>
          <a:p>
            <a:pPr marL="0" indent="0">
              <a:buNone/>
            </a:pPr>
            <a:endParaRPr lang="en-US" dirty="0"/>
          </a:p>
        </p:txBody>
      </p:sp>
    </p:spTree>
    <p:extLst>
      <p:ext uri="{BB962C8B-B14F-4D97-AF65-F5344CB8AC3E}">
        <p14:creationId xmlns:p14="http://schemas.microsoft.com/office/powerpoint/2010/main" val="328625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1B4A0-9B17-CC8A-BE70-46D2CA1770ED}"/>
              </a:ext>
            </a:extLst>
          </p:cNvPr>
          <p:cNvSpPr>
            <a:spLocks noGrp="1"/>
          </p:cNvSpPr>
          <p:nvPr>
            <p:ph type="title"/>
          </p:nvPr>
        </p:nvSpPr>
        <p:spPr>
          <a:xfrm>
            <a:off x="1175657" y="365125"/>
            <a:ext cx="10178142" cy="1325563"/>
          </a:xfrm>
        </p:spPr>
        <p:txBody>
          <a:bodyPr anchor="ctr">
            <a:normAutofit/>
          </a:bodyPr>
          <a:lstStyle/>
          <a:p>
            <a:r>
              <a:rPr lang="en-US" dirty="0"/>
              <a:t>Cross-walk for CCC GE Changes</a:t>
            </a:r>
          </a:p>
        </p:txBody>
      </p:sp>
      <p:pic>
        <p:nvPicPr>
          <p:cNvPr id="17" name="Picture 16" descr="A table showing as crosswalk between the current general education and competency requirements in title 5 for CCC General Education and the new title 5 regulations for CCC General Education.  ">
            <a:extLst>
              <a:ext uri="{FF2B5EF4-FFF2-40B4-BE49-F238E27FC236}">
                <a16:creationId xmlns:a16="http://schemas.microsoft.com/office/drawing/2014/main" id="{ED731D88-283C-CE45-16E3-2D00B7420523}"/>
              </a:ext>
            </a:extLst>
          </p:cNvPr>
          <p:cNvPicPr>
            <a:picLocks noChangeAspect="1"/>
          </p:cNvPicPr>
          <p:nvPr/>
        </p:nvPicPr>
        <p:blipFill>
          <a:blip r:embed="rId2"/>
          <a:stretch>
            <a:fillRect/>
          </a:stretch>
        </p:blipFill>
        <p:spPr>
          <a:xfrm>
            <a:off x="1134091" y="1756237"/>
            <a:ext cx="10877869" cy="4270493"/>
          </a:xfrm>
          <a:prstGeom prst="rect">
            <a:avLst/>
          </a:prstGeom>
        </p:spPr>
      </p:pic>
    </p:spTree>
    <p:extLst>
      <p:ext uri="{BB962C8B-B14F-4D97-AF65-F5344CB8AC3E}">
        <p14:creationId xmlns:p14="http://schemas.microsoft.com/office/powerpoint/2010/main" val="7017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A83D-D81A-2813-5E08-079B0AB8D4E1}"/>
              </a:ext>
            </a:extLst>
          </p:cNvPr>
          <p:cNvSpPr>
            <a:spLocks noGrp="1"/>
          </p:cNvSpPr>
          <p:nvPr>
            <p:ph type="title"/>
          </p:nvPr>
        </p:nvSpPr>
        <p:spPr/>
        <p:txBody>
          <a:bodyPr/>
          <a:lstStyle/>
          <a:p>
            <a:r>
              <a:rPr lang="en-US" dirty="0"/>
              <a:t>Summary of Changes to t5 Associate Degree Regs</a:t>
            </a:r>
          </a:p>
        </p:txBody>
      </p:sp>
      <p:sp>
        <p:nvSpPr>
          <p:cNvPr id="3" name="Content Placeholder 2">
            <a:extLst>
              <a:ext uri="{FF2B5EF4-FFF2-40B4-BE49-F238E27FC236}">
                <a16:creationId xmlns:a16="http://schemas.microsoft.com/office/drawing/2014/main" id="{FAEF776E-D55E-82B8-6F53-042F5FD612AD}"/>
              </a:ext>
            </a:extLst>
          </p:cNvPr>
          <p:cNvSpPr>
            <a:spLocks noGrp="1"/>
          </p:cNvSpPr>
          <p:nvPr>
            <p:ph sz="half" idx="1"/>
          </p:nvPr>
        </p:nvSpPr>
        <p:spPr>
          <a:xfrm>
            <a:off x="1175655" y="1532238"/>
            <a:ext cx="10500529" cy="4644725"/>
          </a:xfrm>
        </p:spPr>
        <p:txBody>
          <a:bodyPr>
            <a:normAutofit fontScale="92500" lnSpcReduction="20000"/>
          </a:bodyPr>
          <a:lstStyle/>
          <a:p>
            <a:pPr marL="0" indent="0">
              <a:buNone/>
            </a:pPr>
            <a:r>
              <a:rPr lang="en-US" dirty="0"/>
              <a:t>Overall: Shorten regs to clarify distinctions among degree standards and criteria, constructing and approving a local degree, and how a student earns an AA/AS</a:t>
            </a:r>
          </a:p>
          <a:p>
            <a:pPr marL="0" indent="0">
              <a:buNone/>
            </a:pPr>
            <a:endParaRPr lang="en-US" dirty="0"/>
          </a:p>
          <a:p>
            <a:r>
              <a:rPr lang="en-US" dirty="0"/>
              <a:t>§55060 – Philosophy and Criteria for Associate Degrees and Gen Ed. </a:t>
            </a:r>
          </a:p>
          <a:p>
            <a:pPr marL="0" indent="0">
              <a:buNone/>
            </a:pPr>
            <a:endParaRPr lang="en-US" dirty="0"/>
          </a:p>
          <a:p>
            <a:r>
              <a:rPr lang="en-US" dirty="0"/>
              <a:t>§55061 – Associate Degree Requirements  </a:t>
            </a:r>
          </a:p>
          <a:p>
            <a:pPr lvl="1"/>
            <a:r>
              <a:rPr lang="en-US" dirty="0"/>
              <a:t>How you build and approve through the curriculum process.  Includes new Gen Ed categories.  Clarifies the definition of “area of emphasis.”</a:t>
            </a:r>
          </a:p>
          <a:p>
            <a:pPr marL="457200" lvl="1" indent="0">
              <a:buNone/>
            </a:pPr>
            <a:endParaRPr lang="en-US" dirty="0"/>
          </a:p>
          <a:p>
            <a:r>
              <a:rPr lang="en-US" dirty="0"/>
              <a:t>§55062 – Requirements for Awarding an Associates Degree</a:t>
            </a:r>
          </a:p>
          <a:p>
            <a:pPr lvl="1"/>
            <a:r>
              <a:rPr lang="en-US" dirty="0"/>
              <a:t>Residency – changed from “College” to “District”</a:t>
            </a:r>
          </a:p>
          <a:p>
            <a:pPr lvl="1"/>
            <a:r>
              <a:rPr lang="en-US" dirty="0"/>
              <a:t>Includes use of noncredit to satisfy requirements (from old §55064)</a:t>
            </a:r>
          </a:p>
          <a:p>
            <a:pPr lvl="1"/>
            <a:r>
              <a:rPr lang="en-US" dirty="0"/>
              <a:t>Allows colleges to compute a minimum 2.0 GPA by excluding courses not used to satisfy degree requirements.  </a:t>
            </a:r>
          </a:p>
          <a:p>
            <a:pPr lvl="1"/>
            <a:r>
              <a:rPr lang="en-US" dirty="0"/>
              <a:t>Includes new language re: meeting GE requirements through previous baccalaureate degree completion.  </a:t>
            </a:r>
          </a:p>
          <a:p>
            <a:pPr lvl="1"/>
            <a:endParaRPr lang="en-US" dirty="0"/>
          </a:p>
          <a:p>
            <a:pPr lvl="1"/>
            <a:endParaRPr lang="en-US" dirty="0"/>
          </a:p>
        </p:txBody>
      </p:sp>
    </p:spTree>
    <p:extLst>
      <p:ext uri="{BB962C8B-B14F-4D97-AF65-F5344CB8AC3E}">
        <p14:creationId xmlns:p14="http://schemas.microsoft.com/office/powerpoint/2010/main" val="400011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F7A9-466A-3098-CE56-F6DF7C3A2CB5}"/>
              </a:ext>
            </a:extLst>
          </p:cNvPr>
          <p:cNvSpPr>
            <a:spLocks noGrp="1"/>
          </p:cNvSpPr>
          <p:nvPr>
            <p:ph type="title"/>
          </p:nvPr>
        </p:nvSpPr>
        <p:spPr>
          <a:xfrm>
            <a:off x="1668161" y="365125"/>
            <a:ext cx="10392033" cy="6394021"/>
          </a:xfrm>
        </p:spPr>
        <p:txBody>
          <a:bodyPr>
            <a:normAutofit/>
          </a:bodyPr>
          <a:lstStyle/>
          <a:p>
            <a:r>
              <a:rPr lang="en-US" sz="6600" dirty="0"/>
              <a:t>New GE for CCC Baccalaureate</a:t>
            </a:r>
          </a:p>
        </p:txBody>
      </p:sp>
    </p:spTree>
    <p:extLst>
      <p:ext uri="{BB962C8B-B14F-4D97-AF65-F5344CB8AC3E}">
        <p14:creationId xmlns:p14="http://schemas.microsoft.com/office/powerpoint/2010/main" val="64477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A486-5BFC-4254-B0E9-B7C5255EE904}"/>
              </a:ext>
            </a:extLst>
          </p:cNvPr>
          <p:cNvSpPr>
            <a:spLocks noGrp="1"/>
          </p:cNvSpPr>
          <p:nvPr>
            <p:ph type="title"/>
          </p:nvPr>
        </p:nvSpPr>
        <p:spPr/>
        <p:txBody>
          <a:bodyPr/>
          <a:lstStyle/>
          <a:p>
            <a:r>
              <a:rPr lang="en-US" dirty="0"/>
              <a:t>Proposed CCC Baccalaureate Lower Division Degree GE</a:t>
            </a:r>
          </a:p>
        </p:txBody>
      </p:sp>
      <p:sp>
        <p:nvSpPr>
          <p:cNvPr id="5" name="Rectangle 4">
            <a:extLst>
              <a:ext uri="{FF2B5EF4-FFF2-40B4-BE49-F238E27FC236}">
                <a16:creationId xmlns:a16="http://schemas.microsoft.com/office/drawing/2014/main" id="{03CEADDF-6716-4162-A551-808D31B22102}"/>
              </a:ext>
            </a:extLst>
          </p:cNvPr>
          <p:cNvSpPr/>
          <p:nvPr/>
        </p:nvSpPr>
        <p:spPr>
          <a:xfrm>
            <a:off x="1316877" y="1962472"/>
            <a:ext cx="9895702" cy="3421962"/>
          </a:xfrm>
          <a:prstGeom prst="rect">
            <a:avLst/>
          </a:prstGeom>
        </p:spPr>
        <p:txBody>
          <a:bodyPr wrap="square">
            <a:spAutoFit/>
          </a:bodyPr>
          <a:lstStyle/>
          <a:p>
            <a:pPr marL="342900" lvl="0" indent="-342900" fontAlgn="base">
              <a:lnSpc>
                <a:spcPct val="90000"/>
              </a:lnSpc>
              <a:spcBef>
                <a:spcPts val="1000"/>
              </a:spcBef>
              <a:spcAft>
                <a:spcPct val="0"/>
              </a:spcAft>
              <a:buFont typeface="Arial" panose="020B0604020202020204" pitchFamily="34" charset="0"/>
              <a:buChar char="•"/>
            </a:pPr>
            <a:r>
              <a:rPr lang="en-US" sz="2400" dirty="0">
                <a:solidFill>
                  <a:srgbClr val="404040"/>
                </a:solidFill>
                <a:cs typeface="Gill Sans" panose="020B0502020104020203" pitchFamily="34" charset="-79"/>
              </a:rPr>
              <a:t>ACCJC currently requires 36 units of GE for CCC baccalaureate degree students (27 lower division; 9 upper division)</a:t>
            </a:r>
          </a:p>
          <a:p>
            <a:pPr marL="342900" lvl="0" indent="-342900" fontAlgn="base">
              <a:lnSpc>
                <a:spcPct val="90000"/>
              </a:lnSpc>
              <a:spcBef>
                <a:spcPts val="1000"/>
              </a:spcBef>
              <a:spcAft>
                <a:spcPct val="0"/>
              </a:spcAft>
              <a:buFont typeface="Arial" panose="020B0604020202020204" pitchFamily="34" charset="0"/>
              <a:buChar char="•"/>
            </a:pPr>
            <a:r>
              <a:rPr lang="en-US" sz="2400" dirty="0">
                <a:solidFill>
                  <a:srgbClr val="404040"/>
                </a:solidFill>
                <a:cs typeface="Gill Sans" panose="020B0502020104020203" pitchFamily="34" charset="-79"/>
              </a:rPr>
              <a:t>Students are currently required to follow IGETC or CSU GE (which are being replaced by Cal-GETC)</a:t>
            </a:r>
          </a:p>
          <a:p>
            <a:pPr marL="342900" lvl="0" indent="-342900" fontAlgn="base">
              <a:lnSpc>
                <a:spcPct val="90000"/>
              </a:lnSpc>
              <a:spcBef>
                <a:spcPts val="1000"/>
              </a:spcBef>
              <a:spcAft>
                <a:spcPct val="0"/>
              </a:spcAft>
              <a:buFont typeface="Arial" panose="020B0604020202020204" pitchFamily="34" charset="0"/>
              <a:buChar char="•"/>
            </a:pPr>
            <a:r>
              <a:rPr lang="en-US" sz="2400" dirty="0">
                <a:solidFill>
                  <a:srgbClr val="404040"/>
                </a:solidFill>
                <a:cs typeface="Gill Sans" panose="020B0502020104020203" pitchFamily="34" charset="-79"/>
              </a:rPr>
              <a:t>The proposed GE pathway:</a:t>
            </a:r>
          </a:p>
          <a:p>
            <a:pPr marL="1028700" lvl="1" indent="-342900" fontAlgn="base">
              <a:lnSpc>
                <a:spcPct val="90000"/>
              </a:lnSpc>
              <a:spcBef>
                <a:spcPts val="500"/>
              </a:spcBef>
              <a:spcAft>
                <a:spcPct val="0"/>
              </a:spcAft>
              <a:buFont typeface="Arial" panose="020B0604020202020204" pitchFamily="34" charset="0"/>
              <a:buChar char="•"/>
            </a:pPr>
            <a:r>
              <a:rPr lang="en-US" sz="2200" dirty="0">
                <a:solidFill>
                  <a:srgbClr val="404040"/>
                </a:solidFill>
                <a:cs typeface="Gill Sans" panose="020B0502020104020203" pitchFamily="34" charset="-79"/>
              </a:rPr>
              <a:t>Helps address the challenge of high-unit technical degree programs</a:t>
            </a:r>
          </a:p>
          <a:p>
            <a:pPr marL="1028700" lvl="1" indent="-342900" fontAlgn="base">
              <a:lnSpc>
                <a:spcPct val="90000"/>
              </a:lnSpc>
              <a:spcBef>
                <a:spcPts val="500"/>
              </a:spcBef>
              <a:spcAft>
                <a:spcPct val="0"/>
              </a:spcAft>
              <a:buFont typeface="Arial" panose="020B0604020202020204" pitchFamily="34" charset="0"/>
              <a:buChar char="•"/>
            </a:pPr>
            <a:r>
              <a:rPr lang="en-US" sz="2200" dirty="0">
                <a:solidFill>
                  <a:srgbClr val="404040"/>
                </a:solidFill>
                <a:cs typeface="Gill Sans" panose="020B0502020104020203" pitchFamily="34" charset="-79"/>
              </a:rPr>
              <a:t>May be more appropriate for our baccalaureate degree students (in terms of structure of pattern and area criteria)</a:t>
            </a:r>
          </a:p>
          <a:p>
            <a:pPr marL="1028700" lvl="1" indent="-342900" fontAlgn="base">
              <a:lnSpc>
                <a:spcPct val="90000"/>
              </a:lnSpc>
              <a:spcBef>
                <a:spcPts val="500"/>
              </a:spcBef>
              <a:spcAft>
                <a:spcPct val="0"/>
              </a:spcAft>
              <a:buFont typeface="Arial" panose="020B0604020202020204" pitchFamily="34" charset="0"/>
              <a:buChar char="•"/>
            </a:pPr>
            <a:r>
              <a:rPr lang="en-US" sz="2200" dirty="0">
                <a:solidFill>
                  <a:srgbClr val="404040"/>
                </a:solidFill>
                <a:cs typeface="Gill Sans" panose="020B0502020104020203" pitchFamily="34" charset="-79"/>
              </a:rPr>
              <a:t>Would allow for increased flexibility for local approval of courses </a:t>
            </a:r>
          </a:p>
        </p:txBody>
      </p:sp>
    </p:spTree>
    <p:extLst>
      <p:ext uri="{BB962C8B-B14F-4D97-AF65-F5344CB8AC3E}">
        <p14:creationId xmlns:p14="http://schemas.microsoft.com/office/powerpoint/2010/main" val="326064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A0F1F6-2C27-43D0-BE2D-D4B2BF7E6C31}"/>
              </a:ext>
            </a:extLst>
          </p:cNvPr>
          <p:cNvSpPr>
            <a:spLocks noGrp="1"/>
          </p:cNvSpPr>
          <p:nvPr>
            <p:ph type="title"/>
          </p:nvPr>
        </p:nvSpPr>
        <p:spPr>
          <a:xfrm>
            <a:off x="1176338" y="365126"/>
            <a:ext cx="10068311" cy="796410"/>
          </a:xfrm>
        </p:spPr>
        <p:txBody>
          <a:bodyPr>
            <a:normAutofit fontScale="90000"/>
          </a:bodyPr>
          <a:lstStyle/>
          <a:p>
            <a:pPr algn="ctr"/>
            <a:r>
              <a:rPr lang="en-US" b="1" dirty="0"/>
              <a:t>(proposal consideration) Baccalaureate Degree Lower Division GE Pathway</a:t>
            </a:r>
          </a:p>
        </p:txBody>
      </p:sp>
      <p:graphicFrame>
        <p:nvGraphicFramePr>
          <p:cNvPr id="4" name="Content Placeholder 6">
            <a:extLst>
              <a:ext uri="{FF2B5EF4-FFF2-40B4-BE49-F238E27FC236}">
                <a16:creationId xmlns:a16="http://schemas.microsoft.com/office/drawing/2014/main" id="{46BBB10B-3BDD-41E0-A934-61AF9F3D9DF7}"/>
              </a:ext>
            </a:extLst>
          </p:cNvPr>
          <p:cNvGraphicFramePr>
            <a:graphicFrameLocks/>
          </p:cNvGraphicFramePr>
          <p:nvPr>
            <p:extLst>
              <p:ext uri="{D42A27DB-BD31-4B8C-83A1-F6EECF244321}">
                <p14:modId xmlns:p14="http://schemas.microsoft.com/office/powerpoint/2010/main" val="2221929251"/>
              </p:ext>
            </p:extLst>
          </p:nvPr>
        </p:nvGraphicFramePr>
        <p:xfrm>
          <a:off x="1176338" y="1189354"/>
          <a:ext cx="10439012" cy="5303520"/>
        </p:xfrm>
        <a:graphic>
          <a:graphicData uri="http://schemas.openxmlformats.org/drawingml/2006/table">
            <a:tbl>
              <a:tblPr firstRow="1" bandRow="1">
                <a:tableStyleId>{5C22544A-7EE6-4342-B048-85BDC9FD1C3A}</a:tableStyleId>
              </a:tblPr>
              <a:tblGrid>
                <a:gridCol w="1106532">
                  <a:extLst>
                    <a:ext uri="{9D8B030D-6E8A-4147-A177-3AD203B41FA5}">
                      <a16:colId xmlns:a16="http://schemas.microsoft.com/office/drawing/2014/main" val="2322477383"/>
                    </a:ext>
                  </a:extLst>
                </a:gridCol>
                <a:gridCol w="6629005">
                  <a:extLst>
                    <a:ext uri="{9D8B030D-6E8A-4147-A177-3AD203B41FA5}">
                      <a16:colId xmlns:a16="http://schemas.microsoft.com/office/drawing/2014/main" val="1059851583"/>
                    </a:ext>
                  </a:extLst>
                </a:gridCol>
                <a:gridCol w="2703475">
                  <a:extLst>
                    <a:ext uri="{9D8B030D-6E8A-4147-A177-3AD203B41FA5}">
                      <a16:colId xmlns:a16="http://schemas.microsoft.com/office/drawing/2014/main" val="1297353694"/>
                    </a:ext>
                  </a:extLst>
                </a:gridCol>
              </a:tblGrid>
              <a:tr h="579120">
                <a:tc>
                  <a:txBody>
                    <a:bodyPr/>
                    <a:lstStyle/>
                    <a:p>
                      <a:pPr marL="0" marR="0">
                        <a:spcBef>
                          <a:spcPts val="0"/>
                        </a:spcBef>
                        <a:spcAft>
                          <a:spcPts val="0"/>
                        </a:spcAft>
                      </a:pPr>
                      <a:r>
                        <a:rPr lang="en-US" sz="1600">
                          <a:effectLst/>
                        </a:rPr>
                        <a:t>Area</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Subject</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Courses (minimum 3 semester/4 quarter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078162660"/>
                  </a:ext>
                </a:extLst>
              </a:tr>
              <a:tr h="1066800">
                <a:tc>
                  <a:txBody>
                    <a:bodyPr/>
                    <a:lstStyle/>
                    <a:p>
                      <a:pPr marL="0" marR="0">
                        <a:spcBef>
                          <a:spcPts val="0"/>
                        </a:spcBef>
                        <a:spcAft>
                          <a:spcPts val="0"/>
                        </a:spcAft>
                      </a:pPr>
                      <a:r>
                        <a:rPr lang="en-US" sz="1600" dirty="0">
                          <a:effectLst/>
                        </a:rPr>
                        <a:t>1 </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English Communication, Oral Communication, and Critical Thinking</a:t>
                      </a:r>
                    </a:p>
                    <a:p>
                      <a:pPr marL="0" marR="0">
                        <a:spcBef>
                          <a:spcPts val="0"/>
                        </a:spcBef>
                        <a:spcAft>
                          <a:spcPts val="0"/>
                        </a:spcAft>
                      </a:pPr>
                      <a:r>
                        <a:rPr lang="en-US" sz="1600" dirty="0">
                          <a:effectLst/>
                        </a:rPr>
                        <a:t>English Composition</a:t>
                      </a:r>
                    </a:p>
                    <a:p>
                      <a:pPr marL="0" marR="0">
                        <a:spcBef>
                          <a:spcPts val="0"/>
                        </a:spcBef>
                        <a:spcAft>
                          <a:spcPts val="0"/>
                        </a:spcAft>
                      </a:pPr>
                      <a:r>
                        <a:rPr lang="en-US" sz="1600" dirty="0">
                          <a:effectLst/>
                        </a:rPr>
                        <a:t>Oral Communication and Critical Thinking</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1 course </a:t>
                      </a:r>
                    </a:p>
                    <a:p>
                      <a:pPr marL="0" marR="0">
                        <a:spcBef>
                          <a:spcPts val="0"/>
                        </a:spcBef>
                        <a:spcAft>
                          <a:spcPts val="0"/>
                        </a:spcAft>
                      </a:pPr>
                      <a:r>
                        <a:rPr lang="en-US" sz="1600" dirty="0">
                          <a:effectLst/>
                        </a:rPr>
                        <a:t>1 course </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187353322"/>
                  </a:ext>
                </a:extLst>
              </a:tr>
              <a:tr h="335280">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Mathematical Concepts and Quantitative Reasoning</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781632820"/>
                  </a:ext>
                </a:extLst>
              </a:tr>
              <a:tr h="335280">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Arts and Humanities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328445831"/>
                  </a:ext>
                </a:extLst>
              </a:tr>
              <a:tr h="335280">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Social and Behavioral Sciences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928205824"/>
                  </a:ext>
                </a:extLst>
              </a:tr>
              <a:tr h="335280">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Natural Sciences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417692575"/>
                  </a:ext>
                </a:extLst>
              </a:tr>
              <a:tr h="335280">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Ethnic Studies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556491369"/>
                  </a:ext>
                </a:extLst>
              </a:tr>
              <a:tr h="335280">
                <a:tc>
                  <a:txBody>
                    <a:bodyPr/>
                    <a:lstStyle/>
                    <a:p>
                      <a:pPr marL="0" marR="0">
                        <a:spcBef>
                          <a:spcPts val="0"/>
                        </a:spcBef>
                        <a:spcAft>
                          <a:spcPts val="0"/>
                        </a:spcAft>
                      </a:pPr>
                      <a:r>
                        <a:rPr lang="en-US" sz="1600">
                          <a:effectLst/>
                        </a:rPr>
                        <a:t>7</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i="1" dirty="0">
                          <a:effectLst/>
                        </a:rPr>
                        <a:t>Lifelong Learning and Self-Development</a:t>
                      </a:r>
                      <a:endParaRPr lang="en-US" sz="1600" b="1" i="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optional</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626918556"/>
                  </a:ext>
                </a:extLst>
              </a:tr>
              <a:tr h="335280">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Two additional courses from any two areas above</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2 courses</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555075718"/>
                  </a:ext>
                </a:extLst>
              </a:tr>
              <a:tr h="1310639">
                <a:tc>
                  <a:txBody>
                    <a:bodyPr/>
                    <a:lstStyle/>
                    <a:p>
                      <a:pPr marL="0" marR="0">
                        <a:spcBef>
                          <a:spcPts val="0"/>
                        </a:spcBef>
                        <a:spcAft>
                          <a:spcPts val="0"/>
                        </a:spcAft>
                      </a:pPr>
                      <a:r>
                        <a:rPr lang="en-US" sz="1600">
                          <a:effectLst/>
                        </a:rPr>
                        <a:t>Total Courses (units)</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Courses must be transfer-level courses.</a:t>
                      </a:r>
                    </a:p>
                    <a:p>
                      <a:pPr marL="0" marR="0">
                        <a:spcBef>
                          <a:spcPts val="0"/>
                        </a:spcBef>
                        <a:spcAft>
                          <a:spcPts val="0"/>
                        </a:spcAft>
                      </a:pPr>
                      <a:r>
                        <a:rPr lang="en-US" sz="1600">
                          <a:effectLst/>
                        </a:rPr>
                        <a:t>*Exceptions: Students in career technical programs seeking a certificate or associate degree with specific requirements, as dictated by the program’s advisory or accrediting body, that cannot be satisfied with transfer-level coursework. See EDC §78213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9 courses </a:t>
                      </a:r>
                    </a:p>
                    <a:p>
                      <a:pPr marL="0" marR="0">
                        <a:spcBef>
                          <a:spcPts val="0"/>
                        </a:spcBef>
                        <a:spcAft>
                          <a:spcPts val="0"/>
                        </a:spcAft>
                      </a:pPr>
                      <a:r>
                        <a:rPr lang="en-US" sz="1600" dirty="0">
                          <a:effectLst/>
                        </a:rPr>
                        <a:t>(27 semester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186212250"/>
                  </a:ext>
                </a:extLst>
              </a:tr>
            </a:tbl>
          </a:graphicData>
        </a:graphic>
      </p:graphicFrame>
    </p:spTree>
    <p:extLst>
      <p:ext uri="{BB962C8B-B14F-4D97-AF65-F5344CB8AC3E}">
        <p14:creationId xmlns:p14="http://schemas.microsoft.com/office/powerpoint/2010/main" val="74711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B729-380A-ABEC-0200-1A1F03B58730}"/>
              </a:ext>
            </a:extLst>
          </p:cNvPr>
          <p:cNvSpPr>
            <a:spLocks noGrp="1"/>
          </p:cNvSpPr>
          <p:nvPr>
            <p:ph type="title"/>
          </p:nvPr>
        </p:nvSpPr>
        <p:spPr>
          <a:xfrm>
            <a:off x="1175657" y="365125"/>
            <a:ext cx="10178142" cy="5899751"/>
          </a:xfrm>
        </p:spPr>
        <p:txBody>
          <a:bodyPr>
            <a:normAutofit/>
          </a:bodyPr>
          <a:lstStyle/>
          <a:p>
            <a:r>
              <a:rPr lang="en-US" sz="6600"/>
              <a:t>Considerations </a:t>
            </a:r>
            <a:endParaRPr lang="en-US" sz="6600" dirty="0"/>
          </a:p>
        </p:txBody>
      </p:sp>
    </p:spTree>
    <p:extLst>
      <p:ext uri="{BB962C8B-B14F-4D97-AF65-F5344CB8AC3E}">
        <p14:creationId xmlns:p14="http://schemas.microsoft.com/office/powerpoint/2010/main" val="275009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0B5E-4FB1-4681-8F48-75B3D037D0B8}"/>
              </a:ext>
            </a:extLst>
          </p:cNvPr>
          <p:cNvSpPr>
            <a:spLocks noGrp="1"/>
          </p:cNvSpPr>
          <p:nvPr>
            <p:ph type="title"/>
          </p:nvPr>
        </p:nvSpPr>
        <p:spPr/>
        <p:txBody>
          <a:bodyPr/>
          <a:lstStyle/>
          <a:p>
            <a:pPr algn="ctr"/>
            <a:r>
              <a:rPr lang="en-US" dirty="0"/>
              <a:t>Opportunities and Challenges</a:t>
            </a:r>
            <a:br>
              <a:rPr lang="en-US" dirty="0"/>
            </a:br>
            <a:r>
              <a:rPr lang="en-US" dirty="0"/>
              <a:t>for Colleges and Students</a:t>
            </a:r>
          </a:p>
        </p:txBody>
      </p:sp>
      <p:sp>
        <p:nvSpPr>
          <p:cNvPr id="3" name="Rectangle 2">
            <a:extLst>
              <a:ext uri="{FF2B5EF4-FFF2-40B4-BE49-F238E27FC236}">
                <a16:creationId xmlns:a16="http://schemas.microsoft.com/office/drawing/2014/main" id="{B0810EC3-A48D-4B5D-AEAB-35B290EFF429}"/>
              </a:ext>
            </a:extLst>
          </p:cNvPr>
          <p:cNvSpPr/>
          <p:nvPr/>
        </p:nvSpPr>
        <p:spPr>
          <a:xfrm>
            <a:off x="1175657" y="1690688"/>
            <a:ext cx="10178142" cy="4524315"/>
          </a:xfrm>
          <a:prstGeom prst="rect">
            <a:avLst/>
          </a:prstGeom>
        </p:spPr>
        <p:txBody>
          <a:bodyPr wrap="square">
            <a:spAutoFit/>
          </a:bodyPr>
          <a:lstStyle/>
          <a:p>
            <a:r>
              <a:rPr lang="en-US" sz="2400" dirty="0"/>
              <a:t>Opportunities:</a:t>
            </a:r>
          </a:p>
          <a:p>
            <a:pPr marL="342900" indent="-342900">
              <a:buFont typeface="Arial" panose="020B0604020202020204" pitchFamily="34" charset="0"/>
              <a:buChar char="•"/>
            </a:pPr>
            <a:r>
              <a:rPr lang="en-US" sz="2400" dirty="0"/>
              <a:t>Clear GE pathway to both CSU and UC</a:t>
            </a:r>
          </a:p>
          <a:p>
            <a:pPr marL="342900" indent="-342900">
              <a:buFont typeface="Arial" panose="020B0604020202020204" pitchFamily="34" charset="0"/>
              <a:buChar char="•"/>
            </a:pPr>
            <a:r>
              <a:rPr lang="en-US" sz="2400" dirty="0"/>
              <a:t>Students meeting GPA requirements will be prepared for transfer to both CSU and UC</a:t>
            </a:r>
          </a:p>
          <a:p>
            <a:pPr marL="342900" indent="-342900">
              <a:buFont typeface="Arial" panose="020B0604020202020204" pitchFamily="34" charset="0"/>
              <a:buChar char="•"/>
            </a:pPr>
            <a:r>
              <a:rPr lang="en-US" sz="2400" dirty="0"/>
              <a:t>For local associate degrees, colleges may include additional areas</a:t>
            </a:r>
          </a:p>
          <a:p>
            <a:pPr marL="342900" indent="-342900">
              <a:buFont typeface="Arial" panose="020B0604020202020204" pitchFamily="34" charset="0"/>
              <a:buChar char="•"/>
            </a:pPr>
            <a:r>
              <a:rPr lang="en-US" sz="2400" dirty="0"/>
              <a:t>All associate degree requirements will be GE or majors; no competency or additional graduation requirements needed</a:t>
            </a:r>
          </a:p>
          <a:p>
            <a:r>
              <a:rPr lang="en-US" sz="2400" dirty="0"/>
              <a:t>Challenges:</a:t>
            </a:r>
          </a:p>
          <a:p>
            <a:pPr marL="342900" indent="-342900">
              <a:buFont typeface="Arial" panose="020B0604020202020204" pitchFamily="34" charset="0"/>
              <a:buChar char="•"/>
            </a:pPr>
            <a:r>
              <a:rPr lang="en-US" sz="2400" dirty="0"/>
              <a:t>All transfer students will need to take courses meeting UC course standard requirements, even if transferring to CSU</a:t>
            </a:r>
          </a:p>
          <a:p>
            <a:pPr marL="342900" indent="-342900">
              <a:buFont typeface="Arial" panose="020B0604020202020204" pitchFamily="34" charset="0"/>
              <a:buChar char="•"/>
            </a:pPr>
            <a:r>
              <a:rPr lang="en-US" sz="2400" dirty="0"/>
              <a:t>Reduced options for students – Fewer courses are UC transferable or approved for GE/majors requirements than at CSU</a:t>
            </a:r>
          </a:p>
        </p:txBody>
      </p:sp>
    </p:spTree>
    <p:extLst>
      <p:ext uri="{BB962C8B-B14F-4D97-AF65-F5344CB8AC3E}">
        <p14:creationId xmlns:p14="http://schemas.microsoft.com/office/powerpoint/2010/main" val="341652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55AB-A135-45DE-8A90-E9319659FBA8}"/>
              </a:ext>
            </a:extLst>
          </p:cNvPr>
          <p:cNvSpPr>
            <a:spLocks noGrp="1"/>
          </p:cNvSpPr>
          <p:nvPr>
            <p:ph type="title"/>
          </p:nvPr>
        </p:nvSpPr>
        <p:spPr/>
        <p:txBody>
          <a:bodyPr>
            <a:normAutofit/>
          </a:bodyPr>
          <a:lstStyle/>
          <a:p>
            <a:pPr algn="ctr"/>
            <a:r>
              <a:rPr lang="en-US" b="1" dirty="0"/>
              <a:t>A sampling of…Courses meeting CSU GE Breadth but not IGETC</a:t>
            </a:r>
            <a:endParaRPr lang="en-US" dirty="0"/>
          </a:p>
        </p:txBody>
      </p:sp>
      <p:sp>
        <p:nvSpPr>
          <p:cNvPr id="4" name="Content Placeholder 2">
            <a:extLst>
              <a:ext uri="{FF2B5EF4-FFF2-40B4-BE49-F238E27FC236}">
                <a16:creationId xmlns:a16="http://schemas.microsoft.com/office/drawing/2014/main" id="{234E05A6-11CD-465A-B8FD-33B880A2D1AB}"/>
              </a:ext>
            </a:extLst>
          </p:cNvPr>
          <p:cNvSpPr txBox="1">
            <a:spLocks/>
          </p:cNvSpPr>
          <p:nvPr/>
        </p:nvSpPr>
        <p:spPr>
          <a:xfrm>
            <a:off x="1277650" y="1690688"/>
            <a:ext cx="10485982" cy="4527232"/>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Trigonometry</a:t>
            </a:r>
          </a:p>
          <a:p>
            <a:r>
              <a:rPr lang="en-US" dirty="0">
                <a:solidFill>
                  <a:schemeClr val="tx1"/>
                </a:solidFill>
              </a:rPr>
              <a:t>Math for Teachers</a:t>
            </a:r>
          </a:p>
          <a:p>
            <a:r>
              <a:rPr lang="en-US" dirty="0">
                <a:solidFill>
                  <a:schemeClr val="tx1"/>
                </a:solidFill>
              </a:rPr>
              <a:t>Personal Finance</a:t>
            </a:r>
          </a:p>
          <a:p>
            <a:r>
              <a:rPr lang="en-US" dirty="0">
                <a:solidFill>
                  <a:schemeClr val="tx1"/>
                </a:solidFill>
              </a:rPr>
              <a:t>Career Exploration and Life Planning</a:t>
            </a:r>
          </a:p>
          <a:p>
            <a:r>
              <a:rPr lang="en-US" dirty="0">
                <a:solidFill>
                  <a:schemeClr val="tx1"/>
                </a:solidFill>
              </a:rPr>
              <a:t>College Success Strategies</a:t>
            </a:r>
          </a:p>
          <a:p>
            <a:r>
              <a:rPr lang="en-US" dirty="0">
                <a:solidFill>
                  <a:schemeClr val="tx1"/>
                </a:solidFill>
              </a:rPr>
              <a:t>Health Science</a:t>
            </a:r>
          </a:p>
          <a:p>
            <a:r>
              <a:rPr lang="en-US" dirty="0">
                <a:solidFill>
                  <a:schemeClr val="tx1"/>
                </a:solidFill>
              </a:rPr>
              <a:t>Nutrition</a:t>
            </a:r>
          </a:p>
          <a:p>
            <a:r>
              <a:rPr lang="en-US" dirty="0">
                <a:solidFill>
                  <a:schemeClr val="tx1"/>
                </a:solidFill>
              </a:rPr>
              <a:t>Introduction to Kinesiology</a:t>
            </a:r>
          </a:p>
          <a:p>
            <a:r>
              <a:rPr lang="en-US" dirty="0">
                <a:solidFill>
                  <a:schemeClr val="tx1"/>
                </a:solidFill>
              </a:rPr>
              <a:t>Foundation of Fitness and Wellness</a:t>
            </a:r>
          </a:p>
          <a:p>
            <a:r>
              <a:rPr lang="en-US" dirty="0">
                <a:solidFill>
                  <a:schemeClr val="tx1"/>
                </a:solidFill>
              </a:rPr>
              <a:t>Reading for Academic and Lifelong Literacy</a:t>
            </a:r>
          </a:p>
          <a:p>
            <a:r>
              <a:rPr lang="en-US" dirty="0">
                <a:solidFill>
                  <a:schemeClr val="tx1"/>
                </a:solidFill>
              </a:rPr>
              <a:t>Introduction to Career Exploration</a:t>
            </a:r>
          </a:p>
          <a:p>
            <a:r>
              <a:rPr lang="en-US" dirty="0">
                <a:solidFill>
                  <a:schemeClr val="tx1"/>
                </a:solidFill>
              </a:rPr>
              <a:t>Human Reproduction and Sexuality</a:t>
            </a:r>
          </a:p>
          <a:p>
            <a:r>
              <a:rPr lang="en-US" dirty="0">
                <a:solidFill>
                  <a:schemeClr val="tx1"/>
                </a:solidFill>
              </a:rPr>
              <a:t>MORE…</a:t>
            </a:r>
          </a:p>
        </p:txBody>
      </p:sp>
    </p:spTree>
    <p:extLst>
      <p:ext uri="{BB962C8B-B14F-4D97-AF65-F5344CB8AC3E}">
        <p14:creationId xmlns:p14="http://schemas.microsoft.com/office/powerpoint/2010/main" val="2209050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572A-DCC5-455A-9493-9C009A878158}"/>
              </a:ext>
            </a:extLst>
          </p:cNvPr>
          <p:cNvSpPr>
            <a:spLocks noGrp="1"/>
          </p:cNvSpPr>
          <p:nvPr>
            <p:ph type="title"/>
          </p:nvPr>
        </p:nvSpPr>
        <p:spPr/>
        <p:txBody>
          <a:bodyPr>
            <a:normAutofit/>
          </a:bodyPr>
          <a:lstStyle/>
          <a:p>
            <a:pPr algn="ctr"/>
            <a:r>
              <a:rPr lang="en-US" sz="4800" dirty="0"/>
              <a:t> Q &amp; A</a:t>
            </a:r>
          </a:p>
        </p:txBody>
      </p:sp>
      <p:pic>
        <p:nvPicPr>
          <p:cNvPr id="3" name="Picture 2" descr="thank you logo">
            <a:extLst>
              <a:ext uri="{FF2B5EF4-FFF2-40B4-BE49-F238E27FC236}">
                <a16:creationId xmlns:a16="http://schemas.microsoft.com/office/drawing/2014/main" id="{86E41C92-BC08-46BF-B195-FBD5997D6D68}"/>
              </a:ext>
            </a:extLst>
          </p:cNvPr>
          <p:cNvPicPr>
            <a:picLocks noChangeAspect="1"/>
          </p:cNvPicPr>
          <p:nvPr/>
        </p:nvPicPr>
        <p:blipFill>
          <a:blip r:embed="rId2"/>
          <a:stretch>
            <a:fillRect/>
          </a:stretch>
        </p:blipFill>
        <p:spPr>
          <a:xfrm>
            <a:off x="3078218" y="2148729"/>
            <a:ext cx="6035563" cy="2560542"/>
          </a:xfrm>
          <a:prstGeom prst="rect">
            <a:avLst/>
          </a:prstGeom>
        </p:spPr>
      </p:pic>
    </p:spTree>
    <p:extLst>
      <p:ext uri="{BB962C8B-B14F-4D97-AF65-F5344CB8AC3E}">
        <p14:creationId xmlns:p14="http://schemas.microsoft.com/office/powerpoint/2010/main" val="17367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0F4F-8291-42C5-BC15-1CCBFBC4A6C2}"/>
              </a:ext>
            </a:extLst>
          </p:cNvPr>
          <p:cNvSpPr>
            <a:spLocks noGrp="1"/>
          </p:cNvSpPr>
          <p:nvPr>
            <p:ph type="title"/>
          </p:nvPr>
        </p:nvSpPr>
        <p:spPr/>
        <p:txBody>
          <a:bodyPr/>
          <a:lstStyle/>
          <a:p>
            <a:r>
              <a:rPr lang="en-US" dirty="0"/>
              <a:t>DESCRIPTION</a:t>
            </a:r>
          </a:p>
        </p:txBody>
      </p:sp>
      <p:sp>
        <p:nvSpPr>
          <p:cNvPr id="3" name="Content Placeholder 2">
            <a:extLst>
              <a:ext uri="{FF2B5EF4-FFF2-40B4-BE49-F238E27FC236}">
                <a16:creationId xmlns:a16="http://schemas.microsoft.com/office/drawing/2014/main" id="{12AACFDB-823D-49B5-A561-6881662AF7BE}"/>
              </a:ext>
            </a:extLst>
          </p:cNvPr>
          <p:cNvSpPr>
            <a:spLocks noGrp="1"/>
          </p:cNvSpPr>
          <p:nvPr>
            <p:ph idx="1"/>
          </p:nvPr>
        </p:nvSpPr>
        <p:spPr/>
        <p:txBody>
          <a:bodyPr/>
          <a:lstStyle/>
          <a:p>
            <a:pPr marL="0" indent="0">
              <a:buNone/>
            </a:pPr>
            <a:r>
              <a:rPr lang="en-US" sz="2400" dirty="0">
                <a:solidFill>
                  <a:schemeClr val="tx1"/>
                </a:solidFill>
              </a:rPr>
              <a:t>The requirement by AB 928 (Berman, 2021) for a singular lower division general education pathway for transfer to both UC and CSU has amplified faculty, student, and the public’s voices relative to streamlining transfer pathways and general education. The new Ethnic Studies requirements for transfer (CSU General Education Area F/UC Area 7) and legislative mandates for a single standard California General Education (GE) Transfer Curriculum (</a:t>
            </a:r>
            <a:r>
              <a:rPr lang="en-US" sz="2400" dirty="0" err="1">
                <a:solidFill>
                  <a:schemeClr val="tx1"/>
                </a:solidFill>
              </a:rPr>
              <a:t>CalGETC</a:t>
            </a:r>
            <a:r>
              <a:rPr lang="en-US" sz="2400" dirty="0">
                <a:solidFill>
                  <a:schemeClr val="tx1"/>
                </a:solidFill>
              </a:rPr>
              <a:t>), have made GE a hot topic on our campuses. Come learn updated information regarding faculty roles in General Education (GE), regulatory changes and how Academic Senates and Curriculum Committees should be involved in the process given that curriculum and degree requirements are key components of the 10+1</a:t>
            </a:r>
            <a:r>
              <a:rPr lang="en-US" dirty="0"/>
              <a:t>.</a:t>
            </a:r>
          </a:p>
        </p:txBody>
      </p:sp>
    </p:spTree>
    <p:extLst>
      <p:ext uri="{BB962C8B-B14F-4D97-AF65-F5344CB8AC3E}">
        <p14:creationId xmlns:p14="http://schemas.microsoft.com/office/powerpoint/2010/main" val="55872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4489-A9AD-4670-8EE5-A1F627E3D69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12B15A4-D344-4BF5-8DA1-6670C233AD48}"/>
              </a:ext>
            </a:extLst>
          </p:cNvPr>
          <p:cNvSpPr>
            <a:spLocks noGrp="1"/>
          </p:cNvSpPr>
          <p:nvPr>
            <p:ph idx="1"/>
          </p:nvPr>
        </p:nvSpPr>
        <p:spPr/>
        <p:txBody>
          <a:bodyPr>
            <a:normAutofit lnSpcReduction="10000"/>
          </a:bodyPr>
          <a:lstStyle/>
          <a:p>
            <a:r>
              <a:rPr lang="en-US" sz="2800" dirty="0">
                <a:solidFill>
                  <a:schemeClr val="tx1"/>
                </a:solidFill>
              </a:rPr>
              <a:t>Purpose of General Education</a:t>
            </a:r>
          </a:p>
          <a:p>
            <a:r>
              <a:rPr lang="en-US" sz="2800" dirty="0">
                <a:solidFill>
                  <a:schemeClr val="tx1"/>
                </a:solidFill>
              </a:rPr>
              <a:t>Current GE patterns used for transfer</a:t>
            </a:r>
          </a:p>
          <a:p>
            <a:r>
              <a:rPr lang="en-US" sz="2800" dirty="0">
                <a:solidFill>
                  <a:schemeClr val="tx1"/>
                </a:solidFill>
              </a:rPr>
              <a:t>Why align GE patterns/pathways?</a:t>
            </a:r>
          </a:p>
          <a:p>
            <a:r>
              <a:rPr lang="en-US" sz="2800" dirty="0">
                <a:solidFill>
                  <a:schemeClr val="tx1"/>
                </a:solidFill>
              </a:rPr>
              <a:t>Cal-GETC</a:t>
            </a:r>
          </a:p>
          <a:p>
            <a:r>
              <a:rPr lang="en-US" sz="2800" dirty="0">
                <a:solidFill>
                  <a:schemeClr val="tx1"/>
                </a:solidFill>
              </a:rPr>
              <a:t>Proposed alignment of CCC Associate Degree GE </a:t>
            </a:r>
          </a:p>
          <a:p>
            <a:r>
              <a:rPr lang="en-US" sz="2800" dirty="0">
                <a:solidFill>
                  <a:schemeClr val="tx1"/>
                </a:solidFill>
              </a:rPr>
              <a:t>Proposed alignment of CCC Baccalaureate Degree GE</a:t>
            </a:r>
          </a:p>
          <a:p>
            <a:r>
              <a:rPr lang="en-US" sz="2800" dirty="0">
                <a:solidFill>
                  <a:schemeClr val="tx1"/>
                </a:solidFill>
              </a:rPr>
              <a:t>Opportunities and challenges for colleges and students</a:t>
            </a:r>
          </a:p>
          <a:p>
            <a:r>
              <a:rPr lang="en-US" sz="2800" dirty="0">
                <a:solidFill>
                  <a:schemeClr val="tx1"/>
                </a:solidFill>
              </a:rPr>
              <a:t>Title 5 Updates</a:t>
            </a:r>
          </a:p>
          <a:p>
            <a:endParaRPr lang="en-US" dirty="0"/>
          </a:p>
        </p:txBody>
      </p:sp>
    </p:spTree>
    <p:extLst>
      <p:ext uri="{BB962C8B-B14F-4D97-AF65-F5344CB8AC3E}">
        <p14:creationId xmlns:p14="http://schemas.microsoft.com/office/powerpoint/2010/main" val="216403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4813-9AFE-49A6-880C-35D340091C6A}"/>
              </a:ext>
            </a:extLst>
          </p:cNvPr>
          <p:cNvSpPr>
            <a:spLocks noGrp="1"/>
          </p:cNvSpPr>
          <p:nvPr>
            <p:ph type="title"/>
          </p:nvPr>
        </p:nvSpPr>
        <p:spPr/>
        <p:txBody>
          <a:bodyPr/>
          <a:lstStyle/>
          <a:p>
            <a:r>
              <a:rPr lang="en-US" dirty="0"/>
              <a:t>Purpose of General Education</a:t>
            </a:r>
          </a:p>
        </p:txBody>
      </p:sp>
      <p:sp>
        <p:nvSpPr>
          <p:cNvPr id="3" name="Content Placeholder 2">
            <a:extLst>
              <a:ext uri="{FF2B5EF4-FFF2-40B4-BE49-F238E27FC236}">
                <a16:creationId xmlns:a16="http://schemas.microsoft.com/office/drawing/2014/main" id="{ADEA2E52-359C-4191-9D65-C97FFD490294}"/>
              </a:ext>
            </a:extLst>
          </p:cNvPr>
          <p:cNvSpPr>
            <a:spLocks noGrp="1"/>
          </p:cNvSpPr>
          <p:nvPr>
            <p:ph idx="1"/>
          </p:nvPr>
        </p:nvSpPr>
        <p:spPr/>
        <p:txBody>
          <a:bodyPr>
            <a:normAutofit fontScale="92500" lnSpcReduction="20000"/>
          </a:bodyPr>
          <a:lstStyle/>
          <a:p>
            <a:pPr marL="0" lvl="0" indent="0" algn="ctr" fontAlgn="base">
              <a:spcAft>
                <a:spcPct val="0"/>
              </a:spcAft>
              <a:buNone/>
            </a:pPr>
            <a:r>
              <a:rPr lang="en-US" sz="2600" b="1" dirty="0">
                <a:solidFill>
                  <a:srgbClr val="07827C">
                    <a:lumMod val="75000"/>
                  </a:srgbClr>
                </a:solidFill>
                <a:cs typeface="Gill Sans" panose="020B0502020104020203" pitchFamily="34" charset="-79"/>
                <a:hlinkClick r:id="rId2">
                  <a:extLst>
                    <a:ext uri="{A12FA001-AC4F-418D-AE19-62706E023703}">
                      <ahyp:hlinkClr xmlns:ahyp="http://schemas.microsoft.com/office/drawing/2018/hyperlinkcolor" val="tx"/>
                    </a:ext>
                  </a:extLst>
                </a:hlinkClick>
              </a:rPr>
              <a:t>Title 5 §55061</a:t>
            </a:r>
            <a:endParaRPr lang="en-US" sz="2600" b="1" dirty="0">
              <a:solidFill>
                <a:srgbClr val="07827C">
                  <a:lumMod val="75000"/>
                </a:srgbClr>
              </a:solidFill>
              <a:cs typeface="Gill Sans" panose="020B0502020104020203" pitchFamily="34" charset="-79"/>
            </a:endParaRPr>
          </a:p>
          <a:p>
            <a:pPr marL="0" lvl="0" indent="0" algn="ctr" fontAlgn="base">
              <a:spcAft>
                <a:spcPct val="0"/>
              </a:spcAft>
              <a:buNone/>
            </a:pPr>
            <a:r>
              <a:rPr lang="en-US" sz="2800" b="1" dirty="0">
                <a:solidFill>
                  <a:srgbClr val="07827C">
                    <a:lumMod val="75000"/>
                  </a:srgbClr>
                </a:solidFill>
                <a:cs typeface="Gill Sans" panose="020B0502020104020203" pitchFamily="34" charset="-79"/>
              </a:rPr>
              <a:t>Philosophy and Criteria for Associate Degree and General Education</a:t>
            </a:r>
          </a:p>
          <a:p>
            <a:pPr marL="0" lvl="0" indent="0" fontAlgn="base">
              <a:spcAft>
                <a:spcPct val="0"/>
              </a:spcAft>
              <a:buNone/>
            </a:pPr>
            <a:r>
              <a:rPr lang="en-US" sz="2800" dirty="0">
                <a:solidFill>
                  <a:srgbClr val="000000"/>
                </a:solidFill>
                <a:cs typeface="Gill Sans" panose="020B0502020104020203" pitchFamily="34" charset="-79"/>
              </a:rPr>
              <a:t>General Education is designed to introduce students to the variety of means through which people </a:t>
            </a:r>
            <a:r>
              <a:rPr lang="en-US" sz="2800" b="1" dirty="0">
                <a:solidFill>
                  <a:srgbClr val="000000"/>
                </a:solidFill>
                <a:cs typeface="Gill Sans" panose="020B0502020104020203" pitchFamily="34" charset="-79"/>
              </a:rPr>
              <a:t>comprehend the modern world</a:t>
            </a:r>
            <a:r>
              <a:rPr lang="en-US" sz="2800" dirty="0">
                <a:solidFill>
                  <a:srgbClr val="000000"/>
                </a:solidFill>
                <a:cs typeface="Gill Sans" panose="020B0502020104020203" pitchFamily="34" charset="-79"/>
              </a:rPr>
              <a:t>. It reflects the conviction of colleges that those who receive their degrees must possess in common certain basic principles, concepts and methodologies both unique to and shared by the various disciplines. College educated persons must be able to use this knowledge when evaluating and appreciating the physical environment, the culture, and the society in which they live. Most importantly, General Education should lead to </a:t>
            </a:r>
            <a:r>
              <a:rPr lang="en-US" sz="2800" b="1" dirty="0">
                <a:solidFill>
                  <a:srgbClr val="000000"/>
                </a:solidFill>
                <a:cs typeface="Gill Sans" panose="020B0502020104020203" pitchFamily="34" charset="-79"/>
              </a:rPr>
              <a:t>better self-understanding</a:t>
            </a:r>
            <a:r>
              <a:rPr lang="en-US" sz="2800" dirty="0">
                <a:solidFill>
                  <a:srgbClr val="000000"/>
                </a:solidFill>
                <a:cs typeface="Gill Sans" panose="020B0502020104020203" pitchFamily="34" charset="-79"/>
              </a:rPr>
              <a:t>.</a:t>
            </a:r>
            <a:endParaRPr lang="en-US" sz="2800" dirty="0">
              <a:solidFill>
                <a:srgbClr val="404040"/>
              </a:solidFill>
              <a:cs typeface="Gill Sans" panose="020B0502020104020203" pitchFamily="34" charset="-79"/>
            </a:endParaRPr>
          </a:p>
          <a:p>
            <a:endParaRPr lang="en-US" dirty="0"/>
          </a:p>
        </p:txBody>
      </p:sp>
    </p:spTree>
    <p:extLst>
      <p:ext uri="{BB962C8B-B14F-4D97-AF65-F5344CB8AC3E}">
        <p14:creationId xmlns:p14="http://schemas.microsoft.com/office/powerpoint/2010/main" val="168905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898F-242D-EA25-79CE-3F788635EC12}"/>
              </a:ext>
            </a:extLst>
          </p:cNvPr>
          <p:cNvSpPr>
            <a:spLocks noGrp="1"/>
          </p:cNvSpPr>
          <p:nvPr>
            <p:ph type="title"/>
          </p:nvPr>
        </p:nvSpPr>
        <p:spPr/>
        <p:txBody>
          <a:bodyPr/>
          <a:lstStyle/>
          <a:p>
            <a:r>
              <a:rPr lang="en-US" dirty="0"/>
              <a:t>Historical Development of GE</a:t>
            </a:r>
          </a:p>
        </p:txBody>
      </p:sp>
      <p:sp>
        <p:nvSpPr>
          <p:cNvPr id="3" name="Content Placeholder 2">
            <a:extLst>
              <a:ext uri="{FF2B5EF4-FFF2-40B4-BE49-F238E27FC236}">
                <a16:creationId xmlns:a16="http://schemas.microsoft.com/office/drawing/2014/main" id="{F6F0C715-4EAC-18FF-49E9-98B8286C8CFF}"/>
              </a:ext>
            </a:extLst>
          </p:cNvPr>
          <p:cNvSpPr>
            <a:spLocks noGrp="1"/>
          </p:cNvSpPr>
          <p:nvPr>
            <p:ph idx="1"/>
          </p:nvPr>
        </p:nvSpPr>
        <p:spPr/>
        <p:txBody>
          <a:bodyPr>
            <a:normAutofit fontScale="92500" lnSpcReduction="10000"/>
          </a:bodyPr>
          <a:lstStyle/>
          <a:p>
            <a:pPr>
              <a:lnSpc>
                <a:spcPct val="90000"/>
              </a:lnSpc>
            </a:pPr>
            <a:r>
              <a:rPr lang="en-US" dirty="0">
                <a:highlight>
                  <a:srgbClr val="FFFF00"/>
                </a:highlight>
              </a:rPr>
              <a:t>Origins in the educational reforms that started late 1800s / early 1900s.  Introduction of elective curriculum and rise of concentration / elective systems.  </a:t>
            </a:r>
          </a:p>
          <a:p>
            <a:pPr>
              <a:lnSpc>
                <a:spcPct val="90000"/>
              </a:lnSpc>
            </a:pPr>
            <a:r>
              <a:rPr lang="en-US" dirty="0">
                <a:highlight>
                  <a:srgbClr val="FFFF00"/>
                </a:highlight>
              </a:rPr>
              <a:t>Liberal Education vs. Specialization</a:t>
            </a:r>
          </a:p>
          <a:p>
            <a:pPr>
              <a:lnSpc>
                <a:spcPct val="90000"/>
              </a:lnSpc>
            </a:pPr>
            <a:r>
              <a:rPr lang="en-US" dirty="0">
                <a:highlight>
                  <a:srgbClr val="FFFF00"/>
                </a:highlight>
              </a:rPr>
              <a:t>General Education as the liberal education core to ensure balance for academic and career specialization for students. </a:t>
            </a:r>
          </a:p>
          <a:p>
            <a:pPr>
              <a:lnSpc>
                <a:spcPct val="90000"/>
              </a:lnSpc>
            </a:pPr>
            <a:r>
              <a:rPr lang="en-US" dirty="0">
                <a:highlight>
                  <a:srgbClr val="FFFF00"/>
                </a:highlight>
              </a:rPr>
              <a:t>1940 – 1970s: codification of general education as a common intellectual experience for all students.</a:t>
            </a:r>
          </a:p>
          <a:p>
            <a:pPr>
              <a:lnSpc>
                <a:spcPct val="90000"/>
              </a:lnSpc>
            </a:pPr>
            <a:r>
              <a:rPr lang="en-US" dirty="0">
                <a:highlight>
                  <a:srgbClr val="FFFF00"/>
                </a:highlight>
              </a:rPr>
              <a:t>GE courses are conceived of as courses outside of discipline requirements.  Tension between discipline specialization vs. GE.  </a:t>
            </a:r>
          </a:p>
          <a:p>
            <a:pPr>
              <a:lnSpc>
                <a:spcPct val="90000"/>
              </a:lnSpc>
            </a:pPr>
            <a:r>
              <a:rPr lang="en-US" dirty="0">
                <a:highlight>
                  <a:srgbClr val="FFFF00"/>
                </a:highlight>
              </a:rPr>
              <a:t>1970s to today: back and forth, particularly in the community colleges as career specialization gained traction  </a:t>
            </a:r>
          </a:p>
          <a:p>
            <a:pPr>
              <a:lnSpc>
                <a:spcPct val="90000"/>
              </a:lnSpc>
            </a:pPr>
            <a:r>
              <a:rPr lang="en-US" dirty="0">
                <a:highlight>
                  <a:srgbClr val="FFFF00"/>
                </a:highlight>
              </a:rPr>
              <a:t>Has never been a static thing, but current changes are most significant in decades</a:t>
            </a:r>
          </a:p>
          <a:p>
            <a:endParaRPr lang="en-US" dirty="0"/>
          </a:p>
        </p:txBody>
      </p:sp>
    </p:spTree>
    <p:extLst>
      <p:ext uri="{BB962C8B-B14F-4D97-AF65-F5344CB8AC3E}">
        <p14:creationId xmlns:p14="http://schemas.microsoft.com/office/powerpoint/2010/main" val="332271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77C8-7A8A-4E4C-B816-8678566E81CE}"/>
              </a:ext>
            </a:extLst>
          </p:cNvPr>
          <p:cNvSpPr>
            <a:spLocks noGrp="1"/>
          </p:cNvSpPr>
          <p:nvPr>
            <p:ph type="title"/>
          </p:nvPr>
        </p:nvSpPr>
        <p:spPr/>
        <p:txBody>
          <a:bodyPr/>
          <a:lstStyle/>
          <a:p>
            <a:r>
              <a:rPr lang="en-US" dirty="0"/>
              <a:t>Current General Education Patterns</a:t>
            </a:r>
          </a:p>
        </p:txBody>
      </p:sp>
      <p:sp>
        <p:nvSpPr>
          <p:cNvPr id="3" name="Content Placeholder 2">
            <a:extLst>
              <a:ext uri="{FF2B5EF4-FFF2-40B4-BE49-F238E27FC236}">
                <a16:creationId xmlns:a16="http://schemas.microsoft.com/office/drawing/2014/main" id="{C0B50BD0-0B04-42A5-8E62-B74AE3845666}"/>
              </a:ext>
            </a:extLst>
          </p:cNvPr>
          <p:cNvSpPr>
            <a:spLocks noGrp="1"/>
          </p:cNvSpPr>
          <p:nvPr>
            <p:ph idx="1"/>
          </p:nvPr>
        </p:nvSpPr>
        <p:spPr/>
        <p:txBody>
          <a:bodyPr>
            <a:normAutofit lnSpcReduction="10000"/>
          </a:bodyPr>
          <a:lstStyle/>
          <a:p>
            <a:pPr marL="0" indent="0">
              <a:buNone/>
            </a:pPr>
            <a:r>
              <a:rPr lang="en-US" dirty="0"/>
              <a:t>				</a:t>
            </a:r>
            <a:r>
              <a:rPr lang="en-US" dirty="0">
                <a:solidFill>
                  <a:schemeClr val="tx1"/>
                </a:solidFill>
              </a:rPr>
              <a:t>GE Patterns—Not Aligned</a:t>
            </a:r>
          </a:p>
          <a:p>
            <a:r>
              <a:rPr lang="en-US" sz="2800" dirty="0">
                <a:solidFill>
                  <a:schemeClr val="tx1"/>
                </a:solidFill>
              </a:rPr>
              <a:t>CSU GE Breadth (39 semester units)</a:t>
            </a:r>
          </a:p>
          <a:p>
            <a:r>
              <a:rPr lang="en-US" sz="2800" dirty="0">
                <a:solidFill>
                  <a:schemeClr val="tx1"/>
                </a:solidFill>
              </a:rPr>
              <a:t>IGETC (34 semester units)</a:t>
            </a:r>
          </a:p>
          <a:p>
            <a:r>
              <a:rPr lang="en-US" sz="2800" dirty="0">
                <a:solidFill>
                  <a:schemeClr val="tx1"/>
                </a:solidFill>
              </a:rPr>
              <a:t>IGETC for STEM (34 semester units with some units taken after transfer)</a:t>
            </a:r>
          </a:p>
          <a:p>
            <a:r>
              <a:rPr lang="en-US" sz="2800" dirty="0">
                <a:solidFill>
                  <a:schemeClr val="tx1"/>
                </a:solidFill>
              </a:rPr>
              <a:t>General Education for Associate Degree with Additional Requirements (competency, graduation)  (18+ semester units ) </a:t>
            </a:r>
          </a:p>
          <a:p>
            <a:r>
              <a:rPr lang="en-US" sz="2800" dirty="0">
                <a:solidFill>
                  <a:schemeClr val="tx1"/>
                </a:solidFill>
              </a:rPr>
              <a:t>Baccalaureate Degree Lower Division General Education (uses CSU GE Breadth or IGETC) (34-39 units) </a:t>
            </a:r>
          </a:p>
          <a:p>
            <a:endParaRPr lang="en-US" dirty="0"/>
          </a:p>
        </p:txBody>
      </p:sp>
    </p:spTree>
    <p:extLst>
      <p:ext uri="{BB962C8B-B14F-4D97-AF65-F5344CB8AC3E}">
        <p14:creationId xmlns:p14="http://schemas.microsoft.com/office/powerpoint/2010/main" val="370669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FF61-ABDB-443D-90F2-9902F4DBA761}"/>
              </a:ext>
            </a:extLst>
          </p:cNvPr>
          <p:cNvSpPr>
            <a:spLocks noGrp="1"/>
          </p:cNvSpPr>
          <p:nvPr>
            <p:ph type="title"/>
          </p:nvPr>
        </p:nvSpPr>
        <p:spPr/>
        <p:txBody>
          <a:bodyPr/>
          <a:lstStyle/>
          <a:p>
            <a:r>
              <a:rPr lang="en-US" dirty="0"/>
              <a:t>Why Align GE Patterns/Pathways?</a:t>
            </a:r>
          </a:p>
        </p:txBody>
      </p:sp>
      <p:sp>
        <p:nvSpPr>
          <p:cNvPr id="3" name="Content Placeholder 2">
            <a:extLst>
              <a:ext uri="{FF2B5EF4-FFF2-40B4-BE49-F238E27FC236}">
                <a16:creationId xmlns:a16="http://schemas.microsoft.com/office/drawing/2014/main" id="{FDD4EC89-D8B1-4576-9B88-206B5AAD9647}"/>
              </a:ext>
            </a:extLst>
          </p:cNvPr>
          <p:cNvSpPr>
            <a:spLocks noGrp="1"/>
          </p:cNvSpPr>
          <p:nvPr>
            <p:ph idx="1"/>
          </p:nvPr>
        </p:nvSpPr>
        <p:spPr/>
        <p:txBody>
          <a:bodyPr/>
          <a:lstStyle/>
          <a:p>
            <a:r>
              <a:rPr lang="en-US" sz="2800" dirty="0">
                <a:solidFill>
                  <a:schemeClr val="tx1"/>
                </a:solidFill>
              </a:rPr>
              <a:t>Required by AB 928 for transfer to CSU and UC</a:t>
            </a:r>
          </a:p>
          <a:p>
            <a:r>
              <a:rPr lang="en-US" sz="2800" dirty="0">
                <a:solidFill>
                  <a:schemeClr val="tx1"/>
                </a:solidFill>
              </a:rPr>
              <a:t>Simplify transfer preparation</a:t>
            </a:r>
          </a:p>
          <a:p>
            <a:r>
              <a:rPr lang="en-US" sz="2800" dirty="0">
                <a:solidFill>
                  <a:schemeClr val="tx1"/>
                </a:solidFill>
              </a:rPr>
              <a:t>Reduce chances that students take ”wrong” courses i.e. course counted for GE in one pattern/pathway but not another</a:t>
            </a:r>
          </a:p>
          <a:p>
            <a:r>
              <a:rPr lang="en-US" sz="2800" dirty="0">
                <a:solidFill>
                  <a:schemeClr val="tx1"/>
                </a:solidFill>
              </a:rPr>
              <a:t>Make transfer process easier to navigate</a:t>
            </a:r>
          </a:p>
          <a:p>
            <a:r>
              <a:rPr lang="en-US" sz="2800" dirty="0">
                <a:solidFill>
                  <a:schemeClr val="tx1"/>
                </a:solidFill>
              </a:rPr>
              <a:t>Create a student-centered transfer process</a:t>
            </a:r>
          </a:p>
          <a:p>
            <a:r>
              <a:rPr lang="en-US" sz="2800" dirty="0">
                <a:solidFill>
                  <a:schemeClr val="tx1"/>
                </a:solidFill>
              </a:rPr>
              <a:t>Ensure more students arrive at CSU/UC ready to succeed</a:t>
            </a:r>
          </a:p>
          <a:p>
            <a:endParaRPr lang="en-US" dirty="0"/>
          </a:p>
        </p:txBody>
      </p:sp>
    </p:spTree>
    <p:extLst>
      <p:ext uri="{BB962C8B-B14F-4D97-AF65-F5344CB8AC3E}">
        <p14:creationId xmlns:p14="http://schemas.microsoft.com/office/powerpoint/2010/main" val="2469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779-93D5-AC23-1E1A-205F22640572}"/>
              </a:ext>
            </a:extLst>
          </p:cNvPr>
          <p:cNvSpPr>
            <a:spLocks noGrp="1"/>
          </p:cNvSpPr>
          <p:nvPr>
            <p:ph type="title"/>
          </p:nvPr>
        </p:nvSpPr>
        <p:spPr>
          <a:xfrm>
            <a:off x="1175657" y="2806995"/>
            <a:ext cx="10178142" cy="1722475"/>
          </a:xfrm>
        </p:spPr>
        <p:txBody>
          <a:bodyPr>
            <a:normAutofit/>
          </a:bodyPr>
          <a:lstStyle/>
          <a:p>
            <a:r>
              <a:rPr lang="en-US" sz="6600" dirty="0"/>
              <a:t>Cal-GETC</a:t>
            </a:r>
          </a:p>
        </p:txBody>
      </p:sp>
    </p:spTree>
    <p:extLst>
      <p:ext uri="{BB962C8B-B14F-4D97-AF65-F5344CB8AC3E}">
        <p14:creationId xmlns:p14="http://schemas.microsoft.com/office/powerpoint/2010/main" val="3198455136"/>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2023 ppt template 1</Template>
  <TotalTime>137</TotalTime>
  <Words>1852</Words>
  <Application>Microsoft Office PowerPoint</Application>
  <PresentationFormat>Widescreen</PresentationFormat>
  <Paragraphs>218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Palatino</vt:lpstr>
      <vt:lpstr>Arial</vt:lpstr>
      <vt:lpstr>Calibri</vt:lpstr>
      <vt:lpstr>Georgia</vt:lpstr>
      <vt:lpstr>Times New Roman</vt:lpstr>
      <vt:lpstr>Office Theme</vt:lpstr>
      <vt:lpstr>General Education: AB928 Cal-GETC, CCC GE, and CCC Baccalaureate GE (Regulatory Changes) </vt:lpstr>
      <vt:lpstr>PRESENTERS</vt:lpstr>
      <vt:lpstr>DESCRIPTION</vt:lpstr>
      <vt:lpstr>AGENDA</vt:lpstr>
      <vt:lpstr>Purpose of General Education</vt:lpstr>
      <vt:lpstr>Historical Development of GE</vt:lpstr>
      <vt:lpstr>Current General Education Patterns</vt:lpstr>
      <vt:lpstr>Why Align GE Patterns/Pathways?</vt:lpstr>
      <vt:lpstr>Cal-GETC</vt:lpstr>
      <vt:lpstr>California General Education Transfer Curriculum (Cal-GETC): AB 928 (Berman, 2021)</vt:lpstr>
      <vt:lpstr>Cal-GETC: The Process</vt:lpstr>
      <vt:lpstr>Cal-GETC: The Process 2</vt:lpstr>
      <vt:lpstr>Cal-GETC  2</vt:lpstr>
      <vt:lpstr>Cal-GETC: Differences from other GE Patterns</vt:lpstr>
      <vt:lpstr>CCC General Education</vt:lpstr>
      <vt:lpstr>Proposed Alignment of CCC GE  with Cal-GETC – 5C</vt:lpstr>
      <vt:lpstr>Proposed Alignment of CCC GE  with Cal-GETC – ASCCC</vt:lpstr>
      <vt:lpstr>Proposed Alignment of CCC GE  with Cal-GETC (fall 2022)</vt:lpstr>
      <vt:lpstr>Proposed Title 5 Associate Degree GE Pathway</vt:lpstr>
      <vt:lpstr>Cross-walk for CCC GE Changes</vt:lpstr>
      <vt:lpstr>Summary of Changes to t5 Associate Degree Regs</vt:lpstr>
      <vt:lpstr>New GE for CCC Baccalaureate</vt:lpstr>
      <vt:lpstr>Proposed CCC Baccalaureate Lower Division Degree GE</vt:lpstr>
      <vt:lpstr>(proposal consideration) Baccalaureate Degree Lower Division GE Pathway</vt:lpstr>
      <vt:lpstr>Considerations </vt:lpstr>
      <vt:lpstr>Opportunities and Challenges for Colleges and Students</vt:lpstr>
      <vt:lpstr>A sampling of…Courses meeting CSU GE Breadth but not IGETC</vt:lpstr>
      <vt:lpstr> Q &amp; 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AB928 Cal-GETC, CCC GE, and CCC Baccalaureate GE (Regulatory Changes)</dc:title>
  <dc:subject/>
  <dc:creator>Parker, LaTonya</dc:creator>
  <cp:keywords/>
  <dc:description/>
  <cp:lastModifiedBy>Kyoko Hatano</cp:lastModifiedBy>
  <cp:revision>26</cp:revision>
  <dcterms:created xsi:type="dcterms:W3CDTF">2023-07-05T17:41:00Z</dcterms:created>
  <dcterms:modified xsi:type="dcterms:W3CDTF">2023-07-18T13:53:58Z</dcterms:modified>
  <cp:category/>
</cp:coreProperties>
</file>