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8" r:id="rId20"/>
    <p:sldId id="274" r:id="rId21"/>
    <p:sldId id="275" r:id="rId22"/>
    <p:sldId id="276" r:id="rId23"/>
    <p:sldId id="277" r:id="rId24"/>
    <p:sldId id="278" r:id="rId25"/>
    <p:sldId id="279" r:id="rId26"/>
    <p:sldId id="281" r:id="rId27"/>
    <p:sldId id="280" r:id="rId28"/>
    <p:sldId id="284" r:id="rId29"/>
    <p:sldId id="285" r:id="rId30"/>
    <p:sldId id="286" r:id="rId31"/>
    <p:sldId id="283"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80B346-FA51-6673-CE01-5C1F8FDE6A48}" v="1" dt="2023-07-05T16:57:38.236"/>
    <p1510:client id="{A7A18478-B7B2-4B72-AED1-9173BC7D9ABB}" v="17" dt="2023-06-26T23:18:26.944"/>
    <p1510:client id="{C28ACAD0-4100-4859-A31E-3308483980AF}" v="70" dt="2023-06-22T17:55:25.369"/>
    <p1510:client id="{EB134941-0873-B3B6-AD77-534117D90159}" v="12" dt="2023-07-05T17:01:21.718"/>
    <p1510:client id="{F7B0932B-6D5C-5A0D-CB46-BE9AFE8D4654}" v="252" dt="2023-06-28T17:14:4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94626"/>
  </p:normalViewPr>
  <p:slideViewPr>
    <p:cSldViewPr snapToGrid="0">
      <p:cViewPr varScale="1">
        <p:scale>
          <a:sx n="84" d="100"/>
          <a:sy n="84" d="100"/>
        </p:scale>
        <p:origin x="84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Lesley</a:t>
            </a:r>
          </a:p>
        </p:txBody>
      </p:sp>
      <p:sp>
        <p:nvSpPr>
          <p:cNvPr id="4" name="Slide Number Placeholder 3"/>
          <p:cNvSpPr>
            <a:spLocks noGrp="1"/>
          </p:cNvSpPr>
          <p:nvPr>
            <p:ph type="sldNum" sz="quarter" idx="5"/>
          </p:nvPr>
        </p:nvSpPr>
        <p:spPr/>
        <p:txBody>
          <a:bodyPr/>
          <a:lstStyle/>
          <a:p>
            <a:fld id="{7FEC4B0C-5749-AE40-B065-8023492451D3}" type="slidenum">
              <a:rPr lang="en-US" smtClean="0"/>
              <a:t>1</a:t>
            </a:fld>
            <a:endParaRPr lang="en-US"/>
          </a:p>
        </p:txBody>
      </p:sp>
    </p:spTree>
    <p:extLst>
      <p:ext uri="{BB962C8B-B14F-4D97-AF65-F5344CB8AC3E}">
        <p14:creationId xmlns:p14="http://schemas.microsoft.com/office/powerpoint/2010/main" val="1907512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Shireen</a:t>
            </a:r>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10</a:t>
            </a:fld>
            <a:endParaRPr lang="en-US"/>
          </a:p>
        </p:txBody>
      </p:sp>
    </p:spTree>
    <p:extLst>
      <p:ext uri="{BB962C8B-B14F-4D97-AF65-F5344CB8AC3E}">
        <p14:creationId xmlns:p14="http://schemas.microsoft.com/office/powerpoint/2010/main" val="1213756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Shireen, Lesley</a:t>
            </a:r>
          </a:p>
        </p:txBody>
      </p:sp>
      <p:sp>
        <p:nvSpPr>
          <p:cNvPr id="4" name="Slide Number Placeholder 3"/>
          <p:cNvSpPr>
            <a:spLocks noGrp="1"/>
          </p:cNvSpPr>
          <p:nvPr>
            <p:ph type="sldNum" sz="quarter" idx="5"/>
          </p:nvPr>
        </p:nvSpPr>
        <p:spPr/>
        <p:txBody>
          <a:bodyPr/>
          <a:lstStyle/>
          <a:p>
            <a:fld id="{7FEC4B0C-5749-AE40-B065-8023492451D3}" type="slidenum">
              <a:rPr lang="en-US" smtClean="0"/>
              <a:t>11</a:t>
            </a:fld>
            <a:endParaRPr lang="en-US"/>
          </a:p>
        </p:txBody>
      </p:sp>
    </p:spTree>
    <p:extLst>
      <p:ext uri="{BB962C8B-B14F-4D97-AF65-F5344CB8AC3E}">
        <p14:creationId xmlns:p14="http://schemas.microsoft.com/office/powerpoint/2010/main" val="1047020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 Lesley</a:t>
            </a:r>
          </a:p>
        </p:txBody>
      </p:sp>
      <p:sp>
        <p:nvSpPr>
          <p:cNvPr id="4" name="Slide Number Placeholder 3"/>
          <p:cNvSpPr>
            <a:spLocks noGrp="1"/>
          </p:cNvSpPr>
          <p:nvPr>
            <p:ph type="sldNum" sz="quarter" idx="5"/>
          </p:nvPr>
        </p:nvSpPr>
        <p:spPr/>
        <p:txBody>
          <a:bodyPr/>
          <a:lstStyle/>
          <a:p>
            <a:fld id="{7FEC4B0C-5749-AE40-B065-8023492451D3}" type="slidenum">
              <a:rPr lang="en-US" smtClean="0"/>
              <a:t>12</a:t>
            </a:fld>
            <a:endParaRPr lang="en-US"/>
          </a:p>
        </p:txBody>
      </p:sp>
    </p:spTree>
    <p:extLst>
      <p:ext uri="{BB962C8B-B14F-4D97-AF65-F5344CB8AC3E}">
        <p14:creationId xmlns:p14="http://schemas.microsoft.com/office/powerpoint/2010/main" val="3725309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 Lesley</a:t>
            </a:r>
          </a:p>
        </p:txBody>
      </p:sp>
      <p:sp>
        <p:nvSpPr>
          <p:cNvPr id="4" name="Slide Number Placeholder 3"/>
          <p:cNvSpPr>
            <a:spLocks noGrp="1"/>
          </p:cNvSpPr>
          <p:nvPr>
            <p:ph type="sldNum" sz="quarter" idx="5"/>
          </p:nvPr>
        </p:nvSpPr>
        <p:spPr/>
        <p:txBody>
          <a:bodyPr/>
          <a:lstStyle/>
          <a:p>
            <a:fld id="{7FEC4B0C-5749-AE40-B065-8023492451D3}" type="slidenum">
              <a:rPr lang="en-US" smtClean="0"/>
              <a:t>13</a:t>
            </a:fld>
            <a:endParaRPr lang="en-US"/>
          </a:p>
        </p:txBody>
      </p:sp>
    </p:spTree>
    <p:extLst>
      <p:ext uri="{BB962C8B-B14F-4D97-AF65-F5344CB8AC3E}">
        <p14:creationId xmlns:p14="http://schemas.microsoft.com/office/powerpoint/2010/main" val="358777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Shireen, Lesley</a:t>
            </a:r>
          </a:p>
        </p:txBody>
      </p:sp>
      <p:sp>
        <p:nvSpPr>
          <p:cNvPr id="4" name="Slide Number Placeholder 3"/>
          <p:cNvSpPr>
            <a:spLocks noGrp="1"/>
          </p:cNvSpPr>
          <p:nvPr>
            <p:ph type="sldNum" sz="quarter" idx="5"/>
          </p:nvPr>
        </p:nvSpPr>
        <p:spPr/>
        <p:txBody>
          <a:bodyPr/>
          <a:lstStyle/>
          <a:p>
            <a:fld id="{7FEC4B0C-5749-AE40-B065-8023492451D3}" type="slidenum">
              <a:rPr lang="en-US" smtClean="0"/>
              <a:t>14</a:t>
            </a:fld>
            <a:endParaRPr lang="en-US"/>
          </a:p>
        </p:txBody>
      </p:sp>
    </p:spTree>
    <p:extLst>
      <p:ext uri="{BB962C8B-B14F-4D97-AF65-F5344CB8AC3E}">
        <p14:creationId xmlns:p14="http://schemas.microsoft.com/office/powerpoint/2010/main" val="2937904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within COCI to ensure that items are updated. Shireen, Lesley, Erin</a:t>
            </a:r>
          </a:p>
        </p:txBody>
      </p:sp>
      <p:sp>
        <p:nvSpPr>
          <p:cNvPr id="4" name="Slide Number Placeholder 3"/>
          <p:cNvSpPr>
            <a:spLocks noGrp="1"/>
          </p:cNvSpPr>
          <p:nvPr>
            <p:ph type="sldNum" sz="quarter" idx="5"/>
          </p:nvPr>
        </p:nvSpPr>
        <p:spPr/>
        <p:txBody>
          <a:bodyPr/>
          <a:lstStyle/>
          <a:p>
            <a:fld id="{7FEC4B0C-5749-AE40-B065-8023492451D3}" type="slidenum">
              <a:rPr lang="en-US" smtClean="0"/>
              <a:t>15</a:t>
            </a:fld>
            <a:endParaRPr lang="en-US"/>
          </a:p>
        </p:txBody>
      </p:sp>
    </p:spTree>
    <p:extLst>
      <p:ext uri="{BB962C8B-B14F-4D97-AF65-F5344CB8AC3E}">
        <p14:creationId xmlns:p14="http://schemas.microsoft.com/office/powerpoint/2010/main" val="2976141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Shireen Lesley</a:t>
            </a:r>
          </a:p>
        </p:txBody>
      </p:sp>
      <p:sp>
        <p:nvSpPr>
          <p:cNvPr id="4" name="Slide Number Placeholder 3"/>
          <p:cNvSpPr>
            <a:spLocks noGrp="1"/>
          </p:cNvSpPr>
          <p:nvPr>
            <p:ph type="sldNum" sz="quarter" idx="5"/>
          </p:nvPr>
        </p:nvSpPr>
        <p:spPr/>
        <p:txBody>
          <a:bodyPr/>
          <a:lstStyle/>
          <a:p>
            <a:fld id="{7FEC4B0C-5749-AE40-B065-8023492451D3}" type="slidenum">
              <a:rPr lang="en-US" smtClean="0"/>
              <a:t>16</a:t>
            </a:fld>
            <a:endParaRPr lang="en-US"/>
          </a:p>
        </p:txBody>
      </p:sp>
    </p:spTree>
    <p:extLst>
      <p:ext uri="{BB962C8B-B14F-4D97-AF65-F5344CB8AC3E}">
        <p14:creationId xmlns:p14="http://schemas.microsoft.com/office/powerpoint/2010/main" val="63445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backwards to get information is frustrating. Creating submission forms that follow the PCAH and COCI requirements. </a:t>
            </a:r>
          </a:p>
          <a:p>
            <a:r>
              <a:rPr lang="en-US" dirty="0">
                <a:ea typeface="Calibri"/>
                <a:cs typeface="Calibri"/>
              </a:rPr>
              <a:t>Erin,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18</a:t>
            </a:fld>
            <a:endParaRPr lang="en-US"/>
          </a:p>
        </p:txBody>
      </p:sp>
    </p:spTree>
    <p:extLst>
      <p:ext uri="{BB962C8B-B14F-4D97-AF65-F5344CB8AC3E}">
        <p14:creationId xmlns:p14="http://schemas.microsoft.com/office/powerpoint/2010/main" val="322694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Erin</a:t>
            </a:r>
          </a:p>
        </p:txBody>
      </p:sp>
      <p:sp>
        <p:nvSpPr>
          <p:cNvPr id="4" name="Slide Number Placeholder 3"/>
          <p:cNvSpPr>
            <a:spLocks noGrp="1"/>
          </p:cNvSpPr>
          <p:nvPr>
            <p:ph type="sldNum" sz="quarter" idx="5"/>
          </p:nvPr>
        </p:nvSpPr>
        <p:spPr/>
        <p:txBody>
          <a:bodyPr/>
          <a:lstStyle/>
          <a:p>
            <a:fld id="{7FEC4B0C-5749-AE40-B065-8023492451D3}" type="slidenum">
              <a:rPr lang="en-US" smtClean="0"/>
              <a:t>19</a:t>
            </a:fld>
            <a:endParaRPr lang="en-US"/>
          </a:p>
        </p:txBody>
      </p:sp>
    </p:spTree>
    <p:extLst>
      <p:ext uri="{BB962C8B-B14F-4D97-AF65-F5344CB8AC3E}">
        <p14:creationId xmlns:p14="http://schemas.microsoft.com/office/powerpoint/2010/main" val="3958088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backwards to get information is frustrating. Creating submission forms that follow the PCAH and COCI requirements. Course form in COCI is helpful for schedulers since not all aspects of the data needed for ERP is on the COR.  Erin,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20</a:t>
            </a:fld>
            <a:endParaRPr lang="en-US"/>
          </a:p>
        </p:txBody>
      </p:sp>
    </p:spTree>
    <p:extLst>
      <p:ext uri="{BB962C8B-B14F-4D97-AF65-F5344CB8AC3E}">
        <p14:creationId xmlns:p14="http://schemas.microsoft.com/office/powerpoint/2010/main" val="103426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Lesley</a:t>
            </a:r>
          </a:p>
        </p:txBody>
      </p:sp>
      <p:sp>
        <p:nvSpPr>
          <p:cNvPr id="4" name="Slide Number Placeholder 3"/>
          <p:cNvSpPr>
            <a:spLocks noGrp="1"/>
          </p:cNvSpPr>
          <p:nvPr>
            <p:ph type="sldNum" sz="quarter" idx="5"/>
          </p:nvPr>
        </p:nvSpPr>
        <p:spPr/>
        <p:txBody>
          <a:bodyPr/>
          <a:lstStyle/>
          <a:p>
            <a:fld id="{7FEC4B0C-5749-AE40-B065-8023492451D3}" type="slidenum">
              <a:rPr lang="en-US" smtClean="0"/>
              <a:t>2</a:t>
            </a:fld>
            <a:endParaRPr lang="en-US"/>
          </a:p>
        </p:txBody>
      </p:sp>
    </p:spTree>
    <p:extLst>
      <p:ext uri="{BB962C8B-B14F-4D97-AF65-F5344CB8AC3E}">
        <p14:creationId xmlns:p14="http://schemas.microsoft.com/office/powerpoint/2010/main" val="301777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backwards to get information is frustrating. Creating submission forms that follow the PCAH and COCI requirements.  Erin,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21</a:t>
            </a:fld>
            <a:endParaRPr lang="en-US"/>
          </a:p>
        </p:txBody>
      </p:sp>
    </p:spTree>
    <p:extLst>
      <p:ext uri="{BB962C8B-B14F-4D97-AF65-F5344CB8AC3E}">
        <p14:creationId xmlns:p14="http://schemas.microsoft.com/office/powerpoint/2010/main" val="2495012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22</a:t>
            </a:fld>
            <a:endParaRPr lang="en-US"/>
          </a:p>
        </p:txBody>
      </p:sp>
    </p:spTree>
    <p:extLst>
      <p:ext uri="{BB962C8B-B14F-4D97-AF65-F5344CB8AC3E}">
        <p14:creationId xmlns:p14="http://schemas.microsoft.com/office/powerpoint/2010/main" val="303444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23</a:t>
            </a:fld>
            <a:endParaRPr lang="en-US"/>
          </a:p>
        </p:txBody>
      </p:sp>
    </p:spTree>
    <p:extLst>
      <p:ext uri="{BB962C8B-B14F-4D97-AF65-F5344CB8AC3E}">
        <p14:creationId xmlns:p14="http://schemas.microsoft.com/office/powerpoint/2010/main" val="2027904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Shireen, Erin, Kelly</a:t>
            </a:r>
          </a:p>
        </p:txBody>
      </p:sp>
      <p:sp>
        <p:nvSpPr>
          <p:cNvPr id="4" name="Slide Number Placeholder 3"/>
          <p:cNvSpPr>
            <a:spLocks noGrp="1"/>
          </p:cNvSpPr>
          <p:nvPr>
            <p:ph type="sldNum" sz="quarter" idx="5"/>
          </p:nvPr>
        </p:nvSpPr>
        <p:spPr/>
        <p:txBody>
          <a:bodyPr/>
          <a:lstStyle/>
          <a:p>
            <a:fld id="{7FEC4B0C-5749-AE40-B065-8023492451D3}" type="slidenum">
              <a:rPr lang="en-US" smtClean="0"/>
              <a:t>24</a:t>
            </a:fld>
            <a:endParaRPr lang="en-US"/>
          </a:p>
        </p:txBody>
      </p:sp>
    </p:spTree>
    <p:extLst>
      <p:ext uri="{BB962C8B-B14F-4D97-AF65-F5344CB8AC3E}">
        <p14:creationId xmlns:p14="http://schemas.microsoft.com/office/powerpoint/2010/main" val="84861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of the curriculum specialist voice,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25</a:t>
            </a:fld>
            <a:endParaRPr lang="en-US"/>
          </a:p>
        </p:txBody>
      </p:sp>
    </p:spTree>
    <p:extLst>
      <p:ext uri="{BB962C8B-B14F-4D97-AF65-F5344CB8AC3E}">
        <p14:creationId xmlns:p14="http://schemas.microsoft.com/office/powerpoint/2010/main" val="3376215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of the curriculum specialist voice</a:t>
            </a:r>
          </a:p>
          <a:p>
            <a:r>
              <a:rPr lang="en-US" dirty="0">
                <a:ea typeface="Calibri"/>
                <a:cs typeface="Calibri"/>
              </a:rPr>
              <a:t>Kelly, Shireen, </a:t>
            </a:r>
          </a:p>
        </p:txBody>
      </p:sp>
      <p:sp>
        <p:nvSpPr>
          <p:cNvPr id="4" name="Slide Number Placeholder 3"/>
          <p:cNvSpPr>
            <a:spLocks noGrp="1"/>
          </p:cNvSpPr>
          <p:nvPr>
            <p:ph type="sldNum" sz="quarter" idx="5"/>
          </p:nvPr>
        </p:nvSpPr>
        <p:spPr/>
        <p:txBody>
          <a:bodyPr/>
          <a:lstStyle/>
          <a:p>
            <a:fld id="{7FEC4B0C-5749-AE40-B065-8023492451D3}" type="slidenum">
              <a:rPr lang="en-US" smtClean="0"/>
              <a:t>26</a:t>
            </a:fld>
            <a:endParaRPr lang="en-US"/>
          </a:p>
        </p:txBody>
      </p:sp>
    </p:spTree>
    <p:extLst>
      <p:ext uri="{BB962C8B-B14F-4D97-AF65-F5344CB8AC3E}">
        <p14:creationId xmlns:p14="http://schemas.microsoft.com/office/powerpoint/2010/main" val="165860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of the curriculum specialist voice, Guillermo,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27</a:t>
            </a:fld>
            <a:endParaRPr lang="en-US"/>
          </a:p>
        </p:txBody>
      </p:sp>
    </p:spTree>
    <p:extLst>
      <p:ext uri="{BB962C8B-B14F-4D97-AF65-F5344CB8AC3E}">
        <p14:creationId xmlns:p14="http://schemas.microsoft.com/office/powerpoint/2010/main" val="2819893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a:t>
            </a:r>
          </a:p>
        </p:txBody>
      </p:sp>
      <p:sp>
        <p:nvSpPr>
          <p:cNvPr id="4" name="Slide Number Placeholder 3"/>
          <p:cNvSpPr>
            <a:spLocks noGrp="1"/>
          </p:cNvSpPr>
          <p:nvPr>
            <p:ph type="sldNum" sz="quarter" idx="5"/>
          </p:nvPr>
        </p:nvSpPr>
        <p:spPr/>
        <p:txBody>
          <a:bodyPr/>
          <a:lstStyle/>
          <a:p>
            <a:fld id="{7FEC4B0C-5749-AE40-B065-8023492451D3}" type="slidenum">
              <a:rPr lang="en-US" smtClean="0"/>
              <a:t>28</a:t>
            </a:fld>
            <a:endParaRPr lang="en-US"/>
          </a:p>
        </p:txBody>
      </p:sp>
    </p:spTree>
    <p:extLst>
      <p:ext uri="{BB962C8B-B14F-4D97-AF65-F5344CB8AC3E}">
        <p14:creationId xmlns:p14="http://schemas.microsoft.com/office/powerpoint/2010/main" val="1144746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a:t>
            </a:r>
          </a:p>
        </p:txBody>
      </p:sp>
      <p:sp>
        <p:nvSpPr>
          <p:cNvPr id="4" name="Slide Number Placeholder 3"/>
          <p:cNvSpPr>
            <a:spLocks noGrp="1"/>
          </p:cNvSpPr>
          <p:nvPr>
            <p:ph type="sldNum" sz="quarter" idx="5"/>
          </p:nvPr>
        </p:nvSpPr>
        <p:spPr/>
        <p:txBody>
          <a:bodyPr/>
          <a:lstStyle/>
          <a:p>
            <a:fld id="{7FEC4B0C-5749-AE40-B065-8023492451D3}" type="slidenum">
              <a:rPr lang="en-US" smtClean="0"/>
              <a:t>29</a:t>
            </a:fld>
            <a:endParaRPr lang="en-US"/>
          </a:p>
        </p:txBody>
      </p:sp>
    </p:spTree>
    <p:extLst>
      <p:ext uri="{BB962C8B-B14F-4D97-AF65-F5344CB8AC3E}">
        <p14:creationId xmlns:p14="http://schemas.microsoft.com/office/powerpoint/2010/main" val="3019567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a:t>
            </a:r>
          </a:p>
        </p:txBody>
      </p:sp>
      <p:sp>
        <p:nvSpPr>
          <p:cNvPr id="4" name="Slide Number Placeholder 3"/>
          <p:cNvSpPr>
            <a:spLocks noGrp="1"/>
          </p:cNvSpPr>
          <p:nvPr>
            <p:ph type="sldNum" sz="quarter" idx="5"/>
          </p:nvPr>
        </p:nvSpPr>
        <p:spPr/>
        <p:txBody>
          <a:bodyPr/>
          <a:lstStyle/>
          <a:p>
            <a:fld id="{7FEC4B0C-5749-AE40-B065-8023492451D3}" type="slidenum">
              <a:rPr lang="en-US" smtClean="0"/>
              <a:t>30</a:t>
            </a:fld>
            <a:endParaRPr lang="en-US"/>
          </a:p>
        </p:txBody>
      </p:sp>
    </p:spTree>
    <p:extLst>
      <p:ext uri="{BB962C8B-B14F-4D97-AF65-F5344CB8AC3E}">
        <p14:creationId xmlns:p14="http://schemas.microsoft.com/office/powerpoint/2010/main" val="96069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Lesley</a:t>
            </a:r>
          </a:p>
        </p:txBody>
      </p:sp>
      <p:sp>
        <p:nvSpPr>
          <p:cNvPr id="4" name="Slide Number Placeholder 3"/>
          <p:cNvSpPr>
            <a:spLocks noGrp="1"/>
          </p:cNvSpPr>
          <p:nvPr>
            <p:ph type="sldNum" sz="quarter" idx="5"/>
          </p:nvPr>
        </p:nvSpPr>
        <p:spPr/>
        <p:txBody>
          <a:bodyPr/>
          <a:lstStyle/>
          <a:p>
            <a:fld id="{7FEC4B0C-5749-AE40-B065-8023492451D3}" type="slidenum">
              <a:rPr lang="en-US" smtClean="0"/>
              <a:t>3</a:t>
            </a:fld>
            <a:endParaRPr lang="en-US"/>
          </a:p>
        </p:txBody>
      </p:sp>
    </p:spTree>
    <p:extLst>
      <p:ext uri="{BB962C8B-B14F-4D97-AF65-F5344CB8AC3E}">
        <p14:creationId xmlns:p14="http://schemas.microsoft.com/office/powerpoint/2010/main" val="2153905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a:t>
            </a:r>
          </a:p>
        </p:txBody>
      </p:sp>
      <p:sp>
        <p:nvSpPr>
          <p:cNvPr id="4" name="Slide Number Placeholder 3"/>
          <p:cNvSpPr>
            <a:spLocks noGrp="1"/>
          </p:cNvSpPr>
          <p:nvPr>
            <p:ph type="sldNum" sz="quarter" idx="5"/>
          </p:nvPr>
        </p:nvSpPr>
        <p:spPr/>
        <p:txBody>
          <a:bodyPr/>
          <a:lstStyle/>
          <a:p>
            <a:fld id="{7FEC4B0C-5749-AE40-B065-8023492451D3}" type="slidenum">
              <a:rPr lang="en-US" smtClean="0"/>
              <a:t>31</a:t>
            </a:fld>
            <a:endParaRPr lang="en-US"/>
          </a:p>
        </p:txBody>
      </p:sp>
    </p:spTree>
    <p:extLst>
      <p:ext uri="{BB962C8B-B14F-4D97-AF65-F5344CB8AC3E}">
        <p14:creationId xmlns:p14="http://schemas.microsoft.com/office/powerpoint/2010/main" val="322748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who is the newest/most recent hire (I have a “prize” pack). Hand out cards for questions. </a:t>
            </a:r>
          </a:p>
          <a:p>
            <a:r>
              <a:rPr lang="en-US" dirty="0"/>
              <a:t>Trying to get a feel who is in the room, probably just </a:t>
            </a:r>
            <a:r>
              <a:rPr lang="en-US" dirty="0" err="1"/>
              <a:t>specalists</a:t>
            </a:r>
            <a:r>
              <a:rPr lang="en-US" dirty="0"/>
              <a:t> </a:t>
            </a:r>
            <a:r>
              <a:rPr lang="en-US" dirty="0">
                <a:sym typeface="Wingdings" panose="05000000000000000000" pitchFamily="2" charset="2"/>
              </a:rPr>
              <a:t> Everyone</a:t>
            </a:r>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4</a:t>
            </a:fld>
            <a:endParaRPr lang="en-US"/>
          </a:p>
        </p:txBody>
      </p:sp>
    </p:spTree>
    <p:extLst>
      <p:ext uri="{BB962C8B-B14F-4D97-AF65-F5344CB8AC3E}">
        <p14:creationId xmlns:p14="http://schemas.microsoft.com/office/powerpoint/2010/main" val="391956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how even in introductory sessions, we speak in language, referencing Title 5 “55063” Associates Degree, 55003 </a:t>
            </a:r>
            <a:r>
              <a:rPr lang="en-US" dirty="0" err="1"/>
              <a:t>Prereqs</a:t>
            </a:r>
            <a:r>
              <a:rPr lang="en-US" dirty="0"/>
              <a:t>, etc. , ASSIST, C-ID, </a:t>
            </a:r>
          </a:p>
          <a:p>
            <a:r>
              <a:rPr lang="en-US" dirty="0">
                <a:ea typeface="Calibri"/>
                <a:cs typeface="Calibri"/>
              </a:rPr>
              <a:t>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5</a:t>
            </a:fld>
            <a:endParaRPr lang="en-US"/>
          </a:p>
        </p:txBody>
      </p:sp>
    </p:spTree>
    <p:extLst>
      <p:ext uri="{BB962C8B-B14F-4D97-AF65-F5344CB8AC3E}">
        <p14:creationId xmlns:p14="http://schemas.microsoft.com/office/powerpoint/2010/main" val="179158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Logistics for meetings, minutes/agendas, curriculum management system/software, catalog production/publishing, public web sites, support/training for faculty/staff/admin, </a:t>
            </a:r>
          </a:p>
          <a:p>
            <a:r>
              <a:rPr lang="en-US" dirty="0">
                <a:ea typeface="Calibri"/>
                <a:cs typeface="Calibri"/>
              </a:rPr>
              <a:t>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6</a:t>
            </a:fld>
            <a:endParaRPr lang="en-US"/>
          </a:p>
        </p:txBody>
      </p:sp>
    </p:spTree>
    <p:extLst>
      <p:ext uri="{BB962C8B-B14F-4D97-AF65-F5344CB8AC3E}">
        <p14:creationId xmlns:p14="http://schemas.microsoft.com/office/powerpoint/2010/main" val="176104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Logistics for meetings, minutes/agendas, curriculum management system/software, catalog production/publishing, public web sites, support/training for faculty/staff/admin, Shireen</a:t>
            </a:r>
          </a:p>
        </p:txBody>
      </p:sp>
      <p:sp>
        <p:nvSpPr>
          <p:cNvPr id="4" name="Slide Number Placeholder 3"/>
          <p:cNvSpPr>
            <a:spLocks noGrp="1"/>
          </p:cNvSpPr>
          <p:nvPr>
            <p:ph type="sldNum" sz="quarter" idx="5"/>
          </p:nvPr>
        </p:nvSpPr>
        <p:spPr/>
        <p:txBody>
          <a:bodyPr/>
          <a:lstStyle/>
          <a:p>
            <a:fld id="{7FEC4B0C-5749-AE40-B065-8023492451D3}" type="slidenum">
              <a:rPr lang="en-US" smtClean="0"/>
              <a:t>7</a:t>
            </a:fld>
            <a:endParaRPr lang="en-US"/>
          </a:p>
        </p:txBody>
      </p:sp>
    </p:spTree>
    <p:extLst>
      <p:ext uri="{BB962C8B-B14F-4D97-AF65-F5344CB8AC3E}">
        <p14:creationId xmlns:p14="http://schemas.microsoft.com/office/powerpoint/2010/main" val="94907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Shireen, Kelly</a:t>
            </a:r>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8</a:t>
            </a:fld>
            <a:endParaRPr lang="en-US"/>
          </a:p>
        </p:txBody>
      </p:sp>
    </p:spTree>
    <p:extLst>
      <p:ext uri="{BB962C8B-B14F-4D97-AF65-F5344CB8AC3E}">
        <p14:creationId xmlns:p14="http://schemas.microsoft.com/office/powerpoint/2010/main" val="284659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Shireen, Lesley</a:t>
            </a:r>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9</a:t>
            </a:fld>
            <a:endParaRPr lang="en-US"/>
          </a:p>
        </p:txBody>
      </p:sp>
    </p:spTree>
    <p:extLst>
      <p:ext uri="{BB962C8B-B14F-4D97-AF65-F5344CB8AC3E}">
        <p14:creationId xmlns:p14="http://schemas.microsoft.com/office/powerpoint/2010/main" val="1161480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0" y="-22485"/>
            <a:ext cx="3998530" cy="6900220"/>
            <a:chOff x="-4070" y="-22485"/>
            <a:chExt cx="3998530"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1"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0" y="1119187"/>
              <a:ext cx="3994461" cy="4619625"/>
            </a:xfrm>
            <a:prstGeom prst="rect">
              <a:avLst/>
            </a:prstGeom>
            <a:solidFill>
              <a:schemeClr val="accent5"/>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accent3">
                    <a:lumMod val="60000"/>
                    <a:lumOff val="4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9900365B-FB3B-DA48-24EE-DF7132E3A1E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7" name="Picture 6">
            <a:extLst>
              <a:ext uri="{FF2B5EF4-FFF2-40B4-BE49-F238E27FC236}">
                <a16:creationId xmlns:a16="http://schemas.microsoft.com/office/drawing/2014/main" id="{F281D7EA-21CF-DAF5-0151-F6CCC312DA7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7113" y="3808"/>
            <a:ext cx="822046" cy="6850383"/>
          </a:xfrm>
          <a:prstGeom prst="rect">
            <a:avLst/>
          </a:prstGeom>
          <a:effectLst>
            <a:outerShdw blurRad="190500" dist="50800" algn="ctr" rotWithShape="0">
              <a:srgbClr val="000000">
                <a:alpha val="40000"/>
              </a:srgbClr>
            </a:outerShdw>
          </a:effec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setext.com/regulation/california-code-of-regulations/title-5-education/division-6-california-community-colleges/chapter-4-employees/subchapter-2-certificated-positions/article-2-academic-senates/section-53200-defini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sccc.org/sites/default/files/Fill%20in%20Form%20AA-T%20_%20AS-T%20Review%20Checklist%20Rev.10.17.19.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cccco.edu/-/media/CCCCO-Website/About-Us/Divisions/Educational-Services-and-Support/Academic-Affairs/What-we-do/Curriculum-and-Instruction-Unit/Files/gedoublectforcsubreadthigetcigetcforstem62421finaledits01a11y.pdf?la=en&amp;hash=70261EE461888977668752A3CA563A2019C6072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What-we-do/Curriculum-and-Instruction-Unit/Curriculum/Baccalaureate-Degree-Progra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survey.alchemer.com/s3/7381305/9e9f79b563e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s://listserv.cccnext.net/scripts/wa-cccnext.exe?SUBED1=CURRICASSIST&amp;SUBED1=CURRICASSIST" TargetMode="External"/><Relationship Id="rId3" Type="http://schemas.openxmlformats.org/officeDocument/2006/relationships/hyperlink" Target="https://www.asccc.org/publications/academic-senate-papers" TargetMode="External"/><Relationship Id="rId7" Type="http://schemas.openxmlformats.org/officeDocument/2006/relationships/hyperlink" Target="https://www.cccco.edu/About-Us/Chancellors-Office/Divisions/Educational-Services-and-Support/What-we-do/Curriculum-and-Instruction-Unit/California-Community-College-Curriculum-Committe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cccco.edu/About-Us/Chancellors-Office/Divisions/Educational-Services-and-Support/What-we-do/Curriculum-and-Instruction-Unit" TargetMode="External"/><Relationship Id="rId5" Type="http://schemas.openxmlformats.org/officeDocument/2006/relationships/hyperlink" Target="https://www.cccco.edu/About-Us/Board-of-Governors/Meeting-schedule-minutes-and-agendas" TargetMode="External"/><Relationship Id="rId4" Type="http://schemas.openxmlformats.org/officeDocument/2006/relationships/hyperlink" Target="https://www.asccc.org/publications/rostrum" TargetMode="External"/><Relationship Id="rId9" Type="http://schemas.openxmlformats.org/officeDocument/2006/relationships/hyperlink" Target="https://asccc.org/calendar/list/event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cccco.edu/-/media/CCCCO-Website/About-Us/Divisions/Educational-Services-and-Support/Academic-Affairs/What-we-do/Curriculum-and-Instruction-Unit/Files/Prerequisites_Guidelines_55003-Final_pdf.pdf?la=en&amp;hash=1C2711D92D6E603417C5FD5B75FB2FEA54576BE6" TargetMode="External"/><Relationship Id="rId3" Type="http://schemas.openxmlformats.org/officeDocument/2006/relationships/hyperlink" Target="https://www.cccco.edu/-/media/CCCCO-Website/docs/handbook/program-course-approval-handbook-8th-edition.pdf?la=en&amp;hash=ACB8BD54D5D41C84946997A66D5451FA0B5F4109" TargetMode="External"/><Relationship Id="rId7" Type="http://schemas.openxmlformats.org/officeDocument/2006/relationships/hyperlink" Target="https://www.cccco.edu/-/media/CCCCO-Website/About-Us/Divisions/Educational-Services-and-Support/Academic-Affairs/What-we-do/Curriculum-and-Instruction-Unit/Files/TOPCIP2020June26.xlsx?la=en&amp;hash=A634C7727D48E6ED98C8FA3ECE3B35A4DA2AA8F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ebdata.cccco.edu/ded/cb/cb.htm" TargetMode="External"/><Relationship Id="rId5" Type="http://schemas.openxmlformats.org/officeDocument/2006/relationships/hyperlink" Target="https://www.cccco.edu/-/media/CCCCO-Website/docs/curriculum/final-top-code-manual-2023-edit-4-a11y.pdf?la=en&amp;hash=974BD38AF01FB5A144741B59A838FF79A02BEF67" TargetMode="External"/><Relationship Id="rId4" Type="http://schemas.openxmlformats.org/officeDocument/2006/relationships/hyperlink" Target="https://www.cccco.edu/-/media/CCCCO-Website/docs/manual/ccc-curriculum-submission-approval-tech-manual.pdf?la=en&amp;hash=D09E775DCF3FE188480512CB7C6F346C12C66AB6" TargetMode="External"/><Relationship Id="rId9" Type="http://schemas.openxmlformats.org/officeDocument/2006/relationships/hyperlink" Target="https://www.asccc.org/sites/default/files/COR.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datamart.cccco.edu/datamart.aspx" TargetMode="External"/><Relationship Id="rId7" Type="http://schemas.openxmlformats.org/officeDocument/2006/relationships/hyperlink" Target="https://www.cccco.edu/-/media/CCCCO-Website/About-Us/Divisions/Educational-Services-and-Support/Academic-Affairs/What-we-do/Curriculum-and-Instruction-Unit/Files/supplemental_learning_and_supervised_tutoring_regs_guidelines_pdf.pdf?la=en&amp;hash=3CF5E5E72C9209399FAB3F759875CE48DC89D0E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cccco.edu/-/media/CCCCO-Website/About-Us/Divisions/Educational-Services-and-Support/Academic-Affairs/What-we-do/Curriculum-and-Instruction-Unit/Files/InstructionalMaterialsGuidelines12813pdf.pdf?la=en&amp;hash=2F01870BA853CF4C370DD6BEB99EC05D3BE65FA0" TargetMode="External"/><Relationship Id="rId5" Type="http://schemas.openxmlformats.org/officeDocument/2006/relationships/hyperlink" Target="https://www.cccco.edu/-/media/CCCCO-Website/About-Us/Divisions/Educational-Services-and-Support/Academic-Affairs/What-we-do/Curriculum-and-Instruction-Unit/Files/CommunitySvcsOfferingsFAQs111312pdf.pdf?la=en&amp;hash=94C44FB129C68039291AD0622B6068016CF74978" TargetMode="External"/><Relationship Id="rId4" Type="http://schemas.openxmlformats.org/officeDocument/2006/relationships/hyperlink" Target="https://www.cccco.edu/-/media/CCCCO-Website/About-Us/Divisions/Educational-Services-and-Support/Academic-Affairs/What-we-do/Curriculum-and-Instruction-Unit/Files/CreditCourseRepetitionGuidelinesFinal_pdf.pdf?la=en&amp;hash=D8118D0D7D74FAB5A58E6B3D8EAC93346C809AAB"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sharon.awad@chaffey.edu" TargetMode="External"/><Relationship Id="rId2" Type="http://schemas.openxmlformats.org/officeDocument/2006/relationships/hyperlink" Target="mailto:lagostino@dvc.edu" TargetMode="External"/><Relationship Id="rId1" Type="http://schemas.openxmlformats.org/officeDocument/2006/relationships/slideLayout" Target="../slideLayouts/slideLayout2.xml"/><Relationship Id="rId4" Type="http://schemas.openxmlformats.org/officeDocument/2006/relationships/hyperlink" Target="mailto:Elarson@CCCCO.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media/CCCCO-Website/docs/handbook/program-course-approval-handbook-8th-edition.pdf?la=en&amp;hash=ACB8BD54D5D41C84946997A66D5451FA0B5F4109" TargetMode="External"/><Relationship Id="rId7" Type="http://schemas.openxmlformats.org/officeDocument/2006/relationships/hyperlink" Target="https://www.cccco.edu/-/media/CCCCO-Website/docs/manual/ccc-curriculum-submission-approval-tech-manual.pdf?la=en&amp;hash=D09E775DCF3FE188480512CB7C6F346C12C66AB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oci2.ccctechcenter.org/" TargetMode="External"/><Relationship Id="rId5" Type="http://schemas.openxmlformats.org/officeDocument/2006/relationships/hyperlink" Target="https://www.cccco.edu/-/media/CCCCO-Website/docs/curriculum/final-top-code-manual-2023-edit-4-a11y.pdf?la=en&amp;hash=974BD38AF01FB5A144741B59A838FF79A02BEF67" TargetMode="External"/><Relationship Id="rId4" Type="http://schemas.openxmlformats.org/officeDocument/2006/relationships/hyperlink" Target="https://webdata.cccco.edu/ded/cb/cb.ht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Pre-Session:</a:t>
            </a:r>
            <a:br>
              <a:rPr lang="en-US" dirty="0"/>
            </a:br>
            <a:r>
              <a:rPr lang="en-US" dirty="0"/>
              <a:t>New/Newer</a:t>
            </a:r>
            <a:br>
              <a:rPr lang="en-US" dirty="0"/>
            </a:br>
            <a:r>
              <a:rPr lang="en-US" dirty="0"/>
              <a:t>Curriculum Professionals/ Specialists</a:t>
            </a:r>
            <a:br>
              <a:rPr lang="en-US" dirty="0"/>
            </a:br>
            <a:endParaRPr lang="en-US" dirty="0"/>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vert="horz" lIns="91440" tIns="45720" rIns="91440" bIns="45720" rtlCol="0" anchor="t">
            <a:normAutofit/>
          </a:bodyPr>
          <a:lstStyle/>
          <a:p>
            <a:r>
              <a:rPr lang="en-US" dirty="0"/>
              <a:t>Wednesday, July 7, 2023</a:t>
            </a:r>
          </a:p>
          <a:p>
            <a:r>
              <a:rPr lang="en-US" dirty="0"/>
              <a:t>2:00 – 3:50 p.m.</a:t>
            </a:r>
            <a:endParaRPr lang="en-US" dirty="0">
              <a:cs typeface="Arial"/>
            </a:endParaRPr>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B0E-5DE1-5611-78C2-EF9771A2B549}"/>
              </a:ext>
            </a:extLst>
          </p:cNvPr>
          <p:cNvSpPr>
            <a:spLocks noGrp="1"/>
          </p:cNvSpPr>
          <p:nvPr>
            <p:ph type="title"/>
          </p:nvPr>
        </p:nvSpPr>
        <p:spPr>
          <a:xfrm>
            <a:off x="244861" y="2583350"/>
            <a:ext cx="3583461" cy="1937650"/>
          </a:xfrm>
        </p:spPr>
        <p:txBody>
          <a:bodyPr>
            <a:normAutofit fontScale="90000"/>
          </a:bodyPr>
          <a:lstStyle/>
          <a:p>
            <a:r>
              <a:rPr lang="en-US" dirty="0"/>
              <a:t>Roles &amp; Responsibilities</a:t>
            </a:r>
            <a:br>
              <a:rPr lang="en-US" dirty="0"/>
            </a:br>
            <a:r>
              <a:rPr lang="en-US" dirty="0"/>
              <a:t>What is NOT part of the Specialist's Role?</a:t>
            </a:r>
            <a:br>
              <a:rPr lang="en-US" dirty="0"/>
            </a:br>
            <a:endParaRPr lang="en-US" dirty="0"/>
          </a:p>
        </p:txBody>
      </p:sp>
      <p:sp>
        <p:nvSpPr>
          <p:cNvPr id="4" name="Content Placeholder 3">
            <a:extLst>
              <a:ext uri="{FF2B5EF4-FFF2-40B4-BE49-F238E27FC236}">
                <a16:creationId xmlns:a16="http://schemas.microsoft.com/office/drawing/2014/main" id="{40209FE6-8797-D328-0373-7BEC8A07A052}"/>
              </a:ext>
            </a:extLst>
          </p:cNvPr>
          <p:cNvSpPr>
            <a:spLocks noGrp="1"/>
          </p:cNvSpPr>
          <p:nvPr>
            <p:ph idx="1"/>
          </p:nvPr>
        </p:nvSpPr>
        <p:spPr>
          <a:xfrm>
            <a:off x="4226726" y="1759267"/>
            <a:ext cx="7127074" cy="3585817"/>
          </a:xfrm>
        </p:spPr>
        <p:txBody>
          <a:bodyPr>
            <a:normAutofit/>
          </a:bodyPr>
          <a:lstStyle/>
          <a:p>
            <a:r>
              <a:rPr lang="en-US" dirty="0">
                <a:solidFill>
                  <a:schemeClr val="tx1"/>
                </a:solidFill>
              </a:rPr>
              <a:t>Writing/revising curriculum</a:t>
            </a:r>
          </a:p>
          <a:p>
            <a:pPr lvl="1"/>
            <a:r>
              <a:rPr lang="en-US" dirty="0">
                <a:solidFill>
                  <a:schemeClr val="tx1"/>
                </a:solidFill>
                <a:hlinkClick r:id="rId3"/>
              </a:rPr>
              <a:t>California Code of Regulations “10+1”</a:t>
            </a:r>
            <a:endParaRPr lang="en-US" dirty="0">
              <a:solidFill>
                <a:schemeClr val="tx1"/>
              </a:solidFill>
            </a:endParaRPr>
          </a:p>
          <a:p>
            <a:r>
              <a:rPr lang="en-US" dirty="0">
                <a:solidFill>
                  <a:schemeClr val="tx1"/>
                </a:solidFill>
              </a:rPr>
              <a:t>Approving curriculum</a:t>
            </a:r>
          </a:p>
          <a:p>
            <a:pPr lvl="1"/>
            <a:r>
              <a:rPr lang="en-US" dirty="0">
                <a:solidFill>
                  <a:schemeClr val="tx1"/>
                </a:solidFill>
              </a:rPr>
              <a:t>Voting members of the Curriculum Committee</a:t>
            </a:r>
          </a:p>
          <a:p>
            <a:pPr lvl="2"/>
            <a:r>
              <a:rPr lang="en-US" dirty="0">
                <a:solidFill>
                  <a:schemeClr val="tx1"/>
                </a:solidFill>
              </a:rPr>
              <a:t>Based on local bylaws</a:t>
            </a:r>
          </a:p>
          <a:p>
            <a:pPr lvl="2"/>
            <a:r>
              <a:rPr lang="en-US" dirty="0">
                <a:solidFill>
                  <a:schemeClr val="tx1"/>
                </a:solidFill>
              </a:rPr>
              <a:t>Some colleges have a Specialist as a voting member</a:t>
            </a:r>
          </a:p>
          <a:p>
            <a:r>
              <a:rPr lang="en-US" dirty="0">
                <a:solidFill>
                  <a:schemeClr val="tx1"/>
                </a:solidFill>
              </a:rPr>
              <a:t>Submitting curriculum to ASSIST or C-ID</a:t>
            </a:r>
          </a:p>
          <a:p>
            <a:pPr lvl="1"/>
            <a:r>
              <a:rPr lang="en-US" dirty="0">
                <a:solidFill>
                  <a:schemeClr val="tx1"/>
                </a:solidFill>
              </a:rPr>
              <a:t>Articulation Officer</a:t>
            </a:r>
          </a:p>
        </p:txBody>
      </p:sp>
      <p:sp>
        <p:nvSpPr>
          <p:cNvPr id="5" name="Slide Number Placeholder 4">
            <a:extLst>
              <a:ext uri="{FF2B5EF4-FFF2-40B4-BE49-F238E27FC236}">
                <a16:creationId xmlns:a16="http://schemas.microsoft.com/office/drawing/2014/main" id="{3B1E5EF4-63DF-5768-F89F-20B159738FA0}"/>
              </a:ext>
            </a:extLst>
          </p:cNvPr>
          <p:cNvSpPr>
            <a:spLocks noGrp="1"/>
          </p:cNvSpPr>
          <p:nvPr>
            <p:ph type="sldNum" sz="quarter" idx="4"/>
          </p:nvPr>
        </p:nvSpPr>
        <p:spPr/>
        <p:txBody>
          <a:bodyPr/>
          <a:lstStyle/>
          <a:p>
            <a:fld id="{FC94C22D-D015-6649-B5C3-596F33FC97D2}" type="slidenum">
              <a:rPr lang="en-US" smtClean="0"/>
              <a:t>10</a:t>
            </a:fld>
            <a:endParaRPr lang="en-US"/>
          </a:p>
        </p:txBody>
      </p:sp>
    </p:spTree>
    <p:extLst>
      <p:ext uri="{BB962C8B-B14F-4D97-AF65-F5344CB8AC3E}">
        <p14:creationId xmlns:p14="http://schemas.microsoft.com/office/powerpoint/2010/main" val="89851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FE21-16F4-B46B-48A1-C08B965D4086}"/>
              </a:ext>
            </a:extLst>
          </p:cNvPr>
          <p:cNvSpPr>
            <a:spLocks noGrp="1"/>
          </p:cNvSpPr>
          <p:nvPr>
            <p:ph type="title"/>
          </p:nvPr>
        </p:nvSpPr>
        <p:spPr/>
        <p:txBody>
          <a:bodyPr>
            <a:normAutofit fontScale="90000"/>
          </a:bodyPr>
          <a:lstStyle/>
          <a:p>
            <a:r>
              <a:rPr lang="en-US" dirty="0"/>
              <a:t>Designing a Personal Tracking System:</a:t>
            </a:r>
            <a:br>
              <a:rPr lang="en-US" dirty="0"/>
            </a:br>
            <a:r>
              <a:rPr lang="en-US" dirty="0"/>
              <a:t>Courses</a:t>
            </a:r>
          </a:p>
        </p:txBody>
      </p:sp>
      <p:sp>
        <p:nvSpPr>
          <p:cNvPr id="3" name="Text Placeholder 2">
            <a:extLst>
              <a:ext uri="{FF2B5EF4-FFF2-40B4-BE49-F238E27FC236}">
                <a16:creationId xmlns:a16="http://schemas.microsoft.com/office/drawing/2014/main" id="{4F9879A1-45DB-207F-3039-9C12887D0ABB}"/>
              </a:ext>
            </a:extLst>
          </p:cNvPr>
          <p:cNvSpPr>
            <a:spLocks noGrp="1"/>
          </p:cNvSpPr>
          <p:nvPr>
            <p:ph type="body" sz="half" idx="2"/>
          </p:nvPr>
        </p:nvSpPr>
        <p:spPr>
          <a:xfrm>
            <a:off x="210571" y="3764768"/>
            <a:ext cx="3583461" cy="1281057"/>
          </a:xfrm>
        </p:spPr>
        <p:txBody>
          <a:bodyPr/>
          <a:lstStyle/>
          <a:p>
            <a:r>
              <a:rPr lang="en-US" dirty="0"/>
              <a:t>What information is important to track regarding courses?</a:t>
            </a:r>
          </a:p>
        </p:txBody>
      </p:sp>
      <p:sp>
        <p:nvSpPr>
          <p:cNvPr id="4" name="Content Placeholder 3">
            <a:extLst>
              <a:ext uri="{FF2B5EF4-FFF2-40B4-BE49-F238E27FC236}">
                <a16:creationId xmlns:a16="http://schemas.microsoft.com/office/drawing/2014/main" id="{96629DE4-37E4-B5DF-CD7B-6A7059C2B4C8}"/>
              </a:ext>
            </a:extLst>
          </p:cNvPr>
          <p:cNvSpPr>
            <a:spLocks noGrp="1"/>
          </p:cNvSpPr>
          <p:nvPr>
            <p:ph idx="1"/>
          </p:nvPr>
        </p:nvSpPr>
        <p:spPr/>
        <p:txBody>
          <a:bodyPr>
            <a:normAutofit/>
          </a:bodyPr>
          <a:lstStyle/>
          <a:p>
            <a:pPr rtl="0" fontAlgn="base">
              <a:spcBef>
                <a:spcPts val="0"/>
              </a:spcBef>
              <a:spcAft>
                <a:spcPts val="0"/>
              </a:spcAft>
              <a:buFont typeface="Arial" panose="020B0604020202020204" pitchFamily="34" charset="0"/>
              <a:buChar char="•"/>
            </a:pPr>
            <a:r>
              <a:rPr lang="en-US" sz="1600" b="0" i="0" u="none" strike="noStrike" dirty="0">
                <a:solidFill>
                  <a:srgbClr val="000000"/>
                </a:solidFill>
                <a:effectLst/>
              </a:rPr>
              <a:t>Approval dates - Curriculum Committee, Board, and State</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Catalog and scheduling deadlines</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Currency - Courses are reviewed every 5 years</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CB code changes - Codes entered in COCI</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C-ID descriptors</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Effective term - Fall, Spring, Summer </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GE codes - local, CSU-Breadth, IGETC (</a:t>
            </a:r>
            <a:r>
              <a:rPr lang="en-US" sz="1600" b="0" i="0" u="none" strike="noStrike" dirty="0" err="1">
                <a:solidFill>
                  <a:srgbClr val="000000"/>
                </a:solidFill>
                <a:effectLst/>
              </a:rPr>
              <a:t>CalGETC</a:t>
            </a:r>
            <a:r>
              <a:rPr lang="en-US" sz="1600" b="0" i="0" u="none" strike="noStrike" dirty="0">
                <a:solidFill>
                  <a:srgbClr val="000000"/>
                </a:solidFill>
                <a:effectLst/>
              </a:rPr>
              <a:t>)</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Potential impact of course changes on programs</a:t>
            </a:r>
          </a:p>
          <a:p>
            <a:pPr rtl="0" fontAlgn="base">
              <a:spcBef>
                <a:spcPts val="460"/>
              </a:spcBef>
              <a:spcAft>
                <a:spcPts val="0"/>
              </a:spcAft>
              <a:buFont typeface="Arial" panose="020B0604020202020204" pitchFamily="34" charset="0"/>
              <a:buChar char="•"/>
            </a:pPr>
            <a:r>
              <a:rPr lang="en-US" sz="1600" b="0" i="0" u="none" strike="noStrike" dirty="0">
                <a:solidFill>
                  <a:srgbClr val="000000"/>
                </a:solidFill>
                <a:effectLst/>
              </a:rPr>
              <a:t>Substantial changes (resulting in the issuance of a new control number)</a:t>
            </a:r>
          </a:p>
          <a:p>
            <a:r>
              <a:rPr lang="en-US" sz="1600" dirty="0"/>
              <a:t>Changes to prerequisites</a:t>
            </a:r>
          </a:p>
          <a:p>
            <a:pPr lvl="1"/>
            <a:r>
              <a:rPr lang="en-US" sz="1600" dirty="0"/>
              <a:t>Useful for yearly </a:t>
            </a:r>
            <a:r>
              <a:rPr lang="en-US" sz="1600" dirty="0" err="1"/>
              <a:t>prereq</a:t>
            </a:r>
            <a:r>
              <a:rPr lang="en-US" sz="1600" dirty="0"/>
              <a:t> report required by Chancellor’s Office</a:t>
            </a:r>
          </a:p>
          <a:p>
            <a:r>
              <a:rPr lang="en-US" sz="1600" dirty="0"/>
              <a:t>Changes to distance education</a:t>
            </a:r>
          </a:p>
          <a:p>
            <a:pPr lvl="1"/>
            <a:r>
              <a:rPr lang="en-US" sz="1600" dirty="0"/>
              <a:t>Sometimes needed by DE committee for reporting</a:t>
            </a:r>
          </a:p>
        </p:txBody>
      </p:sp>
      <p:sp>
        <p:nvSpPr>
          <p:cNvPr id="5" name="Slide Number Placeholder 4">
            <a:extLst>
              <a:ext uri="{FF2B5EF4-FFF2-40B4-BE49-F238E27FC236}">
                <a16:creationId xmlns:a16="http://schemas.microsoft.com/office/drawing/2014/main" id="{41A2D00F-8D71-1266-0845-F1E801AA7775}"/>
              </a:ext>
            </a:extLst>
          </p:cNvPr>
          <p:cNvSpPr>
            <a:spLocks noGrp="1"/>
          </p:cNvSpPr>
          <p:nvPr>
            <p:ph type="sldNum" sz="quarter" idx="4"/>
          </p:nvPr>
        </p:nvSpPr>
        <p:spPr/>
        <p:txBody>
          <a:bodyPr/>
          <a:lstStyle/>
          <a:p>
            <a:fld id="{FC94C22D-D015-6649-B5C3-596F33FC97D2}" type="slidenum">
              <a:rPr lang="en-US" smtClean="0"/>
              <a:t>11</a:t>
            </a:fld>
            <a:endParaRPr lang="en-US"/>
          </a:p>
        </p:txBody>
      </p:sp>
    </p:spTree>
    <p:extLst>
      <p:ext uri="{BB962C8B-B14F-4D97-AF65-F5344CB8AC3E}">
        <p14:creationId xmlns:p14="http://schemas.microsoft.com/office/powerpoint/2010/main" val="360163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D8F1-7C88-7F42-288C-C9FCD6E520DC}"/>
              </a:ext>
            </a:extLst>
          </p:cNvPr>
          <p:cNvSpPr>
            <a:spLocks noGrp="1"/>
          </p:cNvSpPr>
          <p:nvPr>
            <p:ph type="title"/>
          </p:nvPr>
        </p:nvSpPr>
        <p:spPr/>
        <p:txBody>
          <a:bodyPr/>
          <a:lstStyle/>
          <a:p>
            <a:r>
              <a:rPr lang="en-US"/>
              <a:t>Personal </a:t>
            </a:r>
            <a:r>
              <a:rPr lang="en-US" dirty="0"/>
              <a:t>Tracking System:</a:t>
            </a:r>
            <a:br>
              <a:rPr lang="en-US" dirty="0"/>
            </a:br>
            <a:r>
              <a:rPr lang="en-US" dirty="0"/>
              <a:t>Courses</a:t>
            </a:r>
          </a:p>
        </p:txBody>
      </p:sp>
      <p:sp>
        <p:nvSpPr>
          <p:cNvPr id="3" name="Content Placeholder 2">
            <a:extLst>
              <a:ext uri="{FF2B5EF4-FFF2-40B4-BE49-F238E27FC236}">
                <a16:creationId xmlns:a16="http://schemas.microsoft.com/office/drawing/2014/main" id="{D4ECADE1-900C-DE50-277D-166C84899ABC}"/>
              </a:ext>
            </a:extLst>
          </p:cNvPr>
          <p:cNvSpPr>
            <a:spLocks noGrp="1"/>
          </p:cNvSpPr>
          <p:nvPr>
            <p:ph sz="half" idx="1"/>
          </p:nvPr>
        </p:nvSpPr>
        <p:spPr>
          <a:xfrm>
            <a:off x="1175656" y="1825625"/>
            <a:ext cx="10029900" cy="1325563"/>
          </a:xfrm>
        </p:spPr>
        <p:txBody>
          <a:bodyPr/>
          <a:lstStyle/>
          <a:p>
            <a:r>
              <a:rPr lang="en-US" dirty="0"/>
              <a:t>Spreadsheet tracking allow for easy sorting and reporting</a:t>
            </a:r>
          </a:p>
          <a:p>
            <a:r>
              <a:rPr lang="en-US" dirty="0"/>
              <a:t>Extractions from curriculum management software</a:t>
            </a:r>
          </a:p>
          <a:p>
            <a:r>
              <a:rPr lang="en-US" dirty="0"/>
              <a:t>Color coding</a:t>
            </a:r>
          </a:p>
        </p:txBody>
      </p:sp>
      <p:pic>
        <p:nvPicPr>
          <p:cNvPr id="1026" name="Picture 2" descr="example tracking grid">
            <a:extLst>
              <a:ext uri="{FF2B5EF4-FFF2-40B4-BE49-F238E27FC236}">
                <a16:creationId xmlns:a16="http://schemas.microsoft.com/office/drawing/2014/main" id="{689272A0-5012-1355-305C-1856AD7B5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593" y="3167698"/>
            <a:ext cx="8224058" cy="3023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284DC3-7D7F-883D-9E0C-4AD1A3D2C92F}"/>
              </a:ext>
            </a:extLst>
          </p:cNvPr>
          <p:cNvSpPr txBox="1"/>
          <p:nvPr/>
        </p:nvSpPr>
        <p:spPr>
          <a:xfrm>
            <a:off x="8365374" y="6352143"/>
            <a:ext cx="3233651" cy="261610"/>
          </a:xfrm>
          <a:prstGeom prst="rect">
            <a:avLst/>
          </a:prstGeom>
          <a:noFill/>
        </p:spPr>
        <p:txBody>
          <a:bodyPr wrap="square" rtlCol="0">
            <a:spAutoFit/>
          </a:bodyPr>
          <a:lstStyle/>
          <a:p>
            <a:r>
              <a:rPr lang="en-US" sz="1100" dirty="0"/>
              <a:t>College of the Sequoias</a:t>
            </a:r>
          </a:p>
        </p:txBody>
      </p:sp>
      <p:sp>
        <p:nvSpPr>
          <p:cNvPr id="4" name="Slide Number Placeholder 3">
            <a:extLst>
              <a:ext uri="{FF2B5EF4-FFF2-40B4-BE49-F238E27FC236}">
                <a16:creationId xmlns:a16="http://schemas.microsoft.com/office/drawing/2014/main" id="{582D32FA-532F-498F-7E0B-843012538624}"/>
              </a:ext>
            </a:extLst>
          </p:cNvPr>
          <p:cNvSpPr>
            <a:spLocks noGrp="1"/>
          </p:cNvSpPr>
          <p:nvPr>
            <p:ph type="sldNum" sz="quarter" idx="12"/>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253674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D8F1-7C88-7F42-288C-C9FCD6E520DC}"/>
              </a:ext>
            </a:extLst>
          </p:cNvPr>
          <p:cNvSpPr>
            <a:spLocks noGrp="1"/>
          </p:cNvSpPr>
          <p:nvPr>
            <p:ph type="title"/>
          </p:nvPr>
        </p:nvSpPr>
        <p:spPr/>
        <p:txBody>
          <a:bodyPr/>
          <a:lstStyle/>
          <a:p>
            <a:r>
              <a:rPr lang="en-US" dirty="0"/>
              <a:t>Designing a Personal Tracking System:</a:t>
            </a:r>
            <a:br>
              <a:rPr lang="en-US" dirty="0"/>
            </a:br>
            <a:r>
              <a:rPr lang="en-US" dirty="0"/>
              <a:t>Courses (College of the Sequoias)	</a:t>
            </a:r>
          </a:p>
        </p:txBody>
      </p:sp>
      <p:sp>
        <p:nvSpPr>
          <p:cNvPr id="4" name="Slide Number Placeholder 3">
            <a:extLst>
              <a:ext uri="{FF2B5EF4-FFF2-40B4-BE49-F238E27FC236}">
                <a16:creationId xmlns:a16="http://schemas.microsoft.com/office/drawing/2014/main" id="{582D32FA-532F-498F-7E0B-843012538624}"/>
              </a:ext>
            </a:extLst>
          </p:cNvPr>
          <p:cNvSpPr>
            <a:spLocks noGrp="1"/>
          </p:cNvSpPr>
          <p:nvPr>
            <p:ph type="sldNum" sz="quarter" idx="12"/>
          </p:nvPr>
        </p:nvSpPr>
        <p:spPr/>
        <p:txBody>
          <a:bodyPr/>
          <a:lstStyle/>
          <a:p>
            <a:fld id="{FC94C22D-D015-6649-B5C3-596F33FC97D2}" type="slidenum">
              <a:rPr lang="en-US" smtClean="0"/>
              <a:t>13</a:t>
            </a:fld>
            <a:endParaRPr lang="en-US"/>
          </a:p>
        </p:txBody>
      </p:sp>
      <p:pic>
        <p:nvPicPr>
          <p:cNvPr id="2050" name="Picture 2" descr="A screenshot of a software project">
            <a:extLst>
              <a:ext uri="{FF2B5EF4-FFF2-40B4-BE49-F238E27FC236}">
                <a16:creationId xmlns:a16="http://schemas.microsoft.com/office/drawing/2014/main" id="{907BB11F-364D-E533-6E66-465AEDD11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54623"/>
            <a:ext cx="9321336" cy="468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1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D8F1-7C88-7F42-288C-C9FCD6E520DC}"/>
              </a:ext>
            </a:extLst>
          </p:cNvPr>
          <p:cNvSpPr>
            <a:spLocks noGrp="1"/>
          </p:cNvSpPr>
          <p:nvPr>
            <p:ph type="title"/>
          </p:nvPr>
        </p:nvSpPr>
        <p:spPr/>
        <p:txBody>
          <a:bodyPr/>
          <a:lstStyle/>
          <a:p>
            <a:r>
              <a:rPr lang="en-US" dirty="0"/>
              <a:t>Designing a Personal Tracking System:</a:t>
            </a:r>
            <a:br>
              <a:rPr lang="en-US" dirty="0"/>
            </a:br>
            <a:r>
              <a:rPr lang="en-US" dirty="0"/>
              <a:t>Courses (DVC)</a:t>
            </a:r>
          </a:p>
        </p:txBody>
      </p:sp>
      <p:pic>
        <p:nvPicPr>
          <p:cNvPr id="10" name="Picture 9" descr="A screenshot of a personal tracking system spreadsheet.">
            <a:extLst>
              <a:ext uri="{FF2B5EF4-FFF2-40B4-BE49-F238E27FC236}">
                <a16:creationId xmlns:a16="http://schemas.microsoft.com/office/drawing/2014/main" id="{BD1A31A7-485C-78ED-5351-C7EB631729D9}"/>
              </a:ext>
            </a:extLst>
          </p:cNvPr>
          <p:cNvPicPr>
            <a:picLocks noChangeAspect="1"/>
          </p:cNvPicPr>
          <p:nvPr/>
        </p:nvPicPr>
        <p:blipFill>
          <a:blip r:embed="rId3"/>
          <a:stretch>
            <a:fillRect/>
          </a:stretch>
        </p:blipFill>
        <p:spPr>
          <a:xfrm>
            <a:off x="115288" y="2355706"/>
            <a:ext cx="11765847" cy="1796262"/>
          </a:xfrm>
          <a:prstGeom prst="rect">
            <a:avLst/>
          </a:prstGeom>
        </p:spPr>
      </p:pic>
      <p:sp>
        <p:nvSpPr>
          <p:cNvPr id="11" name="TextBox 10">
            <a:extLst>
              <a:ext uri="{FF2B5EF4-FFF2-40B4-BE49-F238E27FC236}">
                <a16:creationId xmlns:a16="http://schemas.microsoft.com/office/drawing/2014/main" id="{853A895F-040C-2A47-5D8A-9E096B738FAA}"/>
              </a:ext>
            </a:extLst>
          </p:cNvPr>
          <p:cNvSpPr txBox="1"/>
          <p:nvPr/>
        </p:nvSpPr>
        <p:spPr>
          <a:xfrm>
            <a:off x="8365374" y="6352143"/>
            <a:ext cx="3233651" cy="261610"/>
          </a:xfrm>
          <a:prstGeom prst="rect">
            <a:avLst/>
          </a:prstGeom>
          <a:noFill/>
        </p:spPr>
        <p:txBody>
          <a:bodyPr wrap="square" rtlCol="0">
            <a:spAutoFit/>
          </a:bodyPr>
          <a:lstStyle/>
          <a:p>
            <a:r>
              <a:rPr lang="en-US" sz="1100" dirty="0"/>
              <a:t>Diablo Valley College</a:t>
            </a:r>
          </a:p>
        </p:txBody>
      </p:sp>
      <p:sp>
        <p:nvSpPr>
          <p:cNvPr id="4" name="Slide Number Placeholder 3">
            <a:extLst>
              <a:ext uri="{FF2B5EF4-FFF2-40B4-BE49-F238E27FC236}">
                <a16:creationId xmlns:a16="http://schemas.microsoft.com/office/drawing/2014/main" id="{582D32FA-532F-498F-7E0B-843012538624}"/>
              </a:ext>
            </a:extLst>
          </p:cNvPr>
          <p:cNvSpPr>
            <a:spLocks noGrp="1"/>
          </p:cNvSpPr>
          <p:nvPr>
            <p:ph type="sldNum" sz="quarter" idx="12"/>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3579133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FE21-16F4-B46B-48A1-C08B965D4086}"/>
              </a:ext>
            </a:extLst>
          </p:cNvPr>
          <p:cNvSpPr>
            <a:spLocks noGrp="1"/>
          </p:cNvSpPr>
          <p:nvPr>
            <p:ph type="title"/>
          </p:nvPr>
        </p:nvSpPr>
        <p:spPr/>
        <p:txBody>
          <a:bodyPr>
            <a:normAutofit fontScale="90000"/>
          </a:bodyPr>
          <a:lstStyle/>
          <a:p>
            <a:r>
              <a:rPr lang="en-US" dirty="0"/>
              <a:t>Designing a Personal Tracking System:</a:t>
            </a:r>
            <a:br>
              <a:rPr lang="en-US" dirty="0"/>
            </a:br>
            <a:r>
              <a:rPr lang="en-US" dirty="0"/>
              <a:t>Programs</a:t>
            </a:r>
          </a:p>
        </p:txBody>
      </p:sp>
      <p:sp>
        <p:nvSpPr>
          <p:cNvPr id="3" name="Text Placeholder 2">
            <a:extLst>
              <a:ext uri="{FF2B5EF4-FFF2-40B4-BE49-F238E27FC236}">
                <a16:creationId xmlns:a16="http://schemas.microsoft.com/office/drawing/2014/main" id="{4F9879A1-45DB-207F-3039-9C12887D0ABB}"/>
              </a:ext>
            </a:extLst>
          </p:cNvPr>
          <p:cNvSpPr>
            <a:spLocks noGrp="1"/>
          </p:cNvSpPr>
          <p:nvPr>
            <p:ph type="body" sz="half" idx="2"/>
          </p:nvPr>
        </p:nvSpPr>
        <p:spPr>
          <a:xfrm>
            <a:off x="210571" y="3764768"/>
            <a:ext cx="3583461" cy="1281057"/>
          </a:xfrm>
        </p:spPr>
        <p:txBody>
          <a:bodyPr/>
          <a:lstStyle/>
          <a:p>
            <a:r>
              <a:rPr lang="en-US" dirty="0"/>
              <a:t>What information is important to track regarding programs?</a:t>
            </a:r>
          </a:p>
        </p:txBody>
      </p:sp>
      <p:sp>
        <p:nvSpPr>
          <p:cNvPr id="5" name="Slide Number Placeholder 4">
            <a:extLst>
              <a:ext uri="{FF2B5EF4-FFF2-40B4-BE49-F238E27FC236}">
                <a16:creationId xmlns:a16="http://schemas.microsoft.com/office/drawing/2014/main" id="{41A2D00F-8D71-1266-0845-F1E801AA7775}"/>
              </a:ext>
            </a:extLst>
          </p:cNvPr>
          <p:cNvSpPr>
            <a:spLocks noGrp="1"/>
          </p:cNvSpPr>
          <p:nvPr>
            <p:ph type="sldNum" sz="quarter" idx="4"/>
          </p:nvPr>
        </p:nvSpPr>
        <p:spPr/>
        <p:txBody>
          <a:bodyPr/>
          <a:lstStyle/>
          <a:p>
            <a:fld id="{FC94C22D-D015-6649-B5C3-596F33FC97D2}" type="slidenum">
              <a:rPr lang="en-US" smtClean="0"/>
              <a:t>15</a:t>
            </a:fld>
            <a:endParaRPr lang="en-US"/>
          </a:p>
        </p:txBody>
      </p:sp>
      <p:sp>
        <p:nvSpPr>
          <p:cNvPr id="7" name="Content Placeholder 6">
            <a:extLst>
              <a:ext uri="{FF2B5EF4-FFF2-40B4-BE49-F238E27FC236}">
                <a16:creationId xmlns:a16="http://schemas.microsoft.com/office/drawing/2014/main" id="{1147F627-DDDE-50EC-6327-284C3CD9B2CA}"/>
              </a:ext>
            </a:extLst>
          </p:cNvPr>
          <p:cNvSpPr>
            <a:spLocks noGrp="1"/>
          </p:cNvSpPr>
          <p:nvPr>
            <p:ph idx="1"/>
          </p:nvPr>
        </p:nvSpPr>
        <p:spPr/>
        <p:txBody>
          <a:bodyPr/>
          <a:lstStyle/>
          <a:p>
            <a:r>
              <a:rPr lang="en-US" dirty="0"/>
              <a:t>What information is important for programs?</a:t>
            </a:r>
          </a:p>
          <a:p>
            <a:pPr lvl="1"/>
            <a:r>
              <a:rPr lang="en-US" dirty="0"/>
              <a:t>Currency (2 years for CE)</a:t>
            </a:r>
          </a:p>
          <a:p>
            <a:pPr lvl="1"/>
            <a:r>
              <a:rPr lang="en-US" dirty="0"/>
              <a:t>Substantial changes to courses (title/units)</a:t>
            </a:r>
          </a:p>
          <a:p>
            <a:pPr lvl="1"/>
            <a:r>
              <a:rPr lang="en-US" dirty="0"/>
              <a:t>Course list requirements</a:t>
            </a:r>
          </a:p>
          <a:p>
            <a:pPr lvl="1"/>
            <a:r>
              <a:rPr lang="en-US" dirty="0"/>
              <a:t>Narrative updates</a:t>
            </a:r>
          </a:p>
          <a:p>
            <a:pPr lvl="1"/>
            <a:r>
              <a:rPr lang="en-US" dirty="0"/>
              <a:t>TOP/CIP alignment</a:t>
            </a:r>
          </a:p>
          <a:p>
            <a:pPr lvl="1"/>
            <a:r>
              <a:rPr lang="en-US" dirty="0"/>
              <a:t>Status of supporting documentation</a:t>
            </a:r>
          </a:p>
          <a:p>
            <a:pPr lvl="2"/>
            <a:r>
              <a:rPr lang="en-US" dirty="0"/>
              <a:t>CE – Advisory board, LMI, Regional Consortia, transfer documentation</a:t>
            </a:r>
          </a:p>
          <a:p>
            <a:pPr lvl="2"/>
            <a:r>
              <a:rPr lang="en-US" dirty="0"/>
              <a:t>Apprenticeship – LMI, California Division of Apprenticeship Standards approval letter </a:t>
            </a:r>
          </a:p>
          <a:p>
            <a:pPr lvl="2"/>
            <a:r>
              <a:rPr lang="en-US" dirty="0"/>
              <a:t>ADTs - TMC, required transfer documentation (AAM, BCT, GECC), C-ID submission status for courses pending approval</a:t>
            </a:r>
          </a:p>
          <a:p>
            <a:pPr lvl="2"/>
            <a:r>
              <a:rPr lang="en-US" dirty="0"/>
              <a:t>Local degrees – transfer documentation</a:t>
            </a:r>
          </a:p>
        </p:txBody>
      </p:sp>
    </p:spTree>
    <p:extLst>
      <p:ext uri="{BB962C8B-B14F-4D97-AF65-F5344CB8AC3E}">
        <p14:creationId xmlns:p14="http://schemas.microsoft.com/office/powerpoint/2010/main" val="4129005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7D8F1-7C88-7F42-288C-C9FCD6E520DC}"/>
              </a:ext>
            </a:extLst>
          </p:cNvPr>
          <p:cNvSpPr>
            <a:spLocks noGrp="1"/>
          </p:cNvSpPr>
          <p:nvPr>
            <p:ph type="title"/>
          </p:nvPr>
        </p:nvSpPr>
        <p:spPr/>
        <p:txBody>
          <a:bodyPr/>
          <a:lstStyle/>
          <a:p>
            <a:r>
              <a:rPr lang="en-US" dirty="0"/>
              <a:t>Personal Tracking System:</a:t>
            </a:r>
            <a:br>
              <a:rPr lang="en-US" dirty="0"/>
            </a:br>
            <a:r>
              <a:rPr lang="en-US" dirty="0"/>
              <a:t>Programs</a:t>
            </a:r>
          </a:p>
        </p:txBody>
      </p:sp>
      <p:sp>
        <p:nvSpPr>
          <p:cNvPr id="3" name="TextBox 2">
            <a:extLst>
              <a:ext uri="{FF2B5EF4-FFF2-40B4-BE49-F238E27FC236}">
                <a16:creationId xmlns:a16="http://schemas.microsoft.com/office/drawing/2014/main" id="{CF0E41BB-1296-34D1-A776-820B40DBB97A}"/>
              </a:ext>
            </a:extLst>
          </p:cNvPr>
          <p:cNvSpPr txBox="1"/>
          <p:nvPr/>
        </p:nvSpPr>
        <p:spPr>
          <a:xfrm>
            <a:off x="1175656" y="1812175"/>
            <a:ext cx="888274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Using the same or similar tracking sheet that is used for courses.</a:t>
            </a:r>
          </a:p>
          <a:p>
            <a:pPr marL="285750" indent="-285750">
              <a:buFont typeface="Arial" panose="020B0604020202020204" pitchFamily="34" charset="0"/>
              <a:buChar char="•"/>
            </a:pPr>
            <a:r>
              <a:rPr lang="en-US" dirty="0"/>
              <a:t>What information is helpful?</a:t>
            </a:r>
          </a:p>
          <a:p>
            <a:pPr marL="742950" lvl="1" indent="-285750">
              <a:buFont typeface="Arial" panose="020B0604020202020204" pitchFamily="34" charset="0"/>
              <a:buChar char="•"/>
            </a:pPr>
            <a:r>
              <a:rPr lang="en-US" dirty="0"/>
              <a:t>Approval dates</a:t>
            </a:r>
          </a:p>
          <a:p>
            <a:pPr marL="742950" lvl="1" indent="-285750">
              <a:buFont typeface="Arial" panose="020B0604020202020204" pitchFamily="34" charset="0"/>
              <a:buChar char="•"/>
            </a:pPr>
            <a:r>
              <a:rPr lang="en-US" dirty="0"/>
              <a:t>Catalog and scheduling deadlines</a:t>
            </a:r>
          </a:p>
          <a:p>
            <a:pPr marL="742950" lvl="1" indent="-285750">
              <a:buFont typeface="Arial" panose="020B0604020202020204" pitchFamily="34" charset="0"/>
              <a:buChar char="•"/>
            </a:pPr>
            <a:r>
              <a:rPr lang="en-US" dirty="0"/>
              <a:t>Effective term</a:t>
            </a:r>
          </a:p>
          <a:p>
            <a:pPr marL="742950" lvl="1" indent="-285750">
              <a:buFont typeface="Arial" panose="020B0604020202020204" pitchFamily="34" charset="0"/>
              <a:buChar char="•"/>
            </a:pPr>
            <a:r>
              <a:rPr lang="en-US" dirty="0"/>
              <a:t>New, revised, or deleted designations</a:t>
            </a:r>
          </a:p>
          <a:p>
            <a:pPr marL="742950" lvl="1" indent="-285750">
              <a:buFont typeface="Arial" panose="020B0604020202020204" pitchFamily="34" charset="0"/>
              <a:buChar char="•"/>
            </a:pPr>
            <a:r>
              <a:rPr lang="en-US" dirty="0"/>
              <a:t>State and/or Federal requirements </a:t>
            </a:r>
          </a:p>
        </p:txBody>
      </p:sp>
      <p:pic>
        <p:nvPicPr>
          <p:cNvPr id="3074" name="Picture 2" descr="example tracking programs ">
            <a:extLst>
              <a:ext uri="{FF2B5EF4-FFF2-40B4-BE49-F238E27FC236}">
                <a16:creationId xmlns:a16="http://schemas.microsoft.com/office/drawing/2014/main" id="{91106DBB-F272-AF9B-1B95-10D0E632D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6" y="4113761"/>
            <a:ext cx="9808721" cy="18672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82D32FA-532F-498F-7E0B-843012538624}"/>
              </a:ext>
            </a:extLst>
          </p:cNvPr>
          <p:cNvSpPr>
            <a:spLocks noGrp="1"/>
          </p:cNvSpPr>
          <p:nvPr>
            <p:ph type="sldNum" sz="quarter" idx="12"/>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80170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C8D71-3AEF-D14A-69B3-0CCD8380A9BD}"/>
              </a:ext>
            </a:extLst>
          </p:cNvPr>
          <p:cNvSpPr>
            <a:spLocks noGrp="1"/>
          </p:cNvSpPr>
          <p:nvPr>
            <p:ph type="title"/>
          </p:nvPr>
        </p:nvSpPr>
        <p:spPr>
          <a:xfrm>
            <a:off x="160694" y="2655751"/>
            <a:ext cx="3583461" cy="1233978"/>
          </a:xfrm>
        </p:spPr>
        <p:txBody>
          <a:bodyPr/>
          <a:lstStyle/>
          <a:p>
            <a:r>
              <a:rPr lang="en-US" dirty="0"/>
              <a:t>Check-In and  </a:t>
            </a:r>
            <a:br>
              <a:rPr lang="en-US" dirty="0"/>
            </a:br>
            <a:r>
              <a:rPr lang="en-US" dirty="0"/>
              <a:t>5-minute Break</a:t>
            </a:r>
          </a:p>
        </p:txBody>
      </p:sp>
      <p:sp>
        <p:nvSpPr>
          <p:cNvPr id="4" name="Content Placeholder 3">
            <a:extLst>
              <a:ext uri="{FF2B5EF4-FFF2-40B4-BE49-F238E27FC236}">
                <a16:creationId xmlns:a16="http://schemas.microsoft.com/office/drawing/2014/main" id="{CFF8A229-8133-234C-4718-1D40408D51DB}"/>
              </a:ext>
            </a:extLst>
          </p:cNvPr>
          <p:cNvSpPr>
            <a:spLocks noGrp="1"/>
          </p:cNvSpPr>
          <p:nvPr>
            <p:ph idx="1"/>
          </p:nvPr>
        </p:nvSpPr>
        <p:spPr>
          <a:xfrm>
            <a:off x="4226726" y="2038762"/>
            <a:ext cx="7127074" cy="2467956"/>
          </a:xfrm>
        </p:spPr>
        <p:txBody>
          <a:bodyPr/>
          <a:lstStyle/>
          <a:p>
            <a:r>
              <a:rPr lang="en-US" dirty="0"/>
              <a:t>Any tracking sheet suggestions?</a:t>
            </a:r>
          </a:p>
          <a:p>
            <a:r>
              <a:rPr lang="en-US" dirty="0"/>
              <a:t>Questions about anything we have covered so far. </a:t>
            </a:r>
          </a:p>
          <a:p>
            <a:r>
              <a:rPr lang="en-US" dirty="0"/>
              <a:t>5 –Minute Break</a:t>
            </a:r>
          </a:p>
        </p:txBody>
      </p:sp>
      <p:sp>
        <p:nvSpPr>
          <p:cNvPr id="5" name="Slide Number Placeholder 4">
            <a:extLst>
              <a:ext uri="{FF2B5EF4-FFF2-40B4-BE49-F238E27FC236}">
                <a16:creationId xmlns:a16="http://schemas.microsoft.com/office/drawing/2014/main" id="{88A577EE-439E-97E2-F98D-D62ABED2CD20}"/>
              </a:ext>
            </a:extLst>
          </p:cNvPr>
          <p:cNvSpPr>
            <a:spLocks noGrp="1"/>
          </p:cNvSpPr>
          <p:nvPr>
            <p:ph type="sldNum" sz="quarter" idx="4"/>
          </p:nvPr>
        </p:nvSpPr>
        <p:spPr/>
        <p:txBody>
          <a:bodyPr/>
          <a:lstStyle/>
          <a:p>
            <a:fld id="{FC94C22D-D015-6649-B5C3-596F33FC97D2}" type="slidenum">
              <a:rPr lang="en-US" smtClean="0"/>
              <a:t>17</a:t>
            </a:fld>
            <a:endParaRPr lang="en-US"/>
          </a:p>
        </p:txBody>
      </p:sp>
    </p:spTree>
    <p:extLst>
      <p:ext uri="{BB962C8B-B14F-4D97-AF65-F5344CB8AC3E}">
        <p14:creationId xmlns:p14="http://schemas.microsoft.com/office/powerpoint/2010/main" val="419755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394-BA5D-EE33-C983-B3F56CBFDB94}"/>
              </a:ext>
            </a:extLst>
          </p:cNvPr>
          <p:cNvSpPr>
            <a:spLocks noGrp="1"/>
          </p:cNvSpPr>
          <p:nvPr>
            <p:ph type="title"/>
          </p:nvPr>
        </p:nvSpPr>
        <p:spPr/>
        <p:txBody>
          <a:bodyPr>
            <a:normAutofit fontScale="90000"/>
          </a:bodyPr>
          <a:lstStyle/>
          <a:p>
            <a:r>
              <a:rPr lang="en-US" dirty="0"/>
              <a:t>Effective Practices for Submitting Curriculum</a:t>
            </a:r>
          </a:p>
        </p:txBody>
      </p:sp>
      <p:sp>
        <p:nvSpPr>
          <p:cNvPr id="4" name="Content Placeholder 3">
            <a:extLst>
              <a:ext uri="{FF2B5EF4-FFF2-40B4-BE49-F238E27FC236}">
                <a16:creationId xmlns:a16="http://schemas.microsoft.com/office/drawing/2014/main" id="{3828E083-4738-EE4C-5FDB-4ABD75936406}"/>
              </a:ext>
            </a:extLst>
          </p:cNvPr>
          <p:cNvSpPr>
            <a:spLocks noGrp="1"/>
          </p:cNvSpPr>
          <p:nvPr>
            <p:ph idx="1"/>
          </p:nvPr>
        </p:nvSpPr>
        <p:spPr>
          <a:xfrm>
            <a:off x="4226727" y="1119188"/>
            <a:ext cx="7127074" cy="4184332"/>
          </a:xfrm>
        </p:spPr>
        <p:txBody>
          <a:bodyPr/>
          <a:lstStyle/>
          <a:p>
            <a:r>
              <a:rPr lang="en-US" dirty="0"/>
              <a:t>Encourage faculty to use resources when creating and/or revising curriculum. </a:t>
            </a:r>
          </a:p>
          <a:p>
            <a:r>
              <a:rPr lang="en-US" dirty="0"/>
              <a:t>Continuous check in with requirements during the creation/revision process:</a:t>
            </a:r>
          </a:p>
          <a:p>
            <a:pPr lvl="1"/>
            <a:r>
              <a:rPr lang="en-US" dirty="0"/>
              <a:t>California Education Code</a:t>
            </a:r>
          </a:p>
          <a:p>
            <a:pPr lvl="1"/>
            <a:r>
              <a:rPr lang="en-US" dirty="0"/>
              <a:t>Title 5</a:t>
            </a:r>
          </a:p>
          <a:p>
            <a:pPr lvl="1"/>
            <a:r>
              <a:rPr lang="en-US" dirty="0"/>
              <a:t>Program and Course Approval Handbook</a:t>
            </a:r>
          </a:p>
          <a:p>
            <a:pPr lvl="1"/>
            <a:r>
              <a:rPr lang="en-US" dirty="0"/>
              <a:t>MIS Data Element Dictionary</a:t>
            </a:r>
          </a:p>
          <a:p>
            <a:r>
              <a:rPr lang="en-US" dirty="0"/>
              <a:t>Applications and curriculum management software that is tailored for easy submission into COCI.</a:t>
            </a:r>
          </a:p>
        </p:txBody>
      </p:sp>
      <p:sp>
        <p:nvSpPr>
          <p:cNvPr id="5" name="Slide Number Placeholder 4">
            <a:extLst>
              <a:ext uri="{FF2B5EF4-FFF2-40B4-BE49-F238E27FC236}">
                <a16:creationId xmlns:a16="http://schemas.microsoft.com/office/drawing/2014/main" id="{229BA2B8-2330-9ADB-C483-9D22773A026E}"/>
              </a:ext>
            </a:extLst>
          </p:cNvPr>
          <p:cNvSpPr>
            <a:spLocks noGrp="1"/>
          </p:cNvSpPr>
          <p:nvPr>
            <p:ph type="sldNum" sz="quarter" idx="4"/>
          </p:nvPr>
        </p:nvSpPr>
        <p:spPr/>
        <p:txBody>
          <a:bodyPr/>
          <a:lstStyle/>
          <a:p>
            <a:fld id="{FC94C22D-D015-6649-B5C3-596F33FC97D2}" type="slidenum">
              <a:rPr lang="en-US" smtClean="0"/>
              <a:t>18</a:t>
            </a:fld>
            <a:endParaRPr lang="en-US"/>
          </a:p>
        </p:txBody>
      </p:sp>
    </p:spTree>
    <p:extLst>
      <p:ext uri="{BB962C8B-B14F-4D97-AF65-F5344CB8AC3E}">
        <p14:creationId xmlns:p14="http://schemas.microsoft.com/office/powerpoint/2010/main" val="248495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9B5D75-93A9-8B67-C3BD-8921BBE3FEFE}"/>
              </a:ext>
            </a:extLst>
          </p:cNvPr>
          <p:cNvSpPr>
            <a:spLocks noGrp="1"/>
          </p:cNvSpPr>
          <p:nvPr>
            <p:ph type="title"/>
          </p:nvPr>
        </p:nvSpPr>
        <p:spPr>
          <a:xfrm>
            <a:off x="866738" y="148882"/>
            <a:ext cx="3505495" cy="1315265"/>
          </a:xfrm>
        </p:spPr>
        <p:txBody>
          <a:bodyPr>
            <a:normAutofit fontScale="90000"/>
          </a:bodyPr>
          <a:lstStyle/>
          <a:p>
            <a:r>
              <a:rPr lang="en-US" dirty="0"/>
              <a:t>Chancellor's Office Curriculum Team</a:t>
            </a:r>
          </a:p>
        </p:txBody>
      </p:sp>
      <p:pic>
        <p:nvPicPr>
          <p:cNvPr id="3" name="Picture 3" descr="A group of people running up a graph, A listing of the Chancellor's Office Staff.">
            <a:extLst>
              <a:ext uri="{FF2B5EF4-FFF2-40B4-BE49-F238E27FC236}">
                <a16:creationId xmlns:a16="http://schemas.microsoft.com/office/drawing/2014/main" id="{2F2076AE-149A-76B1-AEC6-8041EE191AE7}"/>
              </a:ext>
            </a:extLst>
          </p:cNvPr>
          <p:cNvPicPr>
            <a:picLocks noChangeAspect="1"/>
          </p:cNvPicPr>
          <p:nvPr/>
        </p:nvPicPr>
        <p:blipFill>
          <a:blip r:embed="rId3"/>
          <a:stretch>
            <a:fillRect/>
          </a:stretch>
        </p:blipFill>
        <p:spPr>
          <a:xfrm>
            <a:off x="1503873" y="609277"/>
            <a:ext cx="10118780" cy="5610691"/>
          </a:xfrm>
          <a:prstGeom prst="rect">
            <a:avLst/>
          </a:prstGeom>
        </p:spPr>
      </p:pic>
      <p:sp>
        <p:nvSpPr>
          <p:cNvPr id="2" name="Slide Number Placeholder 1">
            <a:extLst>
              <a:ext uri="{FF2B5EF4-FFF2-40B4-BE49-F238E27FC236}">
                <a16:creationId xmlns:a16="http://schemas.microsoft.com/office/drawing/2014/main" id="{7E5CDE7A-C613-19CC-CBAC-4A413867F5F2}"/>
              </a:ext>
            </a:extLst>
          </p:cNvPr>
          <p:cNvSpPr>
            <a:spLocks noGrp="1"/>
          </p:cNvSpPr>
          <p:nvPr>
            <p:ph type="sldNum" sz="quarter" idx="12"/>
          </p:nvPr>
        </p:nvSpPr>
        <p:spPr/>
        <p:txBody>
          <a:bodyPr/>
          <a:lstStyle/>
          <a:p>
            <a:pPr>
              <a:spcAft>
                <a:spcPts val="600"/>
              </a:spcAft>
            </a:pPr>
            <a:fld id="{FC94C22D-D015-6649-B5C3-596F33FC97D2}" type="slidenum">
              <a:rPr lang="en-US" smtClean="0"/>
              <a:pPr>
                <a:spcAft>
                  <a:spcPts val="600"/>
                </a:spcAft>
              </a:pPr>
              <a:t>19</a:t>
            </a:fld>
            <a:endParaRPr lang="en-US"/>
          </a:p>
        </p:txBody>
      </p:sp>
    </p:spTree>
    <p:extLst>
      <p:ext uri="{BB962C8B-B14F-4D97-AF65-F5344CB8AC3E}">
        <p14:creationId xmlns:p14="http://schemas.microsoft.com/office/powerpoint/2010/main" val="64589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DE91-624F-4DFF-3BAF-F2FAFB377DD0}"/>
              </a:ext>
            </a:extLst>
          </p:cNvPr>
          <p:cNvSpPr>
            <a:spLocks noGrp="1"/>
          </p:cNvSpPr>
          <p:nvPr>
            <p:ph type="title"/>
          </p:nvPr>
        </p:nvSpPr>
        <p:spPr>
          <a:xfrm>
            <a:off x="164157" y="2134253"/>
            <a:ext cx="3583461" cy="1937650"/>
          </a:xfrm>
        </p:spPr>
        <p:txBody>
          <a:bodyPr/>
          <a:lstStyle/>
          <a:p>
            <a:r>
              <a:rPr lang="en-US" dirty="0"/>
              <a:t>Presenters &amp; Breakout Description</a:t>
            </a:r>
          </a:p>
        </p:txBody>
      </p:sp>
      <p:sp>
        <p:nvSpPr>
          <p:cNvPr id="4" name="Content Placeholder 3">
            <a:extLst>
              <a:ext uri="{FF2B5EF4-FFF2-40B4-BE49-F238E27FC236}">
                <a16:creationId xmlns:a16="http://schemas.microsoft.com/office/drawing/2014/main" id="{D3902A27-5C51-E203-89A9-592E94FB9BDF}"/>
              </a:ext>
            </a:extLst>
          </p:cNvPr>
          <p:cNvSpPr>
            <a:spLocks noGrp="1"/>
          </p:cNvSpPr>
          <p:nvPr>
            <p:ph idx="1"/>
          </p:nvPr>
        </p:nvSpPr>
        <p:spPr>
          <a:xfrm>
            <a:off x="4283616" y="531655"/>
            <a:ext cx="7549263" cy="3212752"/>
          </a:xfrm>
        </p:spPr>
        <p:txBody>
          <a:bodyPr vert="horz" lIns="91440" tIns="45720" rIns="91440" bIns="45720" rtlCol="0" anchor="t">
            <a:noAutofit/>
          </a:bodyPr>
          <a:lstStyle/>
          <a:p>
            <a:pPr marL="0" indent="0" algn="ctr">
              <a:buNone/>
            </a:pPr>
            <a:r>
              <a:rPr lang="en-US" sz="2400" b="0" i="0" u="none" strike="noStrike" dirty="0">
                <a:solidFill>
                  <a:srgbClr val="595959"/>
                </a:solidFill>
                <a:effectLst/>
                <a:latin typeface="Arial"/>
                <a:cs typeface="Arial"/>
              </a:rPr>
              <a:t>Curriculum specialists play an essential role in the college curriculum process, and the work can be daunting for those new to this role. This workshop is intended for new or newer curriculum specialists and provides the basics of the roles and responsibilities of curriculum specialists, designing your personal tracking system, promising and effective practices for submitting curriculum, and building relationships with faculty and the curriculum chair.</a:t>
            </a:r>
            <a:endParaRPr lang="en-US" sz="2400" dirty="0">
              <a:latin typeface="Arial"/>
              <a:cs typeface="Arial"/>
            </a:endParaRPr>
          </a:p>
        </p:txBody>
      </p:sp>
      <p:sp>
        <p:nvSpPr>
          <p:cNvPr id="3" name="Text Placeholder 2">
            <a:extLst>
              <a:ext uri="{FF2B5EF4-FFF2-40B4-BE49-F238E27FC236}">
                <a16:creationId xmlns:a16="http://schemas.microsoft.com/office/drawing/2014/main" id="{5C626305-A2A7-37B5-F0D5-F76C4B63836C}"/>
              </a:ext>
              <a:ext uri="{C183D7F6-B498-43B3-948B-1728B52AA6E4}">
                <adec:decorative xmlns:adec="http://schemas.microsoft.com/office/drawing/2017/decorative" val="0"/>
              </a:ext>
            </a:extLst>
          </p:cNvPr>
          <p:cNvSpPr>
            <a:spLocks noGrp="1"/>
          </p:cNvSpPr>
          <p:nvPr>
            <p:ph type="body" sz="half" idx="2"/>
          </p:nvPr>
        </p:nvSpPr>
        <p:spPr>
          <a:xfrm>
            <a:off x="4252427" y="4010195"/>
            <a:ext cx="7581719" cy="2564549"/>
          </a:xfrm>
        </p:spPr>
        <p:txBody>
          <a:bodyPr vert="horz" lIns="91440" tIns="45720" rIns="91440" bIns="45720" rtlCol="0" anchor="t">
            <a:normAutofit/>
          </a:bodyPr>
          <a:lstStyle/>
          <a:p>
            <a:r>
              <a:rPr lang="en-US" sz="1800" dirty="0">
                <a:solidFill>
                  <a:schemeClr val="accent5"/>
                </a:solidFill>
              </a:rPr>
              <a:t>Lesley Agostino, Curriculum Management Specialist (Senior), Diablo Valley College (5C)</a:t>
            </a:r>
            <a:endParaRPr lang="en-US" sz="1800" dirty="0">
              <a:solidFill>
                <a:schemeClr val="accent5"/>
              </a:solidFill>
              <a:cs typeface="Arial"/>
            </a:endParaRPr>
          </a:p>
          <a:p>
            <a:r>
              <a:rPr lang="en-US" sz="1800" dirty="0">
                <a:solidFill>
                  <a:schemeClr val="accent5"/>
                </a:solidFill>
              </a:rPr>
              <a:t>Shireen Awad, Curriculum Specialist, Chaffey College</a:t>
            </a:r>
            <a:endParaRPr lang="en-US" sz="1800" dirty="0">
              <a:solidFill>
                <a:schemeClr val="accent5"/>
              </a:solidFill>
              <a:cs typeface="Arial"/>
            </a:endParaRPr>
          </a:p>
          <a:p>
            <a:r>
              <a:rPr lang="en-US" sz="1800" dirty="0">
                <a:solidFill>
                  <a:schemeClr val="accent5"/>
                </a:solidFill>
                <a:cs typeface="Arial"/>
              </a:rPr>
              <a:t>Guillermo Castilla, Faculty, Evergreen Valley College</a:t>
            </a:r>
          </a:p>
          <a:p>
            <a:r>
              <a:rPr lang="en-US" sz="1800" dirty="0">
                <a:solidFill>
                  <a:schemeClr val="accent5"/>
                </a:solidFill>
                <a:cs typeface="Arial"/>
              </a:rPr>
              <a:t>Kelly Fowler, Vice President of Instruction, Mt. San Antonio College (5C)</a:t>
            </a:r>
            <a:endParaRPr lang="en-US" sz="1800" dirty="0">
              <a:solidFill>
                <a:schemeClr val="accent5"/>
              </a:solidFill>
            </a:endParaRPr>
          </a:p>
          <a:p>
            <a:r>
              <a:rPr lang="en-US" sz="1800" dirty="0">
                <a:solidFill>
                  <a:schemeClr val="accent5"/>
                </a:solidFill>
                <a:cs typeface="Arial"/>
              </a:rPr>
              <a:t>Erin Larson, Dean, California Community Colleges Chancellors Office</a:t>
            </a:r>
            <a:endParaRPr lang="en-US" sz="1800" dirty="0">
              <a:solidFill>
                <a:schemeClr val="accent5"/>
              </a:solidFill>
            </a:endParaRPr>
          </a:p>
          <a:p>
            <a:endParaRPr lang="en-US" dirty="0">
              <a:solidFill>
                <a:srgbClr val="F8D995"/>
              </a:solidFill>
              <a:cs typeface="Arial"/>
            </a:endParaRPr>
          </a:p>
          <a:p>
            <a:endParaRPr lang="en-US" dirty="0"/>
          </a:p>
        </p:txBody>
      </p:sp>
      <p:sp>
        <p:nvSpPr>
          <p:cNvPr id="5" name="Slide Number Placeholder 4">
            <a:extLst>
              <a:ext uri="{FF2B5EF4-FFF2-40B4-BE49-F238E27FC236}">
                <a16:creationId xmlns:a16="http://schemas.microsoft.com/office/drawing/2014/main" id="{C7C463AE-813F-12A1-CAAC-2AD937AB97AB}"/>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2174830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394-BA5D-EE33-C983-B3F56CBFDB94}"/>
              </a:ext>
            </a:extLst>
          </p:cNvPr>
          <p:cNvSpPr>
            <a:spLocks noGrp="1"/>
          </p:cNvSpPr>
          <p:nvPr>
            <p:ph type="title"/>
          </p:nvPr>
        </p:nvSpPr>
        <p:spPr>
          <a:xfrm>
            <a:off x="210571" y="2390807"/>
            <a:ext cx="3583461" cy="1937650"/>
          </a:xfrm>
        </p:spPr>
        <p:txBody>
          <a:bodyPr>
            <a:normAutofit fontScale="90000"/>
          </a:bodyPr>
          <a:lstStyle/>
          <a:p>
            <a:r>
              <a:rPr lang="en-US" dirty="0"/>
              <a:t>Effective Practices for Submitting Curriculum:</a:t>
            </a:r>
            <a:br>
              <a:rPr lang="en-US" dirty="0"/>
            </a:br>
            <a:br>
              <a:rPr lang="en-US" dirty="0"/>
            </a:br>
            <a:r>
              <a:rPr lang="en-US" dirty="0"/>
              <a:t>Courses</a:t>
            </a:r>
          </a:p>
        </p:txBody>
      </p:sp>
      <p:sp>
        <p:nvSpPr>
          <p:cNvPr id="4" name="Content Placeholder 3">
            <a:extLst>
              <a:ext uri="{FF2B5EF4-FFF2-40B4-BE49-F238E27FC236}">
                <a16:creationId xmlns:a16="http://schemas.microsoft.com/office/drawing/2014/main" id="{3828E083-4738-EE4C-5FDB-4ABD75936406}"/>
              </a:ext>
            </a:extLst>
          </p:cNvPr>
          <p:cNvSpPr>
            <a:spLocks noGrp="1"/>
          </p:cNvSpPr>
          <p:nvPr>
            <p:ph idx="1"/>
          </p:nvPr>
        </p:nvSpPr>
        <p:spPr>
          <a:xfrm>
            <a:off x="4226726" y="1336834"/>
            <a:ext cx="7127074" cy="4184332"/>
          </a:xfrm>
        </p:spPr>
        <p:txBody>
          <a:bodyPr/>
          <a:lstStyle/>
          <a:p>
            <a:r>
              <a:rPr lang="en-US" dirty="0"/>
              <a:t>Curriculum management software should have all the required elements for COCI.</a:t>
            </a:r>
          </a:p>
          <a:p>
            <a:r>
              <a:rPr lang="en-US" dirty="0"/>
              <a:t>Using the Data Element Dictionary to prevent data errors (delays) in course submissions. </a:t>
            </a:r>
          </a:p>
          <a:p>
            <a:pPr lvl="1"/>
            <a:r>
              <a:rPr lang="en-US" dirty="0"/>
              <a:t>Review Integrity Checks</a:t>
            </a:r>
          </a:p>
          <a:p>
            <a:r>
              <a:rPr lang="en-US" dirty="0"/>
              <a:t>Ensuring course data is correct in COCI and matches your local enterprise resource planning (ERP) software (i.e. Colleague). </a:t>
            </a:r>
          </a:p>
          <a:p>
            <a:pPr lvl="1"/>
            <a:r>
              <a:rPr lang="en-US" dirty="0"/>
              <a:t>MIS error reports</a:t>
            </a:r>
          </a:p>
          <a:p>
            <a:r>
              <a:rPr lang="en-US" dirty="0"/>
              <a:t>“Course Form” in COCI</a:t>
            </a:r>
          </a:p>
          <a:p>
            <a:r>
              <a:rPr lang="en-US" dirty="0"/>
              <a:t>Auto approval – be mindful of your submissions</a:t>
            </a:r>
          </a:p>
          <a:p>
            <a:pPr marL="0" indent="0">
              <a:buNone/>
            </a:pPr>
            <a:endParaRPr lang="en-US" dirty="0"/>
          </a:p>
        </p:txBody>
      </p:sp>
      <p:sp>
        <p:nvSpPr>
          <p:cNvPr id="5" name="Slide Number Placeholder 4">
            <a:extLst>
              <a:ext uri="{FF2B5EF4-FFF2-40B4-BE49-F238E27FC236}">
                <a16:creationId xmlns:a16="http://schemas.microsoft.com/office/drawing/2014/main" id="{229BA2B8-2330-9ADB-C483-9D22773A026E}"/>
              </a:ext>
            </a:extLst>
          </p:cNvPr>
          <p:cNvSpPr>
            <a:spLocks noGrp="1"/>
          </p:cNvSpPr>
          <p:nvPr>
            <p:ph type="sldNum" sz="quarter" idx="4"/>
          </p:nvPr>
        </p:nvSpPr>
        <p:spPr/>
        <p:txBody>
          <a:bodyPr/>
          <a:lstStyle/>
          <a:p>
            <a:fld id="{FC94C22D-D015-6649-B5C3-596F33FC97D2}" type="slidenum">
              <a:rPr lang="en-US" smtClean="0"/>
              <a:t>20</a:t>
            </a:fld>
            <a:endParaRPr lang="en-US"/>
          </a:p>
        </p:txBody>
      </p:sp>
    </p:spTree>
    <p:extLst>
      <p:ext uri="{BB962C8B-B14F-4D97-AF65-F5344CB8AC3E}">
        <p14:creationId xmlns:p14="http://schemas.microsoft.com/office/powerpoint/2010/main" val="2184688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C394-BA5D-EE33-C983-B3F56CBFDB94}"/>
              </a:ext>
            </a:extLst>
          </p:cNvPr>
          <p:cNvSpPr>
            <a:spLocks noGrp="1"/>
          </p:cNvSpPr>
          <p:nvPr>
            <p:ph type="title"/>
          </p:nvPr>
        </p:nvSpPr>
        <p:spPr>
          <a:xfrm>
            <a:off x="210571" y="2390807"/>
            <a:ext cx="3583461" cy="1937650"/>
          </a:xfrm>
        </p:spPr>
        <p:txBody>
          <a:bodyPr>
            <a:normAutofit fontScale="90000"/>
          </a:bodyPr>
          <a:lstStyle/>
          <a:p>
            <a:r>
              <a:rPr lang="en-US" dirty="0"/>
              <a:t>Effective Practices for Submitting Curriculum:</a:t>
            </a:r>
            <a:br>
              <a:rPr lang="en-US" dirty="0"/>
            </a:br>
            <a:br>
              <a:rPr lang="en-US" dirty="0"/>
            </a:br>
            <a:r>
              <a:rPr lang="en-US" dirty="0"/>
              <a:t>Programs</a:t>
            </a:r>
          </a:p>
        </p:txBody>
      </p:sp>
      <p:sp>
        <p:nvSpPr>
          <p:cNvPr id="4" name="Content Placeholder 3">
            <a:extLst>
              <a:ext uri="{FF2B5EF4-FFF2-40B4-BE49-F238E27FC236}">
                <a16:creationId xmlns:a16="http://schemas.microsoft.com/office/drawing/2014/main" id="{3828E083-4738-EE4C-5FDB-4ABD75936406}"/>
              </a:ext>
            </a:extLst>
          </p:cNvPr>
          <p:cNvSpPr>
            <a:spLocks noGrp="1"/>
          </p:cNvSpPr>
          <p:nvPr>
            <p:ph idx="1"/>
          </p:nvPr>
        </p:nvSpPr>
        <p:spPr>
          <a:xfrm>
            <a:off x="4226726" y="1685969"/>
            <a:ext cx="7127074" cy="2894344"/>
          </a:xfrm>
        </p:spPr>
        <p:txBody>
          <a:bodyPr/>
          <a:lstStyle/>
          <a:p>
            <a:r>
              <a:rPr lang="en-US" sz="2000" dirty="0"/>
              <a:t>Use the Program and Course Approval Handbook</a:t>
            </a:r>
          </a:p>
          <a:p>
            <a:r>
              <a:rPr lang="en-US" sz="2000" dirty="0"/>
              <a:t>Proposal fields are consistent, accurate, and match the narrative:</a:t>
            </a:r>
          </a:p>
          <a:p>
            <a:pPr lvl="1"/>
            <a:r>
              <a:rPr lang="en-US" dirty="0"/>
              <a:t>Title, goal, award type, descriptions, TOP/CIP, units, and all sections of the narrative are complete.</a:t>
            </a:r>
          </a:p>
          <a:p>
            <a:r>
              <a:rPr lang="en-US" sz="2000" b="0" i="0" u="none" strike="noStrike" dirty="0">
                <a:solidFill>
                  <a:schemeClr val="tx1"/>
                </a:solidFill>
                <a:effectLst/>
              </a:rPr>
              <a:t>For legacy programs confirm that old/outdated attachments (including CORs) and regenerated/duplicate attachments have been removed.</a:t>
            </a:r>
            <a:endParaRPr lang="en-US" sz="2000" dirty="0">
              <a:solidFill>
                <a:schemeClr val="tx1"/>
              </a:solidFill>
            </a:endParaRPr>
          </a:p>
        </p:txBody>
      </p:sp>
      <p:sp>
        <p:nvSpPr>
          <p:cNvPr id="5" name="Slide Number Placeholder 4">
            <a:extLst>
              <a:ext uri="{FF2B5EF4-FFF2-40B4-BE49-F238E27FC236}">
                <a16:creationId xmlns:a16="http://schemas.microsoft.com/office/drawing/2014/main" id="{229BA2B8-2330-9ADB-C483-9D22773A026E}"/>
              </a:ext>
            </a:extLst>
          </p:cNvPr>
          <p:cNvSpPr>
            <a:spLocks noGrp="1"/>
          </p:cNvSpPr>
          <p:nvPr>
            <p:ph type="sldNum" sz="quarter" idx="4"/>
          </p:nvPr>
        </p:nvSpPr>
        <p:spPr/>
        <p:txBody>
          <a:bodyPr/>
          <a:lstStyle/>
          <a:p>
            <a:fld id="{FC94C22D-D015-6649-B5C3-596F33FC97D2}" type="slidenum">
              <a:rPr lang="en-US" smtClean="0"/>
              <a:t>21</a:t>
            </a:fld>
            <a:endParaRPr lang="en-US"/>
          </a:p>
        </p:txBody>
      </p:sp>
    </p:spTree>
    <p:extLst>
      <p:ext uri="{BB962C8B-B14F-4D97-AF65-F5344CB8AC3E}">
        <p14:creationId xmlns:p14="http://schemas.microsoft.com/office/powerpoint/2010/main" val="597516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CA3B-D793-E616-BBBD-9BD046B3C93E}"/>
              </a:ext>
            </a:extLst>
          </p:cNvPr>
          <p:cNvSpPr>
            <a:spLocks noGrp="1"/>
          </p:cNvSpPr>
          <p:nvPr>
            <p:ph type="title"/>
          </p:nvPr>
        </p:nvSpPr>
        <p:spPr/>
        <p:txBody>
          <a:bodyPr>
            <a:normAutofit/>
          </a:bodyPr>
          <a:lstStyle/>
          <a:p>
            <a:r>
              <a:rPr lang="en-US" dirty="0"/>
              <a:t>Effective Practices for Submitting Curriculum:</a:t>
            </a:r>
            <a:br>
              <a:rPr lang="en-US" dirty="0"/>
            </a:br>
            <a:r>
              <a:rPr lang="en-US" dirty="0"/>
              <a:t>Programs</a:t>
            </a:r>
          </a:p>
        </p:txBody>
      </p:sp>
      <p:sp>
        <p:nvSpPr>
          <p:cNvPr id="3" name="Content Placeholder 2">
            <a:extLst>
              <a:ext uri="{FF2B5EF4-FFF2-40B4-BE49-F238E27FC236}">
                <a16:creationId xmlns:a16="http://schemas.microsoft.com/office/drawing/2014/main" id="{AF7CD5FC-8F09-C4E6-C15B-6ED5CB76DC8B}"/>
              </a:ext>
            </a:extLst>
          </p:cNvPr>
          <p:cNvSpPr>
            <a:spLocks noGrp="1"/>
          </p:cNvSpPr>
          <p:nvPr>
            <p:ph sz="half" idx="1"/>
          </p:nvPr>
        </p:nvSpPr>
        <p:spPr/>
        <p:txBody>
          <a:bodyPr/>
          <a:lstStyle/>
          <a:p>
            <a:r>
              <a:rPr lang="en-US" dirty="0"/>
              <a:t>Certificates and Associate Degrees</a:t>
            </a:r>
          </a:p>
          <a:p>
            <a:pPr lvl="1"/>
            <a:r>
              <a:rPr lang="en-US" dirty="0"/>
              <a:t>Narrative</a:t>
            </a:r>
          </a:p>
          <a:p>
            <a:pPr lvl="2"/>
            <a:r>
              <a:rPr lang="en-US" dirty="0"/>
              <a:t>Follow the PCAH!</a:t>
            </a:r>
          </a:p>
          <a:p>
            <a:pPr lvl="1"/>
            <a:r>
              <a:rPr lang="en-US" dirty="0"/>
              <a:t>LMI, Advisory Board, Regional Consortia for Career Education (CE)</a:t>
            </a:r>
          </a:p>
          <a:p>
            <a:pPr lvl="1"/>
            <a:r>
              <a:rPr lang="en-US" dirty="0"/>
              <a:t>Apprenticeship Standards</a:t>
            </a:r>
          </a:p>
          <a:p>
            <a:pPr lvl="1"/>
            <a:r>
              <a:rPr lang="en-US" dirty="0"/>
              <a:t>Transfer documentation</a:t>
            </a:r>
          </a:p>
          <a:p>
            <a:pPr lvl="1"/>
            <a:r>
              <a:rPr lang="en-US" dirty="0"/>
              <a:t>Up-to-date course outline of record</a:t>
            </a:r>
          </a:p>
        </p:txBody>
      </p:sp>
      <p:sp>
        <p:nvSpPr>
          <p:cNvPr id="4" name="Slide Number Placeholder 3">
            <a:extLst>
              <a:ext uri="{FF2B5EF4-FFF2-40B4-BE49-F238E27FC236}">
                <a16:creationId xmlns:a16="http://schemas.microsoft.com/office/drawing/2014/main" id="{84A52275-E120-E87B-EFB5-368AC1DB3686}"/>
              </a:ext>
            </a:extLst>
          </p:cNvPr>
          <p:cNvSpPr>
            <a:spLocks noGrp="1"/>
          </p:cNvSpPr>
          <p:nvPr>
            <p:ph type="sldNum" sz="quarter" idx="12"/>
          </p:nvPr>
        </p:nvSpPr>
        <p:spPr/>
        <p:txBody>
          <a:bodyPr/>
          <a:lstStyle/>
          <a:p>
            <a:fld id="{FC94C22D-D015-6649-B5C3-596F33FC97D2}" type="slidenum">
              <a:rPr lang="en-US" smtClean="0"/>
              <a:t>22</a:t>
            </a:fld>
            <a:endParaRPr lang="en-US"/>
          </a:p>
        </p:txBody>
      </p:sp>
      <p:sp>
        <p:nvSpPr>
          <p:cNvPr id="5" name="Content Placeholder 4">
            <a:extLst>
              <a:ext uri="{FF2B5EF4-FFF2-40B4-BE49-F238E27FC236}">
                <a16:creationId xmlns:a16="http://schemas.microsoft.com/office/drawing/2014/main" id="{4B6698E7-290E-A673-B1DB-2C02BF9216CF}"/>
              </a:ext>
            </a:extLst>
          </p:cNvPr>
          <p:cNvSpPr>
            <a:spLocks noGrp="1"/>
          </p:cNvSpPr>
          <p:nvPr>
            <p:ph sz="half" idx="13"/>
          </p:nvPr>
        </p:nvSpPr>
        <p:spPr>
          <a:xfrm>
            <a:off x="6402975" y="1825625"/>
            <a:ext cx="4950824" cy="4667250"/>
          </a:xfrm>
        </p:spPr>
        <p:txBody>
          <a:bodyPr/>
          <a:lstStyle/>
          <a:p>
            <a:r>
              <a:rPr lang="en-US" dirty="0"/>
              <a:t>Associate Degrees for Transfer</a:t>
            </a:r>
          </a:p>
          <a:p>
            <a:pPr lvl="1"/>
            <a:r>
              <a:rPr lang="en-US" dirty="0"/>
              <a:t>Narrative including the template ADT language </a:t>
            </a:r>
            <a:r>
              <a:rPr lang="en-US" dirty="0">
                <a:hlinkClick r:id="rId3"/>
              </a:rPr>
              <a:t>(Checklist)</a:t>
            </a:r>
            <a:endParaRPr lang="en-US" dirty="0"/>
          </a:p>
          <a:p>
            <a:pPr lvl="1"/>
            <a:r>
              <a:rPr lang="en-US" dirty="0"/>
              <a:t>Transfer Model Curriculum (TMC)</a:t>
            </a:r>
          </a:p>
          <a:p>
            <a:pPr lvl="1"/>
            <a:r>
              <a:rPr lang="en-US" dirty="0"/>
              <a:t>C-ID approval/pending approval on courses.</a:t>
            </a:r>
          </a:p>
          <a:p>
            <a:pPr lvl="1"/>
            <a:r>
              <a:rPr lang="en-US" dirty="0"/>
              <a:t>Up-to-date course outline of record</a:t>
            </a:r>
          </a:p>
          <a:p>
            <a:pPr lvl="1"/>
            <a:r>
              <a:rPr lang="en-US" dirty="0"/>
              <a:t>All supporting TMC documents</a:t>
            </a:r>
          </a:p>
          <a:p>
            <a:pPr lvl="2"/>
            <a:r>
              <a:rPr lang="en-US" dirty="0"/>
              <a:t>AAM</a:t>
            </a:r>
          </a:p>
          <a:p>
            <a:pPr lvl="2"/>
            <a:r>
              <a:rPr lang="en-US" dirty="0"/>
              <a:t>GECC</a:t>
            </a:r>
          </a:p>
          <a:p>
            <a:pPr lvl="2"/>
            <a:r>
              <a:rPr lang="en-US" dirty="0"/>
              <a:t>BCT</a:t>
            </a:r>
          </a:p>
          <a:p>
            <a:pPr lvl="1"/>
            <a:r>
              <a:rPr lang="en-US" dirty="0">
                <a:hlinkClick r:id="rId4"/>
              </a:rPr>
              <a:t>Double Counting!</a:t>
            </a:r>
            <a:endParaRPr lang="en-US" dirty="0"/>
          </a:p>
          <a:p>
            <a:pPr lvl="2"/>
            <a:r>
              <a:rPr lang="en-US" dirty="0"/>
              <a:t>Work with your Artic Officer</a:t>
            </a:r>
          </a:p>
          <a:p>
            <a:pPr lvl="1"/>
            <a:endParaRPr lang="en-US" dirty="0"/>
          </a:p>
          <a:p>
            <a:pPr lvl="1"/>
            <a:endParaRPr lang="en-US" dirty="0"/>
          </a:p>
        </p:txBody>
      </p:sp>
    </p:spTree>
    <p:extLst>
      <p:ext uri="{BB962C8B-B14F-4D97-AF65-F5344CB8AC3E}">
        <p14:creationId xmlns:p14="http://schemas.microsoft.com/office/powerpoint/2010/main" val="165950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8CA3B-D793-E616-BBBD-9BD046B3C93E}"/>
              </a:ext>
            </a:extLst>
          </p:cNvPr>
          <p:cNvSpPr>
            <a:spLocks noGrp="1"/>
          </p:cNvSpPr>
          <p:nvPr>
            <p:ph type="title"/>
          </p:nvPr>
        </p:nvSpPr>
        <p:spPr/>
        <p:txBody>
          <a:bodyPr>
            <a:normAutofit/>
          </a:bodyPr>
          <a:lstStyle/>
          <a:p>
            <a:r>
              <a:rPr lang="en-US" dirty="0"/>
              <a:t>Effective Practices for Submitting Curriculum:</a:t>
            </a:r>
            <a:br>
              <a:rPr lang="en-US" dirty="0"/>
            </a:br>
            <a:r>
              <a:rPr lang="en-US" dirty="0"/>
              <a:t>Programs (Noncredit &amp; Bachelor’s Degrees)</a:t>
            </a:r>
          </a:p>
        </p:txBody>
      </p:sp>
      <p:sp>
        <p:nvSpPr>
          <p:cNvPr id="3" name="Content Placeholder 2">
            <a:extLst>
              <a:ext uri="{FF2B5EF4-FFF2-40B4-BE49-F238E27FC236}">
                <a16:creationId xmlns:a16="http://schemas.microsoft.com/office/drawing/2014/main" id="{AF7CD5FC-8F09-C4E6-C15B-6ED5CB76DC8B}"/>
              </a:ext>
            </a:extLst>
          </p:cNvPr>
          <p:cNvSpPr>
            <a:spLocks noGrp="1"/>
          </p:cNvSpPr>
          <p:nvPr>
            <p:ph sz="half" idx="1"/>
          </p:nvPr>
        </p:nvSpPr>
        <p:spPr/>
        <p:txBody>
          <a:bodyPr/>
          <a:lstStyle/>
          <a:p>
            <a:r>
              <a:rPr lang="en-US" dirty="0"/>
              <a:t>Noncredit</a:t>
            </a:r>
          </a:p>
          <a:p>
            <a:pPr lvl="1"/>
            <a:r>
              <a:rPr lang="en-US" dirty="0"/>
              <a:t>Use the PCAH</a:t>
            </a:r>
          </a:p>
          <a:p>
            <a:pPr lvl="1"/>
            <a:r>
              <a:rPr lang="en-US" dirty="0"/>
              <a:t>Narrative</a:t>
            </a:r>
          </a:p>
          <a:p>
            <a:pPr lvl="1"/>
            <a:r>
              <a:rPr lang="en-US" dirty="0"/>
              <a:t>LMI for Short-Term Vocational Programs </a:t>
            </a:r>
          </a:p>
          <a:p>
            <a:pPr lvl="1"/>
            <a:r>
              <a:rPr lang="en-US" dirty="0"/>
              <a:t>Use hours, not units</a:t>
            </a:r>
          </a:p>
        </p:txBody>
      </p:sp>
      <p:sp>
        <p:nvSpPr>
          <p:cNvPr id="4" name="Slide Number Placeholder 3">
            <a:extLst>
              <a:ext uri="{FF2B5EF4-FFF2-40B4-BE49-F238E27FC236}">
                <a16:creationId xmlns:a16="http://schemas.microsoft.com/office/drawing/2014/main" id="{84A52275-E120-E87B-EFB5-368AC1DB3686}"/>
              </a:ext>
            </a:extLst>
          </p:cNvPr>
          <p:cNvSpPr>
            <a:spLocks noGrp="1"/>
          </p:cNvSpPr>
          <p:nvPr>
            <p:ph type="sldNum" sz="quarter" idx="12"/>
          </p:nvPr>
        </p:nvSpPr>
        <p:spPr/>
        <p:txBody>
          <a:bodyPr/>
          <a:lstStyle/>
          <a:p>
            <a:fld id="{FC94C22D-D015-6649-B5C3-596F33FC97D2}" type="slidenum">
              <a:rPr lang="en-US" smtClean="0"/>
              <a:t>23</a:t>
            </a:fld>
            <a:endParaRPr lang="en-US"/>
          </a:p>
        </p:txBody>
      </p:sp>
      <p:sp>
        <p:nvSpPr>
          <p:cNvPr id="5" name="Content Placeholder 4">
            <a:extLst>
              <a:ext uri="{FF2B5EF4-FFF2-40B4-BE49-F238E27FC236}">
                <a16:creationId xmlns:a16="http://schemas.microsoft.com/office/drawing/2014/main" id="{4B6698E7-290E-A673-B1DB-2C02BF9216CF}"/>
              </a:ext>
            </a:extLst>
          </p:cNvPr>
          <p:cNvSpPr>
            <a:spLocks noGrp="1"/>
          </p:cNvSpPr>
          <p:nvPr>
            <p:ph sz="half" idx="13"/>
          </p:nvPr>
        </p:nvSpPr>
        <p:spPr/>
        <p:txBody>
          <a:bodyPr vert="horz" lIns="91440" tIns="45720" rIns="91440" bIns="45720" rtlCol="0" anchor="t">
            <a:normAutofit/>
          </a:bodyPr>
          <a:lstStyle/>
          <a:p>
            <a:r>
              <a:rPr lang="en-US" dirty="0">
                <a:hlinkClick r:id="rId3"/>
              </a:rPr>
              <a:t>Bachelor’s Degrees</a:t>
            </a:r>
            <a:endParaRPr lang="en-US" dirty="0"/>
          </a:p>
          <a:p>
            <a:pPr lvl="1"/>
            <a:r>
              <a:rPr lang="en-US" dirty="0">
                <a:cs typeface="Arial"/>
              </a:rPr>
              <a:t>Cycle 3 Applications Due September 5, 2023</a:t>
            </a:r>
          </a:p>
          <a:p>
            <a:pPr lvl="1"/>
            <a:r>
              <a:rPr lang="en-US" dirty="0">
                <a:cs typeface="Arial"/>
                <a:hlinkClick r:id="rId4"/>
              </a:rPr>
              <a:t>Application</a:t>
            </a:r>
            <a:endParaRPr lang="en-US" dirty="0">
              <a:cs typeface="Arial"/>
            </a:endParaRPr>
          </a:p>
          <a:p>
            <a:pPr marL="0" indent="0">
              <a:buNone/>
            </a:pPr>
            <a:endParaRPr lang="en-US" dirty="0">
              <a:highlight>
                <a:srgbClr val="FFFF00"/>
              </a:highlight>
              <a:cs typeface="Arial"/>
            </a:endParaRPr>
          </a:p>
        </p:txBody>
      </p:sp>
    </p:spTree>
    <p:extLst>
      <p:ext uri="{BB962C8B-B14F-4D97-AF65-F5344CB8AC3E}">
        <p14:creationId xmlns:p14="http://schemas.microsoft.com/office/powerpoint/2010/main" val="960864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5914-C28D-86B3-34FF-57DEAB4000D6}"/>
              </a:ext>
            </a:extLst>
          </p:cNvPr>
          <p:cNvSpPr>
            <a:spLocks noGrp="1"/>
          </p:cNvSpPr>
          <p:nvPr>
            <p:ph type="title"/>
          </p:nvPr>
        </p:nvSpPr>
        <p:spPr/>
        <p:txBody>
          <a:bodyPr>
            <a:normAutofit fontScale="90000"/>
          </a:bodyPr>
          <a:lstStyle/>
          <a:p>
            <a:r>
              <a:rPr lang="en-US" dirty="0"/>
              <a:t>Building Relationships as a Curriculum Specialist</a:t>
            </a:r>
          </a:p>
        </p:txBody>
      </p:sp>
      <p:sp>
        <p:nvSpPr>
          <p:cNvPr id="3" name="Text Placeholder 2">
            <a:extLst>
              <a:ext uri="{FF2B5EF4-FFF2-40B4-BE49-F238E27FC236}">
                <a16:creationId xmlns:a16="http://schemas.microsoft.com/office/drawing/2014/main" id="{E774533D-1F98-C504-6DD5-46ABF3500EC7}"/>
              </a:ext>
            </a:extLst>
          </p:cNvPr>
          <p:cNvSpPr>
            <a:spLocks noGrp="1"/>
          </p:cNvSpPr>
          <p:nvPr>
            <p:ph type="body" sz="half" idx="2"/>
          </p:nvPr>
        </p:nvSpPr>
        <p:spPr>
          <a:xfrm>
            <a:off x="210571" y="3670271"/>
            <a:ext cx="3583461" cy="1633451"/>
          </a:xfrm>
        </p:spPr>
        <p:txBody>
          <a:bodyPr/>
          <a:lstStyle/>
          <a:p>
            <a:r>
              <a:rPr lang="en-US" dirty="0"/>
              <a:t>Chancellor’s Office</a:t>
            </a:r>
          </a:p>
          <a:p>
            <a:r>
              <a:rPr lang="en-US" dirty="0"/>
              <a:t>Curriculum Chairs</a:t>
            </a:r>
          </a:p>
          <a:p>
            <a:r>
              <a:rPr lang="en-US" dirty="0"/>
              <a:t>Faculty</a:t>
            </a:r>
          </a:p>
          <a:p>
            <a:endParaRPr lang="en-US" dirty="0"/>
          </a:p>
        </p:txBody>
      </p:sp>
      <p:sp>
        <p:nvSpPr>
          <p:cNvPr id="4" name="Content Placeholder 3">
            <a:extLst>
              <a:ext uri="{FF2B5EF4-FFF2-40B4-BE49-F238E27FC236}">
                <a16:creationId xmlns:a16="http://schemas.microsoft.com/office/drawing/2014/main" id="{906EF8D5-FEE7-570A-E5D3-F9863B949C41}"/>
              </a:ext>
            </a:extLst>
          </p:cNvPr>
          <p:cNvSpPr>
            <a:spLocks noGrp="1"/>
          </p:cNvSpPr>
          <p:nvPr>
            <p:ph idx="1"/>
          </p:nvPr>
        </p:nvSpPr>
        <p:spPr/>
        <p:txBody>
          <a:bodyPr/>
          <a:lstStyle/>
          <a:p>
            <a:r>
              <a:rPr lang="en-US" dirty="0"/>
              <a:t>Serving as a Liaison to the Chancellor’s Office</a:t>
            </a:r>
          </a:p>
          <a:p>
            <a:pPr lvl="1"/>
            <a:r>
              <a:rPr lang="en-US" dirty="0"/>
              <a:t>Reviewers may contact you directly and submitters have access to contact reviewers</a:t>
            </a:r>
          </a:p>
          <a:p>
            <a:pPr lvl="1"/>
            <a:r>
              <a:rPr lang="en-US" dirty="0"/>
              <a:t>Revisions?</a:t>
            </a:r>
          </a:p>
          <a:p>
            <a:pPr lvl="2"/>
            <a:r>
              <a:rPr lang="en-US" dirty="0"/>
              <a:t>Ask for clarity if needed.</a:t>
            </a:r>
          </a:p>
          <a:p>
            <a:pPr lvl="1"/>
            <a:r>
              <a:rPr lang="en-US" dirty="0"/>
              <a:t>Care and empathy for reviewers</a:t>
            </a:r>
          </a:p>
          <a:p>
            <a:pPr lvl="2"/>
            <a:r>
              <a:rPr lang="en-US" dirty="0"/>
              <a:t>Staffing issues</a:t>
            </a:r>
          </a:p>
          <a:p>
            <a:pPr lvl="2"/>
            <a:r>
              <a:rPr lang="en-US" dirty="0"/>
              <a:t>Open to suggestions and dialog</a:t>
            </a:r>
          </a:p>
          <a:p>
            <a:pPr lvl="2"/>
            <a:r>
              <a:rPr lang="en-US" dirty="0"/>
              <a:t>Chancellor’s Office staff want to help!</a:t>
            </a:r>
          </a:p>
          <a:p>
            <a:pPr lvl="1"/>
            <a:r>
              <a:rPr lang="en-US" dirty="0"/>
              <a:t>Care and empathy for yourself</a:t>
            </a:r>
          </a:p>
          <a:p>
            <a:pPr lvl="2"/>
            <a:r>
              <a:rPr lang="en-US" dirty="0"/>
              <a:t>Submissions can be tiring and there is a lot to track</a:t>
            </a:r>
          </a:p>
          <a:p>
            <a:pPr lvl="2"/>
            <a:r>
              <a:rPr lang="en-US" dirty="0"/>
              <a:t>Revisions are normal</a:t>
            </a:r>
          </a:p>
        </p:txBody>
      </p:sp>
      <p:sp>
        <p:nvSpPr>
          <p:cNvPr id="5" name="Slide Number Placeholder 4">
            <a:extLst>
              <a:ext uri="{FF2B5EF4-FFF2-40B4-BE49-F238E27FC236}">
                <a16:creationId xmlns:a16="http://schemas.microsoft.com/office/drawing/2014/main" id="{51F64028-4C40-4D7F-2BC9-CDDEA3F320DA}"/>
              </a:ext>
            </a:extLst>
          </p:cNvPr>
          <p:cNvSpPr>
            <a:spLocks noGrp="1"/>
          </p:cNvSpPr>
          <p:nvPr>
            <p:ph type="sldNum" sz="quarter" idx="4"/>
          </p:nvPr>
        </p:nvSpPr>
        <p:spPr/>
        <p:txBody>
          <a:bodyPr/>
          <a:lstStyle/>
          <a:p>
            <a:fld id="{FC94C22D-D015-6649-B5C3-596F33FC97D2}" type="slidenum">
              <a:rPr lang="en-US" smtClean="0"/>
              <a:t>24</a:t>
            </a:fld>
            <a:endParaRPr lang="en-US"/>
          </a:p>
        </p:txBody>
      </p:sp>
    </p:spTree>
    <p:extLst>
      <p:ext uri="{BB962C8B-B14F-4D97-AF65-F5344CB8AC3E}">
        <p14:creationId xmlns:p14="http://schemas.microsoft.com/office/powerpoint/2010/main" val="3812402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5AB9-BA5C-11DC-F16C-A358FC74D9BB}"/>
              </a:ext>
            </a:extLst>
          </p:cNvPr>
          <p:cNvSpPr>
            <a:spLocks noGrp="1"/>
          </p:cNvSpPr>
          <p:nvPr>
            <p:ph type="title"/>
          </p:nvPr>
        </p:nvSpPr>
        <p:spPr/>
        <p:txBody>
          <a:bodyPr/>
          <a:lstStyle/>
          <a:p>
            <a:r>
              <a:rPr lang="en-US" dirty="0"/>
              <a:t>Building Relationships as a Curriculum Specialist: Curriculum Chairs</a:t>
            </a:r>
          </a:p>
        </p:txBody>
      </p:sp>
      <p:sp>
        <p:nvSpPr>
          <p:cNvPr id="3" name="Content Placeholder 2">
            <a:extLst>
              <a:ext uri="{FF2B5EF4-FFF2-40B4-BE49-F238E27FC236}">
                <a16:creationId xmlns:a16="http://schemas.microsoft.com/office/drawing/2014/main" id="{3C0D31FA-A58B-DE64-D5D1-6E67A15EA6C5}"/>
              </a:ext>
            </a:extLst>
          </p:cNvPr>
          <p:cNvSpPr>
            <a:spLocks noGrp="1"/>
          </p:cNvSpPr>
          <p:nvPr>
            <p:ph sz="half" idx="1"/>
          </p:nvPr>
        </p:nvSpPr>
        <p:spPr>
          <a:xfrm>
            <a:off x="1175655" y="1825625"/>
            <a:ext cx="9348257" cy="4351338"/>
          </a:xfrm>
        </p:spPr>
        <p:txBody>
          <a:bodyPr>
            <a:normAutofit fontScale="85000" lnSpcReduction="10000"/>
          </a:bodyPr>
          <a:lstStyle/>
          <a:p>
            <a:r>
              <a:rPr lang="en-US" dirty="0"/>
              <a:t>Teaming up with your Chair</a:t>
            </a:r>
          </a:p>
          <a:p>
            <a:pPr lvl="1"/>
            <a:r>
              <a:rPr lang="en-US" dirty="0"/>
              <a:t>It’s a true partnership</a:t>
            </a:r>
          </a:p>
          <a:p>
            <a:pPr lvl="1"/>
            <a:r>
              <a:rPr lang="en-US" dirty="0"/>
              <a:t>Developing yearly goals</a:t>
            </a:r>
          </a:p>
          <a:p>
            <a:pPr lvl="2"/>
            <a:r>
              <a:rPr lang="en-US" dirty="0"/>
              <a:t>In-office goals</a:t>
            </a:r>
          </a:p>
          <a:p>
            <a:pPr lvl="2"/>
            <a:r>
              <a:rPr lang="en-US" dirty="0"/>
              <a:t>Faculty related goals</a:t>
            </a:r>
          </a:p>
          <a:p>
            <a:pPr lvl="2"/>
            <a:r>
              <a:rPr lang="en-US" dirty="0"/>
              <a:t>Campus goals</a:t>
            </a:r>
          </a:p>
          <a:p>
            <a:pPr lvl="1"/>
            <a:r>
              <a:rPr lang="en-US" dirty="0"/>
              <a:t>Promote team approach that sets aside perceived hierarchies</a:t>
            </a:r>
          </a:p>
          <a:p>
            <a:pPr lvl="1"/>
            <a:r>
              <a:rPr lang="en-US" dirty="0"/>
              <a:t>Formulate a clear understanding of respective responsibilities within the team structure</a:t>
            </a:r>
          </a:p>
          <a:p>
            <a:pPr lvl="1"/>
            <a:r>
              <a:rPr lang="en-US" dirty="0"/>
              <a:t>Develop and maintain regular and open communication with the chair(s)</a:t>
            </a:r>
          </a:p>
          <a:p>
            <a:pPr lvl="1"/>
            <a:r>
              <a:rPr lang="en-US" dirty="0"/>
              <a:t>Collaborate to develop annual curriculum timelines, calendars, goals, and objectives: always being mindful of 10+1</a:t>
            </a:r>
          </a:p>
          <a:p>
            <a:pPr lvl="1"/>
            <a:r>
              <a:rPr lang="en-US" dirty="0"/>
              <a:t>Be open to ideas for process improvement and innovation wherever they come from  </a:t>
            </a:r>
          </a:p>
          <a:p>
            <a:pPr lvl="1"/>
            <a:r>
              <a:rPr lang="en-US" dirty="0"/>
              <a:t>Attend training opportunities together and plan professional development together</a:t>
            </a:r>
          </a:p>
          <a:p>
            <a:pPr lvl="1"/>
            <a:r>
              <a:rPr lang="en-US" dirty="0"/>
              <a:t>Support IDEAA conversations and inclusion of culturally responsive practices in curriculum </a:t>
            </a:r>
          </a:p>
          <a:p>
            <a:pPr lvl="1"/>
            <a:endParaRPr lang="en-US" dirty="0"/>
          </a:p>
        </p:txBody>
      </p:sp>
      <p:sp>
        <p:nvSpPr>
          <p:cNvPr id="4" name="Slide Number Placeholder 3">
            <a:extLst>
              <a:ext uri="{FF2B5EF4-FFF2-40B4-BE49-F238E27FC236}">
                <a16:creationId xmlns:a16="http://schemas.microsoft.com/office/drawing/2014/main" id="{6134DA01-B94A-9FD8-5BC9-AA0DBDCDA680}"/>
              </a:ext>
            </a:extLst>
          </p:cNvPr>
          <p:cNvSpPr>
            <a:spLocks noGrp="1"/>
          </p:cNvSpPr>
          <p:nvPr>
            <p:ph type="sldNum" sz="quarter" idx="12"/>
          </p:nvPr>
        </p:nvSpPr>
        <p:spPr/>
        <p:txBody>
          <a:bodyPr/>
          <a:lstStyle/>
          <a:p>
            <a:fld id="{FC94C22D-D015-6649-B5C3-596F33FC97D2}" type="slidenum">
              <a:rPr lang="en-US" smtClean="0"/>
              <a:t>25</a:t>
            </a:fld>
            <a:endParaRPr lang="en-US"/>
          </a:p>
        </p:txBody>
      </p:sp>
    </p:spTree>
    <p:extLst>
      <p:ext uri="{BB962C8B-B14F-4D97-AF65-F5344CB8AC3E}">
        <p14:creationId xmlns:p14="http://schemas.microsoft.com/office/powerpoint/2010/main" val="188429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5AB9-BA5C-11DC-F16C-A358FC74D9BB}"/>
              </a:ext>
            </a:extLst>
          </p:cNvPr>
          <p:cNvSpPr>
            <a:spLocks noGrp="1"/>
          </p:cNvSpPr>
          <p:nvPr>
            <p:ph type="title"/>
          </p:nvPr>
        </p:nvSpPr>
        <p:spPr/>
        <p:txBody>
          <a:bodyPr/>
          <a:lstStyle/>
          <a:p>
            <a:r>
              <a:rPr lang="en-US" dirty="0"/>
              <a:t>Developing Goals with Curriculum Chairs</a:t>
            </a:r>
          </a:p>
        </p:txBody>
      </p:sp>
      <p:sp>
        <p:nvSpPr>
          <p:cNvPr id="3" name="Content Placeholder 2">
            <a:extLst>
              <a:ext uri="{FF2B5EF4-FFF2-40B4-BE49-F238E27FC236}">
                <a16:creationId xmlns:a16="http://schemas.microsoft.com/office/drawing/2014/main" id="{3C0D31FA-A58B-DE64-D5D1-6E67A15EA6C5}"/>
              </a:ext>
            </a:extLst>
          </p:cNvPr>
          <p:cNvSpPr>
            <a:spLocks noGrp="1"/>
          </p:cNvSpPr>
          <p:nvPr>
            <p:ph sz="half" idx="1"/>
          </p:nvPr>
        </p:nvSpPr>
        <p:spPr>
          <a:xfrm>
            <a:off x="1175655" y="1825625"/>
            <a:ext cx="9348257" cy="4351338"/>
          </a:xfrm>
        </p:spPr>
        <p:txBody>
          <a:bodyPr>
            <a:normAutofit/>
          </a:bodyPr>
          <a:lstStyle/>
          <a:p>
            <a:pPr lvl="1"/>
            <a:r>
              <a:rPr lang="en-US" dirty="0"/>
              <a:t>New Chairs</a:t>
            </a:r>
          </a:p>
          <a:p>
            <a:pPr lvl="2"/>
            <a:r>
              <a:rPr lang="en-US" dirty="0"/>
              <a:t>Chairs may rotate every few years and training will be required</a:t>
            </a:r>
          </a:p>
          <a:p>
            <a:pPr lvl="2"/>
            <a:r>
              <a:rPr lang="en-US" dirty="0"/>
              <a:t>Work with new chairs on their expectations and time allowance (release time)</a:t>
            </a:r>
          </a:p>
          <a:p>
            <a:pPr lvl="1"/>
            <a:r>
              <a:rPr lang="en-US" dirty="0"/>
              <a:t>Recommended practices for new chairs</a:t>
            </a:r>
          </a:p>
          <a:p>
            <a:pPr lvl="2"/>
            <a:r>
              <a:rPr lang="en-US" dirty="0"/>
              <a:t>One-on-one meeting to explain your role and responsibilities </a:t>
            </a:r>
          </a:p>
          <a:p>
            <a:pPr lvl="3"/>
            <a:r>
              <a:rPr lang="en-US" dirty="0"/>
              <a:t>Work schedule, other duties outside of Curriculum Committee, professional goals</a:t>
            </a:r>
          </a:p>
          <a:p>
            <a:pPr lvl="3"/>
            <a:r>
              <a:rPr lang="en-US" dirty="0"/>
              <a:t>Review bylaws, forms, calendars, submissions processes</a:t>
            </a:r>
          </a:p>
          <a:p>
            <a:pPr lvl="2"/>
            <a:r>
              <a:rPr lang="en-US" dirty="0"/>
              <a:t>Open communication </a:t>
            </a:r>
          </a:p>
          <a:p>
            <a:pPr lvl="2"/>
            <a:r>
              <a:rPr lang="en-US" dirty="0"/>
              <a:t>Goal setting</a:t>
            </a:r>
          </a:p>
          <a:p>
            <a:pPr lvl="2"/>
            <a:endParaRPr lang="en-US" dirty="0"/>
          </a:p>
        </p:txBody>
      </p:sp>
      <p:sp>
        <p:nvSpPr>
          <p:cNvPr id="4" name="Slide Number Placeholder 3">
            <a:extLst>
              <a:ext uri="{FF2B5EF4-FFF2-40B4-BE49-F238E27FC236}">
                <a16:creationId xmlns:a16="http://schemas.microsoft.com/office/drawing/2014/main" id="{6134DA01-B94A-9FD8-5BC9-AA0DBDCDA680}"/>
              </a:ext>
            </a:extLst>
          </p:cNvPr>
          <p:cNvSpPr>
            <a:spLocks noGrp="1"/>
          </p:cNvSpPr>
          <p:nvPr>
            <p:ph type="sldNum" sz="quarter" idx="12"/>
          </p:nvPr>
        </p:nvSpPr>
        <p:spPr/>
        <p:txBody>
          <a:bodyPr/>
          <a:lstStyle/>
          <a:p>
            <a:fld id="{FC94C22D-D015-6649-B5C3-596F33FC97D2}" type="slidenum">
              <a:rPr lang="en-US" smtClean="0"/>
              <a:t>26</a:t>
            </a:fld>
            <a:endParaRPr lang="en-US"/>
          </a:p>
        </p:txBody>
      </p:sp>
    </p:spTree>
    <p:extLst>
      <p:ext uri="{BB962C8B-B14F-4D97-AF65-F5344CB8AC3E}">
        <p14:creationId xmlns:p14="http://schemas.microsoft.com/office/powerpoint/2010/main" val="102899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5AB9-BA5C-11DC-F16C-A358FC74D9BB}"/>
              </a:ext>
            </a:extLst>
          </p:cNvPr>
          <p:cNvSpPr>
            <a:spLocks noGrp="1"/>
          </p:cNvSpPr>
          <p:nvPr>
            <p:ph type="title"/>
          </p:nvPr>
        </p:nvSpPr>
        <p:spPr/>
        <p:txBody>
          <a:bodyPr/>
          <a:lstStyle/>
          <a:p>
            <a:r>
              <a:rPr lang="en-US" dirty="0"/>
              <a:t>Building Relationships as a Curriculum Specialist: Faculty</a:t>
            </a:r>
          </a:p>
        </p:txBody>
      </p:sp>
      <p:sp>
        <p:nvSpPr>
          <p:cNvPr id="3" name="Content Placeholder 2">
            <a:extLst>
              <a:ext uri="{FF2B5EF4-FFF2-40B4-BE49-F238E27FC236}">
                <a16:creationId xmlns:a16="http://schemas.microsoft.com/office/drawing/2014/main" id="{3C0D31FA-A58B-DE64-D5D1-6E67A15EA6C5}"/>
              </a:ext>
            </a:extLst>
          </p:cNvPr>
          <p:cNvSpPr>
            <a:spLocks noGrp="1"/>
          </p:cNvSpPr>
          <p:nvPr>
            <p:ph sz="half" idx="1"/>
          </p:nvPr>
        </p:nvSpPr>
        <p:spPr>
          <a:xfrm>
            <a:off x="1242157" y="1865698"/>
            <a:ext cx="9348257" cy="4351338"/>
          </a:xfrm>
        </p:spPr>
        <p:txBody>
          <a:bodyPr>
            <a:normAutofit/>
          </a:bodyPr>
          <a:lstStyle/>
          <a:p>
            <a:pPr lvl="1"/>
            <a:r>
              <a:rPr lang="en-US" dirty="0"/>
              <a:t>Building Relationships with Faculty</a:t>
            </a:r>
          </a:p>
          <a:p>
            <a:pPr lvl="2"/>
            <a:r>
              <a:rPr lang="en-US" dirty="0"/>
              <a:t>Technical assistance for development, revision, and maintenance of curriculum</a:t>
            </a:r>
          </a:p>
          <a:p>
            <a:pPr lvl="2"/>
            <a:r>
              <a:rPr lang="en-US" dirty="0"/>
              <a:t>Be point person for communication with faculty</a:t>
            </a:r>
          </a:p>
          <a:p>
            <a:pPr lvl="2"/>
            <a:r>
              <a:rPr lang="en-US" dirty="0"/>
              <a:t>Provide annual training</a:t>
            </a:r>
          </a:p>
          <a:p>
            <a:pPr lvl="2"/>
            <a:r>
              <a:rPr lang="en-US" dirty="0"/>
              <a:t>Give grace to all the nuances of curriculum development</a:t>
            </a:r>
          </a:p>
          <a:p>
            <a:pPr lvl="3"/>
            <a:r>
              <a:rPr lang="en-US" dirty="0"/>
              <a:t>Specialist do this everyday, faculty do not</a:t>
            </a:r>
          </a:p>
          <a:p>
            <a:pPr lvl="2"/>
            <a:r>
              <a:rPr lang="en-US" dirty="0"/>
              <a:t>Help guide the curriculum development process with assistance and positive solutions</a:t>
            </a:r>
          </a:p>
          <a:p>
            <a:pPr lvl="2"/>
            <a:r>
              <a:rPr lang="en-US" dirty="0"/>
              <a:t>Clarify roles with the Chair, Academic Senate, and the Committee</a:t>
            </a:r>
          </a:p>
          <a:p>
            <a:pPr lvl="2"/>
            <a:r>
              <a:rPr lang="en-US" dirty="0"/>
              <a:t>Relationship with Articulation Officer and/or Articulation Assistant is key!</a:t>
            </a:r>
          </a:p>
        </p:txBody>
      </p:sp>
      <p:sp>
        <p:nvSpPr>
          <p:cNvPr id="4" name="Slide Number Placeholder 3">
            <a:extLst>
              <a:ext uri="{FF2B5EF4-FFF2-40B4-BE49-F238E27FC236}">
                <a16:creationId xmlns:a16="http://schemas.microsoft.com/office/drawing/2014/main" id="{6134DA01-B94A-9FD8-5BC9-AA0DBDCDA680}"/>
              </a:ext>
            </a:extLst>
          </p:cNvPr>
          <p:cNvSpPr>
            <a:spLocks noGrp="1"/>
          </p:cNvSpPr>
          <p:nvPr>
            <p:ph type="sldNum" sz="quarter" idx="12"/>
          </p:nvPr>
        </p:nvSpPr>
        <p:spPr/>
        <p:txBody>
          <a:bodyPr/>
          <a:lstStyle/>
          <a:p>
            <a:fld id="{FC94C22D-D015-6649-B5C3-596F33FC97D2}" type="slidenum">
              <a:rPr lang="en-US" smtClean="0"/>
              <a:t>27</a:t>
            </a:fld>
            <a:endParaRPr lang="en-US"/>
          </a:p>
        </p:txBody>
      </p:sp>
    </p:spTree>
    <p:extLst>
      <p:ext uri="{BB962C8B-B14F-4D97-AF65-F5344CB8AC3E}">
        <p14:creationId xmlns:p14="http://schemas.microsoft.com/office/powerpoint/2010/main" val="45057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499D5-98F4-5C9B-21A4-6291F991BB72}"/>
              </a:ext>
            </a:extLst>
          </p:cNvPr>
          <p:cNvSpPr>
            <a:spLocks noGrp="1"/>
          </p:cNvSpPr>
          <p:nvPr>
            <p:ph type="title"/>
          </p:nvPr>
        </p:nvSpPr>
        <p:spPr>
          <a:xfrm>
            <a:off x="227196" y="2008421"/>
            <a:ext cx="3583461" cy="1937650"/>
          </a:xfrm>
        </p:spPr>
        <p:txBody>
          <a:bodyPr>
            <a:normAutofit fontScale="90000"/>
          </a:bodyPr>
          <a:lstStyle/>
          <a:p>
            <a:r>
              <a:rPr lang="en-US" dirty="0"/>
              <a:t>Keeping Up With Curriculum Developments</a:t>
            </a:r>
          </a:p>
        </p:txBody>
      </p:sp>
      <p:sp>
        <p:nvSpPr>
          <p:cNvPr id="4" name="Content Placeholder 3">
            <a:extLst>
              <a:ext uri="{FF2B5EF4-FFF2-40B4-BE49-F238E27FC236}">
                <a16:creationId xmlns:a16="http://schemas.microsoft.com/office/drawing/2014/main" id="{EE640247-7276-F513-83FA-F4BD21935920}"/>
              </a:ext>
            </a:extLst>
          </p:cNvPr>
          <p:cNvSpPr>
            <a:spLocks noGrp="1"/>
          </p:cNvSpPr>
          <p:nvPr>
            <p:ph idx="1"/>
          </p:nvPr>
        </p:nvSpPr>
        <p:spPr>
          <a:xfrm>
            <a:off x="4226726" y="670301"/>
            <a:ext cx="7127074" cy="5093854"/>
          </a:xfrm>
        </p:spPr>
        <p:txBody>
          <a:bodyPr>
            <a:normAutofit fontScale="77500" lnSpcReduction="20000"/>
          </a:bodyPr>
          <a:lstStyle/>
          <a:p>
            <a:endParaRPr lang="en-US" dirty="0"/>
          </a:p>
          <a:p>
            <a:r>
              <a:rPr lang="en-US" dirty="0">
                <a:hlinkClick r:id="rId3"/>
              </a:rPr>
              <a:t>Academic Senate for California Community Colleges Papers</a:t>
            </a:r>
            <a:endParaRPr lang="en-US" dirty="0"/>
          </a:p>
          <a:p>
            <a:endParaRPr lang="en-US" dirty="0"/>
          </a:p>
          <a:p>
            <a:r>
              <a:rPr lang="en-US" dirty="0">
                <a:hlinkClick r:id="rId4"/>
              </a:rPr>
              <a:t>Academic Senate for California Community Colleges Rostrum</a:t>
            </a:r>
            <a:endParaRPr lang="en-US" dirty="0"/>
          </a:p>
          <a:p>
            <a:endParaRPr lang="en-US" dirty="0"/>
          </a:p>
          <a:p>
            <a:r>
              <a:rPr lang="en-US" dirty="0">
                <a:hlinkClick r:id="rId5"/>
              </a:rPr>
              <a:t>California Community Colleges Board of Governors</a:t>
            </a:r>
            <a:endParaRPr lang="en-US" dirty="0"/>
          </a:p>
          <a:p>
            <a:endParaRPr lang="en-US" dirty="0"/>
          </a:p>
          <a:p>
            <a:r>
              <a:rPr lang="en-US" dirty="0">
                <a:hlinkClick r:id="rId6"/>
              </a:rPr>
              <a:t>California Community Colleges Curriculum &amp; Instruction Unit </a:t>
            </a:r>
            <a:endParaRPr lang="en-US" dirty="0"/>
          </a:p>
          <a:p>
            <a:endParaRPr lang="en-US" dirty="0"/>
          </a:p>
          <a:p>
            <a:r>
              <a:rPr lang="en-US" dirty="0">
                <a:hlinkClick r:id="rId7"/>
              </a:rPr>
              <a:t>California Community Colleges Curriculum Committee (5C)</a:t>
            </a:r>
            <a:endParaRPr lang="en-US" dirty="0"/>
          </a:p>
          <a:p>
            <a:endParaRPr lang="en-US" dirty="0"/>
          </a:p>
          <a:p>
            <a:r>
              <a:rPr lang="en-US" dirty="0">
                <a:hlinkClick r:id="rId8"/>
              </a:rPr>
              <a:t>Chancellor’s Office Curriculum Assistance Listserv</a:t>
            </a:r>
            <a:endParaRPr lang="en-US" dirty="0"/>
          </a:p>
          <a:p>
            <a:endParaRPr lang="en-US" dirty="0"/>
          </a:p>
          <a:p>
            <a:r>
              <a:rPr lang="en-US" dirty="0"/>
              <a:t>Curriculum Specialists Listserv (send email request to join to cacurriculumstaff+owner@groups.io) </a:t>
            </a:r>
          </a:p>
          <a:p>
            <a:endParaRPr lang="en-US" dirty="0"/>
          </a:p>
          <a:p>
            <a:r>
              <a:rPr lang="en-US" dirty="0">
                <a:hlinkClick r:id="rId9"/>
              </a:rPr>
              <a:t>Curriculum Institute and Regional Meetings</a:t>
            </a:r>
            <a:endParaRPr lang="en-US" dirty="0"/>
          </a:p>
          <a:p>
            <a:endParaRPr lang="en-US" dirty="0"/>
          </a:p>
        </p:txBody>
      </p:sp>
      <p:sp>
        <p:nvSpPr>
          <p:cNvPr id="5" name="Slide Number Placeholder 4">
            <a:extLst>
              <a:ext uri="{FF2B5EF4-FFF2-40B4-BE49-F238E27FC236}">
                <a16:creationId xmlns:a16="http://schemas.microsoft.com/office/drawing/2014/main" id="{11CAC55F-F92C-FC96-6578-FD19B23211F9}"/>
              </a:ext>
            </a:extLst>
          </p:cNvPr>
          <p:cNvSpPr>
            <a:spLocks noGrp="1"/>
          </p:cNvSpPr>
          <p:nvPr>
            <p:ph type="sldNum" sz="quarter" idx="4"/>
          </p:nvPr>
        </p:nvSpPr>
        <p:spPr/>
        <p:txBody>
          <a:bodyPr/>
          <a:lstStyle/>
          <a:p>
            <a:fld id="{FC94C22D-D015-6649-B5C3-596F33FC97D2}" type="slidenum">
              <a:rPr lang="en-US" smtClean="0"/>
              <a:t>28</a:t>
            </a:fld>
            <a:endParaRPr lang="en-US" dirty="0"/>
          </a:p>
        </p:txBody>
      </p:sp>
    </p:spTree>
    <p:extLst>
      <p:ext uri="{BB962C8B-B14F-4D97-AF65-F5344CB8AC3E}">
        <p14:creationId xmlns:p14="http://schemas.microsoft.com/office/powerpoint/2010/main" val="4241962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B393-DEDA-D31F-0526-54DF3ABD0A2C}"/>
              </a:ext>
            </a:extLst>
          </p:cNvPr>
          <p:cNvSpPr>
            <a:spLocks noGrp="1"/>
          </p:cNvSpPr>
          <p:nvPr>
            <p:ph type="title"/>
          </p:nvPr>
        </p:nvSpPr>
        <p:spPr>
          <a:xfrm>
            <a:off x="193946" y="1983483"/>
            <a:ext cx="3583461" cy="1937650"/>
          </a:xfrm>
        </p:spPr>
        <p:txBody>
          <a:bodyPr/>
          <a:lstStyle/>
          <a:p>
            <a:r>
              <a:rPr lang="en-US" dirty="0"/>
              <a:t>Staple/Essential Resources</a:t>
            </a:r>
          </a:p>
        </p:txBody>
      </p:sp>
      <p:sp>
        <p:nvSpPr>
          <p:cNvPr id="4" name="Content Placeholder 3">
            <a:extLst>
              <a:ext uri="{FF2B5EF4-FFF2-40B4-BE49-F238E27FC236}">
                <a16:creationId xmlns:a16="http://schemas.microsoft.com/office/drawing/2014/main" id="{19F3AC69-0598-F0A4-26CC-7476CD17AD94}"/>
              </a:ext>
            </a:extLst>
          </p:cNvPr>
          <p:cNvSpPr>
            <a:spLocks noGrp="1"/>
          </p:cNvSpPr>
          <p:nvPr>
            <p:ph idx="1"/>
          </p:nvPr>
        </p:nvSpPr>
        <p:spPr>
          <a:xfrm>
            <a:off x="4226727" y="1119188"/>
            <a:ext cx="7127074" cy="4583343"/>
          </a:xfrm>
        </p:spPr>
        <p:txBody>
          <a:bodyPr/>
          <a:lstStyle/>
          <a:p>
            <a:r>
              <a:rPr lang="en-US" dirty="0">
                <a:hlinkClick r:id="rId3"/>
              </a:rPr>
              <a:t>Program and Course Approval Handbook - 8th Edition </a:t>
            </a:r>
            <a:endParaRPr lang="en-US" dirty="0"/>
          </a:p>
          <a:p>
            <a:r>
              <a:rPr lang="en-US" dirty="0">
                <a:hlinkClick r:id="rId4"/>
              </a:rPr>
              <a:t>Curriculum Submission and Approval Technical Manual</a:t>
            </a:r>
            <a:endParaRPr lang="en-US" dirty="0"/>
          </a:p>
          <a:p>
            <a:r>
              <a:rPr lang="en-US" dirty="0">
                <a:hlinkClick r:id="rId5"/>
              </a:rPr>
              <a:t>2023 Taxonomy of Programs </a:t>
            </a:r>
            <a:endParaRPr lang="en-US" dirty="0"/>
          </a:p>
          <a:p>
            <a:r>
              <a:rPr lang="en-US" dirty="0">
                <a:hlinkClick r:id="rId6"/>
              </a:rPr>
              <a:t>Course Data Elements</a:t>
            </a:r>
            <a:endParaRPr lang="en-US" dirty="0"/>
          </a:p>
          <a:p>
            <a:r>
              <a:rPr lang="en-US" dirty="0">
                <a:hlinkClick r:id="rId7"/>
              </a:rPr>
              <a:t>TOP-CIP Crosswalk (2020)</a:t>
            </a:r>
            <a:endParaRPr lang="en-US" dirty="0"/>
          </a:p>
          <a:p>
            <a:r>
              <a:rPr lang="en-US" dirty="0">
                <a:hlinkClick r:id="rId8"/>
              </a:rPr>
              <a:t>Policies for Prerequisites, Corequisites, and Advisories on Recommended Preparation </a:t>
            </a:r>
            <a:endParaRPr lang="en-US" dirty="0"/>
          </a:p>
          <a:p>
            <a:r>
              <a:rPr lang="en-US" dirty="0">
                <a:hlinkClick r:id="rId9"/>
              </a:rPr>
              <a:t>The Course Outline of Record: A Curriculum Reference Guide Revisited (Spring 2017) </a:t>
            </a:r>
            <a:endParaRPr lang="en-US" dirty="0"/>
          </a:p>
        </p:txBody>
      </p:sp>
      <p:sp>
        <p:nvSpPr>
          <p:cNvPr id="5" name="Slide Number Placeholder 4">
            <a:extLst>
              <a:ext uri="{FF2B5EF4-FFF2-40B4-BE49-F238E27FC236}">
                <a16:creationId xmlns:a16="http://schemas.microsoft.com/office/drawing/2014/main" id="{EA572A92-C643-8590-F5BF-9FD0F4D4DDC1}"/>
              </a:ext>
            </a:extLst>
          </p:cNvPr>
          <p:cNvSpPr>
            <a:spLocks noGrp="1"/>
          </p:cNvSpPr>
          <p:nvPr>
            <p:ph type="sldNum" sz="quarter" idx="4"/>
          </p:nvPr>
        </p:nvSpPr>
        <p:spPr/>
        <p:txBody>
          <a:bodyPr/>
          <a:lstStyle/>
          <a:p>
            <a:fld id="{FC94C22D-D015-6649-B5C3-596F33FC97D2}" type="slidenum">
              <a:rPr lang="en-US" smtClean="0"/>
              <a:t>29</a:t>
            </a:fld>
            <a:endParaRPr lang="en-US"/>
          </a:p>
        </p:txBody>
      </p:sp>
    </p:spTree>
    <p:extLst>
      <p:ext uri="{BB962C8B-B14F-4D97-AF65-F5344CB8AC3E}">
        <p14:creationId xmlns:p14="http://schemas.microsoft.com/office/powerpoint/2010/main" val="836645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4241B-3A44-09A2-40C2-6F9705FEA7C9}"/>
              </a:ext>
            </a:extLst>
          </p:cNvPr>
          <p:cNvSpPr>
            <a:spLocks noGrp="1"/>
          </p:cNvSpPr>
          <p:nvPr>
            <p:ph type="title"/>
          </p:nvPr>
        </p:nvSpPr>
        <p:spPr/>
        <p:txBody>
          <a:bodyPr/>
          <a:lstStyle/>
          <a:p>
            <a:r>
              <a:rPr lang="en-US" dirty="0"/>
              <a:t>Overview</a:t>
            </a:r>
          </a:p>
        </p:txBody>
      </p:sp>
      <p:sp>
        <p:nvSpPr>
          <p:cNvPr id="4" name="TextBox 3">
            <a:extLst>
              <a:ext uri="{FF2B5EF4-FFF2-40B4-BE49-F238E27FC236}">
                <a16:creationId xmlns:a16="http://schemas.microsoft.com/office/drawing/2014/main" id="{90F97A49-227E-1359-9989-9B2A07AC7C55}"/>
              </a:ext>
            </a:extLst>
          </p:cNvPr>
          <p:cNvSpPr txBox="1"/>
          <p:nvPr/>
        </p:nvSpPr>
        <p:spPr>
          <a:xfrm>
            <a:off x="1413164" y="2360815"/>
            <a:ext cx="1017814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Roles and Responsibilities</a:t>
            </a:r>
          </a:p>
          <a:p>
            <a:pPr marL="285750" indent="-285750">
              <a:buFont typeface="Arial" panose="020B0604020202020204" pitchFamily="34" charset="0"/>
              <a:buChar char="•"/>
            </a:pPr>
            <a:r>
              <a:rPr lang="en-US" dirty="0"/>
              <a:t>Designing a Personal Tracking System</a:t>
            </a:r>
          </a:p>
          <a:p>
            <a:pPr marL="285750" indent="-285750">
              <a:buFont typeface="Arial" panose="020B0604020202020204" pitchFamily="34" charset="0"/>
              <a:buChar char="•"/>
            </a:pPr>
            <a:r>
              <a:rPr lang="en-US" dirty="0"/>
              <a:t>Effective Practices for Submitting Curriculum</a:t>
            </a:r>
          </a:p>
          <a:p>
            <a:pPr marL="285750" indent="-285750">
              <a:buFont typeface="Arial" panose="020B0604020202020204" pitchFamily="34" charset="0"/>
              <a:buChar char="•"/>
            </a:pPr>
            <a:r>
              <a:rPr lang="en-US" dirty="0"/>
              <a:t>Building Relationships as a Curriculum Specialist</a:t>
            </a:r>
          </a:p>
          <a:p>
            <a:pPr marL="285750" indent="-285750">
              <a:buFont typeface="Arial" panose="020B0604020202020204" pitchFamily="34" charset="0"/>
              <a:buChar char="•"/>
            </a:pPr>
            <a:r>
              <a:rPr lang="en-US" dirty="0"/>
              <a:t>Keeping Up with Curriculum Developments</a:t>
            </a:r>
          </a:p>
          <a:p>
            <a:pPr marL="285750" indent="-285750">
              <a:buFont typeface="Arial" panose="020B0604020202020204" pitchFamily="34" charset="0"/>
              <a:buChar char="•"/>
            </a:pPr>
            <a:r>
              <a:rPr lang="en-US" dirty="0"/>
              <a:t>Resources</a:t>
            </a:r>
          </a:p>
          <a:p>
            <a:pPr marL="285750" indent="-285750">
              <a:buFont typeface="Arial" panose="020B0604020202020204" pitchFamily="34" charset="0"/>
              <a:buChar char="•"/>
            </a:pPr>
            <a:r>
              <a:rPr lang="en-US" dirty="0"/>
              <a:t>Q&amp;A Session</a:t>
            </a:r>
          </a:p>
          <a:p>
            <a:endParaRPr lang="en-US" dirty="0"/>
          </a:p>
        </p:txBody>
      </p:sp>
      <p:sp>
        <p:nvSpPr>
          <p:cNvPr id="2" name="Slide Number Placeholder 1">
            <a:extLst>
              <a:ext uri="{FF2B5EF4-FFF2-40B4-BE49-F238E27FC236}">
                <a16:creationId xmlns:a16="http://schemas.microsoft.com/office/drawing/2014/main" id="{C3430B6E-4706-AF8B-88B1-98741D466BE1}"/>
              </a:ext>
            </a:extLst>
          </p:cNvPr>
          <p:cNvSpPr>
            <a:spLocks noGrp="1"/>
          </p:cNvSpPr>
          <p:nvPr>
            <p:ph type="sldNum" sz="quarter" idx="12"/>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385471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5B393-DEDA-D31F-0526-54DF3ABD0A2C}"/>
              </a:ext>
            </a:extLst>
          </p:cNvPr>
          <p:cNvSpPr>
            <a:spLocks noGrp="1"/>
          </p:cNvSpPr>
          <p:nvPr>
            <p:ph type="title"/>
          </p:nvPr>
        </p:nvSpPr>
        <p:spPr>
          <a:xfrm>
            <a:off x="193946" y="1983483"/>
            <a:ext cx="3583461" cy="1937650"/>
          </a:xfrm>
        </p:spPr>
        <p:txBody>
          <a:bodyPr/>
          <a:lstStyle/>
          <a:p>
            <a:r>
              <a:rPr lang="en-US" dirty="0"/>
              <a:t>Additional</a:t>
            </a:r>
            <a:br>
              <a:rPr lang="en-US" dirty="0"/>
            </a:br>
            <a:r>
              <a:rPr lang="en-US" dirty="0"/>
              <a:t>Resources</a:t>
            </a:r>
          </a:p>
        </p:txBody>
      </p:sp>
      <p:sp>
        <p:nvSpPr>
          <p:cNvPr id="4" name="Content Placeholder 3">
            <a:extLst>
              <a:ext uri="{FF2B5EF4-FFF2-40B4-BE49-F238E27FC236}">
                <a16:creationId xmlns:a16="http://schemas.microsoft.com/office/drawing/2014/main" id="{19F3AC69-0598-F0A4-26CC-7476CD17AD94}"/>
              </a:ext>
            </a:extLst>
          </p:cNvPr>
          <p:cNvSpPr>
            <a:spLocks noGrp="1"/>
          </p:cNvSpPr>
          <p:nvPr>
            <p:ph idx="1"/>
          </p:nvPr>
        </p:nvSpPr>
        <p:spPr>
          <a:xfrm>
            <a:off x="4226727" y="1119188"/>
            <a:ext cx="7127074" cy="4583343"/>
          </a:xfrm>
        </p:spPr>
        <p:txBody>
          <a:bodyPr>
            <a:normAutofit lnSpcReduction="10000"/>
          </a:bodyPr>
          <a:lstStyle/>
          <a:p>
            <a:r>
              <a:rPr lang="en-US" dirty="0">
                <a:hlinkClick r:id="rId3"/>
              </a:rPr>
              <a:t>CCCCO MIS Data Mart </a:t>
            </a:r>
            <a:endParaRPr lang="en-US" dirty="0"/>
          </a:p>
          <a:p>
            <a:endParaRPr lang="en-US" dirty="0"/>
          </a:p>
          <a:p>
            <a:r>
              <a:rPr lang="en-US" dirty="0">
                <a:hlinkClick r:id="rId4"/>
              </a:rPr>
              <a:t>Credit Course Repetition Guidelines </a:t>
            </a:r>
            <a:endParaRPr lang="en-US" dirty="0"/>
          </a:p>
          <a:p>
            <a:endParaRPr lang="en-US" dirty="0"/>
          </a:p>
          <a:p>
            <a:r>
              <a:rPr lang="en-US" dirty="0">
                <a:hlinkClick r:id="rId5"/>
              </a:rPr>
              <a:t>Common Concerns and Questions for Community Services Offerings</a:t>
            </a:r>
            <a:endParaRPr lang="en-US" dirty="0"/>
          </a:p>
          <a:p>
            <a:endParaRPr lang="en-US" dirty="0"/>
          </a:p>
          <a:p>
            <a:r>
              <a:rPr lang="en-US" dirty="0">
                <a:hlinkClick r:id="rId6"/>
              </a:rPr>
              <a:t>Guidelines for Required Instructional Materials in the California Community Colleges </a:t>
            </a:r>
            <a:endParaRPr lang="en-US" dirty="0"/>
          </a:p>
          <a:p>
            <a:endParaRPr lang="en-US" dirty="0"/>
          </a:p>
          <a:p>
            <a:r>
              <a:rPr lang="en-US" dirty="0">
                <a:hlinkClick r:id="rId7"/>
              </a:rPr>
              <a:t>Supplemental Learning Assistance and Tutoring Regulations and Guidelines </a:t>
            </a:r>
            <a:endParaRPr lang="en-US" dirty="0"/>
          </a:p>
        </p:txBody>
      </p:sp>
      <p:sp>
        <p:nvSpPr>
          <p:cNvPr id="5" name="Slide Number Placeholder 4">
            <a:extLst>
              <a:ext uri="{FF2B5EF4-FFF2-40B4-BE49-F238E27FC236}">
                <a16:creationId xmlns:a16="http://schemas.microsoft.com/office/drawing/2014/main" id="{EA572A92-C643-8590-F5BF-9FD0F4D4DDC1}"/>
              </a:ext>
            </a:extLst>
          </p:cNvPr>
          <p:cNvSpPr>
            <a:spLocks noGrp="1"/>
          </p:cNvSpPr>
          <p:nvPr>
            <p:ph type="sldNum" sz="quarter" idx="4"/>
          </p:nvPr>
        </p:nvSpPr>
        <p:spPr/>
        <p:txBody>
          <a:bodyPr/>
          <a:lstStyle/>
          <a:p>
            <a:fld id="{FC94C22D-D015-6649-B5C3-596F33FC97D2}" type="slidenum">
              <a:rPr lang="en-US" smtClean="0"/>
              <a:t>30</a:t>
            </a:fld>
            <a:endParaRPr lang="en-US"/>
          </a:p>
        </p:txBody>
      </p:sp>
    </p:spTree>
    <p:extLst>
      <p:ext uri="{BB962C8B-B14F-4D97-AF65-F5344CB8AC3E}">
        <p14:creationId xmlns:p14="http://schemas.microsoft.com/office/powerpoint/2010/main" val="91220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1D5C-D490-2A6B-2038-DE7D757945B6}"/>
              </a:ext>
            </a:extLst>
          </p:cNvPr>
          <p:cNvSpPr>
            <a:spLocks noGrp="1"/>
          </p:cNvSpPr>
          <p:nvPr>
            <p:ph type="title"/>
          </p:nvPr>
        </p:nvSpPr>
        <p:spPr>
          <a:xfrm>
            <a:off x="1175657" y="365125"/>
            <a:ext cx="10178142" cy="1325563"/>
          </a:xfrm>
        </p:spPr>
        <p:txBody>
          <a:bodyPr anchor="ctr">
            <a:normAutofit/>
          </a:bodyPr>
          <a:lstStyle/>
          <a:p>
            <a:r>
              <a:rPr lang="en-US" dirty="0"/>
              <a:t>Recommended Breakout Sessions</a:t>
            </a:r>
          </a:p>
        </p:txBody>
      </p:sp>
      <p:sp>
        <p:nvSpPr>
          <p:cNvPr id="11" name="Content Placeholder 2">
            <a:extLst>
              <a:ext uri="{FF2B5EF4-FFF2-40B4-BE49-F238E27FC236}">
                <a16:creationId xmlns:a16="http://schemas.microsoft.com/office/drawing/2014/main" id="{CA3FDEA8-2320-A861-BCCF-D5464A2E918C}"/>
              </a:ext>
            </a:extLst>
          </p:cNvPr>
          <p:cNvSpPr>
            <a:spLocks noGrp="1"/>
          </p:cNvSpPr>
          <p:nvPr>
            <p:ph sz="half" idx="1"/>
          </p:nvPr>
        </p:nvSpPr>
        <p:spPr>
          <a:xfrm>
            <a:off x="976150" y="1409989"/>
            <a:ext cx="4950824" cy="4351338"/>
          </a:xfrm>
        </p:spPr>
        <p:txBody>
          <a:bodyPr>
            <a:normAutofit lnSpcReduction="10000"/>
          </a:bodyPr>
          <a:lstStyle/>
          <a:p>
            <a:r>
              <a:rPr lang="en-US" sz="1400" b="1" dirty="0"/>
              <a:t>Thursday, July 13</a:t>
            </a:r>
          </a:p>
          <a:p>
            <a:pPr lvl="1"/>
            <a:r>
              <a:rPr lang="en-US" sz="1400" dirty="0"/>
              <a:t>10:30 – 11:45 a.m.</a:t>
            </a:r>
          </a:p>
          <a:p>
            <a:pPr lvl="2"/>
            <a:r>
              <a:rPr lang="en-US" sz="1400" dirty="0"/>
              <a:t>Noncredit Basics</a:t>
            </a:r>
          </a:p>
          <a:p>
            <a:pPr lvl="2"/>
            <a:r>
              <a:rPr lang="en-US" sz="1400" dirty="0"/>
              <a:t>Updated Work Experience Regulations</a:t>
            </a:r>
          </a:p>
          <a:p>
            <a:pPr lvl="2"/>
            <a:r>
              <a:rPr lang="en-US" sz="1400" dirty="0"/>
              <a:t>DEI in Curriculum: Model Principles and Practices</a:t>
            </a:r>
          </a:p>
          <a:p>
            <a:pPr lvl="1"/>
            <a:r>
              <a:rPr lang="en-US" sz="1400" dirty="0"/>
              <a:t>12:45 – 2:00</a:t>
            </a:r>
          </a:p>
          <a:p>
            <a:pPr lvl="2"/>
            <a:r>
              <a:rPr lang="en-US" sz="1400" dirty="0"/>
              <a:t>Brown Act Basics</a:t>
            </a:r>
          </a:p>
          <a:p>
            <a:pPr lvl="2"/>
            <a:r>
              <a:rPr lang="en-US" sz="1400" dirty="0"/>
              <a:t>Accounting Methods for Credit and Noncredit</a:t>
            </a:r>
          </a:p>
          <a:p>
            <a:pPr lvl="2"/>
            <a:r>
              <a:rPr lang="en-US" sz="1400" dirty="0"/>
              <a:t>Updates to the PCAH</a:t>
            </a:r>
          </a:p>
          <a:p>
            <a:r>
              <a:rPr lang="en-US" sz="1400" b="1" dirty="0"/>
              <a:t>Friday, July 14</a:t>
            </a:r>
          </a:p>
          <a:p>
            <a:pPr lvl="1"/>
            <a:r>
              <a:rPr lang="en-US" sz="1400" dirty="0"/>
              <a:t>9:00 – 10:15 a.m.</a:t>
            </a:r>
          </a:p>
          <a:p>
            <a:pPr lvl="2"/>
            <a:r>
              <a:rPr lang="en-US" sz="1400" dirty="0"/>
              <a:t>Curriculum Accreditation Requirements</a:t>
            </a:r>
          </a:p>
          <a:p>
            <a:pPr lvl="2"/>
            <a:r>
              <a:rPr lang="en-US" sz="1400" dirty="0"/>
              <a:t>Advanced Noncredit</a:t>
            </a:r>
          </a:p>
          <a:p>
            <a:pPr lvl="1"/>
            <a:r>
              <a:rPr lang="en-US" sz="1400" dirty="0"/>
              <a:t>10:30 – 11:45 a.m.</a:t>
            </a:r>
          </a:p>
          <a:p>
            <a:pPr lvl="2"/>
            <a:r>
              <a:rPr lang="en-US" sz="1400" dirty="0"/>
              <a:t>Assigning Courses to Disciplines/Cross-Listing</a:t>
            </a:r>
          </a:p>
          <a:p>
            <a:pPr lvl="2"/>
            <a:r>
              <a:rPr lang="en-US" sz="1400" dirty="0"/>
              <a:t>Collaboration Between Curriculum and Articulation to Support Student Transfer</a:t>
            </a:r>
          </a:p>
        </p:txBody>
      </p:sp>
      <p:sp>
        <p:nvSpPr>
          <p:cNvPr id="5" name="Slide Number Placeholder 4">
            <a:extLst>
              <a:ext uri="{FF2B5EF4-FFF2-40B4-BE49-F238E27FC236}">
                <a16:creationId xmlns:a16="http://schemas.microsoft.com/office/drawing/2014/main" id="{85382A96-6CB7-88F4-756C-D7D3CBE679D1}"/>
              </a:ext>
            </a:extLst>
          </p:cNvPr>
          <p:cNvSpPr>
            <a:spLocks noGrp="1"/>
          </p:cNvSpPr>
          <p:nvPr>
            <p:ph type="sldNum" sz="quarter" idx="12"/>
          </p:nvPr>
        </p:nvSpPr>
        <p:spPr>
          <a:xfrm>
            <a:off x="8610600" y="6392046"/>
            <a:ext cx="2743200" cy="329429"/>
          </a:xfrm>
        </p:spPr>
        <p:txBody>
          <a:bodyPr anchor="ctr">
            <a:normAutofit/>
          </a:bodyPr>
          <a:lstStyle/>
          <a:p>
            <a:pPr>
              <a:spcAft>
                <a:spcPts val="600"/>
              </a:spcAft>
            </a:pPr>
            <a:fld id="{FC94C22D-D015-6649-B5C3-596F33FC97D2}" type="slidenum">
              <a:rPr lang="en-US" smtClean="0"/>
              <a:pPr>
                <a:spcAft>
                  <a:spcPts val="600"/>
                </a:spcAft>
              </a:pPr>
              <a:t>31</a:t>
            </a:fld>
            <a:endParaRPr lang="en-US"/>
          </a:p>
        </p:txBody>
      </p:sp>
      <p:sp>
        <p:nvSpPr>
          <p:cNvPr id="12" name="Content Placeholder 4">
            <a:extLst>
              <a:ext uri="{FF2B5EF4-FFF2-40B4-BE49-F238E27FC236}">
                <a16:creationId xmlns:a16="http://schemas.microsoft.com/office/drawing/2014/main" id="{58547648-FA9B-1D5D-6A9D-6925D8AFA1B1}"/>
              </a:ext>
            </a:extLst>
          </p:cNvPr>
          <p:cNvSpPr>
            <a:spLocks noGrp="1"/>
          </p:cNvSpPr>
          <p:nvPr>
            <p:ph sz="half" idx="13"/>
          </p:nvPr>
        </p:nvSpPr>
        <p:spPr>
          <a:xfrm>
            <a:off x="6065519" y="1409989"/>
            <a:ext cx="4950824" cy="3336578"/>
          </a:xfrm>
        </p:spPr>
        <p:txBody>
          <a:bodyPr>
            <a:normAutofit/>
          </a:bodyPr>
          <a:lstStyle/>
          <a:p>
            <a:r>
              <a:rPr lang="en-US" sz="1400" b="1" dirty="0"/>
              <a:t>Saturday, July 15</a:t>
            </a:r>
          </a:p>
          <a:p>
            <a:pPr lvl="1"/>
            <a:r>
              <a:rPr lang="en-US" sz="1400" dirty="0"/>
              <a:t>9:00 – 10:15 a.m.</a:t>
            </a:r>
          </a:p>
          <a:p>
            <a:pPr lvl="2"/>
            <a:r>
              <a:rPr lang="en-US" sz="1400" dirty="0"/>
              <a:t>CO COCI Q&amp;A Listening Session</a:t>
            </a:r>
          </a:p>
          <a:p>
            <a:pPr lvl="2"/>
            <a:endParaRPr lang="en-US" sz="1400" dirty="0"/>
          </a:p>
          <a:p>
            <a:r>
              <a:rPr lang="en-US" sz="1400" b="1" dirty="0"/>
              <a:t>General Sessions</a:t>
            </a:r>
          </a:p>
          <a:p>
            <a:pPr lvl="1"/>
            <a:r>
              <a:rPr lang="en-US" sz="1400" dirty="0"/>
              <a:t>Thursday, 2:15 – 4:00 p.m.</a:t>
            </a:r>
          </a:p>
          <a:p>
            <a:pPr lvl="2"/>
            <a:r>
              <a:rPr lang="en-US" sz="1400" dirty="0">
                <a:highlight>
                  <a:srgbClr val="FFFF00"/>
                </a:highlight>
              </a:rPr>
              <a:t>CCCCO Curriculum Updates /Training</a:t>
            </a:r>
          </a:p>
          <a:p>
            <a:pPr lvl="1"/>
            <a:r>
              <a:rPr lang="en-US" sz="1400" dirty="0"/>
              <a:t>Friday, 2:30 – 4:00 p.m.</a:t>
            </a:r>
          </a:p>
          <a:p>
            <a:pPr lvl="2"/>
            <a:r>
              <a:rPr lang="en-US" sz="1400" dirty="0"/>
              <a:t>Student Panel--GE and Student Perspectives</a:t>
            </a:r>
          </a:p>
          <a:p>
            <a:pPr lvl="1"/>
            <a:r>
              <a:rPr lang="en-US" sz="1400" dirty="0"/>
              <a:t>Saturday, 10:30 – 11:45 a.m.</a:t>
            </a:r>
          </a:p>
          <a:p>
            <a:pPr lvl="2"/>
            <a:r>
              <a:rPr lang="en-US" sz="1400" dirty="0"/>
              <a:t>AB1111 Common Course Numbering AND/OR Equitable Placement </a:t>
            </a:r>
          </a:p>
          <a:p>
            <a:endParaRPr lang="en-US" sz="1800" dirty="0"/>
          </a:p>
        </p:txBody>
      </p:sp>
    </p:spTree>
    <p:extLst>
      <p:ext uri="{BB962C8B-B14F-4D97-AF65-F5344CB8AC3E}">
        <p14:creationId xmlns:p14="http://schemas.microsoft.com/office/powerpoint/2010/main" val="2416844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2FEA-9016-CC8E-DAF2-0319EE9E25F4}"/>
              </a:ext>
            </a:extLst>
          </p:cNvPr>
          <p:cNvSpPr>
            <a:spLocks noGrp="1"/>
          </p:cNvSpPr>
          <p:nvPr>
            <p:ph type="title"/>
          </p:nvPr>
        </p:nvSpPr>
        <p:spPr>
          <a:xfrm>
            <a:off x="220868" y="2560468"/>
            <a:ext cx="3583461" cy="718154"/>
          </a:xfrm>
        </p:spPr>
        <p:txBody>
          <a:bodyPr/>
          <a:lstStyle/>
          <a:p>
            <a:r>
              <a:rPr lang="en-US" dirty="0"/>
              <a:t>Thank You!</a:t>
            </a:r>
          </a:p>
        </p:txBody>
      </p:sp>
      <p:sp>
        <p:nvSpPr>
          <p:cNvPr id="7" name="TextBox 6">
            <a:extLst>
              <a:ext uri="{FF2B5EF4-FFF2-40B4-BE49-F238E27FC236}">
                <a16:creationId xmlns:a16="http://schemas.microsoft.com/office/drawing/2014/main" id="{A38C1650-88FC-F93B-6319-811BFE7FB960}"/>
              </a:ext>
            </a:extLst>
          </p:cNvPr>
          <p:cNvSpPr txBox="1"/>
          <p:nvPr/>
        </p:nvSpPr>
        <p:spPr>
          <a:xfrm>
            <a:off x="4799065" y="208960"/>
            <a:ext cx="6400800" cy="1569660"/>
          </a:xfrm>
          <a:prstGeom prst="rect">
            <a:avLst/>
          </a:prstGeom>
          <a:noFill/>
        </p:spPr>
        <p:txBody>
          <a:bodyPr wrap="square" lIns="91440" tIns="45720" rIns="91440" bIns="45720" rtlCol="0" anchor="t">
            <a:spAutoFit/>
          </a:bodyPr>
          <a:lstStyle/>
          <a:p>
            <a:pPr algn="ctr"/>
            <a:r>
              <a:rPr lang="en-US" sz="3200" dirty="0"/>
              <a:t>Additional Q&amp;A</a:t>
            </a:r>
          </a:p>
          <a:p>
            <a:pPr algn="ctr"/>
            <a:endParaRPr lang="en-US" sz="3200" dirty="0"/>
          </a:p>
          <a:p>
            <a:pPr algn="ctr"/>
            <a:r>
              <a:rPr lang="en-US" sz="3200" dirty="0"/>
              <a:t>You are valued and appreciated!</a:t>
            </a:r>
            <a:endParaRPr lang="en-US" sz="3200" dirty="0">
              <a:cs typeface="Arial"/>
            </a:endParaRPr>
          </a:p>
        </p:txBody>
      </p:sp>
      <p:sp>
        <p:nvSpPr>
          <p:cNvPr id="3" name="Text Placeholder 2">
            <a:extLst>
              <a:ext uri="{FF2B5EF4-FFF2-40B4-BE49-F238E27FC236}">
                <a16:creationId xmlns:a16="http://schemas.microsoft.com/office/drawing/2014/main" id="{3C6E0F2F-AA8F-22A8-3EC2-51B57D68281E}"/>
              </a:ext>
            </a:extLst>
          </p:cNvPr>
          <p:cNvSpPr>
            <a:spLocks noGrp="1"/>
          </p:cNvSpPr>
          <p:nvPr>
            <p:ph type="body" sz="half" idx="2"/>
          </p:nvPr>
        </p:nvSpPr>
        <p:spPr>
          <a:xfrm>
            <a:off x="4300042" y="2066537"/>
            <a:ext cx="7506730" cy="3836624"/>
          </a:xfrm>
        </p:spPr>
        <p:txBody>
          <a:bodyPr vert="horz" lIns="91440" tIns="45720" rIns="91440" bIns="45720" rtlCol="0" anchor="t">
            <a:normAutofit/>
          </a:bodyPr>
          <a:lstStyle/>
          <a:p>
            <a:pPr marL="285750" indent="-285750" algn="l">
              <a:buChar char="•"/>
            </a:pPr>
            <a:r>
              <a:rPr lang="en-US" sz="2400" dirty="0">
                <a:solidFill>
                  <a:schemeClr val="accent5"/>
                </a:solidFill>
              </a:rPr>
              <a:t>Lesley Agostino</a:t>
            </a:r>
            <a:endParaRPr lang="en-US" sz="2400" dirty="0">
              <a:solidFill>
                <a:schemeClr val="accent5"/>
              </a:solidFill>
              <a:cs typeface="Arial"/>
            </a:endParaRPr>
          </a:p>
          <a:p>
            <a:pPr marL="742950" lvl="1" indent="-285750" algn="l">
              <a:buChar char="•"/>
            </a:pPr>
            <a:r>
              <a:rPr lang="en-US" sz="1100" dirty="0">
                <a:solidFill>
                  <a:schemeClr val="accent5"/>
                </a:solidFill>
                <a:hlinkClick r:id="rId2">
                  <a:extLst>
                    <a:ext uri="{A12FA001-AC4F-418D-AE19-62706E023703}">
                      <ahyp:hlinkClr xmlns:ahyp="http://schemas.microsoft.com/office/drawing/2018/hyperlinkcolor" val="tx"/>
                    </a:ext>
                  </a:extLst>
                </a:hlinkClick>
              </a:rPr>
              <a:t>lagostino@dvc.edu</a:t>
            </a:r>
            <a:endParaRPr lang="en-US" sz="1100" dirty="0">
              <a:solidFill>
                <a:schemeClr val="accent5"/>
              </a:solidFill>
              <a:cs typeface="Arial"/>
            </a:endParaRPr>
          </a:p>
          <a:p>
            <a:pPr marL="285750" indent="-285750" algn="l">
              <a:buChar char="•"/>
            </a:pPr>
            <a:r>
              <a:rPr lang="en-US" sz="2400" dirty="0">
                <a:solidFill>
                  <a:schemeClr val="accent5"/>
                </a:solidFill>
              </a:rPr>
              <a:t>Shireen Awad</a:t>
            </a:r>
            <a:endParaRPr lang="en-US" sz="2400" dirty="0">
              <a:solidFill>
                <a:schemeClr val="accent5"/>
              </a:solidFill>
              <a:cs typeface="Arial"/>
            </a:endParaRPr>
          </a:p>
          <a:p>
            <a:pPr marL="742950" lvl="1" indent="-285750" algn="l">
              <a:buChar char="•"/>
            </a:pPr>
            <a:r>
              <a:rPr lang="en-US" sz="1100" dirty="0">
                <a:solidFill>
                  <a:schemeClr val="accent5"/>
                </a:solidFill>
                <a:hlinkClick r:id="rId3">
                  <a:extLst>
                    <a:ext uri="{A12FA001-AC4F-418D-AE19-62706E023703}">
                      <ahyp:hlinkClr xmlns:ahyp="http://schemas.microsoft.com/office/drawing/2018/hyperlinkcolor" val="tx"/>
                    </a:ext>
                  </a:extLst>
                </a:hlinkClick>
              </a:rPr>
              <a:t>sharon.awad@chaffey.edu</a:t>
            </a:r>
            <a:endParaRPr lang="en-US" sz="1100" dirty="0">
              <a:solidFill>
                <a:schemeClr val="accent5"/>
              </a:solidFill>
              <a:cs typeface="Arial"/>
            </a:endParaRPr>
          </a:p>
          <a:p>
            <a:pPr marL="285750" indent="-285750" algn="l">
              <a:buChar char="•"/>
            </a:pPr>
            <a:r>
              <a:rPr lang="en-US" sz="2400" dirty="0">
                <a:solidFill>
                  <a:schemeClr val="accent5"/>
                </a:solidFill>
                <a:cs typeface="Arial"/>
              </a:rPr>
              <a:t>Guillermo Castilla</a:t>
            </a:r>
          </a:p>
          <a:p>
            <a:pPr marL="742950" lvl="1" indent="-285750" algn="l">
              <a:buChar char="•"/>
            </a:pPr>
            <a:r>
              <a:rPr lang="en-US" sz="1100" dirty="0">
                <a:solidFill>
                  <a:schemeClr val="accent5"/>
                </a:solidFill>
                <a:cs typeface="Arial"/>
              </a:rPr>
              <a:t>Guillermo.castilla@evc.edu</a:t>
            </a:r>
          </a:p>
          <a:p>
            <a:pPr marL="285750" indent="-285750" algn="l">
              <a:buChar char="•"/>
            </a:pPr>
            <a:r>
              <a:rPr lang="en-US" sz="2400" dirty="0">
                <a:solidFill>
                  <a:schemeClr val="accent5"/>
                </a:solidFill>
                <a:cs typeface="Arial"/>
              </a:rPr>
              <a:t>Kelly Fowler</a:t>
            </a:r>
          </a:p>
          <a:p>
            <a:pPr marL="742950" lvl="1" indent="-285750" algn="l">
              <a:buChar char="•"/>
            </a:pPr>
            <a:r>
              <a:rPr lang="en-US" sz="1100" dirty="0">
                <a:solidFill>
                  <a:schemeClr val="accent5"/>
                </a:solidFill>
                <a:cs typeface="Arial"/>
              </a:rPr>
              <a:t>kelly.fowler@mtsac.edu</a:t>
            </a:r>
          </a:p>
          <a:p>
            <a:pPr marL="285750" indent="-285750" algn="l">
              <a:buChar char="•"/>
            </a:pPr>
            <a:r>
              <a:rPr lang="en-US" sz="2400" dirty="0">
                <a:solidFill>
                  <a:schemeClr val="accent5"/>
                </a:solidFill>
                <a:cs typeface="Arial"/>
              </a:rPr>
              <a:t>Erin Larson</a:t>
            </a:r>
          </a:p>
          <a:p>
            <a:pPr marL="742950" lvl="1" indent="-285750" algn="l">
              <a:buChar char="•"/>
            </a:pPr>
            <a:r>
              <a:rPr lang="en-US" sz="1100" dirty="0">
                <a:solidFill>
                  <a:schemeClr val="accent5"/>
                </a:solidFill>
                <a:cs typeface="Arial"/>
                <a:hlinkClick r:id="rId4">
                  <a:extLst>
                    <a:ext uri="{A12FA001-AC4F-418D-AE19-62706E023703}">
                      <ahyp:hlinkClr xmlns:ahyp="http://schemas.microsoft.com/office/drawing/2018/hyperlinkcolor" val="tx"/>
                    </a:ext>
                  </a:extLst>
                </a:hlinkClick>
              </a:rPr>
              <a:t>Elarson@CCCCO.edu</a:t>
            </a:r>
            <a:endParaRPr lang="en-US" sz="1100" dirty="0">
              <a:solidFill>
                <a:schemeClr val="accent5"/>
              </a:solidFill>
              <a:cs typeface="Arial"/>
            </a:endParaRPr>
          </a:p>
          <a:p>
            <a:endParaRPr lang="en-US" sz="1800" dirty="0">
              <a:solidFill>
                <a:schemeClr val="accent5">
                  <a:lumMod val="40000"/>
                  <a:lumOff val="60000"/>
                </a:schemeClr>
              </a:solidFill>
              <a:cs typeface="Arial"/>
            </a:endParaRPr>
          </a:p>
          <a:p>
            <a:endParaRPr lang="en-US" sz="1800" dirty="0">
              <a:solidFill>
                <a:srgbClr val="60FEFF"/>
              </a:solidFill>
              <a:cs typeface="Arial"/>
            </a:endParaRPr>
          </a:p>
          <a:p>
            <a:endParaRPr lang="en-US" sz="1800" dirty="0">
              <a:solidFill>
                <a:srgbClr val="60FEFF"/>
              </a:solidFill>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B45F8F68-F997-7DE4-84B7-854DD3B8B163}"/>
              </a:ext>
            </a:extLst>
          </p:cNvPr>
          <p:cNvSpPr>
            <a:spLocks noGrp="1"/>
          </p:cNvSpPr>
          <p:nvPr>
            <p:ph type="sldNum" sz="quarter" idx="4"/>
          </p:nvPr>
        </p:nvSpPr>
        <p:spPr/>
        <p:txBody>
          <a:bodyPr/>
          <a:lstStyle/>
          <a:p>
            <a:fld id="{FC94C22D-D015-6649-B5C3-596F33FC97D2}" type="slidenum">
              <a:rPr lang="en-US" smtClean="0"/>
              <a:t>32</a:t>
            </a:fld>
            <a:endParaRPr lang="en-US"/>
          </a:p>
        </p:txBody>
      </p:sp>
    </p:spTree>
    <p:extLst>
      <p:ext uri="{BB962C8B-B14F-4D97-AF65-F5344CB8AC3E}">
        <p14:creationId xmlns:p14="http://schemas.microsoft.com/office/powerpoint/2010/main" val="101280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0DB3-BFC3-584A-2917-C603C913A127}"/>
              </a:ext>
            </a:extLst>
          </p:cNvPr>
          <p:cNvSpPr>
            <a:spLocks noGrp="1"/>
          </p:cNvSpPr>
          <p:nvPr>
            <p:ph type="title"/>
          </p:nvPr>
        </p:nvSpPr>
        <p:spPr/>
        <p:txBody>
          <a:bodyPr/>
          <a:lstStyle/>
          <a:p>
            <a:r>
              <a:rPr lang="en-US" dirty="0"/>
              <a:t>Who and What?</a:t>
            </a:r>
          </a:p>
        </p:txBody>
      </p:sp>
      <p:sp>
        <p:nvSpPr>
          <p:cNvPr id="3" name="Text Placeholder 2">
            <a:extLst>
              <a:ext uri="{FF2B5EF4-FFF2-40B4-BE49-F238E27FC236}">
                <a16:creationId xmlns:a16="http://schemas.microsoft.com/office/drawing/2014/main" id="{4A6CC30A-D17A-0CF6-2398-22BF270EA235}"/>
              </a:ext>
            </a:extLst>
          </p:cNvPr>
          <p:cNvSpPr>
            <a:spLocks noGrp="1"/>
          </p:cNvSpPr>
          <p:nvPr>
            <p:ph type="body" sz="half" idx="2"/>
          </p:nvPr>
        </p:nvSpPr>
        <p:spPr>
          <a:xfrm>
            <a:off x="126506" y="3886200"/>
            <a:ext cx="3667526" cy="1475509"/>
          </a:xfrm>
        </p:spPr>
        <p:txBody>
          <a:bodyPr>
            <a:normAutofit/>
          </a:bodyPr>
          <a:lstStyle/>
          <a:p>
            <a:r>
              <a:rPr lang="en-US" sz="1800" dirty="0"/>
              <a:t>Fill out cards with questions, concerns, general comments about Curriculum Specialist tasks and duties.</a:t>
            </a:r>
          </a:p>
        </p:txBody>
      </p:sp>
      <p:sp>
        <p:nvSpPr>
          <p:cNvPr id="4" name="Content Placeholder 3">
            <a:extLst>
              <a:ext uri="{FF2B5EF4-FFF2-40B4-BE49-F238E27FC236}">
                <a16:creationId xmlns:a16="http://schemas.microsoft.com/office/drawing/2014/main" id="{6ECE7659-03B8-0B48-1051-E3C49EA79D17}"/>
              </a:ext>
            </a:extLst>
          </p:cNvPr>
          <p:cNvSpPr>
            <a:spLocks noGrp="1"/>
          </p:cNvSpPr>
          <p:nvPr>
            <p:ph idx="1"/>
          </p:nvPr>
        </p:nvSpPr>
        <p:spPr/>
        <p:txBody>
          <a:bodyPr/>
          <a:lstStyle/>
          <a:p>
            <a:r>
              <a:rPr lang="en-US" dirty="0"/>
              <a:t>Who is in the room?</a:t>
            </a:r>
          </a:p>
          <a:p>
            <a:pPr lvl="1"/>
            <a:r>
              <a:rPr lang="en-US" dirty="0"/>
              <a:t>Curriculum Specialists</a:t>
            </a:r>
          </a:p>
          <a:p>
            <a:pPr lvl="1"/>
            <a:r>
              <a:rPr lang="en-US" dirty="0"/>
              <a:t>Classified Professionals other than Specialists</a:t>
            </a:r>
          </a:p>
          <a:p>
            <a:pPr lvl="1"/>
            <a:r>
              <a:rPr lang="en-US" dirty="0"/>
              <a:t>Curriculum Chairs</a:t>
            </a:r>
          </a:p>
          <a:p>
            <a:pPr lvl="1"/>
            <a:r>
              <a:rPr lang="en-US" dirty="0"/>
              <a:t>Curriculum Committee Members</a:t>
            </a:r>
          </a:p>
          <a:p>
            <a:pPr lvl="1"/>
            <a:r>
              <a:rPr lang="en-US" dirty="0"/>
              <a:t>Faculty</a:t>
            </a:r>
          </a:p>
          <a:p>
            <a:pPr lvl="1"/>
            <a:r>
              <a:rPr lang="en-US" dirty="0"/>
              <a:t>Administration</a:t>
            </a:r>
          </a:p>
          <a:p>
            <a:pPr lvl="1"/>
            <a:r>
              <a:rPr lang="en-US" dirty="0"/>
              <a:t>Articulation</a:t>
            </a:r>
          </a:p>
          <a:p>
            <a:pPr lvl="1"/>
            <a:r>
              <a:rPr lang="en-US" dirty="0"/>
              <a:t>Other?</a:t>
            </a:r>
          </a:p>
          <a:p>
            <a:pPr lvl="1"/>
            <a:endParaRPr lang="en-US" dirty="0"/>
          </a:p>
        </p:txBody>
      </p:sp>
      <p:sp>
        <p:nvSpPr>
          <p:cNvPr id="5" name="Slide Number Placeholder 4">
            <a:extLst>
              <a:ext uri="{FF2B5EF4-FFF2-40B4-BE49-F238E27FC236}">
                <a16:creationId xmlns:a16="http://schemas.microsoft.com/office/drawing/2014/main" id="{7EB31F5C-8CD6-0D0F-F44B-946366BD974D}"/>
              </a:ext>
            </a:extLst>
          </p:cNvPr>
          <p:cNvSpPr>
            <a:spLocks noGrp="1"/>
          </p:cNvSpPr>
          <p:nvPr>
            <p:ph type="sldNum" sz="quarter" idx="4"/>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56413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7261-835E-D5F4-E28F-2F111AD66B3E}"/>
              </a:ext>
            </a:extLst>
          </p:cNvPr>
          <p:cNvSpPr>
            <a:spLocks noGrp="1"/>
          </p:cNvSpPr>
          <p:nvPr>
            <p:ph type="title"/>
          </p:nvPr>
        </p:nvSpPr>
        <p:spPr/>
        <p:txBody>
          <a:bodyPr/>
          <a:lstStyle/>
          <a:p>
            <a:r>
              <a:rPr lang="en-US" dirty="0"/>
              <a:t>Where Do I Start?</a:t>
            </a:r>
          </a:p>
        </p:txBody>
      </p:sp>
      <p:sp>
        <p:nvSpPr>
          <p:cNvPr id="3" name="Content Placeholder 2">
            <a:extLst>
              <a:ext uri="{FF2B5EF4-FFF2-40B4-BE49-F238E27FC236}">
                <a16:creationId xmlns:a16="http://schemas.microsoft.com/office/drawing/2014/main" id="{A14CDCF0-C25B-0924-79AB-DB36E8BB7BF2}"/>
              </a:ext>
            </a:extLst>
          </p:cNvPr>
          <p:cNvSpPr>
            <a:spLocks noGrp="1"/>
          </p:cNvSpPr>
          <p:nvPr>
            <p:ph sz="half" idx="1"/>
          </p:nvPr>
        </p:nvSpPr>
        <p:spPr/>
        <p:txBody>
          <a:bodyPr/>
          <a:lstStyle/>
          <a:p>
            <a:r>
              <a:rPr lang="en-US" dirty="0">
                <a:hlinkClick r:id="rId3"/>
              </a:rPr>
              <a:t>Program and Course Approval Handbook (PCAH), 8</a:t>
            </a:r>
            <a:r>
              <a:rPr lang="en-US" baseline="30000" dirty="0">
                <a:hlinkClick r:id="rId3"/>
              </a:rPr>
              <a:t>th</a:t>
            </a:r>
            <a:r>
              <a:rPr lang="en-US" dirty="0">
                <a:hlinkClick r:id="rId3"/>
              </a:rPr>
              <a:t> Edition</a:t>
            </a:r>
            <a:endParaRPr lang="en-US" dirty="0"/>
          </a:p>
          <a:p>
            <a:pPr lvl="1"/>
            <a:r>
              <a:rPr lang="en-US" dirty="0"/>
              <a:t>Guide/handbook for curriculum development created and updated by the Chancellor’s Office and 5C.</a:t>
            </a:r>
          </a:p>
          <a:p>
            <a:pPr lvl="1"/>
            <a:r>
              <a:rPr lang="en-US" dirty="0"/>
              <a:t>Key elements of Title 5 and Ed. Code.</a:t>
            </a:r>
          </a:p>
          <a:p>
            <a:pPr lvl="1"/>
            <a:r>
              <a:rPr lang="en-US" dirty="0"/>
              <a:t>Valuable resource for faculty, classified professionals, and administration. </a:t>
            </a:r>
          </a:p>
          <a:p>
            <a:r>
              <a:rPr lang="en-US" dirty="0">
                <a:hlinkClick r:id="rId4"/>
              </a:rPr>
              <a:t>MIS Data Element Dictionary</a:t>
            </a:r>
            <a:endParaRPr lang="en-US" dirty="0"/>
          </a:p>
          <a:p>
            <a:r>
              <a:rPr lang="en-US" dirty="0">
                <a:hlinkClick r:id="rId5"/>
              </a:rPr>
              <a:t>Taxonomy of Programs Manual</a:t>
            </a:r>
            <a:endParaRPr lang="en-US" dirty="0"/>
          </a:p>
        </p:txBody>
      </p:sp>
      <p:sp>
        <p:nvSpPr>
          <p:cNvPr id="5" name="Content Placeholder 4">
            <a:extLst>
              <a:ext uri="{FF2B5EF4-FFF2-40B4-BE49-F238E27FC236}">
                <a16:creationId xmlns:a16="http://schemas.microsoft.com/office/drawing/2014/main" id="{4FB56CF0-27E4-2354-7503-545619862260}"/>
              </a:ext>
            </a:extLst>
          </p:cNvPr>
          <p:cNvSpPr>
            <a:spLocks noGrp="1"/>
          </p:cNvSpPr>
          <p:nvPr>
            <p:ph sz="half" idx="13"/>
          </p:nvPr>
        </p:nvSpPr>
        <p:spPr>
          <a:xfrm>
            <a:off x="6264728" y="728345"/>
            <a:ext cx="4950824" cy="3876906"/>
          </a:xfrm>
        </p:spPr>
        <p:txBody>
          <a:bodyPr/>
          <a:lstStyle/>
          <a:p>
            <a:r>
              <a:rPr lang="en-US" dirty="0"/>
              <a:t>Curriculum Language</a:t>
            </a:r>
          </a:p>
          <a:p>
            <a:pPr lvl="1"/>
            <a:r>
              <a:rPr lang="en-US" dirty="0"/>
              <a:t>Acronyms (PCAH, 8</a:t>
            </a:r>
            <a:r>
              <a:rPr lang="en-US" baseline="30000" dirty="0"/>
              <a:t>th</a:t>
            </a:r>
            <a:r>
              <a:rPr lang="en-US" dirty="0"/>
              <a:t> edition pp. 29-33)</a:t>
            </a:r>
          </a:p>
          <a:p>
            <a:pPr lvl="1"/>
            <a:r>
              <a:rPr lang="en-US" dirty="0"/>
              <a:t>Curriculum has its own language</a:t>
            </a:r>
          </a:p>
          <a:p>
            <a:pPr lvl="1"/>
            <a:r>
              <a:rPr lang="en-US" dirty="0"/>
              <a:t>Ed. Code and Title 5 references included</a:t>
            </a:r>
          </a:p>
          <a:p>
            <a:r>
              <a:rPr lang="en-US" dirty="0">
                <a:hlinkClick r:id="rId6"/>
              </a:rPr>
              <a:t>Chancellor’s Office Curriculum Inventory (COCI)</a:t>
            </a:r>
            <a:endParaRPr lang="en-US" dirty="0"/>
          </a:p>
          <a:p>
            <a:r>
              <a:rPr lang="en-US" dirty="0">
                <a:hlinkClick r:id="rId7"/>
              </a:rPr>
              <a:t>California Community Colleges Curriculum Submission and Technical Manual</a:t>
            </a:r>
            <a:endParaRPr lang="en-US" dirty="0"/>
          </a:p>
        </p:txBody>
      </p:sp>
      <p:sp>
        <p:nvSpPr>
          <p:cNvPr id="6" name="TextBox 5">
            <a:extLst>
              <a:ext uri="{FF2B5EF4-FFF2-40B4-BE49-F238E27FC236}">
                <a16:creationId xmlns:a16="http://schemas.microsoft.com/office/drawing/2014/main" id="{64177164-E16B-4546-C829-AB82C421401D}"/>
              </a:ext>
            </a:extLst>
          </p:cNvPr>
          <p:cNvSpPr txBox="1"/>
          <p:nvPr/>
        </p:nvSpPr>
        <p:spPr>
          <a:xfrm>
            <a:off x="6619702" y="4848422"/>
            <a:ext cx="5043055" cy="1169551"/>
          </a:xfrm>
          <a:prstGeom prst="rect">
            <a:avLst/>
          </a:prstGeom>
          <a:noFill/>
        </p:spPr>
        <p:txBody>
          <a:bodyPr wrap="square" rtlCol="0">
            <a:spAutoFit/>
          </a:bodyPr>
          <a:lstStyle/>
          <a:p>
            <a:pPr algn="ctr"/>
            <a:r>
              <a:rPr lang="en-US" sz="1400" b="0" i="0" u="none" strike="noStrike" dirty="0">
                <a:solidFill>
                  <a:srgbClr val="000000"/>
                </a:solidFill>
                <a:effectLst/>
                <a:latin typeface="Arial" panose="020B0604020202020204" pitchFamily="34" charset="0"/>
              </a:rPr>
              <a:t>Learning these helpful resources takes time! This position is a continuum of learning. Experiences with these resources and working with faculty influence learning in this role. Download/print these as guides but do not try to memorize or become an expert overnight.</a:t>
            </a:r>
            <a:endParaRPr lang="en-US" sz="1400" dirty="0"/>
          </a:p>
        </p:txBody>
      </p:sp>
      <p:sp>
        <p:nvSpPr>
          <p:cNvPr id="4" name="Slide Number Placeholder 3">
            <a:extLst>
              <a:ext uri="{FF2B5EF4-FFF2-40B4-BE49-F238E27FC236}">
                <a16:creationId xmlns:a16="http://schemas.microsoft.com/office/drawing/2014/main" id="{30C4A587-8912-574B-56A5-5D7312937ADA}"/>
              </a:ext>
            </a:extLst>
          </p:cNvPr>
          <p:cNvSpPr>
            <a:spLocks noGrp="1"/>
          </p:cNvSpPr>
          <p:nvPr>
            <p:ph type="sldNum" sz="quarter" idx="12"/>
          </p:nvPr>
        </p:nvSpPr>
        <p:spPr/>
        <p:txBody>
          <a:bodyPr/>
          <a:lstStyle/>
          <a:p>
            <a:fld id="{FC94C22D-D015-6649-B5C3-596F33FC97D2}" type="slidenum">
              <a:rPr lang="en-US" smtClean="0"/>
              <a:t>5</a:t>
            </a:fld>
            <a:endParaRPr lang="en-US"/>
          </a:p>
        </p:txBody>
      </p:sp>
    </p:spTree>
    <p:extLst>
      <p:ext uri="{BB962C8B-B14F-4D97-AF65-F5344CB8AC3E}">
        <p14:creationId xmlns:p14="http://schemas.microsoft.com/office/powerpoint/2010/main" val="174332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B0E-5DE1-5611-78C2-EF9771A2B549}"/>
              </a:ext>
            </a:extLst>
          </p:cNvPr>
          <p:cNvSpPr>
            <a:spLocks noGrp="1"/>
          </p:cNvSpPr>
          <p:nvPr>
            <p:ph type="title"/>
          </p:nvPr>
        </p:nvSpPr>
        <p:spPr/>
        <p:txBody>
          <a:bodyPr/>
          <a:lstStyle/>
          <a:p>
            <a:r>
              <a:rPr lang="en-US" dirty="0"/>
              <a:t>Roles &amp; Responsibilities</a:t>
            </a:r>
          </a:p>
        </p:txBody>
      </p:sp>
      <p:sp>
        <p:nvSpPr>
          <p:cNvPr id="3" name="Text Placeholder 2">
            <a:extLst>
              <a:ext uri="{FF2B5EF4-FFF2-40B4-BE49-F238E27FC236}">
                <a16:creationId xmlns:a16="http://schemas.microsoft.com/office/drawing/2014/main" id="{37445DC4-F30E-D241-8784-2BE83DB65838}"/>
              </a:ext>
            </a:extLst>
          </p:cNvPr>
          <p:cNvSpPr>
            <a:spLocks noGrp="1"/>
          </p:cNvSpPr>
          <p:nvPr>
            <p:ph type="body" sz="half" idx="2"/>
          </p:nvPr>
        </p:nvSpPr>
        <p:spPr>
          <a:xfrm>
            <a:off x="134819" y="3985953"/>
            <a:ext cx="3583461" cy="785553"/>
          </a:xfrm>
        </p:spPr>
        <p:txBody>
          <a:bodyPr/>
          <a:lstStyle/>
          <a:p>
            <a:r>
              <a:rPr lang="en-US" dirty="0"/>
              <a:t>General duties of a Curriculum Specialist</a:t>
            </a:r>
          </a:p>
        </p:txBody>
      </p:sp>
      <p:sp>
        <p:nvSpPr>
          <p:cNvPr id="4" name="Content Placeholder 3">
            <a:extLst>
              <a:ext uri="{FF2B5EF4-FFF2-40B4-BE49-F238E27FC236}">
                <a16:creationId xmlns:a16="http://schemas.microsoft.com/office/drawing/2014/main" id="{40209FE6-8797-D328-0373-7BEC8A07A052}"/>
              </a:ext>
            </a:extLst>
          </p:cNvPr>
          <p:cNvSpPr>
            <a:spLocks noGrp="1"/>
          </p:cNvSpPr>
          <p:nvPr>
            <p:ph idx="1"/>
          </p:nvPr>
        </p:nvSpPr>
        <p:spPr/>
        <p:txBody>
          <a:bodyPr/>
          <a:lstStyle/>
          <a:p>
            <a:r>
              <a:rPr lang="en-US" dirty="0"/>
              <a:t>Under the supervision of the Vice President of Instruction, Curriculum Specialists generally:</a:t>
            </a:r>
          </a:p>
          <a:p>
            <a:pPr marL="0" indent="0">
              <a:buNone/>
            </a:pPr>
            <a:endParaRPr lang="en-US" dirty="0"/>
          </a:p>
          <a:p>
            <a:pPr lvl="1" fontAlgn="base">
              <a:spcBef>
                <a:spcPts val="0"/>
              </a:spcBef>
            </a:pPr>
            <a:r>
              <a:rPr lang="en-US" sz="1800" b="0" i="0" u="none" strike="noStrike" dirty="0">
                <a:solidFill>
                  <a:srgbClr val="000000"/>
                </a:solidFill>
                <a:effectLst/>
                <a:latin typeface="Arial" panose="020B0604020202020204" pitchFamily="34" charset="0"/>
              </a:rPr>
              <a:t>Coordinate the curriculum approval process from the course and program proposal level through local and state approval, including ACCJC (if appropriate).</a:t>
            </a:r>
          </a:p>
          <a:p>
            <a:pPr lvl="2" fontAlgn="base">
              <a:spcBef>
                <a:spcPts val="0"/>
              </a:spcBef>
            </a:pPr>
            <a:r>
              <a:rPr lang="en-US" sz="1600" dirty="0">
                <a:solidFill>
                  <a:srgbClr val="000000"/>
                </a:solidFill>
                <a:latin typeface="Arial" panose="020B0604020202020204" pitchFamily="34" charset="0"/>
              </a:rPr>
              <a:t>Participate in Curriculum Committee meetings including creating agendas and taking minutes.</a:t>
            </a:r>
          </a:p>
          <a:p>
            <a:pPr lvl="2" fontAlgn="base">
              <a:spcBef>
                <a:spcPts val="0"/>
              </a:spcBef>
            </a:pPr>
            <a:r>
              <a:rPr lang="en-US" sz="1600" b="0" i="0" u="none" strike="noStrike" dirty="0">
                <a:solidFill>
                  <a:srgbClr val="000000"/>
                </a:solidFill>
                <a:effectLst/>
                <a:latin typeface="Arial" panose="020B0604020202020204" pitchFamily="34" charset="0"/>
              </a:rPr>
              <a:t>Serve as technical support for faculty and tech review.</a:t>
            </a:r>
          </a:p>
          <a:p>
            <a:pPr lvl="2" fontAlgn="base">
              <a:spcBef>
                <a:spcPts val="0"/>
              </a:spcBef>
            </a:pPr>
            <a:r>
              <a:rPr lang="en-US" sz="1600" dirty="0">
                <a:solidFill>
                  <a:srgbClr val="000000"/>
                </a:solidFill>
                <a:latin typeface="Arial" panose="020B0604020202020204" pitchFamily="34" charset="0"/>
              </a:rPr>
              <a:t>Prepare/maintain documentation of curriculum actions</a:t>
            </a:r>
          </a:p>
          <a:p>
            <a:pPr lvl="2" fontAlgn="base">
              <a:spcBef>
                <a:spcPts val="0"/>
              </a:spcBef>
            </a:pPr>
            <a:r>
              <a:rPr lang="en-US" sz="1600" dirty="0">
                <a:solidFill>
                  <a:srgbClr val="000000"/>
                </a:solidFill>
                <a:latin typeface="Arial" panose="020B0604020202020204" pitchFamily="34" charset="0"/>
              </a:rPr>
              <a:t>Assist in production of the college catalog and schedule of classes</a:t>
            </a:r>
          </a:p>
          <a:p>
            <a:pPr lvl="2" fontAlgn="base">
              <a:spcBef>
                <a:spcPts val="0"/>
              </a:spcBef>
            </a:pPr>
            <a:r>
              <a:rPr lang="en-US" sz="1600" b="0" i="0" u="none" strike="noStrike" dirty="0">
                <a:solidFill>
                  <a:srgbClr val="000000"/>
                </a:solidFill>
                <a:effectLst/>
                <a:latin typeface="Arial" panose="020B0604020202020204" pitchFamily="34" charset="0"/>
              </a:rPr>
              <a:t>Track </a:t>
            </a:r>
            <a:r>
              <a:rPr lang="en-US" sz="1600" dirty="0">
                <a:solidFill>
                  <a:srgbClr val="000000"/>
                </a:solidFill>
                <a:latin typeface="Arial" panose="020B0604020202020204" pitchFamily="34" charset="0"/>
              </a:rPr>
              <a:t>new and revised curriculum</a:t>
            </a:r>
            <a:endParaRPr lang="en-US" sz="1600" b="0" i="0" u="none" strike="noStrike" dirty="0">
              <a:solidFill>
                <a:srgbClr val="000000"/>
              </a:solidFill>
              <a:effectLst/>
              <a:latin typeface="Arial" panose="020B0604020202020204" pitchFamily="34" charset="0"/>
            </a:endParaRPr>
          </a:p>
          <a:p>
            <a:pPr marL="457200" lvl="1" indent="0">
              <a:buNone/>
            </a:pPr>
            <a:endParaRPr lang="en-US" dirty="0"/>
          </a:p>
        </p:txBody>
      </p:sp>
      <p:sp>
        <p:nvSpPr>
          <p:cNvPr id="5" name="Slide Number Placeholder 4">
            <a:extLst>
              <a:ext uri="{FF2B5EF4-FFF2-40B4-BE49-F238E27FC236}">
                <a16:creationId xmlns:a16="http://schemas.microsoft.com/office/drawing/2014/main" id="{3B1E5EF4-63DF-5768-F89F-20B159738FA0}"/>
              </a:ext>
            </a:extLst>
          </p:cNvPr>
          <p:cNvSpPr>
            <a:spLocks noGrp="1"/>
          </p:cNvSpPr>
          <p:nvPr>
            <p:ph type="sldNum" sz="quarter" idx="4"/>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35651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B0E-5DE1-5611-78C2-EF9771A2B549}"/>
              </a:ext>
            </a:extLst>
          </p:cNvPr>
          <p:cNvSpPr>
            <a:spLocks noGrp="1"/>
          </p:cNvSpPr>
          <p:nvPr>
            <p:ph type="title"/>
          </p:nvPr>
        </p:nvSpPr>
        <p:spPr>
          <a:xfrm>
            <a:off x="164851" y="2487715"/>
            <a:ext cx="3583461" cy="2356800"/>
          </a:xfrm>
        </p:spPr>
        <p:txBody>
          <a:bodyPr>
            <a:normAutofit fontScale="90000"/>
          </a:bodyPr>
          <a:lstStyle/>
          <a:p>
            <a:r>
              <a:rPr lang="en-US" dirty="0"/>
              <a:t>Roles &amp; Responsibilities</a:t>
            </a:r>
            <a:br>
              <a:rPr lang="en-US" dirty="0"/>
            </a:br>
            <a:br>
              <a:rPr lang="en-US" dirty="0"/>
            </a:br>
            <a:r>
              <a:rPr lang="en-US" dirty="0"/>
              <a:t>General duties of a Curriculum Specialist</a:t>
            </a:r>
            <a:br>
              <a:rPr lang="en-US" dirty="0"/>
            </a:br>
            <a:endParaRPr lang="en-US" dirty="0"/>
          </a:p>
        </p:txBody>
      </p:sp>
      <p:sp>
        <p:nvSpPr>
          <p:cNvPr id="4" name="Content Placeholder 3">
            <a:extLst>
              <a:ext uri="{FF2B5EF4-FFF2-40B4-BE49-F238E27FC236}">
                <a16:creationId xmlns:a16="http://schemas.microsoft.com/office/drawing/2014/main" id="{40209FE6-8797-D328-0373-7BEC8A07A052}"/>
              </a:ext>
            </a:extLst>
          </p:cNvPr>
          <p:cNvSpPr>
            <a:spLocks noGrp="1"/>
          </p:cNvSpPr>
          <p:nvPr>
            <p:ph idx="1"/>
          </p:nvPr>
        </p:nvSpPr>
        <p:spPr/>
        <p:txBody>
          <a:bodyPr/>
          <a:lstStyle/>
          <a:p>
            <a:r>
              <a:rPr lang="en-US" dirty="0">
                <a:solidFill>
                  <a:schemeClr val="tx1"/>
                </a:solidFill>
              </a:rPr>
              <a:t>Under the supervision of the Vice President of Instruction, Curriculum Specialists generally:</a:t>
            </a:r>
          </a:p>
          <a:p>
            <a:pPr marL="0" indent="0">
              <a:buNone/>
            </a:pPr>
            <a:endParaRPr lang="en-US" dirty="0">
              <a:solidFill>
                <a:schemeClr val="tx1"/>
              </a:solidFill>
            </a:endParaRPr>
          </a:p>
          <a:p>
            <a:pPr lvl="1" fontAlgn="base">
              <a:spcBef>
                <a:spcPts val="520"/>
              </a:spcBef>
            </a:pPr>
            <a:r>
              <a:rPr lang="en-US" sz="1800" b="0" i="0" u="none" strike="noStrike" dirty="0">
                <a:solidFill>
                  <a:schemeClr val="tx1"/>
                </a:solidFill>
                <a:effectLst/>
                <a:latin typeface="Arial" panose="020B0604020202020204" pitchFamily="34" charset="0"/>
              </a:rPr>
              <a:t>Oversee/manage the local curriculum management system of record and submit curriculum to the state inventory (COCI)</a:t>
            </a:r>
          </a:p>
          <a:p>
            <a:pPr lvl="1" fontAlgn="base">
              <a:spcBef>
                <a:spcPts val="520"/>
              </a:spcBef>
            </a:pPr>
            <a:r>
              <a:rPr lang="en-US" sz="1800" b="0" i="0" u="none" strike="noStrike" dirty="0">
                <a:solidFill>
                  <a:schemeClr val="tx1"/>
                </a:solidFill>
                <a:effectLst/>
                <a:latin typeface="Arial" panose="020B0604020202020204" pitchFamily="34" charset="0"/>
              </a:rPr>
              <a:t>Validate that codes are aligned/consistent across various curriculum systems - local curriculum management system, scheduling system, COCI, etc.</a:t>
            </a:r>
          </a:p>
          <a:p>
            <a:pPr lvl="1" fontAlgn="base">
              <a:spcBef>
                <a:spcPts val="520"/>
              </a:spcBef>
            </a:pPr>
            <a:r>
              <a:rPr lang="en-US" sz="1800" b="0" i="0" u="none" strike="noStrike" dirty="0">
                <a:solidFill>
                  <a:schemeClr val="tx1"/>
                </a:solidFill>
                <a:effectLst/>
                <a:latin typeface="Arial" panose="020B0604020202020204" pitchFamily="34" charset="0"/>
              </a:rPr>
              <a:t>Coordinate with the Financial Aid office to update the Eligibility and Certification Approval Report (ECAR) and Program Participation Agreement (PPA).</a:t>
            </a:r>
          </a:p>
          <a:p>
            <a:pPr lvl="1" fontAlgn="base">
              <a:spcBef>
                <a:spcPts val="520"/>
              </a:spcBef>
            </a:pPr>
            <a:r>
              <a:rPr lang="en-US" sz="1800" b="0" i="0" u="none" strike="noStrike" dirty="0">
                <a:solidFill>
                  <a:schemeClr val="tx1"/>
                </a:solidFill>
                <a:effectLst/>
                <a:latin typeface="Arial" panose="020B0604020202020204" pitchFamily="34" charset="0"/>
              </a:rPr>
              <a:t>Assist the district in reconciling any course-level referential (misalignment between what is reported and what is in the Management information Systems (MIS) master course file) or syntactical (rules based) MIS errors for the college during end-of-term reporting.</a:t>
            </a:r>
          </a:p>
          <a:p>
            <a:pPr lvl="1"/>
            <a:endParaRPr lang="en-US" dirty="0"/>
          </a:p>
        </p:txBody>
      </p:sp>
      <p:sp>
        <p:nvSpPr>
          <p:cNvPr id="5" name="Slide Number Placeholder 4">
            <a:extLst>
              <a:ext uri="{FF2B5EF4-FFF2-40B4-BE49-F238E27FC236}">
                <a16:creationId xmlns:a16="http://schemas.microsoft.com/office/drawing/2014/main" id="{3B1E5EF4-63DF-5768-F89F-20B159738FA0}"/>
              </a:ext>
            </a:extLst>
          </p:cNvPr>
          <p:cNvSpPr>
            <a:spLocks noGrp="1"/>
          </p:cNvSpPr>
          <p:nvPr>
            <p:ph type="sldNum" sz="quarter" idx="4"/>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34861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B0E-5DE1-5611-78C2-EF9771A2B549}"/>
              </a:ext>
            </a:extLst>
          </p:cNvPr>
          <p:cNvSpPr>
            <a:spLocks noGrp="1"/>
          </p:cNvSpPr>
          <p:nvPr>
            <p:ph type="title"/>
          </p:nvPr>
        </p:nvSpPr>
        <p:spPr>
          <a:xfrm>
            <a:off x="199141" y="2569530"/>
            <a:ext cx="3583461" cy="1937650"/>
          </a:xfrm>
        </p:spPr>
        <p:txBody>
          <a:bodyPr>
            <a:normAutofit fontScale="90000"/>
          </a:bodyPr>
          <a:lstStyle/>
          <a:p>
            <a:r>
              <a:rPr lang="en-US" dirty="0"/>
              <a:t>Roles &amp; Responsibilities</a:t>
            </a:r>
            <a:br>
              <a:rPr lang="en-US" dirty="0"/>
            </a:br>
            <a:r>
              <a:rPr lang="en-US" dirty="0"/>
              <a:t>Additional duties of a Curriculum Specialist</a:t>
            </a:r>
            <a:br>
              <a:rPr lang="en-US" dirty="0"/>
            </a:br>
            <a:endParaRPr lang="en-US" dirty="0"/>
          </a:p>
        </p:txBody>
      </p:sp>
      <p:sp>
        <p:nvSpPr>
          <p:cNvPr id="4" name="Content Placeholder 3">
            <a:extLst>
              <a:ext uri="{FF2B5EF4-FFF2-40B4-BE49-F238E27FC236}">
                <a16:creationId xmlns:a16="http://schemas.microsoft.com/office/drawing/2014/main" id="{40209FE6-8797-D328-0373-7BEC8A07A052}"/>
              </a:ext>
            </a:extLst>
          </p:cNvPr>
          <p:cNvSpPr>
            <a:spLocks noGrp="1"/>
          </p:cNvSpPr>
          <p:nvPr>
            <p:ph idx="1"/>
          </p:nvPr>
        </p:nvSpPr>
        <p:spPr/>
        <p:txBody>
          <a:bodyPr/>
          <a:lstStyle/>
          <a:p>
            <a:r>
              <a:rPr lang="en-US" dirty="0">
                <a:solidFill>
                  <a:schemeClr val="tx1"/>
                </a:solidFill>
              </a:rPr>
              <a:t>Under the supervision of the Vice President of Instruction, Curriculum Specialists sometimes:</a:t>
            </a:r>
          </a:p>
          <a:p>
            <a:pPr marL="0" indent="0">
              <a:buNone/>
            </a:pPr>
            <a:endParaRPr lang="en-US" dirty="0">
              <a:solidFill>
                <a:schemeClr val="tx1"/>
              </a:solidFill>
            </a:endParaRPr>
          </a:p>
          <a:p>
            <a:pPr lvl="1"/>
            <a:r>
              <a:rPr lang="en-US" sz="2000" b="0" i="0" u="none" strike="noStrike" dirty="0">
                <a:solidFill>
                  <a:srgbClr val="000000"/>
                </a:solidFill>
                <a:effectLst/>
                <a:latin typeface="Arial" panose="020B0604020202020204" pitchFamily="34" charset="0"/>
              </a:rPr>
              <a:t>Assure compliance of the curriculum with Student Services in the areas of Articulation, Matriculation, and Admissions and Records</a:t>
            </a:r>
          </a:p>
          <a:p>
            <a:pPr lvl="1"/>
            <a:r>
              <a:rPr lang="en-US" dirty="0"/>
              <a:t>Perform a variety of technical duties relative to assigned area</a:t>
            </a:r>
          </a:p>
        </p:txBody>
      </p:sp>
      <p:sp>
        <p:nvSpPr>
          <p:cNvPr id="5" name="Slide Number Placeholder 4">
            <a:extLst>
              <a:ext uri="{FF2B5EF4-FFF2-40B4-BE49-F238E27FC236}">
                <a16:creationId xmlns:a16="http://schemas.microsoft.com/office/drawing/2014/main" id="{3B1E5EF4-63DF-5768-F89F-20B159738FA0}"/>
              </a:ext>
            </a:extLst>
          </p:cNvPr>
          <p:cNvSpPr>
            <a:spLocks noGrp="1"/>
          </p:cNvSpPr>
          <p:nvPr>
            <p:ph type="sldNum" sz="quarter" idx="4"/>
          </p:nvPr>
        </p:nvSpPr>
        <p:spPr/>
        <p:txBody>
          <a:bodyPr/>
          <a:lstStyle/>
          <a:p>
            <a:fld id="{FC94C22D-D015-6649-B5C3-596F33FC97D2}" type="slidenum">
              <a:rPr lang="en-US" smtClean="0"/>
              <a:t>8</a:t>
            </a:fld>
            <a:endParaRPr lang="en-US"/>
          </a:p>
        </p:txBody>
      </p:sp>
    </p:spTree>
    <p:extLst>
      <p:ext uri="{BB962C8B-B14F-4D97-AF65-F5344CB8AC3E}">
        <p14:creationId xmlns:p14="http://schemas.microsoft.com/office/powerpoint/2010/main" val="101072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DB0E-5DE1-5611-78C2-EF9771A2B549}"/>
              </a:ext>
            </a:extLst>
          </p:cNvPr>
          <p:cNvSpPr>
            <a:spLocks noGrp="1"/>
          </p:cNvSpPr>
          <p:nvPr>
            <p:ph type="title"/>
          </p:nvPr>
        </p:nvSpPr>
        <p:spPr>
          <a:xfrm>
            <a:off x="187711" y="2460175"/>
            <a:ext cx="3583461" cy="1937650"/>
          </a:xfrm>
        </p:spPr>
        <p:txBody>
          <a:bodyPr>
            <a:normAutofit fontScale="90000"/>
          </a:bodyPr>
          <a:lstStyle/>
          <a:p>
            <a:r>
              <a:rPr lang="en-US" dirty="0"/>
              <a:t>Roles &amp; Responsibilities</a:t>
            </a:r>
            <a:br>
              <a:rPr lang="en-US" dirty="0"/>
            </a:br>
            <a:r>
              <a:rPr lang="en-US" dirty="0"/>
              <a:t>Duties of Others</a:t>
            </a:r>
            <a:br>
              <a:rPr lang="en-US" dirty="0"/>
            </a:br>
            <a:endParaRPr lang="en-US" dirty="0"/>
          </a:p>
        </p:txBody>
      </p:sp>
      <p:sp>
        <p:nvSpPr>
          <p:cNvPr id="4" name="Content Placeholder 3">
            <a:extLst>
              <a:ext uri="{FF2B5EF4-FFF2-40B4-BE49-F238E27FC236}">
                <a16:creationId xmlns:a16="http://schemas.microsoft.com/office/drawing/2014/main" id="{40209FE6-8797-D328-0373-7BEC8A07A052}"/>
              </a:ext>
            </a:extLst>
          </p:cNvPr>
          <p:cNvSpPr>
            <a:spLocks noGrp="1"/>
          </p:cNvSpPr>
          <p:nvPr>
            <p:ph idx="1"/>
          </p:nvPr>
        </p:nvSpPr>
        <p:spPr>
          <a:xfrm>
            <a:off x="4226727" y="1119187"/>
            <a:ext cx="7127074" cy="5339801"/>
          </a:xfrm>
        </p:spPr>
        <p:txBody>
          <a:bodyPr>
            <a:normAutofit/>
          </a:bodyPr>
          <a:lstStyle/>
          <a:p>
            <a:r>
              <a:rPr lang="en-US" dirty="0">
                <a:solidFill>
                  <a:schemeClr val="tx1"/>
                </a:solidFill>
              </a:rPr>
              <a:t>Curriculum Specialist serve as support for faculty and administration in the following areas:</a:t>
            </a:r>
          </a:p>
          <a:p>
            <a:pPr marL="0" indent="0">
              <a:buNone/>
            </a:pPr>
            <a:endParaRPr lang="en-US" dirty="0">
              <a:solidFill>
                <a:schemeClr val="tx1"/>
              </a:solidFill>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Creating the Course Outline of Record (COR) and Program Narratives</a:t>
            </a:r>
          </a:p>
          <a:p>
            <a:pPr marL="742950" lvl="1" indent="-285750"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How to use your CMS to help with this</a:t>
            </a:r>
          </a:p>
          <a:p>
            <a:pPr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Determining Course Design, including:</a:t>
            </a:r>
          </a:p>
          <a:p>
            <a:pPr marL="742950" lvl="1" indent="-285750"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Methods of instruction (lecture/lab/studio)</a:t>
            </a:r>
          </a:p>
          <a:p>
            <a:pPr marL="742950" lvl="1" indent="-285750"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Number of course hours and units</a:t>
            </a:r>
          </a:p>
          <a:p>
            <a:pPr marL="742950" lvl="1" indent="-285750"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Academic discipline</a:t>
            </a:r>
          </a:p>
          <a:p>
            <a:pPr marL="742950" lvl="1" indent="-285750"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Assigning the TOP Code (CB03), CIP Code, SAM code (CB09), Basic Skills Status (CB08), Special Class Status (CB13), Levels Below Transfer (CB21), and other coding</a:t>
            </a:r>
          </a:p>
          <a:p>
            <a:pPr rtl="0" fontAlgn="base">
              <a:spcBef>
                <a:spcPts val="27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Determining the Minimum Qualifications for a course</a:t>
            </a:r>
          </a:p>
          <a:p>
            <a:pPr rtl="0" fontAlgn="base">
              <a:spcBef>
                <a:spcPts val="270"/>
              </a:spcBef>
              <a:spcAft>
                <a:spcPts val="0"/>
              </a:spcAft>
              <a:buFont typeface="Arial" panose="020B0604020202020204" pitchFamily="34" charset="0"/>
              <a:buChar char="•"/>
            </a:pPr>
            <a:endParaRPr lang="en-US" sz="1800" dirty="0">
              <a:solidFill>
                <a:srgbClr val="000000"/>
              </a:solidFill>
              <a:latin typeface="Arial" panose="020B0604020202020204" pitchFamily="34" charset="0"/>
            </a:endParaRPr>
          </a:p>
          <a:p>
            <a:pPr marL="0" indent="0" algn="ctr" rtl="0" fontAlgn="base">
              <a:spcBef>
                <a:spcPts val="270"/>
              </a:spcBef>
              <a:spcAft>
                <a:spcPts val="0"/>
              </a:spcAft>
              <a:buNone/>
            </a:pPr>
            <a:r>
              <a:rPr lang="en-US" dirty="0">
                <a:solidFill>
                  <a:schemeClr val="tx1"/>
                </a:solidFill>
              </a:rPr>
              <a:t>These elements should be established through collegial consultation with faculty (Academic Senate) and Administration.</a:t>
            </a:r>
          </a:p>
        </p:txBody>
      </p:sp>
      <p:sp>
        <p:nvSpPr>
          <p:cNvPr id="5" name="Slide Number Placeholder 4">
            <a:extLst>
              <a:ext uri="{FF2B5EF4-FFF2-40B4-BE49-F238E27FC236}">
                <a16:creationId xmlns:a16="http://schemas.microsoft.com/office/drawing/2014/main" id="{3B1E5EF4-63DF-5768-F89F-20B159738FA0}"/>
              </a:ext>
            </a:extLst>
          </p:cNvPr>
          <p:cNvSpPr>
            <a:spLocks noGrp="1"/>
          </p:cNvSpPr>
          <p:nvPr>
            <p:ph type="sldNum" sz="quarter" idx="4"/>
          </p:nvPr>
        </p:nvSpPr>
        <p:spPr/>
        <p:txBody>
          <a:bodyPr/>
          <a:lstStyle/>
          <a:p>
            <a:fld id="{FC94C22D-D015-6649-B5C3-596F33FC97D2}" type="slidenum">
              <a:rPr lang="en-US" smtClean="0"/>
              <a:t>9</a:t>
            </a:fld>
            <a:endParaRPr lang="en-US"/>
          </a:p>
        </p:txBody>
      </p:sp>
    </p:spTree>
    <p:extLst>
      <p:ext uri="{BB962C8B-B14F-4D97-AF65-F5344CB8AC3E}">
        <p14:creationId xmlns:p14="http://schemas.microsoft.com/office/powerpoint/2010/main" val="1614703829"/>
      </p:ext>
    </p:extLst>
  </p:cSld>
  <p:clrMapOvr>
    <a:masterClrMapping/>
  </p:clrMapOvr>
</p:sld>
</file>

<file path=ppt/theme/theme1.xml><?xml version="1.0" encoding="utf-8"?>
<a:theme xmlns:a="http://schemas.openxmlformats.org/drawingml/2006/main" name="Office Theme">
  <a:themeElements>
    <a:clrScheme name="ASCCC CI">
      <a:dk1>
        <a:srgbClr val="000000"/>
      </a:dk1>
      <a:lt1>
        <a:srgbClr val="FFFFFF"/>
      </a:lt1>
      <a:dk2>
        <a:srgbClr val="002C38"/>
      </a:dk2>
      <a:lt2>
        <a:srgbClr val="DDD8CD"/>
      </a:lt2>
      <a:accent1>
        <a:srgbClr val="009186"/>
      </a:accent1>
      <a:accent2>
        <a:srgbClr val="FF5746"/>
      </a:accent2>
      <a:accent3>
        <a:srgbClr val="F4C04F"/>
      </a:accent3>
      <a:accent4>
        <a:srgbClr val="A33749"/>
      </a:accent4>
      <a:accent5>
        <a:srgbClr val="007071"/>
      </a:accent5>
      <a:accent6>
        <a:srgbClr val="4F3245"/>
      </a:accent6>
      <a:hlink>
        <a:srgbClr val="007071"/>
      </a:hlink>
      <a:folHlink>
        <a:srgbClr val="007071"/>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3 ppt template 2.pptx" id="{4699E5B2-BEB8-2A4B-9950-4A3676C2E5D6}" vid="{86D35354-1499-D242-AF40-0E36EC78A7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2023 ppt template 2 (002)</Template>
  <TotalTime>160</TotalTime>
  <Words>2606</Words>
  <Application>Microsoft Office PowerPoint</Application>
  <PresentationFormat>Widescreen</PresentationFormat>
  <Paragraphs>409</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Georgia</vt:lpstr>
      <vt:lpstr>Office Theme</vt:lpstr>
      <vt:lpstr>Pre-Session: New/Newer Curriculum Professionals/ Specialists </vt:lpstr>
      <vt:lpstr>Presenters &amp; Breakout Description</vt:lpstr>
      <vt:lpstr>Overview</vt:lpstr>
      <vt:lpstr>Who and What?</vt:lpstr>
      <vt:lpstr>Where Do I Start?</vt:lpstr>
      <vt:lpstr>Roles &amp; Responsibilities</vt:lpstr>
      <vt:lpstr>Roles &amp; Responsibilities  General duties of a Curriculum Specialist </vt:lpstr>
      <vt:lpstr>Roles &amp; Responsibilities Additional duties of a Curriculum Specialist </vt:lpstr>
      <vt:lpstr>Roles &amp; Responsibilities Duties of Others </vt:lpstr>
      <vt:lpstr>Roles &amp; Responsibilities What is NOT part of the Specialist's Role? </vt:lpstr>
      <vt:lpstr>Designing a Personal Tracking System: Courses</vt:lpstr>
      <vt:lpstr>Personal Tracking System: Courses</vt:lpstr>
      <vt:lpstr>Designing a Personal Tracking System: Courses (College of the Sequoias) </vt:lpstr>
      <vt:lpstr>Designing a Personal Tracking System: Courses (DVC)</vt:lpstr>
      <vt:lpstr>Designing a Personal Tracking System: Programs</vt:lpstr>
      <vt:lpstr>Personal Tracking System: Programs</vt:lpstr>
      <vt:lpstr>Check-In and   5-minute Break</vt:lpstr>
      <vt:lpstr>Effective Practices for Submitting Curriculum</vt:lpstr>
      <vt:lpstr>Chancellor's Office Curriculum Team</vt:lpstr>
      <vt:lpstr>Effective Practices for Submitting Curriculum:  Courses</vt:lpstr>
      <vt:lpstr>Effective Practices for Submitting Curriculum:  Programs</vt:lpstr>
      <vt:lpstr>Effective Practices for Submitting Curriculum: Programs</vt:lpstr>
      <vt:lpstr>Effective Practices for Submitting Curriculum: Programs (Noncredit &amp; Bachelor’s Degrees)</vt:lpstr>
      <vt:lpstr>Building Relationships as a Curriculum Specialist</vt:lpstr>
      <vt:lpstr>Building Relationships as a Curriculum Specialist: Curriculum Chairs</vt:lpstr>
      <vt:lpstr>Developing Goals with Curriculum Chairs</vt:lpstr>
      <vt:lpstr>Building Relationships as a Curriculum Specialist: Faculty</vt:lpstr>
      <vt:lpstr>Keeping Up With Curriculum Developments</vt:lpstr>
      <vt:lpstr>Staple/Essential Resources</vt:lpstr>
      <vt:lpstr>Additional Resources</vt:lpstr>
      <vt:lpstr>Recommended Breakout Sessions</vt:lpstr>
      <vt:lpstr>Thank You!</vt:lpstr>
    </vt:vector>
  </TitlesOfParts>
  <Manager/>
  <Company>Diablo Valley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New-Newer Curriuclum Specalists</dc:title>
  <dc:subject/>
  <dc:creator>Agostino, Lesley</dc:creator>
  <cp:keywords/>
  <dc:description/>
  <cp:lastModifiedBy>Agostino, Lesley</cp:lastModifiedBy>
  <cp:revision>140</cp:revision>
  <dcterms:created xsi:type="dcterms:W3CDTF">2023-06-22T15:31:07Z</dcterms:created>
  <dcterms:modified xsi:type="dcterms:W3CDTF">2023-07-24T15:14:00Z</dcterms:modified>
  <cp:category/>
</cp:coreProperties>
</file>