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  <p:sldMasterId id="2147483710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2" r:id="rId36"/>
    <p:sldId id="293" r:id="rId37"/>
    <p:sldId id="295" r:id="rId38"/>
    <p:sldId id="296" r:id="rId39"/>
    <p:sldId id="297" r:id="rId40"/>
    <p:sldId id="299" r:id="rId41"/>
  </p:sldIdLst>
  <p:sldSz cx="9144000" cy="5143500" type="screen16x9"/>
  <p:notesSz cx="6858000" cy="9144000"/>
  <p:embeddedFontLst>
    <p:embeddedFont>
      <p:font typeface="Crimson Text" panose="020B0604020202020204" charset="0"/>
      <p:regular r:id="rId43"/>
      <p:bold r:id="rId44"/>
      <p:italic r:id="rId45"/>
      <p:boldItalic r:id="rId46"/>
    </p:embeddedFont>
    <p:embeddedFont>
      <p:font typeface="Crimson Text SemiBold" panose="020B0604020202020204" charset="0"/>
      <p:regular r:id="rId47"/>
      <p:bold r:id="rId48"/>
      <p:italic r:id="rId49"/>
      <p:boldItalic r:id="rId50"/>
    </p:embeddedFont>
    <p:embeddedFont>
      <p:font typeface="DM Sans" pitchFamily="2" charset="0"/>
      <p:regular r:id="rId51"/>
      <p:bold r:id="rId52"/>
      <p:italic r:id="rId53"/>
      <p:boldItalic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Montserrat SemiBold" panose="00000700000000000000" pitchFamily="2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Open Sans Light" panose="020B0306030504020204" pitchFamily="34" charset="0"/>
      <p:regular r:id="rId67"/>
      <p:bold r:id="rId68"/>
      <p:italic r:id="rId69"/>
      <p:bold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en Nel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CD683E-ABA4-4CFC-B398-24FD5432B2F2}">
  <a:tblStyle styleId="{DACD683E-ABA4-4CFC-B398-24FD5432B2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2" autoAdjust="0"/>
    <p:restoredTop sz="86467" autoAdjust="0"/>
  </p:normalViewPr>
  <p:slideViewPr>
    <p:cSldViewPr snapToGrid="0">
      <p:cViewPr varScale="1">
        <p:scale>
          <a:sx n="72" d="100"/>
          <a:sy n="72" d="100"/>
        </p:scale>
        <p:origin x="416" y="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font" Target="fonts/font32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281d3d01f7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281d3d01f7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2eb064793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2eb064793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2eb141e1d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2eb141e1d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557d646b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557d646b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54e9645197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54e9645197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2ac53549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2ac53549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2ad0a051f9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2ad0a051f9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2eb141e1d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2eb141e1d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Jessica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2ab2b1b5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2ab2b1b5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55b061cb2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55b061cb2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2eb064793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2eb064793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478d5fd7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478d5fd7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54e9645197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54e9645197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Jessica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8d4c26161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8d4c26161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2ee5ee2b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2ee5ee2be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Jessica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58b231277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58b231277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5883595da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5883595da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Jessica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58b231277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58b231277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5883595da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5883595da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Jessica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2eb06479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2eb06479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Jessica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5883595da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5883595da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Jessica hands it off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55b061cb2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55b061cb2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58b23127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58b23127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2ab2b1b5e6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2ab2b1b5e6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Multi-layer inbox view: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Ordered by user role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2ab2b1b5e6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2ab2b1b5e6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2ab2b1b5e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2ab2b1b5e6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2ab2b1b5e6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2ab2b1b5e6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2ab2b1b5e6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2ab2b1b5e6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2ad0a051f9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2ad0a051f9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54e9645197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54e9645197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54e9645197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54e9645197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2eb141e1d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2eb141e1d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58b231277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58b231277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8b231277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58b231277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55b061cb2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55b061cb2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58b2312773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58b2312773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Curriculum &amp; Assessment  - Data flows from Curriculum to Assessment - Data: Terms, Mapping/Linked LOs, SLO statements, Reports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Curriculum &amp; Catalog - Data flows from Curriculum to Catalog - Data: Curriculum Library of CORs and PORs are published to your Catalog nad Public Site 	(URL/public)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Assessment &amp; SI (Program Review) - Data flows from Assessment to SI/ Program Review - Data: Performance data pulls into SI templates (disaggregated/aggregated)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58b231277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58b231277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2eb141e1d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2eb141e1d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55b061cb23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55b061cb23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3105000"/>
            <a:ext cx="9144000" cy="2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487125"/>
            <a:ext cx="8520600" cy="22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582950"/>
            <a:ext cx="42603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13300" y="3702075"/>
            <a:ext cx="2791875" cy="10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42603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1609725"/>
            <a:ext cx="4260300" cy="29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>
            <a:spLocks noGrp="1"/>
          </p:cNvSpPr>
          <p:nvPr>
            <p:ph type="pic" idx="2"/>
          </p:nvPr>
        </p:nvSpPr>
        <p:spPr>
          <a:xfrm>
            <a:off x="5171400" y="654463"/>
            <a:ext cx="3294600" cy="30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1"/>
          <p:cNvSpPr txBox="1">
            <a:spLocks noGrp="1"/>
          </p:cNvSpPr>
          <p:nvPr>
            <p:ph type="subTitle" idx="3"/>
          </p:nvPr>
        </p:nvSpPr>
        <p:spPr>
          <a:xfrm>
            <a:off x="5171400" y="3759438"/>
            <a:ext cx="32946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90250" y="1273950"/>
            <a:ext cx="6367800" cy="24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12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1"/>
          </p:nvPr>
        </p:nvSpPr>
        <p:spPr>
          <a:xfrm>
            <a:off x="490250" y="3714750"/>
            <a:ext cx="63678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">
  <p:cSld name="MAIN_POINT_1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258675" y="1527013"/>
            <a:ext cx="4045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258675" y="2886888"/>
            <a:ext cx="40452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Light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2/3rds">
  <p:cSld name="SECTION_TITLE_AND_DESCRIPTION_2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3101250" y="0"/>
            <a:ext cx="60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258675" y="1527025"/>
            <a:ext cx="25983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258675" y="2886900"/>
            <a:ext cx="25983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Light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"/>
          </p:nvPr>
        </p:nvSpPr>
        <p:spPr>
          <a:xfrm>
            <a:off x="3586970" y="724075"/>
            <a:ext cx="50712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2/3rds 1">
  <p:cSld name="SECTION_TITLE_AND_DESCRIPTION_2_2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3101250" y="0"/>
            <a:ext cx="6042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258675" y="1527013"/>
            <a:ext cx="25983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258675" y="2886888"/>
            <a:ext cx="25983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Light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2"/>
          </p:nvPr>
        </p:nvSpPr>
        <p:spPr>
          <a:xfrm>
            <a:off x="3586970" y="724075"/>
            <a:ext cx="50712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_TITLE_AND_DESCRIPTION_2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58675" y="1525650"/>
            <a:ext cx="4045200" cy="13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2"/>
          </p:nvPr>
        </p:nvSpPr>
        <p:spPr>
          <a:xfrm>
            <a:off x="258675" y="2888250"/>
            <a:ext cx="40452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Light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286951" y="4391950"/>
            <a:ext cx="746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</a:lstStyle>
          <a:p>
            <a:endParaRPr/>
          </a:p>
        </p:txBody>
      </p:sp>
      <p:sp>
        <p:nvSpPr>
          <p:cNvPr id="93" name="Google Shape;93;p18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APTION_ONLY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>
  <p:cSld name="CAPTION_ONLY_2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 txBox="1"/>
          <p:nvPr/>
        </p:nvSpPr>
        <p:spPr>
          <a:xfrm rot="5400000">
            <a:off x="6246425" y="2377350"/>
            <a:ext cx="46197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Retrospective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20"/>
          <p:cNvSpPr/>
          <p:nvPr/>
        </p:nvSpPr>
        <p:spPr>
          <a:xfrm>
            <a:off x="318981" y="37934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went well?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2" name="Google Shape;102;p20"/>
          <p:cNvSpPr/>
          <p:nvPr/>
        </p:nvSpPr>
        <p:spPr>
          <a:xfrm>
            <a:off x="4348006" y="37934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could have gone better?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318981" y="282299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do we want to try?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4" name="Google Shape;104;p20"/>
          <p:cNvSpPr/>
          <p:nvPr/>
        </p:nvSpPr>
        <p:spPr>
          <a:xfrm>
            <a:off x="4348006" y="282299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puzzles us?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09300" y="95167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2"/>
          </p:nvPr>
        </p:nvSpPr>
        <p:spPr>
          <a:xfrm>
            <a:off x="4348000" y="95167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3"/>
          </p:nvPr>
        </p:nvSpPr>
        <p:spPr>
          <a:xfrm>
            <a:off x="318975" y="339602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4"/>
          </p:nvPr>
        </p:nvSpPr>
        <p:spPr>
          <a:xfrm>
            <a:off x="4348000" y="339602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3164325"/>
            <a:ext cx="9144000" cy="197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311700" y="487125"/>
            <a:ext cx="8520600" cy="22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13300" y="3702075"/>
            <a:ext cx="2791875" cy="10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1700" y="3582950"/>
            <a:ext cx="42603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286951" y="4058125"/>
            <a:ext cx="746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algn="ctr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algn="ctr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king meeting image">
  <p:cSld name="CUSTOM_3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 rotWithShape="1">
          <a:blip r:embed="rId2">
            <a:alphaModFix/>
          </a:blip>
          <a:srcRect l="10639" t="22141" r="2077" b="422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/>
          <p:nvPr/>
        </p:nvSpPr>
        <p:spPr>
          <a:xfrm>
            <a:off x="0" y="3343275"/>
            <a:ext cx="9144000" cy="18048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11700" y="3686175"/>
            <a:ext cx="85206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king meeting image 1">
  <p:cSld name="CUSTOM_3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 rotWithShape="1">
          <a:blip r:embed="rId2">
            <a:alphaModFix/>
          </a:blip>
          <a:srcRect t="1566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/>
          <p:nvPr/>
        </p:nvSpPr>
        <p:spPr>
          <a:xfrm>
            <a:off x="0" y="3343275"/>
            <a:ext cx="9144000" cy="18048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311700" y="3686175"/>
            <a:ext cx="84324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image ">
  <p:cSld name="CUSTOM_4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08850"/>
            <a:ext cx="9144003" cy="283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311700" y="182864"/>
            <a:ext cx="8520600" cy="17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1"/>
          </p:nvPr>
        </p:nvSpPr>
        <p:spPr>
          <a:xfrm>
            <a:off x="311700" y="2596250"/>
            <a:ext cx="5832000" cy="22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itle and body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itle and subtitle">
  <p:cSld name="CUSTOM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311700" y="308250"/>
            <a:ext cx="8520600" cy="3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ubTitle" idx="1"/>
          </p:nvPr>
        </p:nvSpPr>
        <p:spPr>
          <a:xfrm>
            <a:off x="311700" y="3867150"/>
            <a:ext cx="85206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 title and subtitle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28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311700" y="308250"/>
            <a:ext cx="8520600" cy="3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ubTitle" idx="1"/>
          </p:nvPr>
        </p:nvSpPr>
        <p:spPr>
          <a:xfrm>
            <a:off x="311700" y="3867150"/>
            <a:ext cx="85206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 title and body">
  <p:cSld name="CUSTOM_4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9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s (2 columns)">
  <p:cSld name="CUSTOM_3_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83100" y="6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1"/>
          </p:nvPr>
        </p:nvSpPr>
        <p:spPr>
          <a:xfrm>
            <a:off x="311700" y="787550"/>
            <a:ext cx="4044300" cy="41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2"/>
          </p:nvPr>
        </p:nvSpPr>
        <p:spPr>
          <a:xfrm>
            <a:off x="4788000" y="792168"/>
            <a:ext cx="4044300" cy="41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985175"/>
            <a:ext cx="8520600" cy="34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s (3 columns)">
  <p:cSld name="CUSTOM_3_3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87300" y="64350"/>
            <a:ext cx="89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body" idx="1"/>
          </p:nvPr>
        </p:nvSpPr>
        <p:spPr>
          <a:xfrm>
            <a:off x="13850" y="777950"/>
            <a:ext cx="2631900" cy="41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body" idx="2"/>
          </p:nvPr>
        </p:nvSpPr>
        <p:spPr>
          <a:xfrm>
            <a:off x="3071086" y="777950"/>
            <a:ext cx="2631900" cy="41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3"/>
          </p:nvPr>
        </p:nvSpPr>
        <p:spPr>
          <a:xfrm>
            <a:off x="6128322" y="777950"/>
            <a:ext cx="2631900" cy="41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s (1 column)">
  <p:cSld name="CUSTOM_3_2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83100" y="6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83100" y="787550"/>
            <a:ext cx="8749200" cy="41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9pPr>
          </a:lstStyle>
          <a:p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0" name="Google Shape;17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7800" y="227975"/>
            <a:ext cx="924500" cy="9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805300" cy="43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/>
          <p:nvPr/>
        </p:nvSpPr>
        <p:spPr>
          <a:xfrm>
            <a:off x="-75" y="3105000"/>
            <a:ext cx="9144000" cy="2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ctrTitle"/>
          </p:nvPr>
        </p:nvSpPr>
        <p:spPr>
          <a:xfrm>
            <a:off x="311700" y="487125"/>
            <a:ext cx="8520600" cy="22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ubTitle" idx="1"/>
          </p:nvPr>
        </p:nvSpPr>
        <p:spPr>
          <a:xfrm>
            <a:off x="311700" y="3582950"/>
            <a:ext cx="42603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180" name="Google Shape;18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13300" y="3702075"/>
            <a:ext cx="2791875" cy="10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"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/>
          <p:nvPr/>
        </p:nvSpPr>
        <p:spPr>
          <a:xfrm>
            <a:off x="0" y="3164325"/>
            <a:ext cx="9144000" cy="197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ctrTitle"/>
          </p:nvPr>
        </p:nvSpPr>
        <p:spPr>
          <a:xfrm>
            <a:off x="311700" y="487125"/>
            <a:ext cx="8520600" cy="22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184" name="Google Shape;18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13300" y="3702075"/>
            <a:ext cx="2791875" cy="10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6"/>
          <p:cNvSpPr txBox="1">
            <a:spLocks noGrp="1"/>
          </p:cNvSpPr>
          <p:nvPr>
            <p:ph type="subTitle" idx="1"/>
          </p:nvPr>
        </p:nvSpPr>
        <p:spPr>
          <a:xfrm>
            <a:off x="311700" y="3582950"/>
            <a:ext cx="42603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>
            <a:spLocks noGrp="1"/>
          </p:cNvSpPr>
          <p:nvPr>
            <p:ph type="title"/>
          </p:nvPr>
        </p:nvSpPr>
        <p:spPr>
          <a:xfrm>
            <a:off x="311700" y="985175"/>
            <a:ext cx="8520600" cy="34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7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8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193" name="Google Shape;193;p38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9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4_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CUSTOM_2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/>
          <p:nvPr/>
        </p:nvSpPr>
        <p:spPr>
          <a:xfrm>
            <a:off x="0" y="0"/>
            <a:ext cx="9144000" cy="8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1"/>
          <p:cNvSpPr txBox="1">
            <a:spLocks noGrp="1"/>
          </p:cNvSpPr>
          <p:nvPr>
            <p:ph type="title"/>
          </p:nvPr>
        </p:nvSpPr>
        <p:spPr>
          <a:xfrm>
            <a:off x="311700" y="83825"/>
            <a:ext cx="8520600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41"/>
          <p:cNvSpPr txBox="1">
            <a:spLocks noGrp="1"/>
          </p:cNvSpPr>
          <p:nvPr>
            <p:ph type="subTitle" idx="1"/>
          </p:nvPr>
        </p:nvSpPr>
        <p:spPr>
          <a:xfrm>
            <a:off x="311625" y="485775"/>
            <a:ext cx="8520600" cy="2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2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3999900" cy="32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08" name="Google Shape;208;p42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2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42"/>
          <p:cNvSpPr txBox="1">
            <a:spLocks noGrp="1"/>
          </p:cNvSpPr>
          <p:nvPr>
            <p:ph type="body" idx="2"/>
          </p:nvPr>
        </p:nvSpPr>
        <p:spPr>
          <a:xfrm>
            <a:off x="4832400" y="1152150"/>
            <a:ext cx="3999900" cy="32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11" name="Google Shape;211;p4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 1">
  <p:cSld name="TITLE_AND_TWO_COLUMNS_3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 txBox="1">
            <a:spLocks noGrp="1"/>
          </p:cNvSpPr>
          <p:nvPr>
            <p:ph type="body" idx="1"/>
          </p:nvPr>
        </p:nvSpPr>
        <p:spPr>
          <a:xfrm>
            <a:off x="2942250" y="1152150"/>
            <a:ext cx="5890200" cy="3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14" name="Google Shape;214;p43"/>
          <p:cNvSpPr txBox="1">
            <a:spLocks noGrp="1"/>
          </p:cNvSpPr>
          <p:nvPr>
            <p:ph type="title"/>
          </p:nvPr>
        </p:nvSpPr>
        <p:spPr>
          <a:xfrm>
            <a:off x="2942341" y="350525"/>
            <a:ext cx="589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15" name="Google Shape;215;p43"/>
          <p:cNvCxnSpPr/>
          <p:nvPr/>
        </p:nvCxnSpPr>
        <p:spPr>
          <a:xfrm>
            <a:off x="2414200" y="385200"/>
            <a:ext cx="0" cy="4373100"/>
          </a:xfrm>
          <a:prstGeom prst="straightConnector1">
            <a:avLst/>
          </a:prstGeom>
          <a:noFill/>
          <a:ln w="9525" cap="flat" cmpd="sng">
            <a:solidFill>
              <a:srgbClr val="FCC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p4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ONE_COLUMN_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42603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9" name="Google Shape;219;p44"/>
          <p:cNvSpPr txBox="1">
            <a:spLocks noGrp="1"/>
          </p:cNvSpPr>
          <p:nvPr>
            <p:ph type="body" idx="1"/>
          </p:nvPr>
        </p:nvSpPr>
        <p:spPr>
          <a:xfrm>
            <a:off x="311700" y="1609725"/>
            <a:ext cx="4260300" cy="29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44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4"/>
          <p:cNvSpPr>
            <a:spLocks noGrp="1"/>
          </p:cNvSpPr>
          <p:nvPr>
            <p:ph type="pic" idx="2"/>
          </p:nvPr>
        </p:nvSpPr>
        <p:spPr>
          <a:xfrm>
            <a:off x="5171400" y="654463"/>
            <a:ext cx="3294600" cy="30159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44"/>
          <p:cNvSpPr txBox="1">
            <a:spLocks noGrp="1"/>
          </p:cNvSpPr>
          <p:nvPr>
            <p:ph type="subTitle" idx="3"/>
          </p:nvPr>
        </p:nvSpPr>
        <p:spPr>
          <a:xfrm>
            <a:off x="5171400" y="3759438"/>
            <a:ext cx="32946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Crimson Text"/>
              <a:buNone/>
              <a:defRPr sz="12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223" name="Google Shape;223;p4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5"/>
          <p:cNvSpPr txBox="1">
            <a:spLocks noGrp="1"/>
          </p:cNvSpPr>
          <p:nvPr>
            <p:ph type="title"/>
          </p:nvPr>
        </p:nvSpPr>
        <p:spPr>
          <a:xfrm>
            <a:off x="490250" y="1273950"/>
            <a:ext cx="6367800" cy="24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45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5"/>
          <p:cNvSpPr txBox="1">
            <a:spLocks noGrp="1"/>
          </p:cNvSpPr>
          <p:nvPr>
            <p:ph type="subTitle" idx="1"/>
          </p:nvPr>
        </p:nvSpPr>
        <p:spPr>
          <a:xfrm>
            <a:off x="490250" y="3714750"/>
            <a:ext cx="63678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8" name="Google Shape;228;p4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">
  <p:cSld name="MAIN_POINT_1"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6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7"/>
          <p:cNvSpPr txBox="1">
            <a:spLocks noGrp="1"/>
          </p:cNvSpPr>
          <p:nvPr>
            <p:ph type="title"/>
          </p:nvPr>
        </p:nvSpPr>
        <p:spPr>
          <a:xfrm>
            <a:off x="258675" y="1527013"/>
            <a:ext cx="4045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subTitle" idx="1"/>
          </p:nvPr>
        </p:nvSpPr>
        <p:spPr>
          <a:xfrm>
            <a:off x="258675" y="2886888"/>
            <a:ext cx="40452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2/3rds">
  <p:cSld name="SECTION_TITLE_AND_DESCRIPTION_2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/>
          <p:nvPr/>
        </p:nvSpPr>
        <p:spPr>
          <a:xfrm>
            <a:off x="3101250" y="0"/>
            <a:ext cx="60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title"/>
          </p:nvPr>
        </p:nvSpPr>
        <p:spPr>
          <a:xfrm>
            <a:off x="258675" y="1527025"/>
            <a:ext cx="25983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subTitle" idx="1"/>
          </p:nvPr>
        </p:nvSpPr>
        <p:spPr>
          <a:xfrm>
            <a:off x="258675" y="2886900"/>
            <a:ext cx="25983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body" idx="2"/>
          </p:nvPr>
        </p:nvSpPr>
        <p:spPr>
          <a:xfrm>
            <a:off x="3586970" y="724075"/>
            <a:ext cx="50712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2/3rds 1">
  <p:cSld name="SECTION_TITLE_AND_DESCRIPTION_2_2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/>
          <p:nvPr/>
        </p:nvSpPr>
        <p:spPr>
          <a:xfrm>
            <a:off x="3101250" y="0"/>
            <a:ext cx="6042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title"/>
          </p:nvPr>
        </p:nvSpPr>
        <p:spPr>
          <a:xfrm>
            <a:off x="258675" y="1527013"/>
            <a:ext cx="25983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6" name="Google Shape;246;p49"/>
          <p:cNvSpPr txBox="1">
            <a:spLocks noGrp="1"/>
          </p:cNvSpPr>
          <p:nvPr>
            <p:ph type="subTitle" idx="1"/>
          </p:nvPr>
        </p:nvSpPr>
        <p:spPr>
          <a:xfrm>
            <a:off x="258675" y="2886888"/>
            <a:ext cx="25983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body" idx="2"/>
          </p:nvPr>
        </p:nvSpPr>
        <p:spPr>
          <a:xfrm>
            <a:off x="3586970" y="724075"/>
            <a:ext cx="50712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_TITLE_AND_DESCRIPTION_2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50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52" name="Google Shape;252;p50"/>
          <p:cNvSpPr txBox="1">
            <a:spLocks noGrp="1"/>
          </p:cNvSpPr>
          <p:nvPr>
            <p:ph type="title"/>
          </p:nvPr>
        </p:nvSpPr>
        <p:spPr>
          <a:xfrm>
            <a:off x="258675" y="1525650"/>
            <a:ext cx="4045200" cy="13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3" name="Google Shape;253;p50"/>
          <p:cNvSpPr txBox="1">
            <a:spLocks noGrp="1"/>
          </p:cNvSpPr>
          <p:nvPr>
            <p:ph type="subTitle" idx="2"/>
          </p:nvPr>
        </p:nvSpPr>
        <p:spPr>
          <a:xfrm>
            <a:off x="258675" y="2888250"/>
            <a:ext cx="40452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54" name="Google Shape;254;p5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1"/>
          <p:cNvSpPr txBox="1">
            <a:spLocks noGrp="1"/>
          </p:cNvSpPr>
          <p:nvPr>
            <p:ph type="body" idx="1"/>
          </p:nvPr>
        </p:nvSpPr>
        <p:spPr>
          <a:xfrm>
            <a:off x="286951" y="4391950"/>
            <a:ext cx="746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</a:lstStyle>
          <a:p>
            <a:endParaRPr/>
          </a:p>
        </p:txBody>
      </p:sp>
      <p:sp>
        <p:nvSpPr>
          <p:cNvPr id="257" name="Google Shape;257;p51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5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APTION_ONLY_2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2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>
  <p:cSld name="CAPTION_ONLY_2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3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53"/>
          <p:cNvSpPr txBox="1"/>
          <p:nvPr/>
        </p:nvSpPr>
        <p:spPr>
          <a:xfrm rot="5400000">
            <a:off x="6246425" y="2377350"/>
            <a:ext cx="46197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Retrospective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53"/>
          <p:cNvSpPr/>
          <p:nvPr/>
        </p:nvSpPr>
        <p:spPr>
          <a:xfrm>
            <a:off x="318981" y="37934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went well?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6" name="Google Shape;266;p53"/>
          <p:cNvSpPr/>
          <p:nvPr/>
        </p:nvSpPr>
        <p:spPr>
          <a:xfrm>
            <a:off x="4348006" y="37934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could have gone better?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7" name="Google Shape;267;p53"/>
          <p:cNvSpPr/>
          <p:nvPr/>
        </p:nvSpPr>
        <p:spPr>
          <a:xfrm>
            <a:off x="318981" y="282299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do we want to try?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8" name="Google Shape;268;p53"/>
          <p:cNvSpPr/>
          <p:nvPr/>
        </p:nvSpPr>
        <p:spPr>
          <a:xfrm>
            <a:off x="4348006" y="2822999"/>
            <a:ext cx="3657600" cy="2090100"/>
          </a:xfrm>
          <a:prstGeom prst="roundRect">
            <a:avLst>
              <a:gd name="adj" fmla="val 7990"/>
            </a:avLst>
          </a:prstGeom>
          <a:noFill/>
          <a:ln w="19050" cap="flat" cmpd="sng">
            <a:solidFill>
              <a:srgbClr val="FCC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puzzles us?</a:t>
            </a:r>
            <a:endParaRPr sz="12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9" name="Google Shape;269;p53"/>
          <p:cNvSpPr txBox="1">
            <a:spLocks noGrp="1"/>
          </p:cNvSpPr>
          <p:nvPr>
            <p:ph type="body" idx="1"/>
          </p:nvPr>
        </p:nvSpPr>
        <p:spPr>
          <a:xfrm>
            <a:off x="309300" y="95167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270" name="Google Shape;270;p53"/>
          <p:cNvSpPr txBox="1">
            <a:spLocks noGrp="1"/>
          </p:cNvSpPr>
          <p:nvPr>
            <p:ph type="body" idx="2"/>
          </p:nvPr>
        </p:nvSpPr>
        <p:spPr>
          <a:xfrm>
            <a:off x="4348000" y="95167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271" name="Google Shape;271;p53"/>
          <p:cNvSpPr txBox="1">
            <a:spLocks noGrp="1"/>
          </p:cNvSpPr>
          <p:nvPr>
            <p:ph type="body" idx="3"/>
          </p:nvPr>
        </p:nvSpPr>
        <p:spPr>
          <a:xfrm>
            <a:off x="318975" y="339602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272" name="Google Shape;272;p53"/>
          <p:cNvSpPr txBox="1">
            <a:spLocks noGrp="1"/>
          </p:cNvSpPr>
          <p:nvPr>
            <p:ph type="body" idx="4"/>
          </p:nvPr>
        </p:nvSpPr>
        <p:spPr>
          <a:xfrm>
            <a:off x="4348000" y="3396025"/>
            <a:ext cx="36576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273" name="Google Shape;273;p5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solidFill>
          <a:schemeClr val="accen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4"/>
          <p:cNvSpPr txBox="1">
            <a:spLocks noGrp="1"/>
          </p:cNvSpPr>
          <p:nvPr>
            <p:ph type="body" idx="1"/>
          </p:nvPr>
        </p:nvSpPr>
        <p:spPr>
          <a:xfrm>
            <a:off x="286951" y="4058125"/>
            <a:ext cx="746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5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algn="ctr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algn="ctr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algn="ctr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algn="ctr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algn="ctr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algn="ctr" rtl="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80" name="Google Shape;280;p5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king meeting image">
  <p:cSld name="CUSTOM_3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6"/>
          <p:cNvPicPr preferRelativeResize="0"/>
          <p:nvPr/>
        </p:nvPicPr>
        <p:blipFill rotWithShape="1">
          <a:blip r:embed="rId2">
            <a:alphaModFix/>
          </a:blip>
          <a:srcRect l="10639" t="22141" r="2077" b="422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6"/>
          <p:cNvSpPr/>
          <p:nvPr/>
        </p:nvSpPr>
        <p:spPr>
          <a:xfrm>
            <a:off x="0" y="3343275"/>
            <a:ext cx="9144000" cy="18048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56"/>
          <p:cNvSpPr txBox="1">
            <a:spLocks noGrp="1"/>
          </p:cNvSpPr>
          <p:nvPr>
            <p:ph type="title"/>
          </p:nvPr>
        </p:nvSpPr>
        <p:spPr>
          <a:xfrm>
            <a:off x="311700" y="3686175"/>
            <a:ext cx="85206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5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king meeting image 1">
  <p:cSld name="CUSTOM_3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7"/>
          <p:cNvPicPr preferRelativeResize="0"/>
          <p:nvPr/>
        </p:nvPicPr>
        <p:blipFill rotWithShape="1">
          <a:blip r:embed="rId2">
            <a:alphaModFix/>
          </a:blip>
          <a:srcRect t="1566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7"/>
          <p:cNvSpPr/>
          <p:nvPr/>
        </p:nvSpPr>
        <p:spPr>
          <a:xfrm>
            <a:off x="0" y="3343275"/>
            <a:ext cx="9144000" cy="18048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57"/>
          <p:cNvSpPr txBox="1">
            <a:spLocks noGrp="1"/>
          </p:cNvSpPr>
          <p:nvPr>
            <p:ph type="title"/>
          </p:nvPr>
        </p:nvSpPr>
        <p:spPr>
          <a:xfrm>
            <a:off x="311700" y="3686175"/>
            <a:ext cx="84324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5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image ">
  <p:cSld name="CUSTOM_4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08850"/>
            <a:ext cx="9144003" cy="283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8"/>
          <p:cNvSpPr txBox="1">
            <a:spLocks noGrp="1"/>
          </p:cNvSpPr>
          <p:nvPr>
            <p:ph type="title"/>
          </p:nvPr>
        </p:nvSpPr>
        <p:spPr>
          <a:xfrm>
            <a:off x="311700" y="182864"/>
            <a:ext cx="8520600" cy="17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8"/>
          <p:cNvSpPr txBox="1">
            <a:spLocks noGrp="1"/>
          </p:cNvSpPr>
          <p:nvPr>
            <p:ph type="subTitle" idx="1"/>
          </p:nvPr>
        </p:nvSpPr>
        <p:spPr>
          <a:xfrm>
            <a:off x="311700" y="2596250"/>
            <a:ext cx="5832000" cy="22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rimson Text SemiBold"/>
              <a:buNone/>
              <a:defRPr sz="2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9pPr>
          </a:lstStyle>
          <a:p>
            <a:endParaRPr/>
          </a:p>
        </p:txBody>
      </p:sp>
      <p:sp>
        <p:nvSpPr>
          <p:cNvPr id="295" name="Google Shape;295;p5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itle and body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9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5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59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59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itle and subtitle">
  <p:cSld name="CUSTOM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0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6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60"/>
          <p:cNvSpPr txBox="1">
            <a:spLocks noGrp="1"/>
          </p:cNvSpPr>
          <p:nvPr>
            <p:ph type="title"/>
          </p:nvPr>
        </p:nvSpPr>
        <p:spPr>
          <a:xfrm>
            <a:off x="311700" y="308250"/>
            <a:ext cx="8520600" cy="3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60"/>
          <p:cNvSpPr txBox="1">
            <a:spLocks noGrp="1"/>
          </p:cNvSpPr>
          <p:nvPr>
            <p:ph type="subTitle" idx="1"/>
          </p:nvPr>
        </p:nvSpPr>
        <p:spPr>
          <a:xfrm>
            <a:off x="311700" y="3867150"/>
            <a:ext cx="85206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 title and subtitle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61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title"/>
          </p:nvPr>
        </p:nvSpPr>
        <p:spPr>
          <a:xfrm>
            <a:off x="311700" y="308250"/>
            <a:ext cx="8520600" cy="3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61"/>
          <p:cNvSpPr txBox="1">
            <a:spLocks noGrp="1"/>
          </p:cNvSpPr>
          <p:nvPr>
            <p:ph type="subTitle" idx="1"/>
          </p:nvPr>
        </p:nvSpPr>
        <p:spPr>
          <a:xfrm>
            <a:off x="311700" y="3867150"/>
            <a:ext cx="85206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4_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 title and body">
  <p:cSld name="CUSTOM_4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" name="Google Shape;313;p62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252525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62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62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3"/>
          <p:cNvSpPr txBox="1">
            <a:spLocks noGrp="1"/>
          </p:cNvSpPr>
          <p:nvPr>
            <p:ph type="title"/>
          </p:nvPr>
        </p:nvSpPr>
        <p:spPr>
          <a:xfrm>
            <a:off x="1236200" y="445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DM Sans"/>
              <a:buNone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9" name="Google Shape;319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0" name="Google Shape;320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1700" y="269125"/>
            <a:ext cx="924500" cy="9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CUSTOM_2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0" y="0"/>
            <a:ext cx="9144000" cy="8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311700" y="83825"/>
            <a:ext cx="8520600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ubTitle" idx="1"/>
          </p:nvPr>
        </p:nvSpPr>
        <p:spPr>
          <a:xfrm>
            <a:off x="311625" y="485775"/>
            <a:ext cx="8520600" cy="2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3999900" cy="32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/>
          <p:nvPr/>
        </p:nvSpPr>
        <p:spPr>
          <a:xfrm>
            <a:off x="0" y="0"/>
            <a:ext cx="9144000" cy="12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4832400" y="1152150"/>
            <a:ext cx="3999900" cy="32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 1">
  <p:cSld name="TITLE_AND_TWO_COLUMNS_3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2942250" y="1152150"/>
            <a:ext cx="5890200" cy="3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942341" y="350525"/>
            <a:ext cx="589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50" name="Google Shape;50;p10"/>
          <p:cNvCxnSpPr/>
          <p:nvPr/>
        </p:nvCxnSpPr>
        <p:spPr>
          <a:xfrm>
            <a:off x="2414200" y="385200"/>
            <a:ext cx="0" cy="4373100"/>
          </a:xfrm>
          <a:prstGeom prst="straightConnector1">
            <a:avLst/>
          </a:prstGeom>
          <a:noFill/>
          <a:ln w="9525" cap="flat" cmpd="sng">
            <a:solidFill>
              <a:srgbClr val="FCC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pen Sans"/>
              <a:buChar char="●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r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pen Sans"/>
              <a:buChar char="●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r" rtl="0">
              <a:buNone/>
              <a:defRPr sz="1300">
                <a:solidFill>
                  <a:srgbClr val="9E9E9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iLzTA0OR6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4" descr="From Complexity to Clarity: &#10;Enhancing Educational Excellence through eLumen's Learning Outcomes Assessment and Curriculum Development Solution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308250"/>
            <a:ext cx="8520600" cy="3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From Complexity to Clarity: 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Enhancing Educational Excellence through eLumen's Learning Outcomes Assessment and Curriculum Development Solutions</a:t>
            </a:r>
            <a:endParaRPr sz="3000" dirty="0"/>
          </a:p>
        </p:txBody>
      </p:sp>
      <p:sp>
        <p:nvSpPr>
          <p:cNvPr id="327" name="Google Shape;327;p6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7000" y="3245150"/>
            <a:ext cx="8670000" cy="15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Rachel Dwiggins-Beeler, Senior Director of Services &amp; Communication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Kristen Nelson, Customer Success Manager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Special Guest - Jessica Carroll, Curriculum Analyst, Cabrillo Community College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Curriculum Institute, July 2023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400" dirty="0"/>
              <a:t>Engagement</a:t>
            </a:r>
            <a:endParaRPr sz="9400" dirty="0"/>
          </a:p>
        </p:txBody>
      </p:sp>
      <p:sp>
        <p:nvSpPr>
          <p:cNvPr id="398" name="Google Shape;398;p7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2100">
                <a:solidFill>
                  <a:srgbClr val="000000"/>
                </a:solidFill>
              </a:rPr>
              <a:t>Exercise: Engaging in Product Development Innovation </a:t>
            </a:r>
            <a:endParaRPr sz="2900"/>
          </a:p>
        </p:txBody>
      </p:sp>
      <p:sp>
        <p:nvSpPr>
          <p:cNvPr id="404" name="Google Shape;404;p74"/>
          <p:cNvSpPr txBox="1">
            <a:spLocks noGrp="1"/>
          </p:cNvSpPr>
          <p:nvPr>
            <p:ph type="body" idx="1"/>
          </p:nvPr>
        </p:nvSpPr>
        <p:spPr>
          <a:xfrm>
            <a:off x="311700" y="923225"/>
            <a:ext cx="8520600" cy="39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Prompt: You are a group of developers at ABC Company and you are needing to create a product that solves how to make a quick bag of popcorn that does not smell up the office. 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7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Break into groups of 3-5. 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Work with your group to solve this. How would you go about creating a product that would solve this? (3 minutes) What would your strategy be to solve this issue?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7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Then, we will discuss and compare paths to solutions. 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7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5"/>
          <p:cNvSpPr txBox="1">
            <a:spLocks noGrp="1"/>
          </p:cNvSpPr>
          <p:nvPr>
            <p:ph type="title"/>
          </p:nvPr>
        </p:nvSpPr>
        <p:spPr>
          <a:xfrm>
            <a:off x="311700" y="699750"/>
            <a:ext cx="8520600" cy="3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eLumen: evolving with you as your technology partner!</a:t>
            </a:r>
            <a:endParaRPr/>
          </a:p>
        </p:txBody>
      </p:sp>
      <p:sp>
        <p:nvSpPr>
          <p:cNvPr id="411" name="Google Shape;411;p7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12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6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Services 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 with our Clients</a:t>
            </a:r>
            <a:endParaRPr/>
          </a:p>
        </p:txBody>
      </p:sp>
      <p:sp>
        <p:nvSpPr>
          <p:cNvPr id="417" name="Google Shape;417;p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8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Tableau Curriculum 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Dashboard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433;p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435" name="Google Shape;435;p78" descr="Another snapshot of Curriculum Dashboard in Tableau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056" y="2241224"/>
            <a:ext cx="5084644" cy="28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8" descr="A snapshot of Curriculum Dashboard in Tableau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25" y="160825"/>
            <a:ext cx="5057449" cy="282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422" name="Google Shape;422;p77"/>
          <p:cNvSpPr txBox="1">
            <a:spLocks noGrp="1"/>
          </p:cNvSpPr>
          <p:nvPr>
            <p:ph type="title"/>
          </p:nvPr>
        </p:nvSpPr>
        <p:spPr>
          <a:xfrm>
            <a:off x="16463" y="411525"/>
            <a:ext cx="4212000" cy="12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SLO Performance Dashboard in Tableau and Power BI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4" name="Google Shape;424;p77" descr="A screenshot of the Learning Outcomes Dashboard in Tablea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294" y="411525"/>
            <a:ext cx="4851907" cy="38459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7" name="Google Shape;427;p77"/>
          <p:cNvSpPr txBox="1"/>
          <p:nvPr/>
        </p:nvSpPr>
        <p:spPr>
          <a:xfrm>
            <a:off x="6153825" y="114800"/>
            <a:ext cx="12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Tableau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5" name="Google Shape;425;p77" descr="A screenshot of the Learning Outcomes Dashboard in Power B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00" y="2353601"/>
            <a:ext cx="4080549" cy="23200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6" name="Google Shape;426;p77"/>
          <p:cNvSpPr txBox="1"/>
          <p:nvPr/>
        </p:nvSpPr>
        <p:spPr>
          <a:xfrm>
            <a:off x="1645625" y="4632200"/>
            <a:ext cx="84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Power BI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9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Clients are Our Partners in Development</a:t>
            </a:r>
            <a:endParaRPr/>
          </a:p>
        </p:txBody>
      </p:sp>
      <p:sp>
        <p:nvSpPr>
          <p:cNvPr id="441" name="Google Shape;441;p79"/>
          <p:cNvSpPr txBox="1">
            <a:spLocks noGrp="1"/>
          </p:cNvSpPr>
          <p:nvPr>
            <p:ph type="body" idx="1"/>
          </p:nvPr>
        </p:nvSpPr>
        <p:spPr>
          <a:xfrm>
            <a:off x="311700" y="1499250"/>
            <a:ext cx="7425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new Curriculum Dashboard in collaboration with partner institutions like Cabrillo Community College.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Jessica Carroll, Curriculum Analyst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Refining dashboards to consider the targeted users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Building transparency and equity in curriculum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Providing data that prompts action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42" name="Google Shape;442;p7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0"/>
          <p:cNvSpPr txBox="1">
            <a:spLocks noGrp="1"/>
          </p:cNvSpPr>
          <p:nvPr>
            <p:ph type="title"/>
          </p:nvPr>
        </p:nvSpPr>
        <p:spPr>
          <a:xfrm>
            <a:off x="258675" y="1527013"/>
            <a:ext cx="4045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Connect Consortium </a:t>
            </a:r>
            <a:endParaRPr/>
          </a:p>
        </p:txBody>
      </p:sp>
      <p:sp>
        <p:nvSpPr>
          <p:cNvPr id="448" name="Google Shape;448;p8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The Connect Consortium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Partners in Development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Process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Next steps…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8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1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Connect Consortium</a:t>
            </a:r>
            <a:endParaRPr/>
          </a:p>
        </p:txBody>
      </p:sp>
      <p:sp>
        <p:nvSpPr>
          <p:cNvPr id="455" name="Google Shape;455;p81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community-driven approach to software development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Connect Consortium (TCC), is comprised of eLumen users who collaborate with each other and our product team to identify future strategic product improvements.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Enable our partners campuses to: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(a) have a better line-of-sight of forthcoming enhancements, and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(b) have the opportunity to directly impact the prioritization and “solution-ing” of enhancement requests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TCC Process: Planning (Meeting), Voting, Developing, Release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8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3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Exercise: Be a designer</a:t>
            </a:r>
            <a:endParaRPr/>
          </a:p>
        </p:txBody>
      </p:sp>
      <p:sp>
        <p:nvSpPr>
          <p:cNvPr id="469" name="Google Shape;469;p8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70" name="Google Shape;470;p83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Design thinking</a:t>
            </a:r>
            <a:r>
              <a:rPr lang="en"/>
              <a:t> is a human-centered, iterative problem-solving approach using empathy, collaboration, and experimentation.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Participate in the design thinking process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u="sng">
                <a:solidFill>
                  <a:schemeClr val="hlink"/>
                </a:solidFill>
                <a:hlinkClick r:id="rId3"/>
              </a:rPr>
              <a:t>Empathy Interview (Tired Student) </a:t>
            </a:r>
            <a:r>
              <a:rPr lang="en"/>
              <a:t>: Listen to understand the problem (2 minutes)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Ideation (product): Lightning brainstorm as many ideas a possible, no good or bad ideas. (2 minutes)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Prototype: Choose an idea and sketch a prototype (use as few words as possible) (5 minutes)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32" name="Google Shape;332;p65"/>
          <p:cNvSpPr txBox="1">
            <a:spLocks noGrp="1"/>
          </p:cNvSpPr>
          <p:nvPr>
            <p:ph type="title"/>
          </p:nvPr>
        </p:nvSpPr>
        <p:spPr>
          <a:xfrm>
            <a:off x="258675" y="1527025"/>
            <a:ext cx="41964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b="0" dirty="0"/>
          </a:p>
        </p:txBody>
      </p:sp>
      <p:sp>
        <p:nvSpPr>
          <p:cNvPr id="333" name="Google Shape;333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The Client Experience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New Service Offerings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TCC - Roadmap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Ballot 2 release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Ballot 3 feature proposal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Announcing Our Winner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65"/>
          <p:cNvSpPr txBox="1">
            <a:spLocks noGrp="1"/>
          </p:cNvSpPr>
          <p:nvPr>
            <p:ph type="subTitle" idx="1"/>
          </p:nvPr>
        </p:nvSpPr>
        <p:spPr>
          <a:xfrm>
            <a:off x="258675" y="2886888"/>
            <a:ext cx="40452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/>
              <a:t>July 14, 2023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4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Get There</a:t>
            </a:r>
            <a:endParaRPr/>
          </a:p>
        </p:txBody>
      </p:sp>
      <p:sp>
        <p:nvSpPr>
          <p:cNvPr id="476" name="Google Shape;476;p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5"/>
          <p:cNvSpPr txBox="1">
            <a:spLocks noGrp="1"/>
          </p:cNvSpPr>
          <p:nvPr>
            <p:ph type="body" idx="1"/>
          </p:nvPr>
        </p:nvSpPr>
        <p:spPr>
          <a:xfrm>
            <a:off x="2942250" y="1152150"/>
            <a:ext cx="5890200" cy="3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1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prior features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Brainstorm new features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2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press release outlining feature use case, value, function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3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feature mock-ups, refined use case, value, function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4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Vote for features to include in ballot process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82" name="Google Shape;482;p85"/>
          <p:cNvSpPr txBox="1">
            <a:spLocks noGrp="1"/>
          </p:cNvSpPr>
          <p:nvPr>
            <p:ph type="title"/>
          </p:nvPr>
        </p:nvSpPr>
        <p:spPr>
          <a:xfrm>
            <a:off x="2942341" y="350525"/>
            <a:ext cx="589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Path of Development</a:t>
            </a:r>
            <a:endParaRPr dirty="0"/>
          </a:p>
        </p:txBody>
      </p:sp>
      <p:pic>
        <p:nvPicPr>
          <p:cNvPr id="483" name="Google Shape;483;p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71500"/>
            <a:ext cx="2418975" cy="241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6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Empathize and Define</a:t>
            </a:r>
            <a:endParaRPr dirty="0"/>
          </a:p>
        </p:txBody>
      </p:sp>
      <p:pic>
        <p:nvPicPr>
          <p:cNvPr id="490" name="Google Shape;490;p86" descr="A snapshot of the brainstorming session. 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6084" y="923220"/>
            <a:ext cx="2899843" cy="249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86" descr="Another snapshot of the brainstorming session.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6005" y="2374234"/>
            <a:ext cx="2501325" cy="241874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7"/>
          <p:cNvSpPr txBox="1">
            <a:spLocks noGrp="1"/>
          </p:cNvSpPr>
          <p:nvPr>
            <p:ph type="body" idx="1"/>
          </p:nvPr>
        </p:nvSpPr>
        <p:spPr>
          <a:xfrm>
            <a:off x="2942250" y="1152150"/>
            <a:ext cx="5890200" cy="3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1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prior features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Brainstorm new features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2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press release outlining feature use case, value, function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3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feature mock-ups, refined use case, value, function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4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Vote for features to include in ballot process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97" name="Google Shape;497;p87"/>
          <p:cNvSpPr txBox="1">
            <a:spLocks noGrp="1"/>
          </p:cNvSpPr>
          <p:nvPr>
            <p:ph type="title"/>
          </p:nvPr>
        </p:nvSpPr>
        <p:spPr>
          <a:xfrm>
            <a:off x="2942341" y="350525"/>
            <a:ext cx="589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Path of Development</a:t>
            </a:r>
            <a:endParaRPr dirty="0"/>
          </a:p>
        </p:txBody>
      </p:sp>
      <p:pic>
        <p:nvPicPr>
          <p:cNvPr id="498" name="Google Shape;498;p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71500"/>
            <a:ext cx="2418975" cy="241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8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Ideate, Prototype, and Test</a:t>
            </a:r>
            <a:endParaRPr/>
          </a:p>
        </p:txBody>
      </p:sp>
      <p:sp>
        <p:nvSpPr>
          <p:cNvPr id="504" name="Google Shape;504;p8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505" name="Google Shape;505;p88" descr="A snapshot of the mockup process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113" y="1049570"/>
            <a:ext cx="8175784" cy="3773763"/>
          </a:xfrm>
          <a:prstGeom prst="rect">
            <a:avLst/>
          </a:prstGeom>
          <a:noFill/>
          <a:ln>
            <a:noFill/>
          </a:ln>
          <a:effectLst>
            <a:reflection blurRad="800100" stA="45000" endPos="65000" dist="508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9"/>
          <p:cNvSpPr txBox="1">
            <a:spLocks noGrp="1"/>
          </p:cNvSpPr>
          <p:nvPr>
            <p:ph type="body" idx="1"/>
          </p:nvPr>
        </p:nvSpPr>
        <p:spPr>
          <a:xfrm>
            <a:off x="2942250" y="1152150"/>
            <a:ext cx="5890200" cy="3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1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prior features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Brainstorm new features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2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press release outlining feature use case, value, function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3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Review feature mock-ups, refined use case, value, function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Stage 4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Vote for features to include in ballot process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511" name="Google Shape;511;p89"/>
          <p:cNvSpPr txBox="1">
            <a:spLocks noGrp="1"/>
          </p:cNvSpPr>
          <p:nvPr>
            <p:ph type="title"/>
          </p:nvPr>
        </p:nvSpPr>
        <p:spPr>
          <a:xfrm>
            <a:off x="2942341" y="350525"/>
            <a:ext cx="589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Path of Development</a:t>
            </a:r>
            <a:endParaRPr dirty="0"/>
          </a:p>
        </p:txBody>
      </p:sp>
      <p:pic>
        <p:nvPicPr>
          <p:cNvPr id="512" name="Google Shape;512;p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71500"/>
            <a:ext cx="2418975" cy="241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90"/>
          <p:cNvSpPr txBox="1">
            <a:spLocks noGrp="1"/>
          </p:cNvSpPr>
          <p:nvPr>
            <p:ph type="title"/>
          </p:nvPr>
        </p:nvSpPr>
        <p:spPr>
          <a:xfrm>
            <a:off x="311700" y="350525"/>
            <a:ext cx="40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Vote and Implement!</a:t>
            </a:r>
            <a:endParaRPr/>
          </a:p>
        </p:txBody>
      </p:sp>
      <p:sp>
        <p:nvSpPr>
          <p:cNvPr id="518" name="Google Shape;518;p9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519" name="Google Shape;519;p90" descr="A snapshot of the mock-up process.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225" y="325976"/>
            <a:ext cx="2367824" cy="46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90" descr="A snapshot of the mock-up process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449" y="1301500"/>
            <a:ext cx="5330674" cy="36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1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TCC Experience: Collaboration in Action</a:t>
            </a:r>
            <a:endParaRPr/>
          </a:p>
        </p:txBody>
      </p:sp>
      <p:sp>
        <p:nvSpPr>
          <p:cNvPr id="526" name="Google Shape;526;p91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alongside developers and seeing design thinking process in real time encourages a growth mindset and willingness to collaborate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Builds community with institutional partners and eLumen but also between institutional clients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Interesting to see inside the prioritization process and understand how resources (time and people) are connected to what can be produced in a given timeframe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Provides an opportunity to give your institution’s perspective on user needs and see how they align with others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It’s actually pretty fun!</a:t>
            </a:r>
            <a:endParaRPr/>
          </a:p>
        </p:txBody>
      </p:sp>
      <p:sp>
        <p:nvSpPr>
          <p:cNvPr id="527" name="Google Shape;527;p9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2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Seeing Results</a:t>
            </a:r>
            <a:endParaRPr/>
          </a:p>
        </p:txBody>
      </p:sp>
      <p:sp>
        <p:nvSpPr>
          <p:cNvPr id="533" name="Google Shape;533;p9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3"/>
          <p:cNvSpPr txBox="1">
            <a:spLocks noGrp="1"/>
          </p:cNvSpPr>
          <p:nvPr>
            <p:ph type="title"/>
          </p:nvPr>
        </p:nvSpPr>
        <p:spPr>
          <a:xfrm>
            <a:off x="258675" y="1527013"/>
            <a:ext cx="4045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Ballot 2 </a:t>
            </a:r>
            <a:endParaRPr/>
          </a:p>
        </p:txBody>
      </p:sp>
      <p:sp>
        <p:nvSpPr>
          <p:cNvPr id="539" name="Google Shape;539;p93"/>
          <p:cNvSpPr txBox="1">
            <a:spLocks noGrp="1"/>
          </p:cNvSpPr>
          <p:nvPr>
            <p:ph type="subTitle" idx="1"/>
          </p:nvPr>
        </p:nvSpPr>
        <p:spPr>
          <a:xfrm>
            <a:off x="258675" y="2886902"/>
            <a:ext cx="40452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 Review</a:t>
            </a:r>
            <a:br>
              <a:rPr lang="en"/>
            </a:br>
            <a:r>
              <a:rPr lang="en"/>
              <a:t>Improved Navigability To Get Work Done </a:t>
            </a:r>
            <a:endParaRPr/>
          </a:p>
        </p:txBody>
      </p:sp>
      <p:sp>
        <p:nvSpPr>
          <p:cNvPr id="540" name="Google Shape;540;p9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Curriculum Inbox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Curriculum Dashboard Navigation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Print Entire Web-based Catalog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Assessment Library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Assessment Inbox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Global Navigation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541" name="Google Shape;541;p9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6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Audience</a:t>
            </a:r>
            <a:endParaRPr/>
          </a:p>
        </p:txBody>
      </p:sp>
      <p:sp>
        <p:nvSpPr>
          <p:cNvPr id="341" name="Google Shape;341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4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&amp; Improved Curriculum Inbox</a:t>
            </a:r>
            <a:endParaRPr/>
          </a:p>
        </p:txBody>
      </p:sp>
      <p:pic>
        <p:nvPicPr>
          <p:cNvPr id="547" name="Google Shape;547;p94" descr="A snapshot of the Curriculum Inbox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6504" y="2258702"/>
            <a:ext cx="4737212" cy="24510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8" name="Google Shape;548;p94"/>
          <p:cNvSpPr txBox="1"/>
          <p:nvPr/>
        </p:nvSpPr>
        <p:spPr>
          <a:xfrm>
            <a:off x="396000" y="1196888"/>
            <a:ext cx="3440504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Enhanced reviewer tools and visibility</a:t>
            </a:r>
            <a:endParaRPr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Ordered for timely review</a:t>
            </a: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Term flagging</a:t>
            </a: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Critical reports linked </a:t>
            </a: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COR, POR, Change Report</a:t>
            </a: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Review proposals in progress</a:t>
            </a: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Expandable card for quick reference of status</a:t>
            </a: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9" name="Google Shape;549;p9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6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Catalog Printable Version</a:t>
            </a:r>
            <a:endParaRPr/>
          </a:p>
        </p:txBody>
      </p:sp>
      <p:sp>
        <p:nvSpPr>
          <p:cNvPr id="564" name="Google Shape;564;p96" descr="A snapshot of the Catalog print button"/>
          <p:cNvSpPr txBox="1">
            <a:spLocks noGrp="1"/>
          </p:cNvSpPr>
          <p:nvPr>
            <p:ph type="body" idx="1"/>
          </p:nvPr>
        </p:nvSpPr>
        <p:spPr>
          <a:xfrm>
            <a:off x="311700" y="1152150"/>
            <a:ext cx="85206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565" name="Google Shape;565;p96" descr="A snapshot of the Catalog print button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209" y="1621925"/>
            <a:ext cx="5273942" cy="22955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6" name="Google Shape;566;p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5400" y="2049700"/>
            <a:ext cx="1006800" cy="450300"/>
          </a:xfrm>
          <a:prstGeom prst="rect">
            <a:avLst/>
          </a:prstGeom>
          <a:noFill/>
          <a:ln w="38100" cap="flat" cmpd="sng">
            <a:solidFill>
              <a:srgbClr val="EA4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96"/>
          <p:cNvSpPr txBox="1"/>
          <p:nvPr/>
        </p:nvSpPr>
        <p:spPr>
          <a:xfrm>
            <a:off x="488250" y="1805250"/>
            <a:ext cx="24852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Ability to Print the Catalog via Catalog Site</a:t>
            </a:r>
            <a:br>
              <a:rPr lang="en" sz="1800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 sz="1800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800" dirty="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8;p9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7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Assessment Library</a:t>
            </a:r>
            <a:endParaRPr/>
          </a:p>
        </p:txBody>
      </p:sp>
      <p:pic>
        <p:nvPicPr>
          <p:cNvPr id="574" name="Google Shape;574;p97" descr="A snapshot of the Assessment Library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5975" y="1177975"/>
            <a:ext cx="544623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5975" y="2353225"/>
            <a:ext cx="5502600" cy="572700"/>
          </a:xfrm>
          <a:prstGeom prst="rect">
            <a:avLst/>
          </a:prstGeom>
          <a:noFill/>
          <a:ln w="38100" cap="flat" cmpd="sng">
            <a:solidFill>
              <a:srgbClr val="EA4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63200" y="3199125"/>
            <a:ext cx="669000" cy="1944300"/>
          </a:xfrm>
          <a:prstGeom prst="rect">
            <a:avLst/>
          </a:prstGeom>
          <a:noFill/>
          <a:ln w="38100" cap="flat" cmpd="sng">
            <a:solidFill>
              <a:srgbClr val="EA4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2000" y="3319925"/>
            <a:ext cx="1188000" cy="682500"/>
          </a:xfrm>
          <a:prstGeom prst="rect">
            <a:avLst/>
          </a:prstGeom>
          <a:noFill/>
          <a:ln w="38100" cap="flat" cmpd="sng">
            <a:solidFill>
              <a:srgbClr val="EA4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97"/>
          <p:cNvSpPr txBox="1"/>
          <p:nvPr/>
        </p:nvSpPr>
        <p:spPr>
          <a:xfrm>
            <a:off x="295950" y="1909150"/>
            <a:ext cx="28641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Enhanced Assessment Library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Search box vs filters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Quick reference to courses with the rubric planned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Clarity with SLO flagging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0" name="Google Shape;580;p9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8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Assessment Inbox</a:t>
            </a:r>
            <a:r>
              <a:rPr lang="en"/>
              <a:t> </a:t>
            </a:r>
            <a:endParaRPr/>
          </a:p>
        </p:txBody>
      </p:sp>
      <p:pic>
        <p:nvPicPr>
          <p:cNvPr id="586" name="Google Shape;586;p98" descr="A snapshot of the new Assessment Inbox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407" y="1046213"/>
            <a:ext cx="5611792" cy="3556526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98"/>
          <p:cNvSpPr txBox="1"/>
          <p:nvPr/>
        </p:nvSpPr>
        <p:spPr>
          <a:xfrm>
            <a:off x="233900" y="1331375"/>
            <a:ext cx="29865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Log into the Faculty “To Do” List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Critical Information at your fingertips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Course/section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Term Assignment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Number of students on the roster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Number of students scored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Color changing button for quick reference!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8" name="Google Shape;588;p98" descr="A snapshot of the new assessment inbox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400" y="4014350"/>
            <a:ext cx="5551649" cy="10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9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0"/>
          <p:cNvSpPr txBox="1">
            <a:spLocks noGrp="1"/>
          </p:cNvSpPr>
          <p:nvPr>
            <p:ph type="title"/>
          </p:nvPr>
        </p:nvSpPr>
        <p:spPr>
          <a:xfrm>
            <a:off x="258675" y="1527013"/>
            <a:ext cx="4045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Ballot 3</a:t>
            </a:r>
            <a:endParaRPr/>
          </a:p>
        </p:txBody>
      </p:sp>
      <p:sp>
        <p:nvSpPr>
          <p:cNvPr id="604" name="Google Shape;604;p100"/>
          <p:cNvSpPr txBox="1">
            <a:spLocks noGrp="1"/>
          </p:cNvSpPr>
          <p:nvPr>
            <p:ph type="subTitle" idx="1"/>
          </p:nvPr>
        </p:nvSpPr>
        <p:spPr>
          <a:xfrm>
            <a:off x="258675" y="2886888"/>
            <a:ext cx="40452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New feature options</a:t>
            </a:r>
            <a:endParaRPr/>
          </a:p>
        </p:txBody>
      </p:sp>
      <p:sp>
        <p:nvSpPr>
          <p:cNvPr id="605" name="Google Shape;605;p10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Feature sets released during eLumenation 2023 to all client partners.</a:t>
            </a:r>
            <a:endParaRPr sz="2200"/>
          </a:p>
        </p:txBody>
      </p:sp>
      <p:sp>
        <p:nvSpPr>
          <p:cNvPr id="606" name="Google Shape;606;p10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1" name="Google Shape;611;p101" descr="The Ballot Three Feature Sets 1 though 4. "/>
          <p:cNvGraphicFramePr/>
          <p:nvPr>
            <p:extLst>
              <p:ext uri="{D42A27DB-BD31-4B8C-83A1-F6EECF244321}">
                <p14:modId xmlns:p14="http://schemas.microsoft.com/office/powerpoint/2010/main" val="3508456604"/>
              </p:ext>
            </p:extLst>
          </p:nvPr>
        </p:nvGraphicFramePr>
        <p:xfrm>
          <a:off x="332600" y="513700"/>
          <a:ext cx="8491100" cy="3551775"/>
        </p:xfrm>
        <a:graphic>
          <a:graphicData uri="http://schemas.openxmlformats.org/drawingml/2006/table">
            <a:tbl>
              <a:tblPr firstRow="1">
                <a:noFill/>
                <a:tableStyleId>{DACD683E-ABA4-4CFC-B398-24FD5432B2F2}</a:tableStyleId>
              </a:tblPr>
              <a:tblGrid>
                <a:gridCol w="212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Feature Set 1: Developing Curriculum</a:t>
                      </a:r>
                      <a:endParaRPr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Feature Set 2: Delivering Data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Feature Set 3: Exploring Resources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Feature Set 4: Reviewing records &amp; responses</a:t>
                      </a:r>
                      <a:endParaRPr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Workflow Template and Workflow Stage Filters for Curriculum Dashboard</a:t>
                      </a:r>
                      <a:endParaRPr sz="13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Data Lake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Catalog global Search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Reflections extract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Ability to advance course and program workflows in bulk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Descriptions for Reports page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Descriptions for Reports page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Workflow Template and Workflow Stage Filters for Curriculum Dashboard</a:t>
                      </a:r>
                      <a:endParaRPr sz="13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78DCFC9-19B2-D311-8165-EFAD2324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Ballot Three Feature Sets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3"/>
          <p:cNvSpPr txBox="1">
            <a:spLocks noGrp="1"/>
          </p:cNvSpPr>
          <p:nvPr>
            <p:ph type="title"/>
          </p:nvPr>
        </p:nvSpPr>
        <p:spPr>
          <a:xfrm>
            <a:off x="311700" y="350528"/>
            <a:ext cx="85206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Lake</a:t>
            </a:r>
            <a:endParaRPr/>
          </a:p>
        </p:txBody>
      </p:sp>
      <p:sp>
        <p:nvSpPr>
          <p:cNvPr id="624" name="Google Shape;624;p103"/>
          <p:cNvSpPr txBox="1">
            <a:spLocks noGrp="1"/>
          </p:cNvSpPr>
          <p:nvPr>
            <p:ph type="body" idx="1"/>
          </p:nvPr>
        </p:nvSpPr>
        <p:spPr>
          <a:xfrm>
            <a:off x="372900" y="637000"/>
            <a:ext cx="83982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br>
              <a:rPr lang="en" sz="1500">
                <a:solidFill>
                  <a:srgbClr val="20212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>
                <a:solidFill>
                  <a:srgbClr val="20212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Institutions will have </a:t>
            </a:r>
            <a:r>
              <a:rPr lang="en" sz="1300" b="1">
                <a:solidFill>
                  <a:srgbClr val="20212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periodic access to CSV</a:t>
            </a:r>
            <a:r>
              <a:rPr lang="en" sz="1300">
                <a:solidFill>
                  <a:srgbClr val="20212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files containing </a:t>
            </a:r>
            <a:r>
              <a:rPr lang="en" sz="1300" b="1">
                <a:solidFill>
                  <a:srgbClr val="20212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comprehensive information from the curriculum and assessment modules</a:t>
            </a:r>
            <a:r>
              <a:rPr lang="en" sz="1300">
                <a:solidFill>
                  <a:srgbClr val="20212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This access will empower institutions to develop dashboards that effectively measure key indicators aligned with the institution's mission.</a:t>
            </a:r>
            <a:endParaRPr sz="13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5" name="Google Shape;625;p103" descr="A snapshot of a mockup of the Data Lake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1000"/>
                    </a14:imgEffect>
                  </a14:imgLayer>
                </a14:imgProps>
              </a:ext>
            </a:extLst>
          </a:blip>
          <a:srcRect b="29143"/>
          <a:stretch/>
        </p:blipFill>
        <p:spPr>
          <a:xfrm>
            <a:off x="311700" y="1705150"/>
            <a:ext cx="7857226" cy="3235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6" name="Google Shape;626;p10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4"/>
          <p:cNvSpPr txBox="1">
            <a:spLocks noGrp="1"/>
          </p:cNvSpPr>
          <p:nvPr>
            <p:ph type="title"/>
          </p:nvPr>
        </p:nvSpPr>
        <p:spPr>
          <a:xfrm>
            <a:off x="311700" y="755700"/>
            <a:ext cx="2324700" cy="3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Bulk Advance Course and Program Workflows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104" descr="A snapshot of the mockup of the Bulk Advance feature for workflows.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875" y="350525"/>
            <a:ext cx="5948924" cy="46792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3" name="Google Shape;633;p10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0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638" name="Google Shape;638;p1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Ballot 3’s Winner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/>
              <a:t>The announcement will be sent to client partners via email today </a:t>
            </a:r>
            <a:endParaRPr sz="250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1675A22-C6B7-80C5-0196-3F024E1698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07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Please visit our booth. We’d love to chat!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 sz="2200"/>
              <a:t>Kristen Nelson, Custom Success Manager kristen@elumen.info</a:t>
            </a:r>
            <a:endParaRPr sz="2200"/>
          </a:p>
        </p:txBody>
      </p:sp>
      <p:sp>
        <p:nvSpPr>
          <p:cNvPr id="652" name="Google Shape;652;p10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7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We Are</a:t>
            </a:r>
            <a:endParaRPr/>
          </a:p>
        </p:txBody>
      </p:sp>
      <p:sp>
        <p:nvSpPr>
          <p:cNvPr id="347" name="Google Shape;347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8"/>
          <p:cNvSpPr txBox="1">
            <a:spLocks noGrp="1"/>
          </p:cNvSpPr>
          <p:nvPr>
            <p:ph type="title"/>
          </p:nvPr>
        </p:nvSpPr>
        <p:spPr>
          <a:xfrm>
            <a:off x="311700" y="3501275"/>
            <a:ext cx="8432400" cy="14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philosophy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/>
              <a:t>Curriculum development, learning outcome assessment, and program review are processes vital part to the holistic ecosystem on campus and should intrinsically support continuous improvement.</a:t>
            </a:r>
            <a:endParaRPr sz="1800" b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9"/>
          <p:cNvSpPr txBox="1">
            <a:spLocks noGrp="1"/>
          </p:cNvSpPr>
          <p:nvPr>
            <p:ph type="title"/>
          </p:nvPr>
        </p:nvSpPr>
        <p:spPr>
          <a:xfrm>
            <a:off x="366800" y="185195"/>
            <a:ext cx="8520600" cy="12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Key In App Integrations </a:t>
            </a:r>
            <a:endParaRPr sz="3700"/>
          </a:p>
        </p:txBody>
      </p:sp>
      <p:sp>
        <p:nvSpPr>
          <p:cNvPr id="358" name="Google Shape;358;p69"/>
          <p:cNvSpPr txBox="1">
            <a:spLocks noGrp="1"/>
          </p:cNvSpPr>
          <p:nvPr>
            <p:ph type="body" idx="1"/>
          </p:nvPr>
        </p:nvSpPr>
        <p:spPr>
          <a:xfrm>
            <a:off x="366800" y="1467375"/>
            <a:ext cx="3987300" cy="30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Curriculum &amp; Assessment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Curriculum &amp; Catalog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Assessment &amp; Strategic Initiatives (SI)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000"/>
          </a:p>
        </p:txBody>
      </p:sp>
      <p:grpSp>
        <p:nvGrpSpPr>
          <p:cNvPr id="359" name="Google Shape;359;p69" descr="The Curriculum module is connected to Assessment, Catalog, and SI Program Review. The Assessment module is also connected to SI Program Review."/>
          <p:cNvGrpSpPr/>
          <p:nvPr/>
        </p:nvGrpSpPr>
        <p:grpSpPr>
          <a:xfrm>
            <a:off x="4264809" y="666275"/>
            <a:ext cx="4622815" cy="4183624"/>
            <a:chOff x="4534822" y="462564"/>
            <a:chExt cx="4816938" cy="4555836"/>
          </a:xfrm>
        </p:grpSpPr>
        <p:grpSp>
          <p:nvGrpSpPr>
            <p:cNvPr id="360" name="Google Shape;360;p69"/>
            <p:cNvGrpSpPr/>
            <p:nvPr/>
          </p:nvGrpSpPr>
          <p:grpSpPr>
            <a:xfrm>
              <a:off x="5161345" y="655701"/>
              <a:ext cx="2662276" cy="2333858"/>
              <a:chOff x="4090874" y="536066"/>
              <a:chExt cx="2286000" cy="2004000"/>
            </a:xfrm>
          </p:grpSpPr>
          <p:sp>
            <p:nvSpPr>
              <p:cNvPr id="361" name="Google Shape;361;p69"/>
              <p:cNvSpPr/>
              <p:nvPr/>
            </p:nvSpPr>
            <p:spPr>
              <a:xfrm>
                <a:off x="4231935" y="536066"/>
                <a:ext cx="2004000" cy="200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1"/>
              </a:p>
            </p:txBody>
          </p:sp>
          <p:sp>
            <p:nvSpPr>
              <p:cNvPr id="362" name="Google Shape;362;p69"/>
              <p:cNvSpPr txBox="1"/>
              <p:nvPr/>
            </p:nvSpPr>
            <p:spPr>
              <a:xfrm>
                <a:off x="4090874" y="1332138"/>
                <a:ext cx="2286000" cy="411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CURRICULUM</a:t>
                </a:r>
                <a:endParaRPr sz="13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363" name="Google Shape;363;p69"/>
            <p:cNvGrpSpPr/>
            <p:nvPr/>
          </p:nvGrpSpPr>
          <p:grpSpPr>
            <a:xfrm>
              <a:off x="7382483" y="462564"/>
              <a:ext cx="1969277" cy="1726259"/>
              <a:chOff x="6518586" y="825576"/>
              <a:chExt cx="2115000" cy="1854000"/>
            </a:xfrm>
          </p:grpSpPr>
          <p:sp>
            <p:nvSpPr>
              <p:cNvPr id="364" name="Google Shape;364;p69"/>
              <p:cNvSpPr/>
              <p:nvPr/>
            </p:nvSpPr>
            <p:spPr>
              <a:xfrm>
                <a:off x="6649080" y="825576"/>
                <a:ext cx="1854000" cy="185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/>
                  <a:t>Catalog</a:t>
                </a:r>
                <a:endParaRPr sz="1700" b="1"/>
              </a:p>
            </p:txBody>
          </p:sp>
          <p:sp>
            <p:nvSpPr>
              <p:cNvPr id="365" name="Google Shape;365;p69"/>
              <p:cNvSpPr txBox="1"/>
              <p:nvPr/>
            </p:nvSpPr>
            <p:spPr>
              <a:xfrm>
                <a:off x="6518586" y="1562075"/>
                <a:ext cx="2115000" cy="381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CATALOG</a:t>
                </a:r>
                <a:endParaRPr sz="13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366" name="Google Shape;366;p69"/>
            <p:cNvGrpSpPr/>
            <p:nvPr/>
          </p:nvGrpSpPr>
          <p:grpSpPr>
            <a:xfrm>
              <a:off x="6177603" y="2684585"/>
              <a:ext cx="2662362" cy="2333815"/>
              <a:chOff x="4247025" y="2788326"/>
              <a:chExt cx="2115000" cy="1854000"/>
            </a:xfrm>
          </p:grpSpPr>
          <p:sp>
            <p:nvSpPr>
              <p:cNvPr id="367" name="Google Shape;367;p69"/>
              <p:cNvSpPr/>
              <p:nvPr/>
            </p:nvSpPr>
            <p:spPr>
              <a:xfrm>
                <a:off x="4377530" y="2788326"/>
                <a:ext cx="1854000" cy="1854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1"/>
              </a:p>
            </p:txBody>
          </p:sp>
          <p:sp>
            <p:nvSpPr>
              <p:cNvPr id="368" name="Google Shape;368;p69"/>
              <p:cNvSpPr txBox="1"/>
              <p:nvPr/>
            </p:nvSpPr>
            <p:spPr>
              <a:xfrm>
                <a:off x="4247025" y="3524825"/>
                <a:ext cx="2115000" cy="381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ASSESSMENT</a:t>
                </a:r>
                <a:endParaRPr sz="13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369" name="Google Shape;369;p69"/>
            <p:cNvGrpSpPr/>
            <p:nvPr/>
          </p:nvGrpSpPr>
          <p:grpSpPr>
            <a:xfrm>
              <a:off x="4534822" y="2369127"/>
              <a:ext cx="2243858" cy="1726259"/>
              <a:chOff x="6371128" y="2788326"/>
              <a:chExt cx="2409900" cy="1854000"/>
            </a:xfrm>
          </p:grpSpPr>
          <p:grpSp>
            <p:nvGrpSpPr>
              <p:cNvPr id="370" name="Google Shape;370;p69"/>
              <p:cNvGrpSpPr/>
              <p:nvPr/>
            </p:nvGrpSpPr>
            <p:grpSpPr>
              <a:xfrm>
                <a:off x="6649080" y="2788326"/>
                <a:ext cx="1854000" cy="1854000"/>
                <a:chOff x="4455905" y="1644751"/>
                <a:chExt cx="1854000" cy="1854000"/>
              </a:xfrm>
            </p:grpSpPr>
            <p:sp>
              <p:nvSpPr>
                <p:cNvPr id="371" name="Google Shape;371;p69"/>
                <p:cNvSpPr/>
                <p:nvPr/>
              </p:nvSpPr>
              <p:spPr>
                <a:xfrm>
                  <a:off x="4455905" y="1644751"/>
                  <a:ext cx="1854000" cy="18540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00" b="1"/>
                </a:p>
              </p:txBody>
            </p:sp>
            <p:sp>
              <p:nvSpPr>
                <p:cNvPr id="372" name="Google Shape;372;p69"/>
                <p:cNvSpPr txBox="1"/>
                <p:nvPr/>
              </p:nvSpPr>
              <p:spPr>
                <a:xfrm>
                  <a:off x="4593575" y="2311050"/>
                  <a:ext cx="1597500" cy="5214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500" b="1">
                      <a:solidFill>
                        <a:schemeClr val="dk1"/>
                      </a:solidFill>
                      <a:highlight>
                        <a:schemeClr val="lt2"/>
                      </a:highlight>
                      <a:latin typeface="Roboto"/>
                      <a:ea typeface="Roboto"/>
                      <a:cs typeface="Roboto"/>
                      <a:sym typeface="Roboto"/>
                    </a:rPr>
                    <a:t>SI/Program Review</a:t>
                  </a:r>
                  <a:endParaRPr b="1">
                    <a:solidFill>
                      <a:schemeClr val="dk1"/>
                    </a:solidFill>
                    <a:highlight>
                      <a:schemeClr val="lt2"/>
                    </a:highlight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373" name="Google Shape;373;p69"/>
              <p:cNvSpPr txBox="1"/>
              <p:nvPr/>
            </p:nvSpPr>
            <p:spPr>
              <a:xfrm>
                <a:off x="6371128" y="3385342"/>
                <a:ext cx="2409900" cy="6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</a:t>
                </a:r>
                <a:endParaRPr sz="13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PROGRAM REVIEW</a:t>
                </a:r>
                <a:endParaRPr sz="13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>
            <a:spLocks noGrp="1"/>
          </p:cNvSpPr>
          <p:nvPr>
            <p:ph type="title"/>
          </p:nvPr>
        </p:nvSpPr>
        <p:spPr>
          <a:xfrm>
            <a:off x="311700" y="350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Integrated System</a:t>
            </a:r>
            <a:endParaRPr dirty="0"/>
          </a:p>
        </p:txBody>
      </p:sp>
      <p:pic>
        <p:nvPicPr>
          <p:cNvPr id="379" name="Google Shape;379;p70" descr="A diagram of eLumen's integrated system process."/>
          <p:cNvPicPr preferRelativeResize="0"/>
          <p:nvPr/>
        </p:nvPicPr>
        <p:blipFill rotWithShape="1">
          <a:blip r:embed="rId3">
            <a:alphaModFix/>
          </a:blip>
          <a:srcRect t="15829" b="17405"/>
          <a:stretch/>
        </p:blipFill>
        <p:spPr>
          <a:xfrm>
            <a:off x="864198" y="1063600"/>
            <a:ext cx="7068499" cy="35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1"/>
          <p:cNvSpPr txBox="1">
            <a:spLocks noGrp="1"/>
          </p:cNvSpPr>
          <p:nvPr>
            <p:ph type="title"/>
          </p:nvPr>
        </p:nvSpPr>
        <p:spPr>
          <a:xfrm>
            <a:off x="493775" y="1047750"/>
            <a:ext cx="7548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Client Experience</a:t>
            </a:r>
            <a:endParaRPr/>
          </a:p>
        </p:txBody>
      </p:sp>
      <p:sp>
        <p:nvSpPr>
          <p:cNvPr id="385" name="Google Shape;385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351" y="1248300"/>
            <a:ext cx="3315225" cy="22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body" idx="2"/>
          </p:nvPr>
        </p:nvSpPr>
        <p:spPr>
          <a:xfrm>
            <a:off x="4972925" y="422225"/>
            <a:ext cx="3837000" cy="45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Personalized Success Planning</a:t>
            </a: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Goals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Team alignment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Site optimization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Community Engagement</a:t>
            </a: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Newsletter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Knowledge base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In-app tips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User guidance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Services</a:t>
            </a:r>
            <a:endParaRPr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 Data Exports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 Data Dashboards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Specialized Training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2921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●"/>
            </a:pP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292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●"/>
            </a:pP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01B33-C500-DD9E-D564-7F6FC3A1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62" y="114773"/>
            <a:ext cx="4272037" cy="809787"/>
          </a:xfrm>
        </p:spPr>
        <p:txBody>
          <a:bodyPr/>
          <a:lstStyle/>
          <a:p>
            <a:pPr algn="ctr"/>
            <a:r>
              <a:rPr lang="en-US" dirty="0"/>
              <a:t>What We 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Lumen theme v2">
  <a:themeElements>
    <a:clrScheme name="Simple Light">
      <a:dk1>
        <a:srgbClr val="040404"/>
      </a:dk1>
      <a:lt1>
        <a:srgbClr val="FFFFFF"/>
      </a:lt1>
      <a:dk2>
        <a:srgbClr val="040404"/>
      </a:dk2>
      <a:lt2>
        <a:srgbClr val="F0F0F0"/>
      </a:lt2>
      <a:accent1>
        <a:srgbClr val="FCC900"/>
      </a:accent1>
      <a:accent2>
        <a:srgbClr val="F5523A"/>
      </a:accent2>
      <a:accent3>
        <a:srgbClr val="D8D8D8"/>
      </a:accent3>
      <a:accent4>
        <a:srgbClr val="F0F0F0"/>
      </a:accent4>
      <a:accent5>
        <a:srgbClr val="FFF5EC"/>
      </a:accent5>
      <a:accent6>
        <a:srgbClr val="252525"/>
      </a:accent6>
      <a:hlink>
        <a:srgbClr val="F552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umen theme v2">
  <a:themeElements>
    <a:clrScheme name="Simple Light">
      <a:dk1>
        <a:srgbClr val="040404"/>
      </a:dk1>
      <a:lt1>
        <a:srgbClr val="FFFFFF"/>
      </a:lt1>
      <a:dk2>
        <a:srgbClr val="040404"/>
      </a:dk2>
      <a:lt2>
        <a:srgbClr val="F0F0F0"/>
      </a:lt2>
      <a:accent1>
        <a:srgbClr val="FCC900"/>
      </a:accent1>
      <a:accent2>
        <a:srgbClr val="F5523A"/>
      </a:accent2>
      <a:accent3>
        <a:srgbClr val="D8D8D8"/>
      </a:accent3>
      <a:accent4>
        <a:srgbClr val="F0F0F0"/>
      </a:accent4>
      <a:accent5>
        <a:srgbClr val="FFF5EC"/>
      </a:accent5>
      <a:accent6>
        <a:srgbClr val="252525"/>
      </a:accent6>
      <a:hlink>
        <a:srgbClr val="F552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1229</Words>
  <Application>Microsoft Office PowerPoint</Application>
  <PresentationFormat>On-screen Show (16:9)</PresentationFormat>
  <Paragraphs>252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Crimson Text</vt:lpstr>
      <vt:lpstr>Montserrat SemiBold</vt:lpstr>
      <vt:lpstr>Arial</vt:lpstr>
      <vt:lpstr>Open Sans</vt:lpstr>
      <vt:lpstr>DM Sans</vt:lpstr>
      <vt:lpstr>Open Sans Light</vt:lpstr>
      <vt:lpstr>Roboto</vt:lpstr>
      <vt:lpstr>Crimson Text SemiBold</vt:lpstr>
      <vt:lpstr>Montserrat</vt:lpstr>
      <vt:lpstr>eLumen theme v2</vt:lpstr>
      <vt:lpstr>eLumen theme v2</vt:lpstr>
      <vt:lpstr>From Complexity to Clarity:  Enhancing Educational Excellence through eLumen's Learning Outcomes Assessment and Curriculum Development Solutions</vt:lpstr>
      <vt:lpstr>Agenda</vt:lpstr>
      <vt:lpstr>Our Audience</vt:lpstr>
      <vt:lpstr>Who We Are</vt:lpstr>
      <vt:lpstr>Our philosophy  Curriculum development, learning outcome assessment, and program review are processes vital part to the holistic ecosystem on campus and should intrinsically support continuous improvement.</vt:lpstr>
      <vt:lpstr>Key In App Integrations </vt:lpstr>
      <vt:lpstr>An Integrated System</vt:lpstr>
      <vt:lpstr>The Client Experience</vt:lpstr>
      <vt:lpstr>What We Do</vt:lpstr>
      <vt:lpstr>Engagement</vt:lpstr>
      <vt:lpstr>Exercise: Engaging in Product Development Innovation </vt:lpstr>
      <vt:lpstr>eLumen: evolving with you as your technology partner!</vt:lpstr>
      <vt:lpstr>New Services in Partnership with our Clients</vt:lpstr>
      <vt:lpstr>Tableau Curriculum  Dashboard </vt:lpstr>
      <vt:lpstr>SLO Performance Dashboard in Tableau and Power BI </vt:lpstr>
      <vt:lpstr>Our Clients are Our Partners in Development</vt:lpstr>
      <vt:lpstr>The Connect Consortium </vt:lpstr>
      <vt:lpstr>The Connect Consortium</vt:lpstr>
      <vt:lpstr>Exercise: Be a designer</vt:lpstr>
      <vt:lpstr>How We Get There</vt:lpstr>
      <vt:lpstr>Path of Development</vt:lpstr>
      <vt:lpstr>Empathize and Define</vt:lpstr>
      <vt:lpstr>Path of Development</vt:lpstr>
      <vt:lpstr>Ideate, Prototype, and Test</vt:lpstr>
      <vt:lpstr>Path of Development</vt:lpstr>
      <vt:lpstr>Vote and Implement!</vt:lpstr>
      <vt:lpstr>TCC Experience: Collaboration in Action</vt:lpstr>
      <vt:lpstr>Seeing Results</vt:lpstr>
      <vt:lpstr>Ballot 2 </vt:lpstr>
      <vt:lpstr>New &amp; Improved Curriculum Inbox</vt:lpstr>
      <vt:lpstr>Catalog Printable Version</vt:lpstr>
      <vt:lpstr>New Assessment Library</vt:lpstr>
      <vt:lpstr>New Assessment Inbox </vt:lpstr>
      <vt:lpstr>Ballot 3</vt:lpstr>
      <vt:lpstr>Ballot Three Feature Sets</vt:lpstr>
      <vt:lpstr>Data Lake</vt:lpstr>
      <vt:lpstr>Bulk Advance Course and Program Workflows   </vt:lpstr>
      <vt:lpstr>Ballot 3’s Winner The announcement will be sent to client partners via email today </vt:lpstr>
      <vt:lpstr>Thank you! Please visit our booth. We’d love to chat!  Kristen Nelson, Custom Success Manager kristen@elumen.info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Complexity to Clarity:  Enhancing Educational Excellence through eLumen's Learning Outcomes Assessment and Curriculum Development Solutions</dc:title>
  <dc:creator>Kristen</dc:creator>
  <cp:lastModifiedBy>Kristen Nelson</cp:lastModifiedBy>
  <cp:revision>4</cp:revision>
  <dcterms:modified xsi:type="dcterms:W3CDTF">2023-07-14T00:00:57Z</dcterms:modified>
</cp:coreProperties>
</file>