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17CE1-A446-4A58-B132-00F5F98B853C}" v="173" dt="2020-07-08T20:50:4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56" autoAdjust="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hoolreforminitiative.org/protocol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iverseeducation.com/article/17639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d6142e9c_6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ad6142e9c_6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 (2 minutes) </a:t>
            </a:r>
            <a:endParaRPr/>
          </a:p>
          <a:p>
            <a:pPr marL="457200" lvl="0" indent="-317500" algn="l" rtl="0">
              <a:spcBef>
                <a:spcPts val="0"/>
              </a:spcBef>
              <a:spcAft>
                <a:spcPts val="0"/>
              </a:spcAft>
              <a:buSzPts val="1400"/>
              <a:buChar char="●"/>
            </a:pPr>
            <a:r>
              <a:rPr lang="en-US"/>
              <a:t>Introduce yourselves briefly</a:t>
            </a:r>
            <a:endParaRPr/>
          </a:p>
          <a:p>
            <a:pPr marL="457200" lvl="0" indent="-317500" algn="l" rtl="0">
              <a:spcBef>
                <a:spcPts val="0"/>
              </a:spcBef>
              <a:spcAft>
                <a:spcPts val="0"/>
              </a:spcAft>
              <a:buSzPts val="1400"/>
              <a:buChar char="●"/>
            </a:pPr>
            <a:r>
              <a:rPr lang="en-US"/>
              <a:t>Discuss various strategies--FOCUS on the PROCESS (not the outcome)</a:t>
            </a:r>
            <a:endParaRPr/>
          </a:p>
          <a:p>
            <a:pPr marL="457200" lvl="0" indent="-317500" algn="l" rtl="0">
              <a:spcBef>
                <a:spcPts val="0"/>
              </a:spcBef>
              <a:spcAft>
                <a:spcPts val="0"/>
              </a:spcAft>
              <a:buSzPts val="1400"/>
              <a:buChar char="●"/>
            </a:pPr>
            <a:r>
              <a:rPr lang="en-US" b="1"/>
              <a:t>Breakout Rooms--7 minutes</a:t>
            </a:r>
            <a:endParaRPr b="1"/>
          </a:p>
          <a:p>
            <a:pPr marL="457200" lvl="0" indent="-317500" algn="l" rtl="0">
              <a:spcBef>
                <a:spcPts val="0"/>
              </a:spcBef>
              <a:spcAft>
                <a:spcPts val="0"/>
              </a:spcAft>
              <a:buSzPts val="1400"/>
              <a:buChar char="●"/>
            </a:pPr>
            <a:r>
              <a:rPr lang="en-US"/>
              <a:t>Pick someone to be ready to share out</a:t>
            </a:r>
            <a:endParaRPr/>
          </a:p>
        </p:txBody>
      </p:sp>
      <p:sp>
        <p:nvSpPr>
          <p:cNvPr id="147" name="Google Shape;147;g8ad6142e9c_6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ad6142e9c_6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ad6142e9c_6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 minutes (Michelle)</a:t>
            </a:r>
            <a:endParaRPr/>
          </a:p>
          <a:p>
            <a:pPr marL="0" lvl="0" indent="0" algn="l" rtl="0">
              <a:spcBef>
                <a:spcPts val="0"/>
              </a:spcBef>
              <a:spcAft>
                <a:spcPts val="0"/>
              </a:spcAft>
              <a:buNone/>
            </a:pPr>
            <a:endParaRPr/>
          </a:p>
          <a:p>
            <a:pPr marL="0" lvl="0" indent="0" algn="l" rtl="0">
              <a:spcBef>
                <a:spcPts val="0"/>
              </a:spcBef>
              <a:spcAft>
                <a:spcPts val="0"/>
              </a:spcAft>
              <a:buNone/>
            </a:pPr>
            <a:r>
              <a:rPr lang="en-US"/>
              <a:t>“Liberation is the creation of relationships, societies, communities, organizations and collective spaces characterized by equity, fairness, and the implementation of systems for the allocation of goods, services, benefits and rewards that support the full participation of each human and the promotion of their full humanness.” (Love, Dejong, Hughbanks  2013) </a:t>
            </a:r>
            <a:endParaRPr/>
          </a:p>
          <a:p>
            <a:pPr marL="0" lvl="0" indent="0" algn="l" rtl="0">
              <a:spcBef>
                <a:spcPts val="0"/>
              </a:spcBef>
              <a:spcAft>
                <a:spcPts val="0"/>
              </a:spcAft>
              <a:buClr>
                <a:schemeClr val="dk2"/>
              </a:buClr>
              <a:buSzPts val="1100"/>
              <a:buFont typeface="Arial"/>
              <a:buNone/>
            </a:pPr>
            <a:endParaRPr/>
          </a:p>
          <a:p>
            <a:pPr marL="457200" lvl="0" indent="-317500" algn="l" rtl="0">
              <a:spcBef>
                <a:spcPts val="0"/>
              </a:spcBef>
              <a:spcAft>
                <a:spcPts val="0"/>
              </a:spcAft>
              <a:buSzPts val="1400"/>
              <a:buChar char="●"/>
            </a:pPr>
            <a:r>
              <a:rPr lang="en-US"/>
              <a:t>Return back to your FRAMING--ask the WHY? (goal, vision, passion, centering)</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PEOPLE--often will want to go to the moral binary-- the focus on “good intent”</a:t>
            </a:r>
            <a:endParaRPr/>
          </a:p>
          <a:p>
            <a:pPr marL="914400" lvl="1" indent="-317500" algn="l" rtl="0">
              <a:spcBef>
                <a:spcPts val="0"/>
              </a:spcBef>
              <a:spcAft>
                <a:spcPts val="0"/>
              </a:spcAft>
              <a:buSzPts val="1400"/>
              <a:buChar char="○"/>
            </a:pPr>
            <a:r>
              <a:rPr lang="en-US"/>
              <a:t>But avoid making space for an excuse for bad behavior  </a:t>
            </a:r>
            <a:endParaRPr/>
          </a:p>
          <a:p>
            <a:pPr marL="914400" lvl="1" indent="-317500" algn="l" rtl="0">
              <a:spcBef>
                <a:spcPts val="0"/>
              </a:spcBef>
              <a:spcAft>
                <a:spcPts val="0"/>
              </a:spcAft>
              <a:buSzPts val="1400"/>
              <a:buChar char="○"/>
            </a:pPr>
            <a:r>
              <a:rPr lang="en-US"/>
              <a:t>Ask if it is a reasonable request vs. making an accusation</a:t>
            </a:r>
            <a:endParaRPr/>
          </a:p>
          <a:p>
            <a:pPr marL="914400" lvl="1" indent="-317500" algn="l" rtl="0">
              <a:spcBef>
                <a:spcPts val="0"/>
              </a:spcBef>
              <a:spcAft>
                <a:spcPts val="0"/>
              </a:spcAft>
              <a:buSzPts val="1400"/>
              <a:buChar char="○"/>
            </a:pPr>
            <a:r>
              <a:rPr lang="en-US"/>
              <a:t>Feelings may be that uncomfortable zone when addressing bias, racism, and sexism  </a:t>
            </a:r>
            <a:endParaRPr/>
          </a:p>
          <a:p>
            <a:pPr marL="914400" lvl="1" indent="-317500" algn="l" rtl="0">
              <a:spcBef>
                <a:spcPts val="0"/>
              </a:spcBef>
              <a:spcAft>
                <a:spcPts val="0"/>
              </a:spcAft>
              <a:buSzPts val="1400"/>
              <a:buChar char="○"/>
            </a:pPr>
            <a:r>
              <a:rPr lang="en-US"/>
              <a:t>But SELF-REFLECTION is the key--to being BRAVE. </a:t>
            </a:r>
            <a:endParaRPr/>
          </a:p>
          <a:p>
            <a:pPr marL="1371600" lvl="2" indent="-317500" algn="l" rtl="0">
              <a:spcBef>
                <a:spcPts val="0"/>
              </a:spcBef>
              <a:spcAft>
                <a:spcPts val="0"/>
              </a:spcAft>
              <a:buSzPts val="1400"/>
              <a:buChar char="■"/>
            </a:pPr>
            <a:r>
              <a:rPr lang="en-US"/>
              <a:t>The weakness is living off and decision-making based on our bias. </a:t>
            </a:r>
            <a:endParaRPr/>
          </a:p>
          <a:p>
            <a:pPr marL="1371600" lvl="2" indent="-317500" algn="l" rtl="0">
              <a:spcBef>
                <a:spcPts val="0"/>
              </a:spcBef>
              <a:spcAft>
                <a:spcPts val="0"/>
              </a:spcAft>
              <a:buSzPts val="1400"/>
              <a:buChar char="■"/>
            </a:pPr>
            <a:r>
              <a:rPr lang="en-US"/>
              <a:t>The narrative and lived experiences of whole human beings is just the beginning of the conversation. It is needed.</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en-US"/>
              <a:t>REMEMBER to INVEST in COMMUNITY!</a:t>
            </a:r>
            <a:endParaRPr/>
          </a:p>
        </p:txBody>
      </p:sp>
      <p:sp>
        <p:nvSpPr>
          <p:cNvPr id="154" name="Google Shape;154;g8ad6142e9c_6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bc422966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bc422966b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Karen--5 minutes</a:t>
            </a:r>
            <a:endParaRPr/>
          </a:p>
          <a:p>
            <a:pPr marL="0" lvl="0" indent="0" algn="l" rtl="0">
              <a:spcBef>
                <a:spcPts val="0"/>
              </a:spcBef>
              <a:spcAft>
                <a:spcPts val="0"/>
              </a:spcAft>
              <a:buNone/>
            </a:pPr>
            <a:r>
              <a:rPr lang="en-US"/>
              <a:t>ASK for ONE Group to Share</a:t>
            </a:r>
            <a:endParaRPr/>
          </a:p>
        </p:txBody>
      </p:sp>
      <p:sp>
        <p:nvSpPr>
          <p:cNvPr id="161" name="Google Shape;161;g8bc422966b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b35cd57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b35cd57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Karen--2 minutes</a:t>
            </a:r>
            <a:endParaRPr/>
          </a:p>
          <a:p>
            <a:pPr marL="457200" lvl="0" indent="-317500" algn="l" rtl="0">
              <a:spcBef>
                <a:spcPts val="0"/>
              </a:spcBef>
              <a:spcAft>
                <a:spcPts val="0"/>
              </a:spcAft>
              <a:buClr>
                <a:schemeClr val="dk2"/>
              </a:buClr>
              <a:buSzPts val="1400"/>
              <a:buChar char="●"/>
            </a:pPr>
            <a:r>
              <a:rPr lang="en-US"/>
              <a:t>Introduce yourselves briefly</a:t>
            </a:r>
            <a:endParaRPr/>
          </a:p>
          <a:p>
            <a:pPr marL="457200" lvl="0" indent="-317500" algn="l" rtl="0">
              <a:spcBef>
                <a:spcPts val="0"/>
              </a:spcBef>
              <a:spcAft>
                <a:spcPts val="0"/>
              </a:spcAft>
              <a:buClr>
                <a:schemeClr val="dk2"/>
              </a:buClr>
              <a:buSzPts val="1400"/>
              <a:buChar char="●"/>
            </a:pPr>
            <a:r>
              <a:rPr lang="en-US"/>
              <a:t>Discuss various strategies--FOCUS on the PROCESS (not the outcome)</a:t>
            </a:r>
            <a:endParaRPr/>
          </a:p>
          <a:p>
            <a:pPr marL="457200" lvl="0" indent="-317500" algn="l" rtl="0">
              <a:spcBef>
                <a:spcPts val="0"/>
              </a:spcBef>
              <a:spcAft>
                <a:spcPts val="0"/>
              </a:spcAft>
              <a:buClr>
                <a:schemeClr val="dk2"/>
              </a:buClr>
              <a:buSzPts val="1400"/>
              <a:buChar char="●"/>
            </a:pPr>
            <a:r>
              <a:rPr lang="en-US" b="1"/>
              <a:t>Breakout Rooms--7 minutes</a:t>
            </a:r>
            <a:endParaRPr b="1"/>
          </a:p>
          <a:p>
            <a:pPr marL="457200" lvl="0" indent="-317500" algn="l" rtl="0">
              <a:spcBef>
                <a:spcPts val="0"/>
              </a:spcBef>
              <a:spcAft>
                <a:spcPts val="0"/>
              </a:spcAft>
              <a:buClr>
                <a:schemeClr val="dk2"/>
              </a:buClr>
              <a:buSzPts val="1400"/>
              <a:buChar char="●"/>
            </a:pPr>
            <a:r>
              <a:rPr lang="en-US"/>
              <a:t>Pick someone to be ready to share out</a:t>
            </a:r>
            <a:endParaRPr b="1"/>
          </a:p>
        </p:txBody>
      </p:sp>
      <p:sp>
        <p:nvSpPr>
          <p:cNvPr id="169" name="Google Shape;169;g8b35cd57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bc422966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bc422966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Karen--5 minutes</a:t>
            </a:r>
            <a:endParaRPr/>
          </a:p>
          <a:p>
            <a:pPr marL="0" lvl="0" indent="0" algn="l" rtl="0">
              <a:spcBef>
                <a:spcPts val="0"/>
              </a:spcBef>
              <a:spcAft>
                <a:spcPts val="0"/>
              </a:spcAft>
              <a:buClr>
                <a:schemeClr val="dk2"/>
              </a:buClr>
              <a:buSzPts val="1100"/>
              <a:buFont typeface="Arial"/>
              <a:buNone/>
            </a:pPr>
            <a:r>
              <a:rPr lang="en-US"/>
              <a:t>ASK for ONE Group to Share</a:t>
            </a:r>
            <a:endParaRPr/>
          </a:p>
        </p:txBody>
      </p:sp>
      <p:sp>
        <p:nvSpPr>
          <p:cNvPr id="177" name="Google Shape;177;g8bc422966b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ad6142e9c_6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ad6142e9c_6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3 minutes: Michelle </a:t>
            </a:r>
            <a:endParaRPr/>
          </a:p>
          <a:p>
            <a:pPr marL="0" lvl="0" indent="0" algn="l" rtl="0">
              <a:spcBef>
                <a:spcPts val="0"/>
              </a:spcBef>
              <a:spcAft>
                <a:spcPts val="0"/>
              </a:spcAft>
              <a:buNone/>
            </a:pPr>
            <a:endParaRPr/>
          </a:p>
          <a:p>
            <a:pPr marL="0" lvl="0" indent="0" algn="l" rtl="0">
              <a:spcBef>
                <a:spcPts val="0"/>
              </a:spcBef>
              <a:spcAft>
                <a:spcPts val="0"/>
              </a:spcAft>
              <a:buNone/>
            </a:pPr>
            <a:r>
              <a:rPr lang="en-US"/>
              <a:t>Brave Teamwork TO SUPPORT INCLUSION OF ALL VOICES: Requires self-reflection!</a:t>
            </a:r>
            <a:endParaRPr/>
          </a:p>
          <a:p>
            <a:pPr marL="457200" lvl="0" indent="-317500" algn="l" rtl="0">
              <a:spcBef>
                <a:spcPts val="0"/>
              </a:spcBef>
              <a:spcAft>
                <a:spcPts val="0"/>
              </a:spcAft>
              <a:buSzPts val="1400"/>
              <a:buFont typeface="Calibri"/>
              <a:buChar char="●"/>
            </a:pPr>
            <a:r>
              <a:rPr lang="en-US"/>
              <a:t>Be willing to hear what others are saying is not working--see something say something!</a:t>
            </a:r>
            <a:endParaRPr b="1"/>
          </a:p>
          <a:p>
            <a:pPr marL="914400" lvl="1" indent="-317500" algn="l" rtl="0">
              <a:spcBef>
                <a:spcPts val="0"/>
              </a:spcBef>
              <a:spcAft>
                <a:spcPts val="0"/>
              </a:spcAft>
              <a:buSzPts val="1400"/>
              <a:buFont typeface="Calibri"/>
              <a:buChar char="○"/>
            </a:pPr>
            <a:r>
              <a:rPr lang="en-US"/>
              <a:t>Speak up--DON’T give bullies hiding behind archaic ideas of “collegiality” a FREE PASS</a:t>
            </a:r>
            <a:endParaRPr/>
          </a:p>
          <a:p>
            <a:pPr marL="914400" lvl="1" indent="-317500" algn="l" rtl="0">
              <a:lnSpc>
                <a:spcPct val="90000"/>
              </a:lnSpc>
              <a:spcBef>
                <a:spcPts val="0"/>
              </a:spcBef>
              <a:spcAft>
                <a:spcPts val="0"/>
              </a:spcAft>
              <a:buSzPts val="1400"/>
              <a:buFont typeface="Calibri"/>
              <a:buChar char="○"/>
            </a:pPr>
            <a:r>
              <a:rPr lang="en-US">
                <a:solidFill>
                  <a:srgbClr val="3F3F3F"/>
                </a:solidFill>
              </a:rPr>
              <a:t>Am I “going along to get along” or are I am going to speak up when something is off?</a:t>
            </a:r>
            <a:endParaRPr/>
          </a:p>
          <a:p>
            <a:pPr marL="914400" lvl="1" indent="-317500" algn="l" rtl="0">
              <a:spcBef>
                <a:spcPts val="0"/>
              </a:spcBef>
              <a:spcAft>
                <a:spcPts val="0"/>
              </a:spcAft>
              <a:buSzPts val="1400"/>
              <a:buChar char="○"/>
            </a:pPr>
            <a:r>
              <a:rPr lang="en-US"/>
              <a:t>Be a </a:t>
            </a:r>
            <a:r>
              <a:rPr lang="en-US" b="1"/>
              <a:t>witness </a:t>
            </a:r>
            <a:r>
              <a:rPr lang="en-US"/>
              <a:t>to the exclusionary behavior--the aim is not to change that person but to show observers that </a:t>
            </a:r>
            <a:r>
              <a:rPr lang="en-US" b="1"/>
              <a:t>there is another alternative. </a:t>
            </a:r>
            <a:endParaRPr b="1"/>
          </a:p>
          <a:p>
            <a:pPr marL="914400" lvl="1" indent="-317500" algn="l" rtl="0">
              <a:spcBef>
                <a:spcPts val="0"/>
              </a:spcBef>
              <a:spcAft>
                <a:spcPts val="0"/>
              </a:spcAft>
              <a:buSzPts val="1400"/>
              <a:buChar char="○"/>
            </a:pPr>
            <a:r>
              <a:rPr lang="en-US">
                <a:solidFill>
                  <a:srgbClr val="E02826"/>
                </a:solidFill>
              </a:rPr>
              <a:t>We should not wield our positions of power to oppress or shut another colleague down.  </a:t>
            </a:r>
            <a:endParaRPr>
              <a:solidFill>
                <a:srgbClr val="E02826"/>
              </a:solidFill>
            </a:endParaRPr>
          </a:p>
          <a:p>
            <a:pPr marL="914400" lvl="1" indent="-317500" algn="l" rtl="0">
              <a:spcBef>
                <a:spcPts val="0"/>
              </a:spcBef>
              <a:spcAft>
                <a:spcPts val="0"/>
              </a:spcAft>
              <a:buSzPts val="1400"/>
              <a:buChar char="○"/>
            </a:pPr>
            <a:r>
              <a:rPr lang="en-US">
                <a:solidFill>
                  <a:srgbClr val="E02826"/>
                </a:solidFill>
              </a:rPr>
              <a:t>Collegiality should not be a weapon--it should be a shield of protection to build community.</a:t>
            </a:r>
            <a:endParaRPr b="1"/>
          </a:p>
          <a:p>
            <a:pPr marL="914400" lvl="0" indent="0" algn="l" rtl="0">
              <a:spcBef>
                <a:spcPts val="0"/>
              </a:spcBef>
              <a:spcAft>
                <a:spcPts val="0"/>
              </a:spcAft>
              <a:buNone/>
            </a:pPr>
            <a:endParaRPr b="1"/>
          </a:p>
          <a:p>
            <a:pPr marL="457200" lvl="0" indent="-317500" algn="l" rtl="0">
              <a:spcBef>
                <a:spcPts val="0"/>
              </a:spcBef>
              <a:spcAft>
                <a:spcPts val="0"/>
              </a:spcAft>
              <a:buSzPts val="1400"/>
              <a:buFont typeface="Calibri"/>
              <a:buChar char="●"/>
            </a:pPr>
            <a:r>
              <a:rPr lang="en-US"/>
              <a:t>Healing means CELEBRATE DISCOMFORT, not denial: </a:t>
            </a:r>
            <a:endParaRPr/>
          </a:p>
          <a:p>
            <a:pPr marL="914400" lvl="1" indent="-317500" algn="l" rtl="0">
              <a:spcBef>
                <a:spcPts val="0"/>
              </a:spcBef>
              <a:spcAft>
                <a:spcPts val="0"/>
              </a:spcAft>
              <a:buSzPts val="1400"/>
              <a:buFont typeface="Calibri"/>
              <a:buChar char="○"/>
            </a:pPr>
            <a:r>
              <a:rPr lang="en-US"/>
              <a:t>We should all be exercising this muscle! </a:t>
            </a:r>
            <a:endParaRPr/>
          </a:p>
          <a:p>
            <a:pPr marL="914400" lvl="1" indent="-317500" algn="l" rtl="0">
              <a:spcBef>
                <a:spcPts val="0"/>
              </a:spcBef>
              <a:spcAft>
                <a:spcPts val="0"/>
              </a:spcAft>
              <a:buSzPts val="1400"/>
              <a:buFont typeface="Calibri"/>
              <a:buChar char="○"/>
            </a:pPr>
            <a:r>
              <a:rPr lang="en-US"/>
              <a:t>And remember that DEFENSIVENESS doesn’t help anyone. That doesn’t help anyone feel safe.</a:t>
            </a:r>
            <a:endParaRPr/>
          </a:p>
          <a:p>
            <a:pPr marL="914400" lvl="1" indent="-317500" algn="l" rtl="0">
              <a:spcBef>
                <a:spcPts val="0"/>
              </a:spcBef>
              <a:spcAft>
                <a:spcPts val="0"/>
              </a:spcAft>
              <a:buSzPts val="1400"/>
              <a:buFont typeface="Calibri"/>
              <a:buChar char="○"/>
            </a:pPr>
            <a:r>
              <a:rPr lang="en-US"/>
              <a:t>DIVERSE perspectives--remember intersectionality!  </a:t>
            </a:r>
            <a:endParaRPr/>
          </a:p>
          <a:p>
            <a:pPr marL="0" lvl="0" indent="0" algn="l" rtl="0">
              <a:lnSpc>
                <a:spcPct val="90000"/>
              </a:lnSpc>
              <a:spcBef>
                <a:spcPts val="1000"/>
              </a:spcBef>
              <a:spcAft>
                <a:spcPts val="0"/>
              </a:spcAft>
              <a:buNone/>
            </a:pPr>
            <a:endParaRPr sz="100"/>
          </a:p>
        </p:txBody>
      </p:sp>
      <p:sp>
        <p:nvSpPr>
          <p:cNvPr id="185" name="Google Shape;185;g8ad6142e9c_6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b35cd572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b35cd572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minute (Michelle)</a:t>
            </a:r>
            <a:endParaRPr/>
          </a:p>
          <a:p>
            <a:pPr marL="0" lvl="0" indent="0" algn="l" rtl="0">
              <a:spcBef>
                <a:spcPts val="0"/>
              </a:spcBef>
              <a:spcAft>
                <a:spcPts val="0"/>
              </a:spcAft>
              <a:buNone/>
            </a:pPr>
            <a:endParaRPr/>
          </a:p>
          <a:p>
            <a:pPr marL="457200" lvl="0" indent="-317500" algn="l" rtl="0">
              <a:spcBef>
                <a:spcPts val="0"/>
              </a:spcBef>
              <a:spcAft>
                <a:spcPts val="0"/>
              </a:spcAft>
              <a:buClr>
                <a:schemeClr val="dk2"/>
              </a:buClr>
              <a:buSzPts val="1400"/>
              <a:buChar char="●"/>
            </a:pPr>
            <a:r>
              <a:rPr lang="en-US"/>
              <a:t>You have the power and privilege to change something, </a:t>
            </a:r>
            <a:endParaRPr/>
          </a:p>
          <a:p>
            <a:pPr marL="914400" lvl="1" indent="-317500" algn="l" rtl="0">
              <a:spcBef>
                <a:spcPts val="0"/>
              </a:spcBef>
              <a:spcAft>
                <a:spcPts val="0"/>
              </a:spcAft>
              <a:buClr>
                <a:schemeClr val="dk2"/>
              </a:buClr>
              <a:buSzPts val="1400"/>
              <a:buChar char="○"/>
            </a:pPr>
            <a:r>
              <a:rPr lang="en-US"/>
              <a:t>To CHANGE a system that creates barriers to diverse voices</a:t>
            </a:r>
            <a:endParaRPr/>
          </a:p>
          <a:p>
            <a:pPr marL="914400" lvl="1" indent="-317500" algn="l" rtl="0">
              <a:spcBef>
                <a:spcPts val="0"/>
              </a:spcBef>
              <a:spcAft>
                <a:spcPts val="0"/>
              </a:spcAft>
              <a:buClr>
                <a:schemeClr val="dk2"/>
              </a:buClr>
              <a:buSzPts val="1400"/>
              <a:buChar char="○"/>
            </a:pPr>
            <a:r>
              <a:rPr lang="en-US"/>
              <a:t>Be BRAVE and do something to change it</a:t>
            </a:r>
            <a:endParaRPr/>
          </a:p>
          <a:p>
            <a:pPr marL="457200" lvl="0" indent="-317500" algn="l" rtl="0">
              <a:spcBef>
                <a:spcPts val="0"/>
              </a:spcBef>
              <a:spcAft>
                <a:spcPts val="0"/>
              </a:spcAft>
              <a:buClr>
                <a:schemeClr val="dk2"/>
              </a:buClr>
              <a:buSzPts val="1400"/>
              <a:buChar char="●"/>
            </a:pPr>
            <a:r>
              <a:rPr lang="en-US"/>
              <a:t> That’s CIVIL--that’s common HUMANITY! That’s empathy and equity.</a:t>
            </a:r>
            <a:endParaRPr/>
          </a:p>
        </p:txBody>
      </p:sp>
      <p:sp>
        <p:nvSpPr>
          <p:cNvPr id="195" name="Google Shape;195;g8b35cd572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ad6142e9c_6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ad6142e9c_6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t>References</a:t>
            </a:r>
            <a:r>
              <a:rPr lang="en-US"/>
              <a:t>:</a:t>
            </a:r>
            <a:endParaRPr/>
          </a:p>
          <a:p>
            <a:pPr marL="457200" lvl="0" indent="-292100" algn="l" rtl="0">
              <a:spcBef>
                <a:spcPts val="0"/>
              </a:spcBef>
              <a:spcAft>
                <a:spcPts val="0"/>
              </a:spcAft>
              <a:buSzPts val="1000"/>
              <a:buChar char="●"/>
            </a:pPr>
            <a:r>
              <a:rPr lang="en-US"/>
              <a:t>Alleman, N. F., Allen, C. C., &amp; Haviland, D. (2017). Collegiality and the Collegium in an Era of Faculty Differentiation. </a:t>
            </a:r>
            <a:r>
              <a:rPr lang="en-US" i="1"/>
              <a:t>ASHE Higher Education Report</a:t>
            </a:r>
            <a:r>
              <a:rPr lang="en-US"/>
              <a:t>, 43(4), 1–131. </a:t>
            </a:r>
            <a:endParaRPr/>
          </a:p>
          <a:p>
            <a:pPr marL="457200" lvl="0" indent="-292100" algn="l" rtl="0">
              <a:spcBef>
                <a:spcPts val="0"/>
              </a:spcBef>
              <a:spcAft>
                <a:spcPts val="0"/>
              </a:spcAft>
              <a:buSzPts val="1000"/>
              <a:buChar char="●"/>
            </a:pPr>
            <a:r>
              <a:rPr lang="en-US"/>
              <a:t>Goodman, Diane J. (2011). Promoting Diversity and Social Justice: Educating People from Privileged Groups. New York: Routledge. </a:t>
            </a:r>
            <a:endParaRPr/>
          </a:p>
          <a:p>
            <a:pPr marL="457200" lvl="0" indent="-292100" algn="l" rtl="0">
              <a:spcBef>
                <a:spcPts val="0"/>
              </a:spcBef>
              <a:spcAft>
                <a:spcPts val="0"/>
              </a:spcAft>
              <a:buSzPts val="1000"/>
              <a:buChar char="●"/>
            </a:pPr>
            <a:r>
              <a:rPr lang="en-US"/>
              <a:t>Kendi, Ibram X. (2019). How to be an Antiracist. New York: One World.</a:t>
            </a:r>
            <a:endParaRPr/>
          </a:p>
          <a:p>
            <a:pPr marL="457200" lvl="0" indent="-292100" algn="l" rtl="0">
              <a:spcBef>
                <a:spcPts val="0"/>
              </a:spcBef>
              <a:spcAft>
                <a:spcPts val="0"/>
              </a:spcAft>
              <a:buSzPts val="1000"/>
              <a:buChar char="●"/>
            </a:pPr>
            <a:r>
              <a:rPr lang="en-US"/>
              <a:t>Love, Barbara, Dejong, Keri, and Hughbanks, Christopher (2007). Critical Liberation Theory. </a:t>
            </a:r>
            <a:r>
              <a:rPr lang="en-US" i="1"/>
              <a:t>Social Justice Education.</a:t>
            </a:r>
            <a:r>
              <a:rPr lang="en-US"/>
              <a:t> Amherst: University of Massachusetts.  </a:t>
            </a:r>
            <a:endParaRPr/>
          </a:p>
          <a:p>
            <a:pPr marL="457200" lvl="0" indent="-292100" algn="l" rtl="0">
              <a:spcBef>
                <a:spcPts val="0"/>
              </a:spcBef>
              <a:spcAft>
                <a:spcPts val="0"/>
              </a:spcAft>
              <a:buSzPts val="1000"/>
              <a:buChar char="●"/>
            </a:pPr>
            <a:r>
              <a:rPr lang="en-US"/>
              <a:t>Protocols. School Reform Initiative. Accessed at </a:t>
            </a:r>
            <a:r>
              <a:rPr lang="en-US" sz="1100" u="sng">
                <a:solidFill>
                  <a:schemeClr val="hlink"/>
                </a:solidFill>
                <a:latin typeface="Arial"/>
                <a:ea typeface="Arial"/>
                <a:cs typeface="Arial"/>
                <a:sym typeface="Arial"/>
                <a:hlinkClick r:id="rId3"/>
              </a:rPr>
              <a:t>https://www.schoolreforminitiative.org/protocols/</a:t>
            </a:r>
            <a:r>
              <a:rPr lang="en-US"/>
              <a:t>.</a:t>
            </a:r>
            <a:endParaRPr/>
          </a:p>
          <a:p>
            <a:pPr marL="457200" lvl="0" indent="-292100" algn="l" rtl="0">
              <a:spcBef>
                <a:spcPts val="0"/>
              </a:spcBef>
              <a:spcAft>
                <a:spcPts val="0"/>
              </a:spcAft>
              <a:buSzPts val="1000"/>
              <a:buChar char="●"/>
            </a:pPr>
            <a:r>
              <a:rPr lang="en-US"/>
              <a:t>Wood, Luke and Frank Harris, III. (2020). How to Respond to Microaggressions When They Occur. </a:t>
            </a:r>
            <a:r>
              <a:rPr lang="en-US" i="1"/>
              <a:t>Diverse: Issues in Higher Education. </a:t>
            </a:r>
            <a:r>
              <a:rPr lang="en-US"/>
              <a:t>CMA Publications. Accessed at </a:t>
            </a:r>
            <a:r>
              <a:rPr lang="en-US" sz="1100" u="sng">
                <a:solidFill>
                  <a:schemeClr val="hlink"/>
                </a:solidFill>
                <a:latin typeface="Arial"/>
                <a:ea typeface="Arial"/>
                <a:cs typeface="Arial"/>
                <a:sym typeface="Arial"/>
                <a:hlinkClick r:id="rId4"/>
              </a:rPr>
              <a:t>https://diverseeducation.com/article/176397/</a:t>
            </a:r>
            <a:r>
              <a:rPr lang="en-US"/>
              <a:t>.</a:t>
            </a: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202" name="Google Shape;202;g8ad6142e9c_6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ad6142e9c_6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ad6142e9c_6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8ad6142e9c_6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ad6142e9c_6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ad6142e9c_6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 minute (Michelle)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MUTE YOURSELF</a:t>
            </a:r>
            <a:endParaRPr/>
          </a:p>
          <a:p>
            <a:pPr marL="457200" lvl="0" indent="-317500" algn="l" rtl="0">
              <a:spcBef>
                <a:spcPts val="0"/>
              </a:spcBef>
              <a:spcAft>
                <a:spcPts val="0"/>
              </a:spcAft>
              <a:buSzPts val="1400"/>
              <a:buChar char="●"/>
            </a:pPr>
            <a:r>
              <a:rPr lang="en-US"/>
              <a:t>QUESTIONS IN THE CHAT</a:t>
            </a:r>
            <a:endParaRPr/>
          </a:p>
          <a:p>
            <a:pPr marL="457200" lvl="0" indent="-317500" algn="l" rtl="0">
              <a:spcBef>
                <a:spcPts val="0"/>
              </a:spcBef>
              <a:spcAft>
                <a:spcPts val="0"/>
              </a:spcAft>
              <a:buSzPts val="1400"/>
              <a:buChar char="●"/>
            </a:pPr>
            <a:r>
              <a:rPr lang="en-US"/>
              <a:t>Closed Captioning available</a:t>
            </a:r>
            <a:endParaRPr/>
          </a:p>
          <a:p>
            <a:pPr marL="457200" lvl="0" indent="-317500" algn="l" rtl="0">
              <a:spcBef>
                <a:spcPts val="0"/>
              </a:spcBef>
              <a:spcAft>
                <a:spcPts val="0"/>
              </a:spcAft>
              <a:buSzPts val="1400"/>
              <a:buChar char="●"/>
            </a:pPr>
            <a:r>
              <a:rPr lang="en-US"/>
              <a:t>Resources available in slides.  Find in FILES in Pathable.</a:t>
            </a:r>
            <a:endParaRPr/>
          </a:p>
          <a:p>
            <a:pPr marL="457200" lvl="0" indent="-317500" algn="l" rtl="0">
              <a:spcBef>
                <a:spcPts val="0"/>
              </a:spcBef>
              <a:spcAft>
                <a:spcPts val="0"/>
              </a:spcAft>
              <a:buSzPts val="1400"/>
              <a:buChar char="●"/>
            </a:pPr>
            <a:r>
              <a:rPr lang="en-US"/>
              <a:t>POLL at the end in Pathable.</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everyone will have differing opinions and we respect that.  </a:t>
            </a:r>
            <a:endParaRPr/>
          </a:p>
          <a:p>
            <a:pPr marL="0" lvl="0" indent="0" algn="l" rtl="0">
              <a:spcBef>
                <a:spcPts val="0"/>
              </a:spcBef>
              <a:spcAft>
                <a:spcPts val="0"/>
              </a:spcAft>
              <a:buNone/>
            </a:pPr>
            <a:endParaRPr/>
          </a:p>
          <a:p>
            <a:pPr marL="0" lvl="0" indent="0" algn="l" rtl="0">
              <a:spcBef>
                <a:spcPts val="0"/>
              </a:spcBef>
              <a:spcAft>
                <a:spcPts val="0"/>
              </a:spcAft>
              <a:buNone/>
            </a:pPr>
            <a:r>
              <a:rPr lang="en-US"/>
              <a:t>We invite you to come to this space today with an open rawness--a heart and mind of empathy and understanding.</a:t>
            </a:r>
            <a:endParaRPr/>
          </a:p>
          <a:p>
            <a:pPr marL="0" lvl="0" indent="0" algn="l" rtl="0">
              <a:spcBef>
                <a:spcPts val="0"/>
              </a:spcBef>
              <a:spcAft>
                <a:spcPts val="0"/>
              </a:spcAft>
              <a:buNone/>
            </a:pPr>
            <a:r>
              <a:rPr lang="en-US"/>
              <a:t>Today will be about reflecting on processes for dialogue, not any one person.</a:t>
            </a:r>
            <a:endParaRPr/>
          </a:p>
          <a:p>
            <a:pPr marL="0" lvl="0" indent="0" algn="l" rtl="0">
              <a:spcBef>
                <a:spcPts val="0"/>
              </a:spcBef>
              <a:spcAft>
                <a:spcPts val="0"/>
              </a:spcAft>
              <a:buNone/>
            </a:pPr>
            <a:endParaRPr/>
          </a:p>
        </p:txBody>
      </p:sp>
      <p:sp>
        <p:nvSpPr>
          <p:cNvPr id="88" name="Google Shape;88;g8ad6142e9c_6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ad6142e9c_6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ad6142e9c_6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 minutes (Michelle)</a:t>
            </a:r>
            <a:endParaRPr/>
          </a:p>
          <a:p>
            <a:pPr marL="0" lvl="0" indent="0" algn="l" rtl="0">
              <a:spcBef>
                <a:spcPts val="0"/>
              </a:spcBef>
              <a:spcAft>
                <a:spcPts val="0"/>
              </a:spcAft>
              <a:buNone/>
            </a:pPr>
            <a:endParaRPr/>
          </a:p>
          <a:p>
            <a:pPr marL="0" lvl="0" indent="0" algn="l" rtl="0">
              <a:spcBef>
                <a:spcPts val="0"/>
              </a:spcBef>
              <a:spcAft>
                <a:spcPts val="0"/>
              </a:spcAft>
              <a:buNone/>
            </a:pPr>
            <a:r>
              <a:rPr lang="en-US"/>
              <a:t>Kendi: “What if instead of a feelings advocacy we had an outcome advocacy that put equitable outcomes before our guilt and anguish?” (p.210)</a:t>
            </a:r>
            <a:endParaRPr/>
          </a:p>
          <a:p>
            <a:pPr marL="0" lvl="0" indent="0" algn="l" rtl="0">
              <a:spcBef>
                <a:spcPts val="0"/>
              </a:spcBef>
              <a:spcAft>
                <a:spcPts val="0"/>
              </a:spcAft>
              <a:buNone/>
            </a:pPr>
            <a:endParaRPr/>
          </a:p>
          <a:p>
            <a:pPr marL="0" lvl="0" indent="0" algn="l" rtl="0">
              <a:spcBef>
                <a:spcPts val="0"/>
              </a:spcBef>
              <a:spcAft>
                <a:spcPts val="0"/>
              </a:spcAft>
              <a:buNone/>
            </a:pPr>
            <a:r>
              <a:rPr lang="en-US"/>
              <a:t>RECOMMENDATION for COMMUNITY NORMS:</a:t>
            </a:r>
            <a:endParaRPr/>
          </a:p>
          <a:p>
            <a:pPr marL="457200" lvl="0" indent="-304800" algn="l" rtl="0">
              <a:lnSpc>
                <a:spcPct val="100000"/>
              </a:lnSpc>
              <a:spcBef>
                <a:spcPts val="0"/>
              </a:spcBef>
              <a:spcAft>
                <a:spcPts val="0"/>
              </a:spcAft>
              <a:buSzPts val="1200"/>
              <a:buAutoNum type="arabicPeriod"/>
            </a:pPr>
            <a:r>
              <a:rPr lang="en-US">
                <a:solidFill>
                  <a:srgbClr val="3F3F3F"/>
                </a:solidFill>
                <a:latin typeface="Arial"/>
                <a:ea typeface="Arial"/>
                <a:cs typeface="Arial"/>
                <a:sym typeface="Arial"/>
              </a:rPr>
              <a:t>What do you expect of us (leaders/curriculum chair)? </a:t>
            </a:r>
            <a:endParaRPr>
              <a:solidFill>
                <a:srgbClr val="3F3F3F"/>
              </a:solidFill>
              <a:latin typeface="Arial"/>
              <a:ea typeface="Arial"/>
              <a:cs typeface="Arial"/>
              <a:sym typeface="Arial"/>
            </a:endParaRPr>
          </a:p>
          <a:p>
            <a:pPr marL="457200" lvl="0" indent="-304800" algn="l" rtl="0">
              <a:lnSpc>
                <a:spcPct val="100000"/>
              </a:lnSpc>
              <a:spcBef>
                <a:spcPts val="0"/>
              </a:spcBef>
              <a:spcAft>
                <a:spcPts val="0"/>
              </a:spcAft>
              <a:buSzPts val="1200"/>
              <a:buAutoNum type="arabicPeriod"/>
            </a:pPr>
            <a:r>
              <a:rPr lang="en-US">
                <a:solidFill>
                  <a:srgbClr val="3F3F3F"/>
                </a:solidFill>
                <a:latin typeface="Arial"/>
                <a:ea typeface="Arial"/>
                <a:cs typeface="Arial"/>
                <a:sym typeface="Arial"/>
              </a:rPr>
              <a:t>What do you expect of each other?</a:t>
            </a:r>
            <a:endParaRPr>
              <a:solidFill>
                <a:srgbClr val="3F3F3F"/>
              </a:solidFill>
              <a:latin typeface="Arial"/>
              <a:ea typeface="Arial"/>
              <a:cs typeface="Arial"/>
              <a:sym typeface="Arial"/>
            </a:endParaRPr>
          </a:p>
          <a:p>
            <a:pPr marL="457200" lvl="0" indent="-304800" algn="l" rtl="0">
              <a:lnSpc>
                <a:spcPct val="100000"/>
              </a:lnSpc>
              <a:spcBef>
                <a:spcPts val="0"/>
              </a:spcBef>
              <a:spcAft>
                <a:spcPts val="0"/>
              </a:spcAft>
              <a:buSzPts val="1200"/>
              <a:buAutoNum type="arabicPeriod"/>
            </a:pPr>
            <a:r>
              <a:rPr lang="en-US">
                <a:solidFill>
                  <a:srgbClr val="3F3F3F"/>
                </a:solidFill>
                <a:latin typeface="Arial"/>
                <a:ea typeface="Arial"/>
                <a:cs typeface="Arial"/>
                <a:sym typeface="Arial"/>
              </a:rPr>
              <a:t>What do you think we expect of you?</a:t>
            </a:r>
            <a:endParaRPr/>
          </a:p>
          <a:p>
            <a:pPr marL="0" lvl="0" indent="0" algn="l" rtl="0">
              <a:spcBef>
                <a:spcPts val="0"/>
              </a:spcBef>
              <a:spcAft>
                <a:spcPts val="0"/>
              </a:spcAft>
              <a:buNone/>
            </a:pPr>
            <a:endParaRPr/>
          </a:p>
          <a:p>
            <a:pPr marL="0" lvl="0" indent="0" algn="l" rtl="0">
              <a:spcBef>
                <a:spcPts val="0"/>
              </a:spcBef>
              <a:spcAft>
                <a:spcPts val="0"/>
              </a:spcAft>
              <a:buNone/>
            </a:pPr>
            <a:r>
              <a:rPr lang="en-US"/>
              <a:t>OPEN RAWNESS: What if we frame every conversation and focus every dialogue on changing action and our behavior, not feelings.  </a:t>
            </a:r>
            <a:endParaRPr/>
          </a:p>
          <a:p>
            <a:pPr marL="0" lvl="0" indent="0" algn="l" rtl="0">
              <a:spcBef>
                <a:spcPts val="0"/>
              </a:spcBef>
              <a:spcAft>
                <a:spcPts val="0"/>
              </a:spcAft>
              <a:buNone/>
            </a:pPr>
            <a:r>
              <a:rPr lang="en-US"/>
              <a:t>Setting and returning to goals and values when listening to diverse voices means not just making yourself feel better, but rather loving others enough to put yourself second.  That’s the power you have as a leader!</a:t>
            </a:r>
            <a:endParaRPr/>
          </a:p>
        </p:txBody>
      </p:sp>
      <p:sp>
        <p:nvSpPr>
          <p:cNvPr id="97" name="Google Shape;97;g8ad6142e9c_6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b33dc4f6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b33dc4f6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 and Megan</a:t>
            </a:r>
            <a:endParaRPr/>
          </a:p>
        </p:txBody>
      </p:sp>
      <p:sp>
        <p:nvSpPr>
          <p:cNvPr id="107" name="Google Shape;107;g8b33dc4f6e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ad6142e9c_6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ad6142e9c_6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minute (Michelle)</a:t>
            </a:r>
            <a:endParaRPr/>
          </a:p>
          <a:p>
            <a:pPr marL="0" lvl="0" indent="0" algn="l" rtl="0">
              <a:spcBef>
                <a:spcPts val="0"/>
              </a:spcBef>
              <a:spcAft>
                <a:spcPts val="0"/>
              </a:spcAft>
              <a:buNone/>
            </a:pPr>
            <a:endParaRPr/>
          </a:p>
          <a:p>
            <a:pPr marL="0" lvl="0" indent="0" algn="l" rtl="0">
              <a:spcBef>
                <a:spcPts val="0"/>
              </a:spcBef>
              <a:spcAft>
                <a:spcPts val="0"/>
              </a:spcAft>
              <a:buNone/>
            </a:pPr>
            <a:r>
              <a:rPr lang="en-US"/>
              <a:t>POLL: How do you view the interaction in the scenario? (3 minutes)</a:t>
            </a:r>
            <a:endParaRPr/>
          </a:p>
          <a:p>
            <a:pPr marL="457200" lvl="0" indent="0" algn="l" rtl="0">
              <a:spcBef>
                <a:spcPts val="0"/>
              </a:spcBef>
              <a:spcAft>
                <a:spcPts val="0"/>
              </a:spcAft>
              <a:buNone/>
            </a:pPr>
            <a:r>
              <a:rPr lang="en-US"/>
              <a:t>Positive</a:t>
            </a:r>
            <a:endParaRPr/>
          </a:p>
          <a:p>
            <a:pPr marL="457200" lvl="0" indent="0" algn="l" rtl="0">
              <a:spcBef>
                <a:spcPts val="0"/>
              </a:spcBef>
              <a:spcAft>
                <a:spcPts val="0"/>
              </a:spcAft>
              <a:buNone/>
            </a:pPr>
            <a:r>
              <a:rPr lang="en-US"/>
              <a:t>Somewhat positive</a:t>
            </a:r>
            <a:endParaRPr/>
          </a:p>
          <a:p>
            <a:pPr marL="457200" lvl="0" indent="0" algn="l" rtl="0">
              <a:spcBef>
                <a:spcPts val="0"/>
              </a:spcBef>
              <a:spcAft>
                <a:spcPts val="0"/>
              </a:spcAft>
              <a:buNone/>
            </a:pPr>
            <a:r>
              <a:rPr lang="en-US"/>
              <a:t>Neutral </a:t>
            </a:r>
            <a:endParaRPr/>
          </a:p>
          <a:p>
            <a:pPr marL="457200" lvl="0" indent="0" algn="l" rtl="0">
              <a:spcBef>
                <a:spcPts val="0"/>
              </a:spcBef>
              <a:spcAft>
                <a:spcPts val="0"/>
              </a:spcAft>
              <a:buNone/>
            </a:pPr>
            <a:r>
              <a:rPr lang="en-US"/>
              <a:t>Somewhat negative</a:t>
            </a:r>
            <a:endParaRPr/>
          </a:p>
          <a:p>
            <a:pPr marL="457200" lvl="0" indent="0" algn="l" rtl="0">
              <a:spcBef>
                <a:spcPts val="0"/>
              </a:spcBef>
              <a:spcAft>
                <a:spcPts val="0"/>
              </a:spcAft>
              <a:buNone/>
            </a:pPr>
            <a:r>
              <a:rPr lang="en-US"/>
              <a:t>Negative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 name="Google Shape;114;g8ad6142e9c_6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b0fffc3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b0fffc3b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 (3 minutes)</a:t>
            </a:r>
            <a:endParaRPr/>
          </a:p>
          <a:p>
            <a:pPr marL="457200" lvl="0" indent="0" algn="l" rtl="0">
              <a:lnSpc>
                <a:spcPct val="90000"/>
              </a:lnSpc>
              <a:spcBef>
                <a:spcPts val="0"/>
              </a:spcBef>
              <a:spcAft>
                <a:spcPts val="0"/>
              </a:spcAft>
              <a:buNone/>
            </a:pPr>
            <a:endParaRPr>
              <a:solidFill>
                <a:schemeClr val="dk2"/>
              </a:solidFill>
              <a:latin typeface="Arial"/>
              <a:ea typeface="Arial"/>
              <a:cs typeface="Arial"/>
              <a:sym typeface="Arial"/>
            </a:endParaRPr>
          </a:p>
          <a:p>
            <a:pPr marL="457200" lvl="0" indent="0" algn="l" rtl="0">
              <a:lnSpc>
                <a:spcPct val="90000"/>
              </a:lnSpc>
              <a:spcBef>
                <a:spcPts val="600"/>
              </a:spcBef>
              <a:spcAft>
                <a:spcPts val="600"/>
              </a:spcAft>
              <a:buNone/>
            </a:pPr>
            <a:r>
              <a:rPr lang="en-US">
                <a:solidFill>
                  <a:schemeClr val="dk2"/>
                </a:solidFill>
                <a:latin typeface="Arial"/>
                <a:ea typeface="Arial"/>
                <a:cs typeface="Arial"/>
                <a:sym typeface="Arial"/>
              </a:rPr>
              <a:t>Requires humans to work with humans collectively to eliminate all manifestations of oppression (Love, et al., 2007)</a:t>
            </a:r>
            <a:endParaRPr/>
          </a:p>
        </p:txBody>
      </p:sp>
      <p:sp>
        <p:nvSpPr>
          <p:cNvPr id="121" name="Google Shape;121;g8b0fffc3b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ad6142e9c_6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ad6142e9c_6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Michelle--2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t>Conversations--should be a </a:t>
            </a:r>
            <a:r>
              <a:rPr lang="en-US" u="sng"/>
              <a:t>dialogue</a:t>
            </a:r>
            <a:r>
              <a:rPr lang="en-US"/>
              <a:t>.</a:t>
            </a:r>
            <a:endParaRPr/>
          </a:p>
          <a:p>
            <a:pPr marL="0" lvl="0" indent="0" algn="l" rtl="0">
              <a:spcBef>
                <a:spcPts val="0"/>
              </a:spcBef>
              <a:spcAft>
                <a:spcPts val="0"/>
              </a:spcAft>
              <a:buNone/>
            </a:pPr>
            <a:r>
              <a:rPr lang="en-US"/>
              <a:t>Discussion=more like talking at a people. </a:t>
            </a:r>
            <a:endParaRPr/>
          </a:p>
          <a:p>
            <a:pPr marL="0" lvl="0" indent="0" algn="l" rtl="0">
              <a:spcBef>
                <a:spcPts val="0"/>
              </a:spcBef>
              <a:spcAft>
                <a:spcPts val="0"/>
              </a:spcAft>
              <a:buNone/>
            </a:pPr>
            <a:endParaRPr/>
          </a:p>
          <a:p>
            <a:pPr marL="0" lvl="0" indent="0" algn="l" rtl="0">
              <a:spcBef>
                <a:spcPts val="0"/>
              </a:spcBef>
              <a:spcAft>
                <a:spcPts val="0"/>
              </a:spcAft>
              <a:buNone/>
            </a:pPr>
            <a:r>
              <a:rPr lang="en-US"/>
              <a:t>So AVOID discussions, for more DIALOGUE and CONVERSATION.</a:t>
            </a:r>
            <a:endParaRPr/>
          </a:p>
          <a:p>
            <a:pPr marL="0" lvl="0" indent="457200" algn="l" rtl="0">
              <a:spcBef>
                <a:spcPts val="0"/>
              </a:spcBef>
              <a:spcAft>
                <a:spcPts val="0"/>
              </a:spcAft>
              <a:buNone/>
            </a:pPr>
            <a:r>
              <a:rPr lang="en-US"/>
              <a:t>How does that make people feel?</a:t>
            </a:r>
            <a:endParaRPr/>
          </a:p>
          <a:p>
            <a:pPr marL="0" lvl="0" indent="457200" algn="l" rtl="0">
              <a:spcBef>
                <a:spcPts val="0"/>
              </a:spcBef>
              <a:spcAft>
                <a:spcPts val="0"/>
              </a:spcAft>
              <a:buNone/>
            </a:pPr>
            <a:r>
              <a:rPr lang="en-US"/>
              <a:t>So what works?</a:t>
            </a:r>
            <a:endParaRPr/>
          </a:p>
          <a:p>
            <a:pPr marL="0" lvl="0" indent="457200" algn="l" rtl="0">
              <a:spcBef>
                <a:spcPts val="0"/>
              </a:spcBef>
              <a:spcAft>
                <a:spcPts val="0"/>
              </a:spcAft>
              <a:buNone/>
            </a:pPr>
            <a:endParaRPr/>
          </a:p>
          <a:p>
            <a:pPr marL="0" lvl="0" indent="0" algn="l" rtl="0">
              <a:spcBef>
                <a:spcPts val="0"/>
              </a:spcBef>
              <a:spcAft>
                <a:spcPts val="0"/>
              </a:spcAft>
              <a:buNone/>
            </a:pPr>
            <a:endParaRPr/>
          </a:p>
        </p:txBody>
      </p:sp>
      <p:sp>
        <p:nvSpPr>
          <p:cNvPr id="130" name="Google Shape;130;g8ad6142e9c_6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ad6142e9c_6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ad6142e9c_6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a:t>7 minutes (Karen)</a:t>
            </a:r>
            <a:endParaRPr/>
          </a:p>
          <a:p>
            <a:pPr marL="0" lvl="0" indent="0" algn="l" rtl="0">
              <a:spcBef>
                <a:spcPts val="0"/>
              </a:spcBef>
              <a:spcAft>
                <a:spcPts val="0"/>
              </a:spcAft>
              <a:buClr>
                <a:schemeClr val="dk2"/>
              </a:buClr>
              <a:buSzPts val="1100"/>
              <a:buFont typeface="Arial"/>
              <a:buNone/>
            </a:pPr>
            <a:endParaRPr b="1"/>
          </a:p>
          <a:p>
            <a:pPr marL="0" lvl="0" indent="0" algn="l" rtl="0">
              <a:spcBef>
                <a:spcPts val="0"/>
              </a:spcBef>
              <a:spcAft>
                <a:spcPts val="0"/>
              </a:spcAft>
              <a:buClr>
                <a:schemeClr val="dk2"/>
              </a:buClr>
              <a:buSzPts val="1100"/>
              <a:buFont typeface="Arial"/>
              <a:buNone/>
            </a:pPr>
            <a:r>
              <a:rPr lang="en-US" b="1"/>
              <a:t>Effective TOOLS to use:</a:t>
            </a:r>
            <a:endParaRPr b="1"/>
          </a:p>
          <a:p>
            <a:pPr marL="457200" lvl="0" indent="-317500" algn="l" rtl="0">
              <a:spcBef>
                <a:spcPts val="0"/>
              </a:spcBef>
              <a:spcAft>
                <a:spcPts val="0"/>
              </a:spcAft>
              <a:buSzPts val="1400"/>
              <a:buChar char="●"/>
            </a:pPr>
            <a:r>
              <a:rPr lang="en-US"/>
              <a:t>RAVEN method </a:t>
            </a:r>
            <a:endParaRPr/>
          </a:p>
          <a:p>
            <a:pPr marL="1371600" lvl="1" indent="-317500" algn="l" rtl="0">
              <a:spcBef>
                <a:spcPts val="0"/>
              </a:spcBef>
              <a:spcAft>
                <a:spcPts val="0"/>
              </a:spcAft>
              <a:buSzPts val="1400"/>
              <a:buChar char="○"/>
            </a:pPr>
            <a:r>
              <a:rPr lang="en-US"/>
              <a:t>REDIRECT: Decide calling in vs. calling out: What’s effective? Do I know this person well?</a:t>
            </a:r>
            <a:endParaRPr/>
          </a:p>
          <a:p>
            <a:pPr marL="1371600" lvl="0" indent="0" algn="l" rtl="0">
              <a:spcBef>
                <a:spcPts val="0"/>
              </a:spcBef>
              <a:spcAft>
                <a:spcPts val="0"/>
              </a:spcAft>
              <a:buNone/>
            </a:pPr>
            <a:endParaRPr/>
          </a:p>
          <a:p>
            <a:pPr marL="1371600" lvl="1" indent="-317500" algn="l" rtl="0">
              <a:spcBef>
                <a:spcPts val="0"/>
              </a:spcBef>
              <a:spcAft>
                <a:spcPts val="0"/>
              </a:spcAft>
              <a:buSzPts val="1400"/>
              <a:buChar char="○"/>
            </a:pPr>
            <a:r>
              <a:rPr lang="en-US"/>
              <a:t>ASK: If you feel it, ask for CLARIFICATION. </a:t>
            </a:r>
            <a:endParaRPr/>
          </a:p>
          <a:p>
            <a:pPr marL="1828800" lvl="2" indent="-317500" algn="l" rtl="0">
              <a:spcBef>
                <a:spcPts val="0"/>
              </a:spcBef>
              <a:spcAft>
                <a:spcPts val="0"/>
              </a:spcAft>
              <a:buSzPts val="1400"/>
              <a:buChar char="■"/>
            </a:pPr>
            <a:r>
              <a:rPr lang="en-US"/>
              <a:t>Listen for </a:t>
            </a:r>
            <a:r>
              <a:rPr lang="en-US" b="1"/>
              <a:t>microaggressions </a:t>
            </a:r>
            <a:r>
              <a:rPr lang="en-US"/>
              <a:t>and racialized </a:t>
            </a:r>
            <a:r>
              <a:rPr lang="en-US" b="1"/>
              <a:t>microassaults</a:t>
            </a:r>
            <a:r>
              <a:rPr lang="en-US"/>
              <a:t>: “THOSE” students. “She’s so touchy feely.” “I can’t even understand him with his accent.” “She’s so lazy.” “Here comes trouble”</a:t>
            </a:r>
            <a:endParaRPr/>
          </a:p>
          <a:p>
            <a:pPr marL="1828800" lvl="2" indent="-317500" algn="l" rtl="0">
              <a:spcBef>
                <a:spcPts val="0"/>
              </a:spcBef>
              <a:spcAft>
                <a:spcPts val="0"/>
              </a:spcAft>
              <a:buSzPts val="1400"/>
              <a:buChar char="■"/>
            </a:pPr>
            <a:r>
              <a:rPr lang="en-US" b="1"/>
              <a:t>Microinvalidations </a:t>
            </a:r>
            <a:r>
              <a:rPr lang="en-US"/>
              <a:t>and </a:t>
            </a:r>
            <a:r>
              <a:rPr lang="en-US" b="1"/>
              <a:t>microinsults</a:t>
            </a:r>
            <a:r>
              <a:rPr lang="en-US"/>
              <a:t>: “Oh, you have a Ph.D.?” “You didn’t answer my question.” “Girls don’t do well in STEM usually” “You speak really good English” “I don’t see color” “I understand what you’re going through, I grew up poor”</a:t>
            </a:r>
            <a:endParaRPr/>
          </a:p>
          <a:p>
            <a:pPr marL="0" lvl="0" indent="0" algn="l" rtl="0">
              <a:spcBef>
                <a:spcPts val="0"/>
              </a:spcBef>
              <a:spcAft>
                <a:spcPts val="0"/>
              </a:spcAft>
              <a:buNone/>
            </a:pPr>
            <a:endParaRPr/>
          </a:p>
          <a:p>
            <a:pPr marL="1371600" lvl="1" indent="-317500" algn="l" rtl="0">
              <a:spcBef>
                <a:spcPts val="0"/>
              </a:spcBef>
              <a:spcAft>
                <a:spcPts val="0"/>
              </a:spcAft>
              <a:buSzPts val="1400"/>
              <a:buChar char="○"/>
            </a:pPr>
            <a:r>
              <a:rPr lang="en-US"/>
              <a:t>VALUES CLARIFICATION:</a:t>
            </a:r>
            <a:endParaRPr/>
          </a:p>
          <a:p>
            <a:pPr marL="1828800" lvl="2" indent="-317500" algn="l" rtl="0">
              <a:spcBef>
                <a:spcPts val="0"/>
              </a:spcBef>
              <a:spcAft>
                <a:spcPts val="0"/>
              </a:spcAft>
              <a:buSzPts val="1400"/>
              <a:buChar char="■"/>
            </a:pPr>
            <a:r>
              <a:rPr lang="en-US"/>
              <a:t>Ask what they mean? </a:t>
            </a:r>
            <a:endParaRPr/>
          </a:p>
          <a:p>
            <a:pPr marL="1828800" lvl="2" indent="-317500" algn="l" rtl="0">
              <a:spcBef>
                <a:spcPts val="0"/>
              </a:spcBef>
              <a:spcAft>
                <a:spcPts val="0"/>
              </a:spcAft>
              <a:buSzPts val="1400"/>
              <a:buChar char="■"/>
            </a:pPr>
            <a:r>
              <a:rPr lang="en-US"/>
              <a:t>Remind them of the established COMMUNITY NORMS and COMMITTEE GOALS.</a:t>
            </a:r>
            <a:endParaRPr/>
          </a:p>
          <a:p>
            <a:pPr marL="1828800" lvl="0" indent="0" algn="l" rtl="0">
              <a:spcBef>
                <a:spcPts val="0"/>
              </a:spcBef>
              <a:spcAft>
                <a:spcPts val="0"/>
              </a:spcAft>
              <a:buNone/>
            </a:pPr>
            <a:endParaRPr/>
          </a:p>
          <a:p>
            <a:pPr marL="1371600" lvl="1" indent="-317500" algn="l" rtl="0">
              <a:spcBef>
                <a:spcPts val="0"/>
              </a:spcBef>
              <a:spcAft>
                <a:spcPts val="0"/>
              </a:spcAft>
              <a:buSzPts val="1400"/>
              <a:buChar char="○"/>
            </a:pPr>
            <a:r>
              <a:rPr lang="en-US"/>
              <a:t>EMPHASIZE OWN FEELINGS: </a:t>
            </a:r>
            <a:endParaRPr/>
          </a:p>
          <a:p>
            <a:pPr marL="1828800" lvl="0" indent="0" algn="l" rtl="0">
              <a:spcBef>
                <a:spcPts val="0"/>
              </a:spcBef>
              <a:spcAft>
                <a:spcPts val="0"/>
              </a:spcAft>
              <a:buNone/>
            </a:pPr>
            <a:endParaRPr/>
          </a:p>
          <a:p>
            <a:pPr marL="1371600" lvl="1" indent="-317500" algn="l" rtl="0">
              <a:spcBef>
                <a:spcPts val="0"/>
              </a:spcBef>
              <a:spcAft>
                <a:spcPts val="0"/>
              </a:spcAft>
              <a:buSzPts val="1400"/>
              <a:buChar char="○"/>
            </a:pPr>
            <a:r>
              <a:rPr lang="en-US"/>
              <a:t>GIVE what they can DO NEXT instead of flipping to a dominant culture lens</a:t>
            </a:r>
            <a:endParaRPr/>
          </a:p>
          <a:p>
            <a:pPr marL="1371600" lvl="0" indent="0" algn="l" rtl="0">
              <a:spcBef>
                <a:spcPts val="0"/>
              </a:spcBef>
              <a:spcAft>
                <a:spcPts val="0"/>
              </a:spcAft>
              <a:buNone/>
            </a:pPr>
            <a:endParaRPr/>
          </a:p>
          <a:p>
            <a:pPr marL="914400" lvl="0" indent="-317500" algn="l" rtl="0">
              <a:spcBef>
                <a:spcPts val="0"/>
              </a:spcBef>
              <a:spcAft>
                <a:spcPts val="0"/>
              </a:spcAft>
              <a:buSzPts val="1400"/>
              <a:buChar char="●"/>
            </a:pPr>
            <a:r>
              <a:rPr lang="en-US"/>
              <a:t>Handout and videos at the end of slides!</a:t>
            </a:r>
            <a:endParaRPr/>
          </a:p>
          <a:p>
            <a:pPr marL="914400" lvl="0" indent="-317500" algn="l" rtl="0">
              <a:spcBef>
                <a:spcPts val="0"/>
              </a:spcBef>
              <a:spcAft>
                <a:spcPts val="0"/>
              </a:spcAft>
              <a:buSzPts val="1400"/>
              <a:buChar char="●"/>
            </a:pPr>
            <a:r>
              <a:rPr lang="en-US"/>
              <a:t>Remember that SELF-REFLECTION is the key--</a:t>
            </a:r>
            <a:r>
              <a:rPr lang="en-US" b="1"/>
              <a:t>coded language</a:t>
            </a:r>
            <a:r>
              <a:rPr lang="en-US"/>
              <a:t> is deep seeded in the “discourse of collegiality”</a:t>
            </a:r>
            <a:endParaRPr/>
          </a:p>
        </p:txBody>
      </p:sp>
      <p:sp>
        <p:nvSpPr>
          <p:cNvPr id="138" name="Google Shape;138;g8ad6142e9c_6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815926" y="5176909"/>
            <a:ext cx="10547847" cy="15052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65"/>
        <p:cNvGrpSpPr/>
        <p:nvPr/>
      </p:nvGrpSpPr>
      <p:grpSpPr>
        <a:xfrm>
          <a:off x="0" y="0"/>
          <a:ext cx="0" cy="0"/>
          <a:chOff x="0" y="0"/>
          <a:chExt cx="0" cy="0"/>
        </a:xfrm>
      </p:grpSpPr>
      <p:sp>
        <p:nvSpPr>
          <p:cNvPr id="66" name="Google Shape;66;p11"/>
          <p:cNvSpPr/>
          <p:nvPr/>
        </p:nvSpPr>
        <p:spPr>
          <a:xfrm>
            <a:off x="0" y="0"/>
            <a:ext cx="4049486"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11"/>
          <p:cNvSpPr/>
          <p:nvPr/>
        </p:nvSpPr>
        <p:spPr>
          <a:xfrm>
            <a:off x="-1734" y="1112108"/>
            <a:ext cx="4049486" cy="4559350"/>
          </a:xfrm>
          <a:prstGeom prst="rect">
            <a:avLst/>
          </a:prstGeom>
          <a:solidFill>
            <a:srgbClr val="0546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11"/>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1"/>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1"/>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12192000" cy="2355163"/>
          </a:xfrm>
          <a:prstGeom prst="rect">
            <a:avLst/>
          </a:prstGeom>
          <a:solidFill>
            <a:srgbClr val="3197AE"/>
          </a:solidFill>
          <a:ln>
            <a:noFill/>
          </a:ln>
          <a:effectLst>
            <a:outerShdw blurRad="190500" dist="38100" dir="54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600"/>
              <a:buFont typeface="Arial"/>
              <a:buNone/>
              <a:defRPr sz="26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3"/>
          <p:cNvCxnSpPr/>
          <p:nvPr/>
        </p:nvCxnSpPr>
        <p:spPr>
          <a:xfrm rot="10800000">
            <a:off x="0" y="2329763"/>
            <a:ext cx="12192000" cy="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p:nvPr/>
        </p:nvSpPr>
        <p:spPr>
          <a:xfrm>
            <a:off x="0" y="0"/>
            <a:ext cx="4049486" cy="6858000"/>
          </a:xfrm>
          <a:prstGeom prst="rect">
            <a:avLst/>
          </a:prstGeom>
          <a:solidFill>
            <a:schemeClr val="accent5"/>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4"/>
          <p:cNvSpPr/>
          <p:nvPr/>
        </p:nvSpPr>
        <p:spPr>
          <a:xfrm>
            <a:off x="-1734" y="1112108"/>
            <a:ext cx="4049486" cy="4559350"/>
          </a:xfrm>
          <a:prstGeom prst="rect">
            <a:avLst/>
          </a:prstGeom>
          <a:solidFill>
            <a:srgbClr val="3E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4"/>
          <p:cNvSpPr txBox="1">
            <a:spLocks noGrp="1"/>
          </p:cNvSpPr>
          <p:nvPr>
            <p:ph type="body" idx="2"/>
          </p:nvPr>
        </p:nvSpPr>
        <p:spPr>
          <a:xfrm>
            <a:off x="247135" y="2928551"/>
            <a:ext cx="3583461" cy="2533135"/>
          </a:xfrm>
          <a:prstGeom prst="rect">
            <a:avLst/>
          </a:prstGeom>
          <a:noFill/>
          <a:ln w="9525" cap="flat" cmpd="sng">
            <a:solidFill>
              <a:srgbClr val="F8EEDB"/>
            </a:solidFill>
            <a:prstDash val="solid"/>
            <a:round/>
            <a:headEnd type="none" w="sm" len="sm"/>
            <a:tailEnd type="none" w="sm" len="sm"/>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4"/>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chemeClr val="accent2"/>
                </a:solidFill>
                <a:latin typeface="Arial"/>
                <a:ea typeface="Arial"/>
                <a:cs typeface="Arial"/>
                <a:sym typeface="Arial"/>
              </a:defRPr>
            </a:lvl1pPr>
            <a:lvl2pPr marL="0" lvl="1" indent="0" algn="r">
              <a:spcBef>
                <a:spcPts val="0"/>
              </a:spcBef>
              <a:buNone/>
              <a:defRPr sz="1000" b="0" i="0" u="none" strike="noStrike" cap="none">
                <a:solidFill>
                  <a:schemeClr val="accent2"/>
                </a:solidFill>
                <a:latin typeface="Arial"/>
                <a:ea typeface="Arial"/>
                <a:cs typeface="Arial"/>
                <a:sym typeface="Arial"/>
              </a:defRPr>
            </a:lvl2pPr>
            <a:lvl3pPr marL="0" lvl="2" indent="0" algn="r">
              <a:spcBef>
                <a:spcPts val="0"/>
              </a:spcBef>
              <a:buNone/>
              <a:defRPr sz="1000" b="0" i="0" u="none" strike="noStrike" cap="none">
                <a:solidFill>
                  <a:schemeClr val="accent2"/>
                </a:solidFill>
                <a:latin typeface="Arial"/>
                <a:ea typeface="Arial"/>
                <a:cs typeface="Arial"/>
                <a:sym typeface="Arial"/>
              </a:defRPr>
            </a:lvl3pPr>
            <a:lvl4pPr marL="0" lvl="3" indent="0" algn="r">
              <a:spcBef>
                <a:spcPts val="0"/>
              </a:spcBef>
              <a:buNone/>
              <a:defRPr sz="1000" b="0" i="0" u="none" strike="noStrike" cap="none">
                <a:solidFill>
                  <a:schemeClr val="accent2"/>
                </a:solidFill>
                <a:latin typeface="Arial"/>
                <a:ea typeface="Arial"/>
                <a:cs typeface="Arial"/>
                <a:sym typeface="Arial"/>
              </a:defRPr>
            </a:lvl4pPr>
            <a:lvl5pPr marL="0" lvl="4" indent="0" algn="r">
              <a:spcBef>
                <a:spcPts val="0"/>
              </a:spcBef>
              <a:buNone/>
              <a:defRPr sz="1000" b="0" i="0" u="none" strike="noStrike" cap="none">
                <a:solidFill>
                  <a:schemeClr val="accent2"/>
                </a:solidFill>
                <a:latin typeface="Arial"/>
                <a:ea typeface="Arial"/>
                <a:cs typeface="Arial"/>
                <a:sym typeface="Arial"/>
              </a:defRPr>
            </a:lvl5pPr>
            <a:lvl6pPr marL="0" lvl="5" indent="0" algn="r">
              <a:spcBef>
                <a:spcPts val="0"/>
              </a:spcBef>
              <a:buNone/>
              <a:defRPr sz="1000" b="0" i="0" u="none" strike="noStrike" cap="none">
                <a:solidFill>
                  <a:schemeClr val="accent2"/>
                </a:solidFill>
                <a:latin typeface="Arial"/>
                <a:ea typeface="Arial"/>
                <a:cs typeface="Arial"/>
                <a:sym typeface="Arial"/>
              </a:defRPr>
            </a:lvl6pPr>
            <a:lvl7pPr marL="0" lvl="6" indent="0" algn="r">
              <a:spcBef>
                <a:spcPts val="0"/>
              </a:spcBef>
              <a:buNone/>
              <a:defRPr sz="1000" b="0" i="0" u="none" strike="noStrike" cap="none">
                <a:solidFill>
                  <a:schemeClr val="accent2"/>
                </a:solidFill>
                <a:latin typeface="Arial"/>
                <a:ea typeface="Arial"/>
                <a:cs typeface="Arial"/>
                <a:sym typeface="Arial"/>
              </a:defRPr>
            </a:lvl7pPr>
            <a:lvl8pPr marL="0" lvl="7" indent="0" algn="r">
              <a:spcBef>
                <a:spcPts val="0"/>
              </a:spcBef>
              <a:buNone/>
              <a:defRPr sz="1000" b="0" i="0" u="none" strike="noStrike" cap="none">
                <a:solidFill>
                  <a:schemeClr val="accent2"/>
                </a:solidFill>
                <a:latin typeface="Arial"/>
                <a:ea typeface="Arial"/>
                <a:cs typeface="Arial"/>
                <a:sym typeface="Arial"/>
              </a:defRPr>
            </a:lvl8pPr>
            <a:lvl9pPr marL="0" lvl="8" indent="0" algn="r">
              <a:spcBef>
                <a:spcPts val="0"/>
              </a:spcBef>
              <a:buNone/>
              <a:defRPr sz="10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p:nvPr/>
        </p:nvSpPr>
        <p:spPr>
          <a:xfrm>
            <a:off x="11510682" y="-37218"/>
            <a:ext cx="681318" cy="6895217"/>
          </a:xfrm>
          <a:prstGeom prst="rect">
            <a:avLst/>
          </a:prstGeom>
          <a:solidFill>
            <a:schemeClr val="accent5"/>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9" name="Google Shape;29;p4"/>
          <p:cNvCxnSpPr/>
          <p:nvPr/>
        </p:nvCxnSpPr>
        <p:spPr>
          <a:xfrm rot="10800000">
            <a:off x="-1734" y="111210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0" name="Google Shape;30;p4"/>
          <p:cNvCxnSpPr/>
          <p:nvPr/>
        </p:nvCxnSpPr>
        <p:spPr>
          <a:xfrm rot="10800000">
            <a:off x="-1734" y="5671458"/>
            <a:ext cx="4049486" cy="0"/>
          </a:xfrm>
          <a:prstGeom prst="straightConnector1">
            <a:avLst/>
          </a:prstGeom>
          <a:noFill/>
          <a:ln w="38100" cap="flat" cmpd="sng">
            <a:solidFill>
              <a:schemeClr val="accent2"/>
            </a:solidFill>
            <a:prstDash val="solid"/>
            <a:miter lim="800000"/>
            <a:headEnd type="none" w="sm" len="sm"/>
            <a:tailEnd type="none" w="sm" len="sm"/>
          </a:ln>
        </p:spPr>
      </p:cxnSp>
      <p:cxnSp>
        <p:nvCxnSpPr>
          <p:cNvPr id="31" name="Google Shape;31;p4"/>
          <p:cNvCxnSpPr/>
          <p:nvPr/>
        </p:nvCxnSpPr>
        <p:spPr>
          <a:xfrm rot="10800000">
            <a:off x="11510682"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2"/>
                </a:solidFill>
                <a:latin typeface="Arial"/>
                <a:ea typeface="Arial"/>
                <a:cs typeface="Arial"/>
                <a:sym typeface="Arial"/>
              </a:rPr>
              <a:t>‹#›</a:t>
            </a:fld>
            <a:endParaRPr sz="1000" b="0" i="0" u="none" strike="noStrike" cap="none">
              <a:solidFill>
                <a:schemeClr val="accent2"/>
              </a:solidFill>
              <a:latin typeface="Arial"/>
              <a:ea typeface="Arial"/>
              <a:cs typeface="Arial"/>
              <a:sym typeface="Arial"/>
            </a:endParaRPr>
          </a:p>
        </p:txBody>
      </p:sp>
      <p:cxnSp>
        <p:nvCxnSpPr>
          <p:cNvPr id="38" name="Google Shape;38;p5"/>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39"/>
        <p:cNvGrpSpPr/>
        <p:nvPr/>
      </p:nvGrpSpPr>
      <p:grpSpPr>
        <a:xfrm>
          <a:off x="0" y="0"/>
          <a:ext cx="0" cy="0"/>
          <a:chOff x="0" y="0"/>
          <a:chExt cx="0" cy="0"/>
        </a:xfrm>
      </p:grpSpPr>
      <p:sp>
        <p:nvSpPr>
          <p:cNvPr id="40" name="Google Shape;40;p6"/>
          <p:cNvSpPr/>
          <p:nvPr/>
        </p:nvSpPr>
        <p:spPr>
          <a:xfrm>
            <a:off x="0" y="0"/>
            <a:ext cx="927847" cy="6858000"/>
          </a:xfrm>
          <a:prstGeom prst="rect">
            <a:avLst/>
          </a:prstGeom>
          <a:solidFill>
            <a:srgbClr val="3197AE"/>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532E11"/>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rgbClr val="532E11"/>
                </a:solidFill>
                <a:latin typeface="Arial"/>
                <a:ea typeface="Arial"/>
                <a:cs typeface="Arial"/>
                <a:sym typeface="Arial"/>
              </a:rPr>
              <a:t>‹#›</a:t>
            </a:fld>
            <a:endParaRPr sz="1000" b="0" i="0" u="none" strike="noStrike" cap="none">
              <a:solidFill>
                <a:srgbClr val="532E11"/>
              </a:solidFill>
              <a:latin typeface="Arial"/>
              <a:ea typeface="Arial"/>
              <a:cs typeface="Arial"/>
              <a:sym typeface="Arial"/>
            </a:endParaRPr>
          </a:p>
        </p:txBody>
      </p:sp>
      <p:sp>
        <p:nvSpPr>
          <p:cNvPr id="43" name="Google Shape;43;p6"/>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
          <p:cNvCxnSpPr/>
          <p:nvPr/>
        </p:nvCxnSpPr>
        <p:spPr>
          <a:xfrm rot="10800000">
            <a:off x="907790" y="-37217"/>
            <a:ext cx="0" cy="6895220"/>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000" b="0" i="0" u="none" strike="noStrike" cap="none">
                <a:solidFill>
                  <a:srgbClr val="532E11"/>
                </a:solidFill>
                <a:latin typeface="Arial"/>
                <a:ea typeface="Arial"/>
                <a:cs typeface="Arial"/>
                <a:sym typeface="Arial"/>
              </a:defRPr>
            </a:lvl1pPr>
            <a:lvl2pPr marL="0" lvl="1" indent="0" algn="r">
              <a:spcBef>
                <a:spcPts val="0"/>
              </a:spcBef>
              <a:buNone/>
              <a:defRPr sz="1000" b="0" i="0" u="none" strike="noStrike" cap="none">
                <a:solidFill>
                  <a:srgbClr val="532E11"/>
                </a:solidFill>
                <a:latin typeface="Arial"/>
                <a:ea typeface="Arial"/>
                <a:cs typeface="Arial"/>
                <a:sym typeface="Arial"/>
              </a:defRPr>
            </a:lvl2pPr>
            <a:lvl3pPr marL="0" lvl="2" indent="0" algn="r">
              <a:spcBef>
                <a:spcPts val="0"/>
              </a:spcBef>
              <a:buNone/>
              <a:defRPr sz="1000" b="0" i="0" u="none" strike="noStrike" cap="none">
                <a:solidFill>
                  <a:srgbClr val="532E11"/>
                </a:solidFill>
                <a:latin typeface="Arial"/>
                <a:ea typeface="Arial"/>
                <a:cs typeface="Arial"/>
                <a:sym typeface="Arial"/>
              </a:defRPr>
            </a:lvl3pPr>
            <a:lvl4pPr marL="0" lvl="3" indent="0" algn="r">
              <a:spcBef>
                <a:spcPts val="0"/>
              </a:spcBef>
              <a:buNone/>
              <a:defRPr sz="1000" b="0" i="0" u="none" strike="noStrike" cap="none">
                <a:solidFill>
                  <a:srgbClr val="532E11"/>
                </a:solidFill>
                <a:latin typeface="Arial"/>
                <a:ea typeface="Arial"/>
                <a:cs typeface="Arial"/>
                <a:sym typeface="Arial"/>
              </a:defRPr>
            </a:lvl4pPr>
            <a:lvl5pPr marL="0" lvl="4" indent="0" algn="r">
              <a:spcBef>
                <a:spcPts val="0"/>
              </a:spcBef>
              <a:buNone/>
              <a:defRPr sz="1000" b="0" i="0" u="none" strike="noStrike" cap="none">
                <a:solidFill>
                  <a:srgbClr val="532E11"/>
                </a:solidFill>
                <a:latin typeface="Arial"/>
                <a:ea typeface="Arial"/>
                <a:cs typeface="Arial"/>
                <a:sym typeface="Arial"/>
              </a:defRPr>
            </a:lvl5pPr>
            <a:lvl6pPr marL="0" lvl="5" indent="0" algn="r">
              <a:spcBef>
                <a:spcPts val="0"/>
              </a:spcBef>
              <a:buNone/>
              <a:defRPr sz="1000" b="0" i="0" u="none" strike="noStrike" cap="none">
                <a:solidFill>
                  <a:srgbClr val="532E11"/>
                </a:solidFill>
                <a:latin typeface="Arial"/>
                <a:ea typeface="Arial"/>
                <a:cs typeface="Arial"/>
                <a:sym typeface="Arial"/>
              </a:defRPr>
            </a:lvl6pPr>
            <a:lvl7pPr marL="0" lvl="6" indent="0" algn="r">
              <a:spcBef>
                <a:spcPts val="0"/>
              </a:spcBef>
              <a:buNone/>
              <a:defRPr sz="1000" b="0" i="0" u="none" strike="noStrike" cap="none">
                <a:solidFill>
                  <a:srgbClr val="532E11"/>
                </a:solidFill>
                <a:latin typeface="Arial"/>
                <a:ea typeface="Arial"/>
                <a:cs typeface="Arial"/>
                <a:sym typeface="Arial"/>
              </a:defRPr>
            </a:lvl7pPr>
            <a:lvl8pPr marL="0" lvl="7" indent="0" algn="r">
              <a:spcBef>
                <a:spcPts val="0"/>
              </a:spcBef>
              <a:buNone/>
              <a:defRPr sz="1000" b="0" i="0" u="none" strike="noStrike" cap="none">
                <a:solidFill>
                  <a:srgbClr val="532E11"/>
                </a:solidFill>
                <a:latin typeface="Arial"/>
                <a:ea typeface="Arial"/>
                <a:cs typeface="Arial"/>
                <a:sym typeface="Arial"/>
              </a:defRPr>
            </a:lvl8pPr>
            <a:lvl9pPr marL="0" lvl="8" indent="0" algn="r">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47"/>
        <p:cNvGrpSpPr/>
        <p:nvPr/>
      </p:nvGrpSpPr>
      <p:grpSpPr>
        <a:xfrm>
          <a:off x="0" y="0"/>
          <a:ext cx="0" cy="0"/>
          <a:chOff x="0" y="0"/>
          <a:chExt cx="0" cy="0"/>
        </a:xfrm>
      </p:grpSpPr>
      <p:sp>
        <p:nvSpPr>
          <p:cNvPr id="48" name="Google Shape;48;p8"/>
          <p:cNvSpPr/>
          <p:nvPr/>
        </p:nvSpPr>
        <p:spPr>
          <a:xfrm>
            <a:off x="0" y="0"/>
            <a:ext cx="12192000" cy="2355163"/>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8"/>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8"/>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52"/>
        <p:cNvGrpSpPr/>
        <p:nvPr/>
      </p:nvGrpSpPr>
      <p:grpSpPr>
        <a:xfrm>
          <a:off x="0" y="0"/>
          <a:ext cx="0" cy="0"/>
          <a:chOff x="0" y="0"/>
          <a:chExt cx="0" cy="0"/>
        </a:xfrm>
      </p:grpSpPr>
      <p:sp>
        <p:nvSpPr>
          <p:cNvPr id="53" name="Google Shape;53;p9"/>
          <p:cNvSpPr/>
          <p:nvPr/>
        </p:nvSpPr>
        <p:spPr>
          <a:xfrm>
            <a:off x="0" y="0"/>
            <a:ext cx="927847"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a:solidFill>
                <a:schemeClr val="accent4"/>
              </a:solidFill>
              <a:latin typeface="Arial"/>
              <a:ea typeface="Arial"/>
              <a:cs typeface="Arial"/>
              <a:sym typeface="Arial"/>
            </a:endParaRPr>
          </a:p>
        </p:txBody>
      </p:sp>
      <p:sp>
        <p:nvSpPr>
          <p:cNvPr id="56" name="Google Shape;56;p9"/>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57"/>
        <p:cNvGrpSpPr/>
        <p:nvPr/>
      </p:nvGrpSpPr>
      <p:grpSpPr>
        <a:xfrm>
          <a:off x="0" y="0"/>
          <a:ext cx="0" cy="0"/>
          <a:chOff x="0" y="0"/>
          <a:chExt cx="0" cy="0"/>
        </a:xfrm>
      </p:grpSpPr>
      <p:sp>
        <p:nvSpPr>
          <p:cNvPr id="58" name="Google Shape;58;p10"/>
          <p:cNvSpPr/>
          <p:nvPr/>
        </p:nvSpPr>
        <p:spPr>
          <a:xfrm>
            <a:off x="0" y="0"/>
            <a:ext cx="4049486"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10"/>
          <p:cNvSpPr/>
          <p:nvPr/>
        </p:nvSpPr>
        <p:spPr>
          <a:xfrm>
            <a:off x="-1734" y="1112108"/>
            <a:ext cx="4049486" cy="4559350"/>
          </a:xfrm>
          <a:prstGeom prst="rect">
            <a:avLst/>
          </a:prstGeom>
          <a:solidFill>
            <a:srgbClr val="04A0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10"/>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532E11"/>
              </a:buClr>
              <a:buSzPts val="4400"/>
              <a:buFont typeface="Palatino"/>
              <a:buNone/>
              <a:defRPr sz="4400" b="0" i="0" u="none" strike="noStrike" cap="none">
                <a:solidFill>
                  <a:srgbClr val="532E11"/>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rgbClr val="532E11"/>
                </a:solidFill>
                <a:latin typeface="Arial"/>
                <a:ea typeface="Arial"/>
                <a:cs typeface="Arial"/>
                <a:sym typeface="Arial"/>
              </a:defRPr>
            </a:lvl1pPr>
            <a:lvl2pPr marL="0" marR="0" lvl="1" indent="0" algn="r" rtl="0">
              <a:spcBef>
                <a:spcPts val="0"/>
              </a:spcBef>
              <a:buNone/>
              <a:defRPr sz="1000" b="0" i="0" u="none" strike="noStrike" cap="none">
                <a:solidFill>
                  <a:srgbClr val="532E11"/>
                </a:solidFill>
                <a:latin typeface="Arial"/>
                <a:ea typeface="Arial"/>
                <a:cs typeface="Arial"/>
                <a:sym typeface="Arial"/>
              </a:defRPr>
            </a:lvl2pPr>
            <a:lvl3pPr marL="0" marR="0" lvl="2" indent="0" algn="r" rtl="0">
              <a:spcBef>
                <a:spcPts val="0"/>
              </a:spcBef>
              <a:buNone/>
              <a:defRPr sz="1000" b="0" i="0" u="none" strike="noStrike" cap="none">
                <a:solidFill>
                  <a:srgbClr val="532E11"/>
                </a:solidFill>
                <a:latin typeface="Arial"/>
                <a:ea typeface="Arial"/>
                <a:cs typeface="Arial"/>
                <a:sym typeface="Arial"/>
              </a:defRPr>
            </a:lvl3pPr>
            <a:lvl4pPr marL="0" marR="0" lvl="3" indent="0" algn="r" rtl="0">
              <a:spcBef>
                <a:spcPts val="0"/>
              </a:spcBef>
              <a:buNone/>
              <a:defRPr sz="1000" b="0" i="0" u="none" strike="noStrike" cap="none">
                <a:solidFill>
                  <a:srgbClr val="532E11"/>
                </a:solidFill>
                <a:latin typeface="Arial"/>
                <a:ea typeface="Arial"/>
                <a:cs typeface="Arial"/>
                <a:sym typeface="Arial"/>
              </a:defRPr>
            </a:lvl4pPr>
            <a:lvl5pPr marL="0" marR="0" lvl="4" indent="0" algn="r" rtl="0">
              <a:spcBef>
                <a:spcPts val="0"/>
              </a:spcBef>
              <a:buNone/>
              <a:defRPr sz="1000" b="0" i="0" u="none" strike="noStrike" cap="none">
                <a:solidFill>
                  <a:srgbClr val="532E11"/>
                </a:solidFill>
                <a:latin typeface="Arial"/>
                <a:ea typeface="Arial"/>
                <a:cs typeface="Arial"/>
                <a:sym typeface="Arial"/>
              </a:defRPr>
            </a:lvl5pPr>
            <a:lvl6pPr marL="0" marR="0" lvl="5" indent="0" algn="r" rtl="0">
              <a:spcBef>
                <a:spcPts val="0"/>
              </a:spcBef>
              <a:buNone/>
              <a:defRPr sz="1000" b="0" i="0" u="none" strike="noStrike" cap="none">
                <a:solidFill>
                  <a:srgbClr val="532E11"/>
                </a:solidFill>
                <a:latin typeface="Arial"/>
                <a:ea typeface="Arial"/>
                <a:cs typeface="Arial"/>
                <a:sym typeface="Arial"/>
              </a:defRPr>
            </a:lvl6pPr>
            <a:lvl7pPr marL="0" marR="0" lvl="6" indent="0" algn="r" rtl="0">
              <a:spcBef>
                <a:spcPts val="0"/>
              </a:spcBef>
              <a:buNone/>
              <a:defRPr sz="1000" b="0" i="0" u="none" strike="noStrike" cap="none">
                <a:solidFill>
                  <a:srgbClr val="532E11"/>
                </a:solidFill>
                <a:latin typeface="Arial"/>
                <a:ea typeface="Arial"/>
                <a:cs typeface="Arial"/>
                <a:sym typeface="Arial"/>
              </a:defRPr>
            </a:lvl7pPr>
            <a:lvl8pPr marL="0" marR="0" lvl="7" indent="0" algn="r" rtl="0">
              <a:spcBef>
                <a:spcPts val="0"/>
              </a:spcBef>
              <a:buNone/>
              <a:defRPr sz="1000" b="0" i="0" u="none" strike="noStrike" cap="none">
                <a:solidFill>
                  <a:srgbClr val="532E11"/>
                </a:solidFill>
                <a:latin typeface="Arial"/>
                <a:ea typeface="Arial"/>
                <a:cs typeface="Arial"/>
                <a:sym typeface="Arial"/>
              </a:defRPr>
            </a:lvl8pPr>
            <a:lvl9pPr marL="0" marR="0" lvl="8" indent="0" algn="r" rtl="0">
              <a:spcBef>
                <a:spcPts val="0"/>
              </a:spcBef>
              <a:buNone/>
              <a:defRPr sz="1000" b="0" i="0" u="none" strike="noStrike" cap="none">
                <a:solidFill>
                  <a:srgbClr val="532E1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academicaffairs.ucsc.edu/events/documents/Microaggressions_Examples_Arial_2014_11_12.pdf" TargetMode="External"/><Relationship Id="rId3" Type="http://schemas.openxmlformats.org/officeDocument/2006/relationships/hyperlink" Target="https://drive.google.com/drive/folders/1vqxoIui8yI5c0SX4c3tdTh7TM1c7kUOn?usp=sharing" TargetMode="External"/><Relationship Id="rId7" Type="http://schemas.openxmlformats.org/officeDocument/2006/relationships/hyperlink" Target="https://www.youtube.com/watch?v=xAIFGBlEsbQ"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a.pbslearningmedia.org/resource/cb19-ss-types.microaggressions/microassult-microinsults-and-microinvalidation/" TargetMode="External"/><Relationship Id="rId5" Type="http://schemas.openxmlformats.org/officeDocument/2006/relationships/hyperlink" Target="https://drive.google.com/file/d/146OpEk7_PSJUSR2o2nVtDH9PK7tAOcmF/view?usp=sharing" TargetMode="External"/><Relationship Id="rId4" Type="http://schemas.openxmlformats.org/officeDocument/2006/relationships/hyperlink" Target="https://www.schoolreforminitiative.org/protocol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mailto:mbean@riohondo.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15925" y="4997425"/>
            <a:ext cx="10548000" cy="186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alatino"/>
              <a:buNone/>
            </a:pPr>
            <a:r>
              <a:rPr lang="en-US" sz="2800" dirty="0"/>
              <a:t>Bridging the Conversation: </a:t>
            </a:r>
            <a:br>
              <a:rPr lang="en-US" sz="2800" dirty="0"/>
            </a:br>
            <a:r>
              <a:rPr lang="en-US" sz="2800" dirty="0"/>
              <a:t>Effective Practices for Dialogue and Decision-making</a:t>
            </a:r>
            <a:endParaRPr sz="2800" dirty="0"/>
          </a:p>
          <a:p>
            <a:pPr marL="0" lvl="0" indent="0" algn="ctr" rtl="0">
              <a:lnSpc>
                <a:spcPct val="100000"/>
              </a:lnSpc>
              <a:spcBef>
                <a:spcPts val="0"/>
              </a:spcBef>
              <a:spcAft>
                <a:spcPts val="0"/>
              </a:spcAft>
              <a:buClr>
                <a:schemeClr val="lt1"/>
              </a:buClr>
              <a:buSzPts val="4400"/>
              <a:buFont typeface="Palatino"/>
              <a:buNone/>
            </a:pPr>
            <a:r>
              <a:rPr lang="en-US" sz="1800" dirty="0"/>
              <a:t>Thursday, July 9 @ 9:00 a.m.--10:15 a.m.</a:t>
            </a:r>
            <a:endParaRPr sz="1800" dirty="0"/>
          </a:p>
          <a:p>
            <a:pPr marL="0" lvl="0" indent="0" algn="ctr" rtl="0">
              <a:lnSpc>
                <a:spcPct val="100000"/>
              </a:lnSpc>
              <a:spcBef>
                <a:spcPts val="0"/>
              </a:spcBef>
              <a:spcAft>
                <a:spcPts val="0"/>
              </a:spcAft>
              <a:buClr>
                <a:schemeClr val="lt1"/>
              </a:buClr>
              <a:buSzPts val="4400"/>
              <a:buFont typeface="Palatino"/>
              <a:buNone/>
            </a:pPr>
            <a:r>
              <a:rPr lang="en-US" sz="1800" dirty="0"/>
              <a:t>Michelle Velasquez Bean, ASCCC At-large Representative</a:t>
            </a:r>
            <a:endParaRPr sz="1800" dirty="0"/>
          </a:p>
          <a:p>
            <a:pPr marL="0" lvl="0" indent="0" algn="ctr" rtl="0">
              <a:lnSpc>
                <a:spcPct val="100000"/>
              </a:lnSpc>
              <a:spcBef>
                <a:spcPts val="0"/>
              </a:spcBef>
              <a:spcAft>
                <a:spcPts val="0"/>
              </a:spcAft>
              <a:buClr>
                <a:schemeClr val="lt1"/>
              </a:buClr>
              <a:buSzPts val="4400"/>
              <a:buFont typeface="Palatino"/>
              <a:buNone/>
            </a:pPr>
            <a:r>
              <a:rPr lang="en-US" sz="1800" dirty="0"/>
              <a:t>Karen Chow, ASCCC Area B Representative</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67800" y="403400"/>
            <a:ext cx="111240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Scenario 2</a:t>
            </a:r>
            <a:endParaRPr sz="4400"/>
          </a:p>
          <a:p>
            <a:pPr marL="0" lvl="0" indent="0" algn="ctr" rtl="0">
              <a:spcBef>
                <a:spcPts val="0"/>
              </a:spcBef>
              <a:spcAft>
                <a:spcPts val="0"/>
              </a:spcAft>
              <a:buNone/>
            </a:pPr>
            <a:r>
              <a:rPr lang="en-US" sz="3100" u="sng"/>
              <a:t>Directions</a:t>
            </a:r>
            <a:r>
              <a:rPr lang="en-US" sz="3100"/>
              <a:t>: Please read scenario below and be ready to reflect on strategies for dialogue in BREAKOUT GROUPS. </a:t>
            </a:r>
            <a:endParaRPr sz="4400"/>
          </a:p>
        </p:txBody>
      </p:sp>
      <p:sp>
        <p:nvSpPr>
          <p:cNvPr id="150" name="Google Shape;150;p21"/>
          <p:cNvSpPr txBox="1">
            <a:spLocks noGrp="1"/>
          </p:cNvSpPr>
          <p:nvPr>
            <p:ph type="body" idx="1"/>
          </p:nvPr>
        </p:nvSpPr>
        <p:spPr>
          <a:xfrm>
            <a:off x="667800" y="2457000"/>
            <a:ext cx="11124000" cy="4416900"/>
          </a:xfrm>
          <a:prstGeom prst="rect">
            <a:avLst/>
          </a:prstGeom>
        </p:spPr>
        <p:txBody>
          <a:bodyPr spcFirstLastPara="1" wrap="square" lIns="91425" tIns="45700" rIns="91425" bIns="45700" anchor="t" anchorCtr="0">
            <a:noAutofit/>
          </a:bodyPr>
          <a:lstStyle/>
          <a:p>
            <a:pPr marL="0" lvl="0" indent="0" algn="l" rtl="0">
              <a:spcBef>
                <a:spcPts val="1000"/>
              </a:spcBef>
              <a:spcAft>
                <a:spcPts val="600"/>
              </a:spcAft>
              <a:buClr>
                <a:schemeClr val="dk2"/>
              </a:buClr>
              <a:buSzPts val="1100"/>
              <a:buFont typeface="Arial"/>
              <a:buNone/>
            </a:pPr>
            <a:r>
              <a:rPr lang="en-US" dirty="0"/>
              <a:t>The Unicorn Studies department is the primary department offering courses in unicorn history and unicorn literature. They initiated, got curriculum approval, and are institutionally designated to offer the course curricula. The faculty in the history department and the English department are unhappy with Unicorn Studies department “owning” these courses and not offering them in the last few years. The history and English faculty would like to offer the courses, but Unicorn Studies faculty do not want to give them up. </a:t>
            </a:r>
            <a:endParaRPr sz="2000" b="1" dirty="0"/>
          </a:p>
          <a:p>
            <a:pPr marL="0" lvl="0" indent="0" algn="ctr" rtl="0">
              <a:spcBef>
                <a:spcPts val="1000"/>
              </a:spcBef>
              <a:spcAft>
                <a:spcPts val="0"/>
              </a:spcAft>
              <a:buClr>
                <a:schemeClr val="dk2"/>
              </a:buClr>
              <a:buSzPts val="1100"/>
              <a:buFont typeface="Arial"/>
              <a:buNone/>
            </a:pPr>
            <a:r>
              <a:rPr lang="en-US" b="1" dirty="0"/>
              <a:t>How would you strategize, initiate, and lead a conversation between these departments?</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0">
                                            <p:txEl>
                                              <p:pRg st="1" end="1"/>
                                            </p:txEl>
                                          </p:spTgt>
                                        </p:tgtEl>
                                        <p:attrNameLst>
                                          <p:attrName>style.visibility</p:attrName>
                                        </p:attrNameLst>
                                      </p:cBhvr>
                                      <p:to>
                                        <p:strVal val="visible"/>
                                      </p:to>
                                    </p:set>
                                    <p:animEffect transition="in" filter="fade">
                                      <p:cBhvr>
                                        <p:cTn id="10" dur="10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1277650" y="1365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dirty="0">
                <a:solidFill>
                  <a:srgbClr val="000000"/>
                </a:solidFill>
              </a:rPr>
              <a:t>Framing Brave Conversations</a:t>
            </a:r>
            <a:endParaRPr sz="4200" dirty="0">
              <a:solidFill>
                <a:srgbClr val="000000"/>
              </a:solidFill>
            </a:endParaRPr>
          </a:p>
        </p:txBody>
      </p:sp>
      <p:sp>
        <p:nvSpPr>
          <p:cNvPr id="157" name="Google Shape;157;p22"/>
          <p:cNvSpPr txBox="1">
            <a:spLocks noGrp="1"/>
          </p:cNvSpPr>
          <p:nvPr>
            <p:ph type="body" idx="1"/>
          </p:nvPr>
        </p:nvSpPr>
        <p:spPr>
          <a:xfrm>
            <a:off x="1317406" y="1543222"/>
            <a:ext cx="9635515" cy="49818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sz="2600" b="1" dirty="0"/>
              <a:t>Ask the WHY </a:t>
            </a:r>
            <a:endParaRPr sz="2600" b="1" dirty="0"/>
          </a:p>
          <a:p>
            <a:pPr marL="914400" lvl="1" indent="-393700" algn="l" rtl="0">
              <a:spcBef>
                <a:spcPts val="0"/>
              </a:spcBef>
              <a:spcAft>
                <a:spcPts val="0"/>
              </a:spcAft>
              <a:buSzPts val="2600"/>
              <a:buChar char="•"/>
            </a:pPr>
            <a:r>
              <a:rPr lang="en-US" sz="2600" dirty="0"/>
              <a:t>Is it the right thing to do? </a:t>
            </a:r>
            <a:endParaRPr sz="2600" dirty="0"/>
          </a:p>
          <a:p>
            <a:pPr marL="914400" lvl="1" indent="-393700" algn="l" rtl="0">
              <a:spcBef>
                <a:spcPts val="0"/>
              </a:spcBef>
              <a:spcAft>
                <a:spcPts val="0"/>
              </a:spcAft>
              <a:buSzPts val="2600"/>
              <a:buChar char="•"/>
            </a:pPr>
            <a:r>
              <a:rPr lang="en-US" sz="2600" dirty="0"/>
              <a:t>Whom does it benefit?</a:t>
            </a:r>
            <a:endParaRPr sz="2600" dirty="0"/>
          </a:p>
          <a:p>
            <a:pPr marL="914400" lvl="1" indent="-393700" algn="l" rtl="0">
              <a:spcBef>
                <a:spcPts val="0"/>
              </a:spcBef>
              <a:spcAft>
                <a:spcPts val="0"/>
              </a:spcAft>
              <a:buSzPts val="2600"/>
              <a:buChar char="•"/>
            </a:pPr>
            <a:r>
              <a:rPr lang="en-US" sz="2600" dirty="0"/>
              <a:t>Does it align to our goal(s) or vision?</a:t>
            </a:r>
            <a:endParaRPr sz="2600" dirty="0"/>
          </a:p>
          <a:p>
            <a:pPr marL="914400" lvl="1" indent="-393700" algn="l" rtl="0">
              <a:spcBef>
                <a:spcPts val="0"/>
              </a:spcBef>
              <a:spcAft>
                <a:spcPts val="0"/>
              </a:spcAft>
              <a:buSzPts val="2600"/>
              <a:buChar char="•"/>
            </a:pPr>
            <a:r>
              <a:rPr lang="en-US" sz="2600" dirty="0"/>
              <a:t>Is there a negative impact? On whom?</a:t>
            </a:r>
            <a:endParaRPr sz="2600" dirty="0"/>
          </a:p>
          <a:p>
            <a:pPr marL="457200" lvl="0" indent="-393700" algn="l" rtl="0">
              <a:spcBef>
                <a:spcPts val="0"/>
              </a:spcBef>
              <a:spcAft>
                <a:spcPts val="0"/>
              </a:spcAft>
              <a:buSzPts val="2600"/>
              <a:buChar char="•"/>
            </a:pPr>
            <a:r>
              <a:rPr lang="en-US" sz="2600" b="1" dirty="0"/>
              <a:t>Focus on policy not people</a:t>
            </a:r>
            <a:endParaRPr sz="2600" b="1" dirty="0"/>
          </a:p>
          <a:p>
            <a:pPr marL="914400" lvl="1" indent="-393700" algn="l" rtl="0">
              <a:spcBef>
                <a:spcPts val="0"/>
              </a:spcBef>
              <a:spcAft>
                <a:spcPts val="0"/>
              </a:spcAft>
              <a:buSzPts val="2600"/>
              <a:buChar char="•"/>
            </a:pPr>
            <a:r>
              <a:rPr lang="en-US" sz="2600" dirty="0"/>
              <a:t>Focus less on the personal issue and more on the problem solving</a:t>
            </a:r>
            <a:endParaRPr sz="2600" dirty="0"/>
          </a:p>
          <a:p>
            <a:pPr marL="914400" lvl="1" indent="-393700" algn="l" rtl="0">
              <a:spcBef>
                <a:spcPts val="0"/>
              </a:spcBef>
              <a:spcAft>
                <a:spcPts val="0"/>
              </a:spcAft>
              <a:buSzPts val="2600"/>
              <a:buChar char="•"/>
            </a:pPr>
            <a:r>
              <a:rPr lang="en-US" sz="2600" dirty="0"/>
              <a:t>Aim to change behavior--we cannot change beliefs</a:t>
            </a:r>
            <a:endParaRPr sz="2600" dirty="0"/>
          </a:p>
          <a:p>
            <a:pPr marL="457200" lvl="0" indent="-393700" algn="l" rtl="0">
              <a:spcBef>
                <a:spcPts val="0"/>
              </a:spcBef>
              <a:spcAft>
                <a:spcPts val="0"/>
              </a:spcAft>
              <a:buSzPts val="2600"/>
              <a:buChar char="•"/>
            </a:pPr>
            <a:r>
              <a:rPr lang="en-US" sz="2600" b="1" dirty="0"/>
              <a:t>Invest in community</a:t>
            </a:r>
            <a:endParaRPr sz="2600" b="1" dirty="0"/>
          </a:p>
          <a:p>
            <a:pPr marL="914400" lvl="1" indent="-393700" algn="l" rtl="0">
              <a:spcBef>
                <a:spcPts val="0"/>
              </a:spcBef>
              <a:spcAft>
                <a:spcPts val="0"/>
              </a:spcAft>
              <a:buSzPts val="2600"/>
              <a:buChar char="•"/>
            </a:pPr>
            <a:r>
              <a:rPr lang="en-US" sz="2600" dirty="0"/>
              <a:t>Keep the focus on building a collective team </a:t>
            </a:r>
            <a:endParaRPr sz="2600" dirty="0"/>
          </a:p>
          <a:p>
            <a:pPr marL="914400" lvl="1" indent="-393700" algn="l" rtl="0">
              <a:spcBef>
                <a:spcPts val="0"/>
              </a:spcBef>
              <a:spcAft>
                <a:spcPts val="0"/>
              </a:spcAft>
              <a:buSzPts val="2600"/>
              <a:buChar char="•"/>
            </a:pPr>
            <a:r>
              <a:rPr lang="en-US" sz="2600" dirty="0"/>
              <a:t>Allow for the organic community foundation--don’t get stuck in the idea of “perfection” before you start</a:t>
            </a:r>
            <a:endParaRPr sz="2600" dirty="0"/>
          </a:p>
          <a:p>
            <a:pPr marL="0" lvl="0" indent="0" algn="l" rtl="0">
              <a:spcBef>
                <a:spcPts val="1000"/>
              </a:spcBef>
              <a:spcAft>
                <a:spcPts val="0"/>
              </a:spcAft>
              <a:buNone/>
            </a:pPr>
            <a:endParaRPr sz="1900" dirty="0"/>
          </a:p>
        </p:txBody>
      </p:sp>
      <p:pic>
        <p:nvPicPr>
          <p:cNvPr id="2" name="Picture 1">
            <a:extLst>
              <a:ext uri="{FF2B5EF4-FFF2-40B4-BE49-F238E27FC236}">
                <a16:creationId xmlns:a16="http://schemas.microsoft.com/office/drawing/2014/main" id="{BEB1433F-2DF3-47D3-AEF8-7F3F8F49F184}"/>
              </a:ext>
            </a:extLst>
          </p:cNvPr>
          <p:cNvPicPr>
            <a:picLocks noChangeAspect="1"/>
          </p:cNvPicPr>
          <p:nvPr/>
        </p:nvPicPr>
        <p:blipFill rotWithShape="1">
          <a:blip r:embed="rId3"/>
          <a:srcRect t="15861"/>
          <a:stretch/>
        </p:blipFill>
        <p:spPr>
          <a:xfrm>
            <a:off x="8292587" y="1611086"/>
            <a:ext cx="3126960" cy="147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1000"/>
                                        <p:tgtEl>
                                          <p:spTgt spid="15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7">
                                            <p:txEl>
                                              <p:pRg st="1" end="1"/>
                                            </p:txEl>
                                          </p:spTgt>
                                        </p:tgtEl>
                                        <p:attrNameLst>
                                          <p:attrName>style.visibility</p:attrName>
                                        </p:attrNameLst>
                                      </p:cBhvr>
                                      <p:to>
                                        <p:strVal val="visible"/>
                                      </p:to>
                                    </p:set>
                                    <p:animEffect transition="in" filter="fade">
                                      <p:cBhvr>
                                        <p:cTn id="10" dur="1000"/>
                                        <p:tgtEl>
                                          <p:spTgt spid="15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7">
                                            <p:txEl>
                                              <p:pRg st="2" end="2"/>
                                            </p:txEl>
                                          </p:spTgt>
                                        </p:tgtEl>
                                        <p:attrNameLst>
                                          <p:attrName>style.visibility</p:attrName>
                                        </p:attrNameLst>
                                      </p:cBhvr>
                                      <p:to>
                                        <p:strVal val="visible"/>
                                      </p:to>
                                    </p:set>
                                    <p:animEffect transition="in" filter="fade">
                                      <p:cBhvr>
                                        <p:cTn id="13" dur="1000"/>
                                        <p:tgtEl>
                                          <p:spTgt spid="15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7">
                                            <p:txEl>
                                              <p:pRg st="3" end="3"/>
                                            </p:txEl>
                                          </p:spTgt>
                                        </p:tgtEl>
                                        <p:attrNameLst>
                                          <p:attrName>style.visibility</p:attrName>
                                        </p:attrNameLst>
                                      </p:cBhvr>
                                      <p:to>
                                        <p:strVal val="visible"/>
                                      </p:to>
                                    </p:set>
                                    <p:animEffect transition="in" filter="fade">
                                      <p:cBhvr>
                                        <p:cTn id="16" dur="1000"/>
                                        <p:tgtEl>
                                          <p:spTgt spid="15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7">
                                            <p:txEl>
                                              <p:pRg st="4" end="4"/>
                                            </p:txEl>
                                          </p:spTgt>
                                        </p:tgtEl>
                                        <p:attrNameLst>
                                          <p:attrName>style.visibility</p:attrName>
                                        </p:attrNameLst>
                                      </p:cBhvr>
                                      <p:to>
                                        <p:strVal val="visible"/>
                                      </p:to>
                                    </p:set>
                                    <p:animEffect transition="in" filter="fade">
                                      <p:cBhvr>
                                        <p:cTn id="19" dur="1000"/>
                                        <p:tgtEl>
                                          <p:spTgt spid="15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7">
                                            <p:txEl>
                                              <p:pRg st="5" end="5"/>
                                            </p:txEl>
                                          </p:spTgt>
                                        </p:tgtEl>
                                        <p:attrNameLst>
                                          <p:attrName>style.visibility</p:attrName>
                                        </p:attrNameLst>
                                      </p:cBhvr>
                                      <p:to>
                                        <p:strVal val="visible"/>
                                      </p:to>
                                    </p:set>
                                    <p:animEffect transition="in" filter="fade">
                                      <p:cBhvr>
                                        <p:cTn id="24" dur="1000"/>
                                        <p:tgtEl>
                                          <p:spTgt spid="15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7">
                                            <p:txEl>
                                              <p:pRg st="6" end="6"/>
                                            </p:txEl>
                                          </p:spTgt>
                                        </p:tgtEl>
                                        <p:attrNameLst>
                                          <p:attrName>style.visibility</p:attrName>
                                        </p:attrNameLst>
                                      </p:cBhvr>
                                      <p:to>
                                        <p:strVal val="visible"/>
                                      </p:to>
                                    </p:set>
                                    <p:animEffect transition="in" filter="fade">
                                      <p:cBhvr>
                                        <p:cTn id="27" dur="1000"/>
                                        <p:tgtEl>
                                          <p:spTgt spid="15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7">
                                            <p:txEl>
                                              <p:pRg st="7" end="7"/>
                                            </p:txEl>
                                          </p:spTgt>
                                        </p:tgtEl>
                                        <p:attrNameLst>
                                          <p:attrName>style.visibility</p:attrName>
                                        </p:attrNameLst>
                                      </p:cBhvr>
                                      <p:to>
                                        <p:strVal val="visible"/>
                                      </p:to>
                                    </p:set>
                                    <p:animEffect transition="in" filter="fade">
                                      <p:cBhvr>
                                        <p:cTn id="30" dur="1000"/>
                                        <p:tgtEl>
                                          <p:spTgt spid="15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7">
                                            <p:txEl>
                                              <p:pRg st="8" end="8"/>
                                            </p:txEl>
                                          </p:spTgt>
                                        </p:tgtEl>
                                        <p:attrNameLst>
                                          <p:attrName>style.visibility</p:attrName>
                                        </p:attrNameLst>
                                      </p:cBhvr>
                                      <p:to>
                                        <p:strVal val="visible"/>
                                      </p:to>
                                    </p:set>
                                    <p:animEffect transition="in" filter="fade">
                                      <p:cBhvr>
                                        <p:cTn id="35" dur="1000"/>
                                        <p:tgtEl>
                                          <p:spTgt spid="157">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7">
                                            <p:txEl>
                                              <p:pRg st="9" end="9"/>
                                            </p:txEl>
                                          </p:spTgt>
                                        </p:tgtEl>
                                        <p:attrNameLst>
                                          <p:attrName>style.visibility</p:attrName>
                                        </p:attrNameLst>
                                      </p:cBhvr>
                                      <p:to>
                                        <p:strVal val="visible"/>
                                      </p:to>
                                    </p:set>
                                    <p:animEffect transition="in" filter="fade">
                                      <p:cBhvr>
                                        <p:cTn id="38" dur="1000"/>
                                        <p:tgtEl>
                                          <p:spTgt spid="157">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7">
                                            <p:txEl>
                                              <p:pRg st="10" end="10"/>
                                            </p:txEl>
                                          </p:spTgt>
                                        </p:tgtEl>
                                        <p:attrNameLst>
                                          <p:attrName>style.visibility</p:attrName>
                                        </p:attrNameLst>
                                      </p:cBhvr>
                                      <p:to>
                                        <p:strVal val="visible"/>
                                      </p:to>
                                    </p:set>
                                    <p:animEffect transition="in" filter="fade">
                                      <p:cBhvr>
                                        <p:cTn id="41" dur="1000"/>
                                        <p:tgtEl>
                                          <p:spTgt spid="1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307260" y="241749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Scenario 2:</a:t>
            </a:r>
            <a:endParaRPr/>
          </a:p>
          <a:p>
            <a:pPr marL="0" lvl="0" indent="0" algn="ctr" rtl="0">
              <a:spcBef>
                <a:spcPts val="0"/>
              </a:spcBef>
              <a:spcAft>
                <a:spcPts val="0"/>
              </a:spcAft>
              <a:buNone/>
            </a:pPr>
            <a:r>
              <a:rPr lang="en-US"/>
              <a:t>Share Your Group Process </a:t>
            </a:r>
            <a:endParaRPr/>
          </a:p>
        </p:txBody>
      </p:sp>
      <p:sp>
        <p:nvSpPr>
          <p:cNvPr id="164" name="Google Shape;164;p23"/>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65" name="Google Shape;165;p23"/>
          <p:cNvPicPr preferRelativeResize="0"/>
          <p:nvPr/>
        </p:nvPicPr>
        <p:blipFill>
          <a:blip r:embed="rId3">
            <a:alphaModFix/>
          </a:blip>
          <a:stretch>
            <a:fillRect/>
          </a:stretch>
        </p:blipFill>
        <p:spPr>
          <a:xfrm>
            <a:off x="4661350" y="1350250"/>
            <a:ext cx="6313974" cy="4209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743400" y="178125"/>
            <a:ext cx="10794600" cy="1911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1100"/>
              <a:buFont typeface="Arial"/>
              <a:buNone/>
            </a:pPr>
            <a:r>
              <a:rPr lang="en-US" sz="4400"/>
              <a:t>Scenario 3</a:t>
            </a:r>
            <a:endParaRPr sz="4400"/>
          </a:p>
          <a:p>
            <a:pPr marL="0" lvl="0" indent="0" algn="ctr" rtl="0">
              <a:spcBef>
                <a:spcPts val="0"/>
              </a:spcBef>
              <a:spcAft>
                <a:spcPts val="0"/>
              </a:spcAft>
              <a:buNone/>
            </a:pPr>
            <a:r>
              <a:rPr lang="en-US" sz="3100" u="sng"/>
              <a:t>Directions</a:t>
            </a:r>
            <a:r>
              <a:rPr lang="en-US" sz="3100"/>
              <a:t>: Please read scenario below and be ready to reflect on strategies for dialogue in BREAKOUT GROUPS. </a:t>
            </a:r>
            <a:endParaRPr/>
          </a:p>
        </p:txBody>
      </p:sp>
      <p:sp>
        <p:nvSpPr>
          <p:cNvPr id="172" name="Google Shape;172;p24"/>
          <p:cNvSpPr txBox="1">
            <a:spLocks noGrp="1"/>
          </p:cNvSpPr>
          <p:nvPr>
            <p:ph type="body" idx="1"/>
          </p:nvPr>
        </p:nvSpPr>
        <p:spPr>
          <a:xfrm>
            <a:off x="1066800" y="2524000"/>
            <a:ext cx="10058400" cy="4197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2"/>
              </a:buClr>
              <a:buSzPts val="1100"/>
              <a:buFont typeface="Arial"/>
              <a:buNone/>
            </a:pPr>
            <a:r>
              <a:rPr lang="en-US" dirty="0"/>
              <a:t>For some time, community members within the boundaries of your district have asked for classes in a particular Workforce Development program to be offered via distance education. The faculty from this program have come to your curriculum committee meeting to ask about how to get these online courses approved and offered next semester. Knowing that the curriculum process for review and approval may take longer than the community may realize, </a:t>
            </a:r>
            <a:r>
              <a:rPr lang="en-US" sz="3000" b="1" dirty="0"/>
              <a:t>how would you strategize, initiate, and lead a conversation for this process?</a:t>
            </a:r>
            <a:endParaRPr sz="2500" dirty="0"/>
          </a:p>
        </p:txBody>
      </p:sp>
      <p:sp>
        <p:nvSpPr>
          <p:cNvPr id="173" name="Google Shape;173;p24"/>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07260" y="241749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Scenario 3:</a:t>
            </a:r>
            <a:endParaRPr/>
          </a:p>
          <a:p>
            <a:pPr marL="0" lvl="0" indent="0" algn="ctr" rtl="0">
              <a:spcBef>
                <a:spcPts val="0"/>
              </a:spcBef>
              <a:spcAft>
                <a:spcPts val="0"/>
              </a:spcAft>
              <a:buNone/>
            </a:pPr>
            <a:r>
              <a:rPr lang="en-US"/>
              <a:t>Share Your Group Process </a:t>
            </a:r>
            <a:endParaRPr/>
          </a:p>
        </p:txBody>
      </p:sp>
      <p:sp>
        <p:nvSpPr>
          <p:cNvPr id="180" name="Google Shape;180;p25"/>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81" name="Google Shape;181;p25"/>
          <p:cNvPicPr preferRelativeResize="0"/>
          <p:nvPr/>
        </p:nvPicPr>
        <p:blipFill>
          <a:blip r:embed="rId3">
            <a:alphaModFix/>
          </a:blip>
          <a:stretch>
            <a:fillRect/>
          </a:stretch>
        </p:blipFill>
        <p:spPr>
          <a:xfrm>
            <a:off x="4661350" y="1350250"/>
            <a:ext cx="6313974" cy="4209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247135" y="1200091"/>
            <a:ext cx="3583500" cy="1611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Brave Teamwork</a:t>
            </a:r>
            <a:endParaRPr sz="4400"/>
          </a:p>
        </p:txBody>
      </p:sp>
      <p:sp>
        <p:nvSpPr>
          <p:cNvPr id="188" name="Google Shape;188;p26"/>
          <p:cNvSpPr txBox="1">
            <a:spLocks noGrp="1"/>
          </p:cNvSpPr>
          <p:nvPr>
            <p:ph type="body" idx="1"/>
          </p:nvPr>
        </p:nvSpPr>
        <p:spPr>
          <a:xfrm>
            <a:off x="4360750" y="1032175"/>
            <a:ext cx="7025400" cy="56130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Am I intellectualizing or actualizing a safe space for multiple perspectives?</a:t>
            </a:r>
            <a:endParaRPr/>
          </a:p>
          <a:p>
            <a:pPr marL="457200" lvl="0" indent="-406400" algn="l" rtl="0">
              <a:spcBef>
                <a:spcPts val="0"/>
              </a:spcBef>
              <a:spcAft>
                <a:spcPts val="0"/>
              </a:spcAft>
              <a:buSzPts val="2800"/>
              <a:buChar char="●"/>
            </a:pPr>
            <a:r>
              <a:rPr lang="en-US"/>
              <a:t>Am I able to step back for other voices to be included?</a:t>
            </a:r>
            <a:endParaRPr/>
          </a:p>
          <a:p>
            <a:pPr marL="457200" lvl="0" indent="-406400" algn="l" rtl="0">
              <a:spcBef>
                <a:spcPts val="0"/>
              </a:spcBef>
              <a:spcAft>
                <a:spcPts val="0"/>
              </a:spcAft>
              <a:buSzPts val="2800"/>
              <a:buChar char="●"/>
            </a:pPr>
            <a:r>
              <a:rPr lang="en-US"/>
              <a:t>Am I willing to grow, listen, engage, and acknowledge others for diverse perspectives? </a:t>
            </a:r>
            <a:endParaRPr/>
          </a:p>
          <a:p>
            <a:pPr marL="457200" lvl="0" indent="-406400" algn="l" rtl="0">
              <a:spcBef>
                <a:spcPts val="0"/>
              </a:spcBef>
              <a:spcAft>
                <a:spcPts val="0"/>
              </a:spcAft>
              <a:buSzPts val="2800"/>
              <a:buChar char="●"/>
            </a:pPr>
            <a:r>
              <a:rPr lang="en-US"/>
              <a:t>Will I speak up when I see exclusionary behavior or hear unwarranted comments?</a:t>
            </a:r>
            <a:endParaRPr/>
          </a:p>
          <a:p>
            <a:pPr marL="457200" lvl="0" indent="-406400" algn="l" rtl="0">
              <a:spcBef>
                <a:spcPts val="0"/>
              </a:spcBef>
              <a:spcAft>
                <a:spcPts val="0"/>
              </a:spcAft>
              <a:buSzPts val="2800"/>
              <a:buChar char="●"/>
            </a:pPr>
            <a:r>
              <a:rPr lang="en-US"/>
              <a:t>Am I engaging in liberation and healing and not self-loathing or denial?</a:t>
            </a:r>
            <a:endParaRPr/>
          </a:p>
        </p:txBody>
      </p:sp>
      <p:sp>
        <p:nvSpPr>
          <p:cNvPr id="189" name="Google Shape;189;p26"/>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90" name="Google Shape;190;p26"/>
          <p:cNvSpPr txBox="1">
            <a:spLocks noGrp="1"/>
          </p:cNvSpPr>
          <p:nvPr>
            <p:ph type="body" idx="2"/>
          </p:nvPr>
        </p:nvSpPr>
        <p:spPr>
          <a:xfrm>
            <a:off x="247125" y="2318950"/>
            <a:ext cx="3583500" cy="1827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a:p>
            <a:pPr marL="0" lvl="0" indent="0" algn="ctr" rtl="0">
              <a:spcBef>
                <a:spcPts val="1000"/>
              </a:spcBef>
              <a:spcAft>
                <a:spcPts val="0"/>
              </a:spcAft>
              <a:buNone/>
            </a:pPr>
            <a:r>
              <a:rPr lang="en-US"/>
              <a:t>Self-Reflection Questions</a:t>
            </a:r>
            <a:endParaRPr/>
          </a:p>
        </p:txBody>
      </p:sp>
      <p:pic>
        <p:nvPicPr>
          <p:cNvPr id="191" name="Google Shape;191;p26"/>
          <p:cNvPicPr preferRelativeResize="0"/>
          <p:nvPr/>
        </p:nvPicPr>
        <p:blipFill>
          <a:blip r:embed="rId3">
            <a:alphaModFix/>
          </a:blip>
          <a:stretch>
            <a:fillRect/>
          </a:stretch>
        </p:blipFill>
        <p:spPr>
          <a:xfrm>
            <a:off x="610125" y="3896950"/>
            <a:ext cx="2857500" cy="160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400"/>
              <a:t>You have the POWER to CHANGE IT!</a:t>
            </a:r>
            <a:endParaRPr sz="4400"/>
          </a:p>
        </p:txBody>
      </p:sp>
      <p:pic>
        <p:nvPicPr>
          <p:cNvPr id="198" name="Google Shape;198;p27"/>
          <p:cNvPicPr preferRelativeResize="0"/>
          <p:nvPr/>
        </p:nvPicPr>
        <p:blipFill>
          <a:blip r:embed="rId3">
            <a:alphaModFix/>
          </a:blip>
          <a:stretch>
            <a:fillRect/>
          </a:stretch>
        </p:blipFill>
        <p:spPr>
          <a:xfrm>
            <a:off x="3757775" y="2921450"/>
            <a:ext cx="4980100" cy="331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Tools and References</a:t>
            </a:r>
            <a:endParaRPr sz="4400"/>
          </a:p>
        </p:txBody>
      </p:sp>
      <p:sp>
        <p:nvSpPr>
          <p:cNvPr id="205" name="Google Shape;205;p28"/>
          <p:cNvSpPr txBox="1">
            <a:spLocks noGrp="1"/>
          </p:cNvSpPr>
          <p:nvPr>
            <p:ph type="body" idx="1"/>
          </p:nvPr>
        </p:nvSpPr>
        <p:spPr>
          <a:xfrm>
            <a:off x="1066800" y="2433975"/>
            <a:ext cx="10774800" cy="4211400"/>
          </a:xfrm>
          <a:prstGeom prst="rect">
            <a:avLst/>
          </a:prstGeom>
        </p:spPr>
        <p:txBody>
          <a:bodyPr spcFirstLastPara="1" wrap="square" lIns="91425" tIns="45700" rIns="91425" bIns="45700" anchor="t" anchorCtr="0">
            <a:noAutofit/>
          </a:bodyPr>
          <a:lstStyle/>
          <a:p>
            <a:pPr marL="457200" lvl="0" indent="-469900" algn="l" rtl="0">
              <a:spcBef>
                <a:spcPts val="1000"/>
              </a:spcBef>
              <a:spcAft>
                <a:spcPts val="0"/>
              </a:spcAft>
              <a:buSzPts val="3800"/>
              <a:buChar char="●"/>
            </a:pPr>
            <a:r>
              <a:rPr lang="en-US" sz="3800" u="sng">
                <a:solidFill>
                  <a:schemeClr val="hlink"/>
                </a:solidFill>
                <a:hlinkClick r:id="rId3"/>
              </a:rPr>
              <a:t>ASCCC Effective Dialogue Tools</a:t>
            </a:r>
            <a:endParaRPr sz="3800"/>
          </a:p>
          <a:p>
            <a:pPr marL="457200" lvl="0" indent="-469900" algn="l" rtl="0">
              <a:spcBef>
                <a:spcPts val="0"/>
              </a:spcBef>
              <a:spcAft>
                <a:spcPts val="0"/>
              </a:spcAft>
              <a:buSzPts val="3800"/>
              <a:buChar char="●"/>
            </a:pPr>
            <a:r>
              <a:rPr lang="en-US" sz="3800" u="sng">
                <a:solidFill>
                  <a:schemeClr val="hlink"/>
                </a:solidFill>
                <a:hlinkClick r:id="rId4"/>
              </a:rPr>
              <a:t>Tools for Building Professional Community</a:t>
            </a:r>
            <a:endParaRPr sz="3800"/>
          </a:p>
          <a:p>
            <a:pPr marL="457200" lvl="0" indent="-469900" algn="l" rtl="0">
              <a:spcBef>
                <a:spcPts val="0"/>
              </a:spcBef>
              <a:spcAft>
                <a:spcPts val="0"/>
              </a:spcAft>
              <a:buSzPts val="3800"/>
              <a:buChar char="●"/>
            </a:pPr>
            <a:r>
              <a:rPr lang="en-US" sz="3800" u="sng">
                <a:solidFill>
                  <a:schemeClr val="hlink"/>
                </a:solidFill>
                <a:hlinkClick r:id="rId5"/>
              </a:rPr>
              <a:t>Open Rawness Handout</a:t>
            </a:r>
            <a:endParaRPr sz="3800"/>
          </a:p>
          <a:p>
            <a:pPr marL="457200" lvl="0" indent="-469900" algn="l" rtl="0">
              <a:spcBef>
                <a:spcPts val="0"/>
              </a:spcBef>
              <a:spcAft>
                <a:spcPts val="0"/>
              </a:spcAft>
              <a:buSzPts val="3800"/>
              <a:buChar char="●"/>
            </a:pPr>
            <a:r>
              <a:rPr lang="en-US" sz="3800" u="sng">
                <a:solidFill>
                  <a:schemeClr val="hlink"/>
                </a:solidFill>
                <a:hlinkClick r:id="rId6"/>
              </a:rPr>
              <a:t>PBS Student Clips on Microassaults and Microinvalidations</a:t>
            </a:r>
            <a:r>
              <a:rPr lang="en-US" sz="3800"/>
              <a:t>  </a:t>
            </a:r>
            <a:endParaRPr sz="3800"/>
          </a:p>
          <a:p>
            <a:pPr marL="457200" lvl="0" indent="-469900" algn="l" rtl="0">
              <a:spcBef>
                <a:spcPts val="0"/>
              </a:spcBef>
              <a:spcAft>
                <a:spcPts val="0"/>
              </a:spcAft>
              <a:buSzPts val="3800"/>
              <a:buChar char="●"/>
            </a:pPr>
            <a:r>
              <a:rPr lang="en-US" sz="3800" u="sng">
                <a:solidFill>
                  <a:schemeClr val="hlink"/>
                </a:solidFill>
                <a:hlinkClick r:id="rId7"/>
              </a:rPr>
              <a:t>YouTube Video on Microaggressions</a:t>
            </a:r>
            <a:endParaRPr sz="3800"/>
          </a:p>
          <a:p>
            <a:pPr marL="457200" lvl="0" indent="-469900" algn="l" rtl="0">
              <a:spcBef>
                <a:spcPts val="0"/>
              </a:spcBef>
              <a:spcAft>
                <a:spcPts val="0"/>
              </a:spcAft>
              <a:buSzPts val="3800"/>
              <a:buChar char="●"/>
            </a:pPr>
            <a:r>
              <a:rPr lang="en-US" sz="3800" u="sng">
                <a:solidFill>
                  <a:schemeClr val="hlink"/>
                </a:solidFill>
                <a:hlinkClick r:id="rId8"/>
              </a:rPr>
              <a:t>UCLA Handout on Microaggressions</a:t>
            </a:r>
            <a:endParaRPr sz="3800"/>
          </a:p>
          <a:p>
            <a:pPr marL="457200" lvl="0" indent="0" algn="l" rtl="0">
              <a:spcBef>
                <a:spcPts val="1000"/>
              </a:spcBef>
              <a:spcAft>
                <a:spcPts val="0"/>
              </a:spcAft>
              <a:buNone/>
            </a:pPr>
            <a:endParaRPr sz="3800"/>
          </a:p>
        </p:txBody>
      </p:sp>
      <p:sp>
        <p:nvSpPr>
          <p:cNvPr id="206" name="Google Shape;206;p2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THANK YOU</a:t>
            </a:r>
            <a:endParaRPr sz="4700"/>
          </a:p>
        </p:txBody>
      </p:sp>
      <p:sp>
        <p:nvSpPr>
          <p:cNvPr id="213" name="Google Shape;213;p29"/>
          <p:cNvSpPr txBox="1">
            <a:spLocks noGrp="1"/>
          </p:cNvSpPr>
          <p:nvPr>
            <p:ph type="body" idx="1"/>
          </p:nvPr>
        </p:nvSpPr>
        <p:spPr>
          <a:xfrm>
            <a:off x="1066800" y="2662576"/>
            <a:ext cx="10058400" cy="3872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Clr>
                <a:schemeClr val="dk2"/>
              </a:buClr>
              <a:buSzPts val="1100"/>
              <a:buFont typeface="Arial"/>
              <a:buNone/>
            </a:pPr>
            <a:r>
              <a:rPr lang="en-US" sz="3400"/>
              <a:t>Technical visit or any questions</a:t>
            </a:r>
            <a:endParaRPr sz="3400"/>
          </a:p>
          <a:p>
            <a:pPr marL="0" lvl="0" indent="0" algn="ctr" rtl="0">
              <a:spcBef>
                <a:spcPts val="1000"/>
              </a:spcBef>
              <a:spcAft>
                <a:spcPts val="0"/>
              </a:spcAft>
              <a:buNone/>
            </a:pPr>
            <a:r>
              <a:rPr lang="en-US" sz="3400"/>
              <a:t>email </a:t>
            </a:r>
            <a:r>
              <a:rPr lang="en-US" sz="3400" u="sng">
                <a:solidFill>
                  <a:schemeClr val="hlink"/>
                </a:solidFill>
                <a:hlinkClick r:id="rId3"/>
              </a:rPr>
              <a:t>info@asccc.org</a:t>
            </a:r>
            <a:r>
              <a:rPr lang="en-US" sz="3400"/>
              <a:t> </a:t>
            </a:r>
            <a:endParaRPr sz="3400"/>
          </a:p>
          <a:p>
            <a:pPr marL="0" lvl="0" indent="0" algn="ctr" rtl="0">
              <a:spcBef>
                <a:spcPts val="1000"/>
              </a:spcBef>
              <a:spcAft>
                <a:spcPts val="0"/>
              </a:spcAft>
              <a:buNone/>
            </a:pPr>
            <a:endParaRPr sz="3400"/>
          </a:p>
          <a:p>
            <a:pPr marL="0" lvl="0" indent="0" algn="ctr" rtl="0">
              <a:spcBef>
                <a:spcPts val="1000"/>
              </a:spcBef>
              <a:spcAft>
                <a:spcPts val="0"/>
              </a:spcAft>
              <a:buNone/>
            </a:pPr>
            <a:endParaRPr/>
          </a:p>
          <a:p>
            <a:pPr marL="0" lvl="0" indent="0" algn="ctr" rtl="0">
              <a:spcBef>
                <a:spcPts val="1000"/>
              </a:spcBef>
              <a:spcAft>
                <a:spcPts val="0"/>
              </a:spcAft>
              <a:buNone/>
            </a:pPr>
            <a:r>
              <a:rPr lang="en-US"/>
              <a:t>Our contact info</a:t>
            </a:r>
            <a:endParaRPr/>
          </a:p>
          <a:p>
            <a:pPr marL="0" lvl="0" indent="0" algn="ctr" rtl="0">
              <a:spcBef>
                <a:spcPts val="1000"/>
              </a:spcBef>
              <a:spcAft>
                <a:spcPts val="0"/>
              </a:spcAft>
              <a:buNone/>
            </a:pPr>
            <a:r>
              <a:rPr lang="en-US" u="sng">
                <a:solidFill>
                  <a:schemeClr val="hlink"/>
                </a:solidFill>
                <a:hlinkClick r:id="rId4"/>
              </a:rPr>
              <a:t>mbean@riohondo.edu</a:t>
            </a:r>
            <a:endParaRPr/>
          </a:p>
          <a:p>
            <a:pPr marL="0" lvl="0" indent="0" algn="ctr" rtl="0">
              <a:spcBef>
                <a:spcPts val="1000"/>
              </a:spcBef>
              <a:spcAft>
                <a:spcPts val="0"/>
              </a:spcAft>
              <a:buNone/>
            </a:pPr>
            <a:r>
              <a:rPr lang="en-US"/>
              <a:t>chowkaren@deanza.edu</a:t>
            </a:r>
            <a:endParaRPr/>
          </a:p>
        </p:txBody>
      </p:sp>
      <p:sp>
        <p:nvSpPr>
          <p:cNvPr id="214" name="Google Shape;214;p29"/>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215" name="Google Shape;215;p29"/>
          <p:cNvPicPr preferRelativeResize="0"/>
          <p:nvPr/>
        </p:nvPicPr>
        <p:blipFill rotWithShape="1">
          <a:blip r:embed="rId5">
            <a:alphaModFix/>
          </a:blip>
          <a:srcRect l="15206" t="22358" r="18620" b="28761"/>
          <a:stretch/>
        </p:blipFill>
        <p:spPr>
          <a:xfrm rot="-961500">
            <a:off x="2012481" y="4217056"/>
            <a:ext cx="2002884" cy="11541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Palatino"/>
              <a:buNone/>
            </a:pPr>
            <a:r>
              <a:rPr lang="en-US"/>
              <a:t>Session Description</a:t>
            </a:r>
            <a:endParaRPr/>
          </a:p>
        </p:txBody>
      </p:sp>
      <p:sp>
        <p:nvSpPr>
          <p:cNvPr id="83" name="Google Shape;83;p13"/>
          <p:cNvSpPr txBox="1">
            <a:spLocks noGrp="1"/>
          </p:cNvSpPr>
          <p:nvPr>
            <p:ph type="body" idx="1"/>
          </p:nvPr>
        </p:nvSpPr>
        <p:spPr>
          <a:xfrm>
            <a:off x="1066800" y="2662577"/>
            <a:ext cx="10058400" cy="390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r>
              <a:rPr lang="en-US">
                <a:solidFill>
                  <a:schemeClr val="dk2"/>
                </a:solidFill>
                <a:highlight>
                  <a:srgbClr val="FFFFFF"/>
                </a:highlight>
                <a:latin typeface="Calibri"/>
                <a:ea typeface="Calibri"/>
                <a:cs typeface="Calibri"/>
                <a:sym typeface="Calibri"/>
              </a:rPr>
              <a:t>This breakout session will focus on key elements of effective dialogue processes that lead to inclusive decision-making. Participants will engage in small group discussions for reflection on various scenarios that many of us face when working in teams and in curriculum committees. The outcomes will include various approaches to understanding, listening, empathy, and inclusion. Together, we will reflect on how to build peaceful and productive work environments and community norms that honor and provide space for our diverse voices.</a:t>
            </a:r>
            <a:endParaRPr>
              <a:solidFill>
                <a:schemeClr val="dk2"/>
              </a:solidFill>
              <a:highlight>
                <a:srgbClr val="FFFFFF"/>
              </a:highlight>
              <a:latin typeface="Calibri"/>
              <a:ea typeface="Calibri"/>
              <a:cs typeface="Calibri"/>
              <a:sym typeface="Calibri"/>
            </a:endParaRPr>
          </a:p>
          <a:p>
            <a:pPr marL="0" marR="0" lvl="0" indent="0" algn="l" rtl="0">
              <a:lnSpc>
                <a:spcPct val="90000"/>
              </a:lnSpc>
              <a:spcBef>
                <a:spcPts val="0"/>
              </a:spcBef>
              <a:spcAft>
                <a:spcPts val="0"/>
              </a:spcAft>
              <a:buClr>
                <a:srgbClr val="3F3F3F"/>
              </a:buClr>
              <a:buSzPts val="2600"/>
              <a:buFont typeface="Arial"/>
              <a:buNone/>
            </a:pPr>
            <a:endParaRPr/>
          </a:p>
        </p:txBody>
      </p:sp>
      <p:sp>
        <p:nvSpPr>
          <p:cNvPr id="84" name="Google Shape;84;p1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400"/>
              <a:t>Today, we will . . . </a:t>
            </a:r>
            <a:endParaRPr sz="4400"/>
          </a:p>
        </p:txBody>
      </p:sp>
      <p:sp>
        <p:nvSpPr>
          <p:cNvPr id="91" name="Google Shape;91;p14"/>
          <p:cNvSpPr txBox="1">
            <a:spLocks noGrp="1"/>
          </p:cNvSpPr>
          <p:nvPr>
            <p:ph type="body" idx="1"/>
          </p:nvPr>
        </p:nvSpPr>
        <p:spPr>
          <a:xfrm>
            <a:off x="914400" y="2857350"/>
            <a:ext cx="10749300" cy="3781800"/>
          </a:xfrm>
          <a:prstGeom prst="rect">
            <a:avLst/>
          </a:prstGeom>
        </p:spPr>
        <p:txBody>
          <a:bodyPr spcFirstLastPara="1" wrap="square" lIns="91425" tIns="45700" rIns="91425" bIns="45700" anchor="t" anchorCtr="0">
            <a:noAutofit/>
          </a:bodyPr>
          <a:lstStyle/>
          <a:p>
            <a:pPr marL="457200" lvl="0" indent="-457200" algn="l" rtl="0">
              <a:spcBef>
                <a:spcPts val="1000"/>
              </a:spcBef>
              <a:spcAft>
                <a:spcPts val="0"/>
              </a:spcAft>
              <a:buClr>
                <a:schemeClr val="accent2"/>
              </a:buClr>
              <a:buSzPts val="3600"/>
              <a:buAutoNum type="arabicPeriod"/>
            </a:pPr>
            <a:r>
              <a:rPr lang="en-US" sz="3600">
                <a:solidFill>
                  <a:schemeClr val="accent2"/>
                </a:solidFill>
              </a:rPr>
              <a:t>Discuss how to frame brave conversations </a:t>
            </a:r>
            <a:endParaRPr sz="3600">
              <a:solidFill>
                <a:schemeClr val="accent2"/>
              </a:solidFill>
            </a:endParaRPr>
          </a:p>
          <a:p>
            <a:pPr marL="457200" lvl="0" indent="-457200" algn="l" rtl="0">
              <a:spcBef>
                <a:spcPts val="0"/>
              </a:spcBef>
              <a:spcAft>
                <a:spcPts val="0"/>
              </a:spcAft>
              <a:buClr>
                <a:schemeClr val="accent2"/>
              </a:buClr>
              <a:buSzPts val="3600"/>
              <a:buAutoNum type="arabicPeriod"/>
            </a:pPr>
            <a:r>
              <a:rPr lang="en-US" sz="3600">
                <a:solidFill>
                  <a:schemeClr val="accent2"/>
                </a:solidFill>
              </a:rPr>
              <a:t>Provide tools for engaging in effective dialogue</a:t>
            </a:r>
            <a:endParaRPr sz="3600">
              <a:solidFill>
                <a:schemeClr val="accent2"/>
              </a:solidFill>
            </a:endParaRPr>
          </a:p>
          <a:p>
            <a:pPr marL="457200" lvl="0" indent="-457200" algn="l" rtl="0">
              <a:spcBef>
                <a:spcPts val="0"/>
              </a:spcBef>
              <a:spcAft>
                <a:spcPts val="0"/>
              </a:spcAft>
              <a:buClr>
                <a:schemeClr val="accent2"/>
              </a:buClr>
              <a:buSzPts val="3600"/>
              <a:buAutoNum type="arabicPeriod"/>
            </a:pPr>
            <a:r>
              <a:rPr lang="en-US" sz="3600">
                <a:solidFill>
                  <a:schemeClr val="accent2"/>
                </a:solidFill>
              </a:rPr>
              <a:t>Discuss scenarios in breakout groups</a:t>
            </a:r>
            <a:endParaRPr sz="3600">
              <a:solidFill>
                <a:schemeClr val="accent2"/>
              </a:solidFill>
            </a:endParaRPr>
          </a:p>
          <a:p>
            <a:pPr marL="457200" lvl="0" indent="-457200" algn="l" rtl="0">
              <a:spcBef>
                <a:spcPts val="0"/>
              </a:spcBef>
              <a:spcAft>
                <a:spcPts val="0"/>
              </a:spcAft>
              <a:buClr>
                <a:schemeClr val="accent2"/>
              </a:buClr>
              <a:buSzPts val="3600"/>
              <a:buAutoNum type="arabicPeriod"/>
            </a:pPr>
            <a:r>
              <a:rPr lang="en-US" sz="3600">
                <a:solidFill>
                  <a:schemeClr val="accent2"/>
                </a:solidFill>
              </a:rPr>
              <a:t>Reflect and chat on responses generated in the breakouts</a:t>
            </a:r>
            <a:endParaRPr sz="3600">
              <a:solidFill>
                <a:schemeClr val="accent2"/>
              </a:solidFill>
            </a:endParaRPr>
          </a:p>
          <a:p>
            <a:pPr marL="457200" lvl="0" indent="0" algn="l" rtl="0">
              <a:spcBef>
                <a:spcPts val="1000"/>
              </a:spcBef>
              <a:spcAft>
                <a:spcPts val="0"/>
              </a:spcAft>
              <a:buNone/>
            </a:pPr>
            <a:endParaRPr sz="800">
              <a:solidFill>
                <a:srgbClr val="000000"/>
              </a:solidFill>
            </a:endParaRPr>
          </a:p>
          <a:p>
            <a:pPr marL="914400" lvl="0" indent="0" algn="l" rtl="0">
              <a:spcBef>
                <a:spcPts val="1000"/>
              </a:spcBef>
              <a:spcAft>
                <a:spcPts val="0"/>
              </a:spcAft>
              <a:buNone/>
            </a:pPr>
            <a:endParaRPr sz="3600">
              <a:solidFill>
                <a:srgbClr val="000000"/>
              </a:solidFill>
            </a:endParaRPr>
          </a:p>
        </p:txBody>
      </p:sp>
      <p:sp>
        <p:nvSpPr>
          <p:cNvPr id="92" name="Google Shape;92;p14"/>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93" name="Google Shape;93;p14"/>
          <p:cNvPicPr preferRelativeResize="0"/>
          <p:nvPr/>
        </p:nvPicPr>
        <p:blipFill>
          <a:blip r:embed="rId3">
            <a:alphaModFix/>
          </a:blip>
          <a:stretch>
            <a:fillRect/>
          </a:stretch>
        </p:blipFill>
        <p:spPr>
          <a:xfrm>
            <a:off x="8024625" y="384375"/>
            <a:ext cx="3163150" cy="189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a:t>Brave Conversations in Brave Spaces</a:t>
            </a:r>
            <a:endParaRPr/>
          </a:p>
        </p:txBody>
      </p:sp>
      <p:sp>
        <p:nvSpPr>
          <p:cNvPr id="100" name="Google Shape;100;p15"/>
          <p:cNvSpPr txBox="1">
            <a:spLocks noGrp="1"/>
          </p:cNvSpPr>
          <p:nvPr>
            <p:ph type="body" idx="1"/>
          </p:nvPr>
        </p:nvSpPr>
        <p:spPr>
          <a:xfrm>
            <a:off x="1142525" y="2781150"/>
            <a:ext cx="10388100" cy="3141900"/>
          </a:xfrm>
          <a:prstGeom prst="rect">
            <a:avLst/>
          </a:prstGeom>
        </p:spPr>
        <p:txBody>
          <a:bodyPr spcFirstLastPara="1" wrap="square" lIns="91425" tIns="45700" rIns="91425" bIns="45700" anchor="t" anchorCtr="0">
            <a:noAutofit/>
          </a:bodyPr>
          <a:lstStyle/>
          <a:p>
            <a:pPr marL="457200" lvl="0" indent="-469900" algn="l" rtl="0">
              <a:spcBef>
                <a:spcPts val="1000"/>
              </a:spcBef>
              <a:spcAft>
                <a:spcPts val="0"/>
              </a:spcAft>
              <a:buClr>
                <a:schemeClr val="accent5"/>
              </a:buClr>
              <a:buSzPts val="3800"/>
              <a:buChar char="●"/>
            </a:pPr>
            <a:r>
              <a:rPr lang="en-US" sz="3800">
                <a:solidFill>
                  <a:schemeClr val="accent5"/>
                </a:solidFill>
              </a:rPr>
              <a:t>Set up community norms and team goals outside of the dominant lens</a:t>
            </a:r>
            <a:endParaRPr sz="3800">
              <a:solidFill>
                <a:schemeClr val="accent5"/>
              </a:solidFill>
            </a:endParaRPr>
          </a:p>
          <a:p>
            <a:pPr marL="457200" lvl="0" indent="-469900" algn="l" rtl="0">
              <a:spcBef>
                <a:spcPts val="0"/>
              </a:spcBef>
              <a:spcAft>
                <a:spcPts val="0"/>
              </a:spcAft>
              <a:buClr>
                <a:schemeClr val="accent5"/>
              </a:buClr>
              <a:buSzPts val="3800"/>
              <a:buChar char="●"/>
            </a:pPr>
            <a:r>
              <a:rPr lang="en-US" sz="3800">
                <a:solidFill>
                  <a:schemeClr val="accent5"/>
                </a:solidFill>
              </a:rPr>
              <a:t>Return to college vision and values</a:t>
            </a:r>
            <a:endParaRPr sz="3800">
              <a:solidFill>
                <a:schemeClr val="accent5"/>
              </a:solidFill>
            </a:endParaRPr>
          </a:p>
          <a:p>
            <a:pPr marL="457200" lvl="0" indent="-469900" algn="l" rtl="0">
              <a:spcBef>
                <a:spcPts val="0"/>
              </a:spcBef>
              <a:spcAft>
                <a:spcPts val="0"/>
              </a:spcAft>
              <a:buClr>
                <a:schemeClr val="accent5"/>
              </a:buClr>
              <a:buSzPts val="3800"/>
              <a:buChar char="●"/>
            </a:pPr>
            <a:r>
              <a:rPr lang="en-US" sz="3800">
                <a:solidFill>
                  <a:schemeClr val="accent5"/>
                </a:solidFill>
              </a:rPr>
              <a:t>Lead with love and trust </a:t>
            </a:r>
            <a:endParaRPr sz="3800">
              <a:solidFill>
                <a:schemeClr val="accent5"/>
              </a:solidFill>
            </a:endParaRPr>
          </a:p>
          <a:p>
            <a:pPr marL="457200" lvl="0" indent="-469900" algn="l" rtl="0">
              <a:spcBef>
                <a:spcPts val="0"/>
              </a:spcBef>
              <a:spcAft>
                <a:spcPts val="0"/>
              </a:spcAft>
              <a:buClr>
                <a:schemeClr val="accent5"/>
              </a:buClr>
              <a:buSzPts val="3800"/>
              <a:buChar char="●"/>
            </a:pPr>
            <a:r>
              <a:rPr lang="en-US" sz="3800">
                <a:solidFill>
                  <a:schemeClr val="accent5"/>
                </a:solidFill>
              </a:rPr>
              <a:t>Listen with open rawness and wonder</a:t>
            </a:r>
            <a:endParaRPr sz="3800">
              <a:solidFill>
                <a:schemeClr val="accent5"/>
              </a:solidFill>
            </a:endParaRPr>
          </a:p>
          <a:p>
            <a:pPr marL="0" lvl="0" indent="0" algn="l" rtl="0">
              <a:spcBef>
                <a:spcPts val="1000"/>
              </a:spcBef>
              <a:spcAft>
                <a:spcPts val="0"/>
              </a:spcAft>
              <a:buNone/>
            </a:pPr>
            <a:endParaRPr/>
          </a:p>
        </p:txBody>
      </p:sp>
      <p:sp>
        <p:nvSpPr>
          <p:cNvPr id="101" name="Google Shape;101;p15"/>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02" name="Google Shape;102;p15"/>
          <p:cNvPicPr preferRelativeResize="0"/>
          <p:nvPr/>
        </p:nvPicPr>
        <p:blipFill>
          <a:blip r:embed="rId3">
            <a:alphaModFix/>
          </a:blip>
          <a:stretch>
            <a:fillRect/>
          </a:stretch>
        </p:blipFill>
        <p:spPr>
          <a:xfrm>
            <a:off x="10158650" y="5445725"/>
            <a:ext cx="1670525" cy="1275725"/>
          </a:xfrm>
          <a:prstGeom prst="rect">
            <a:avLst/>
          </a:prstGeom>
          <a:noFill/>
          <a:ln>
            <a:noFill/>
          </a:ln>
        </p:spPr>
      </p:pic>
      <p:pic>
        <p:nvPicPr>
          <p:cNvPr id="103" name="Google Shape;103;p15"/>
          <p:cNvPicPr preferRelativeResize="0"/>
          <p:nvPr/>
        </p:nvPicPr>
        <p:blipFill>
          <a:blip r:embed="rId4">
            <a:alphaModFix/>
          </a:blip>
          <a:stretch>
            <a:fillRect/>
          </a:stretch>
        </p:blipFill>
        <p:spPr>
          <a:xfrm>
            <a:off x="669100" y="335625"/>
            <a:ext cx="1393176" cy="103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277650" y="365125"/>
            <a:ext cx="10046100" cy="997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Using POLLS</a:t>
            </a:r>
            <a:endParaRPr/>
          </a:p>
        </p:txBody>
      </p:sp>
      <p:pic>
        <p:nvPicPr>
          <p:cNvPr id="110" name="Google Shape;110;p16"/>
          <p:cNvPicPr preferRelativeResize="0"/>
          <p:nvPr/>
        </p:nvPicPr>
        <p:blipFill>
          <a:blip r:embed="rId3">
            <a:alphaModFix/>
          </a:blip>
          <a:stretch>
            <a:fillRect/>
          </a:stretch>
        </p:blipFill>
        <p:spPr>
          <a:xfrm>
            <a:off x="1277650" y="1601475"/>
            <a:ext cx="10457201" cy="4351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a:t>Scenario 1</a:t>
            </a:r>
            <a:endParaRPr sz="4400"/>
          </a:p>
          <a:p>
            <a:pPr marL="0" lvl="0" indent="0" algn="ctr" rtl="0">
              <a:spcBef>
                <a:spcPts val="0"/>
              </a:spcBef>
              <a:spcAft>
                <a:spcPts val="0"/>
              </a:spcAft>
              <a:buNone/>
            </a:pPr>
            <a:r>
              <a:rPr lang="en-US" sz="3100" u="sng"/>
              <a:t>Directions</a:t>
            </a:r>
            <a:r>
              <a:rPr lang="en-US" sz="3100"/>
              <a:t>: Please read scenario below and be ready to reflect on your feelings and perspective in a </a:t>
            </a:r>
            <a:r>
              <a:rPr lang="en-US" sz="3100" u="sng"/>
              <a:t>POLL</a:t>
            </a:r>
            <a:r>
              <a:rPr lang="en-US" sz="3100"/>
              <a:t>.  </a:t>
            </a:r>
            <a:endParaRPr sz="3100"/>
          </a:p>
        </p:txBody>
      </p:sp>
      <p:sp>
        <p:nvSpPr>
          <p:cNvPr id="117" name="Google Shape;117;p17"/>
          <p:cNvSpPr txBox="1">
            <a:spLocks noGrp="1"/>
          </p:cNvSpPr>
          <p:nvPr>
            <p:ph type="body" idx="1"/>
          </p:nvPr>
        </p:nvSpPr>
        <p:spPr>
          <a:xfrm>
            <a:off x="1210490" y="2412273"/>
            <a:ext cx="10276115" cy="437170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700" dirty="0"/>
              <a:t>You are in a committee meeting with colleagues from various departments. The committee is trying to determine services for vulnerable student populations and how they will be funded. You are advocating for resources to be funneled to students experiencing homelessness, and a colleague says, “All students are important. How can we determine who is more vulnerable or in need? But of course, you know what’s best for all of us. I wish you would be more civil and collegial.” </a:t>
            </a:r>
            <a:endParaRPr sz="2700" dirty="0"/>
          </a:p>
          <a:p>
            <a:pPr marL="0" lvl="0" indent="0" algn="ctr" rtl="0">
              <a:spcBef>
                <a:spcPts val="1000"/>
              </a:spcBef>
              <a:spcAft>
                <a:spcPts val="0"/>
              </a:spcAft>
              <a:buNone/>
            </a:pPr>
            <a:r>
              <a:rPr lang="en-US" sz="2400" b="1" dirty="0"/>
              <a:t>How do you view or feel after hearing this interaction?</a:t>
            </a:r>
          </a:p>
          <a:p>
            <a:pPr marL="0" lvl="0" indent="0" algn="ctr" rtl="0">
              <a:spcBef>
                <a:spcPts val="1000"/>
              </a:spcBef>
              <a:spcAft>
                <a:spcPts val="0"/>
              </a:spcAft>
              <a:buNone/>
            </a:pPr>
            <a:r>
              <a:rPr lang="en-US" sz="2400" b="1" dirty="0"/>
              <a:t>How would you strategize, initiate, and lead a conversation between these colleagues?</a:t>
            </a:r>
            <a:endParaRPr sz="2400" b="1" dirty="0"/>
          </a:p>
          <a:p>
            <a:pPr marL="0" lvl="0" indent="0" algn="ctr" rtl="0">
              <a:spcBef>
                <a:spcPts val="1000"/>
              </a:spcBef>
              <a:spcAft>
                <a:spcPts val="0"/>
              </a:spcAft>
              <a:buNone/>
            </a:pP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barn(inVertical)">
                                      <p:cBhvr>
                                        <p:cTn id="7" dur="500"/>
                                        <p:tgtEl>
                                          <p:spTgt spid="11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7">
                                            <p:txEl>
                                              <p:pRg st="1" end="1"/>
                                            </p:txEl>
                                          </p:spTgt>
                                        </p:tgtEl>
                                        <p:attrNameLst>
                                          <p:attrName>style.visibility</p:attrName>
                                        </p:attrNameLst>
                                      </p:cBhvr>
                                      <p:to>
                                        <p:strVal val="visible"/>
                                      </p:to>
                                    </p:set>
                                    <p:animEffect transition="in" filter="barn(inVertical)">
                                      <p:cBhvr>
                                        <p:cTn id="10" dur="500"/>
                                        <p:tgtEl>
                                          <p:spTgt spid="1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animEffect transition="in" filter="barn(inVertical)">
                                      <p:cBhvr>
                                        <p:cTn id="15" dur="500"/>
                                        <p:tgtEl>
                                          <p:spTgt spid="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066800" y="169148"/>
            <a:ext cx="10058400" cy="192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a:t>Guiding Questions: </a:t>
            </a:r>
            <a:endParaRPr sz="4600"/>
          </a:p>
          <a:p>
            <a:pPr marL="0" lvl="0" indent="0" algn="ctr" rtl="0">
              <a:spcBef>
                <a:spcPts val="0"/>
              </a:spcBef>
              <a:spcAft>
                <a:spcPts val="0"/>
              </a:spcAft>
              <a:buNone/>
            </a:pPr>
            <a:r>
              <a:rPr lang="en-US" sz="4600"/>
              <a:t>Framing Conversations in Praxis</a:t>
            </a:r>
            <a:endParaRPr sz="4600"/>
          </a:p>
        </p:txBody>
      </p:sp>
      <p:sp>
        <p:nvSpPr>
          <p:cNvPr id="124" name="Google Shape;124;p18"/>
          <p:cNvSpPr txBox="1">
            <a:spLocks noGrp="1"/>
          </p:cNvSpPr>
          <p:nvPr>
            <p:ph type="body" idx="1"/>
          </p:nvPr>
        </p:nvSpPr>
        <p:spPr>
          <a:xfrm>
            <a:off x="1066800" y="2399450"/>
            <a:ext cx="10058400" cy="4382400"/>
          </a:xfrm>
          <a:prstGeom prst="rect">
            <a:avLst/>
          </a:prstGeom>
        </p:spPr>
        <p:txBody>
          <a:bodyPr spcFirstLastPara="1" wrap="square" lIns="228600" tIns="91425" rIns="91425" bIns="91425" anchor="t" anchorCtr="0">
            <a:noAutofit/>
          </a:bodyPr>
          <a:lstStyle/>
          <a:p>
            <a:pPr marL="457200" lvl="0" indent="0" algn="l" rtl="0">
              <a:spcBef>
                <a:spcPts val="0"/>
              </a:spcBef>
              <a:spcAft>
                <a:spcPts val="0"/>
              </a:spcAft>
              <a:buNone/>
            </a:pPr>
            <a:endParaRPr sz="2000" dirty="0">
              <a:solidFill>
                <a:srgbClr val="000000"/>
              </a:solidFill>
            </a:endParaRPr>
          </a:p>
          <a:p>
            <a:pPr marL="457200" lvl="0" indent="-387350" algn="l" rtl="0">
              <a:spcBef>
                <a:spcPts val="600"/>
              </a:spcBef>
              <a:spcAft>
                <a:spcPts val="0"/>
              </a:spcAft>
              <a:buClr>
                <a:srgbClr val="000000"/>
              </a:buClr>
              <a:buSzPts val="2500"/>
              <a:buChar char="●"/>
            </a:pPr>
            <a:r>
              <a:rPr lang="en-US" sz="2500" b="1" dirty="0">
                <a:solidFill>
                  <a:srgbClr val="000000"/>
                </a:solidFill>
              </a:rPr>
              <a:t>Whom does it benefit?</a:t>
            </a:r>
            <a:endParaRPr sz="2500" b="1" dirty="0">
              <a:solidFill>
                <a:srgbClr val="000000"/>
              </a:solidFill>
            </a:endParaRPr>
          </a:p>
          <a:p>
            <a:pPr marL="914400" lvl="1" indent="-387350" algn="l" rtl="0">
              <a:spcBef>
                <a:spcPts val="600"/>
              </a:spcBef>
              <a:spcAft>
                <a:spcPts val="0"/>
              </a:spcAft>
              <a:buClr>
                <a:srgbClr val="000000"/>
              </a:buClr>
              <a:buSzPts val="2500"/>
              <a:buChar char="○"/>
            </a:pPr>
            <a:r>
              <a:rPr lang="en-US" sz="2500" dirty="0">
                <a:solidFill>
                  <a:srgbClr val="000000"/>
                </a:solidFill>
              </a:rPr>
              <a:t>Are you inspiring liberation and collectivism? </a:t>
            </a:r>
            <a:endParaRPr sz="2500" dirty="0">
              <a:solidFill>
                <a:srgbClr val="000000"/>
              </a:solidFill>
            </a:endParaRPr>
          </a:p>
          <a:p>
            <a:pPr marL="914400" lvl="1" indent="-387350" algn="l" rtl="0">
              <a:spcBef>
                <a:spcPts val="600"/>
              </a:spcBef>
              <a:spcAft>
                <a:spcPts val="0"/>
              </a:spcAft>
              <a:buClr>
                <a:srgbClr val="000000"/>
              </a:buClr>
              <a:buSzPts val="2500"/>
              <a:buChar char="○"/>
            </a:pPr>
            <a:r>
              <a:rPr lang="en-US" sz="2500" dirty="0">
                <a:solidFill>
                  <a:srgbClr val="000000"/>
                </a:solidFill>
              </a:rPr>
              <a:t>Are you working to identify systems and practices of oppression?</a:t>
            </a:r>
            <a:endParaRPr sz="2500" dirty="0">
              <a:solidFill>
                <a:srgbClr val="000000"/>
              </a:solidFill>
            </a:endParaRPr>
          </a:p>
          <a:p>
            <a:pPr marL="914400" lvl="1" indent="-387350" algn="l" rtl="0">
              <a:spcBef>
                <a:spcPts val="600"/>
              </a:spcBef>
              <a:spcAft>
                <a:spcPts val="0"/>
              </a:spcAft>
              <a:buClr>
                <a:srgbClr val="000000"/>
              </a:buClr>
              <a:buSzPts val="2500"/>
              <a:buChar char="○"/>
            </a:pPr>
            <a:r>
              <a:rPr lang="en-US" sz="2500" dirty="0">
                <a:solidFill>
                  <a:srgbClr val="000000"/>
                </a:solidFill>
              </a:rPr>
              <a:t>Are you interrupting patterns of oppression and hierarchy? </a:t>
            </a:r>
            <a:endParaRPr sz="2500" dirty="0">
              <a:solidFill>
                <a:srgbClr val="000000"/>
              </a:solidFill>
            </a:endParaRPr>
          </a:p>
          <a:p>
            <a:pPr marL="457200" lvl="0" indent="-387350" algn="l" rtl="0">
              <a:spcBef>
                <a:spcPts val="600"/>
              </a:spcBef>
              <a:spcAft>
                <a:spcPts val="0"/>
              </a:spcAft>
              <a:buClr>
                <a:srgbClr val="000000"/>
              </a:buClr>
              <a:buSzPts val="2500"/>
              <a:buChar char="●"/>
            </a:pPr>
            <a:r>
              <a:rPr lang="en-US" sz="2500" b="1" dirty="0">
                <a:solidFill>
                  <a:srgbClr val="000000"/>
                </a:solidFill>
              </a:rPr>
              <a:t>Whom does it harm?</a:t>
            </a:r>
            <a:endParaRPr sz="2500" b="1" dirty="0">
              <a:solidFill>
                <a:srgbClr val="000000"/>
              </a:solidFill>
            </a:endParaRPr>
          </a:p>
          <a:p>
            <a:pPr marL="914400" lvl="1" indent="-387350" algn="l" rtl="0">
              <a:spcBef>
                <a:spcPts val="600"/>
              </a:spcBef>
              <a:spcAft>
                <a:spcPts val="0"/>
              </a:spcAft>
              <a:buClr>
                <a:srgbClr val="000000"/>
              </a:buClr>
              <a:buSzPts val="2500"/>
              <a:buChar char="○"/>
            </a:pPr>
            <a:r>
              <a:rPr lang="en-US" sz="2500" dirty="0">
                <a:solidFill>
                  <a:srgbClr val="000000"/>
                </a:solidFill>
              </a:rPr>
              <a:t>Are you seeing the patterns of oppression? </a:t>
            </a:r>
            <a:endParaRPr sz="2500" dirty="0">
              <a:solidFill>
                <a:srgbClr val="000000"/>
              </a:solidFill>
            </a:endParaRPr>
          </a:p>
          <a:p>
            <a:pPr marL="914400" lvl="1" indent="-387350" algn="l" rtl="0">
              <a:spcBef>
                <a:spcPts val="600"/>
              </a:spcBef>
              <a:spcAft>
                <a:spcPts val="0"/>
              </a:spcAft>
              <a:buClr>
                <a:srgbClr val="000000"/>
              </a:buClr>
              <a:buSzPts val="2500"/>
              <a:buChar char="○"/>
            </a:pPr>
            <a:r>
              <a:rPr lang="en-US" sz="2500" dirty="0">
                <a:solidFill>
                  <a:srgbClr val="000000"/>
                </a:solidFill>
              </a:rPr>
              <a:t>Are you taking steps to support the healing caused by oppression?</a:t>
            </a:r>
            <a:endParaRPr sz="2500" dirty="0">
              <a:solidFill>
                <a:srgbClr val="000000"/>
              </a:solidFill>
            </a:endParaRPr>
          </a:p>
          <a:p>
            <a:pPr marL="457200" lvl="0" indent="0" algn="l" rtl="0">
              <a:spcBef>
                <a:spcPts val="1000"/>
              </a:spcBef>
              <a:spcAft>
                <a:spcPts val="0"/>
              </a:spcAft>
              <a:buNone/>
            </a:pPr>
            <a:endParaRPr dirty="0"/>
          </a:p>
        </p:txBody>
      </p:sp>
      <p:sp>
        <p:nvSpPr>
          <p:cNvPr id="125" name="Google Shape;125;p1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26" name="Google Shape;126;p18"/>
          <p:cNvPicPr preferRelativeResize="0"/>
          <p:nvPr/>
        </p:nvPicPr>
        <p:blipFill rotWithShape="1">
          <a:blip r:embed="rId3">
            <a:alphaModFix/>
          </a:blip>
          <a:srcRect l="25237" r="24847" b="17681"/>
          <a:stretch/>
        </p:blipFill>
        <p:spPr>
          <a:xfrm>
            <a:off x="9730399" y="2494325"/>
            <a:ext cx="2117900" cy="174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animEffect transition="in" filter="fade">
                                      <p:cBhvr>
                                        <p:cTn id="7" dur="1000"/>
                                        <p:tgtEl>
                                          <p:spTgt spid="12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
                                            <p:txEl>
                                              <p:pRg st="2" end="2"/>
                                            </p:txEl>
                                          </p:spTgt>
                                        </p:tgtEl>
                                        <p:attrNameLst>
                                          <p:attrName>style.visibility</p:attrName>
                                        </p:attrNameLst>
                                      </p:cBhvr>
                                      <p:to>
                                        <p:strVal val="visible"/>
                                      </p:to>
                                    </p:set>
                                    <p:animEffect transition="in" filter="fade">
                                      <p:cBhvr>
                                        <p:cTn id="10" dur="1000"/>
                                        <p:tgtEl>
                                          <p:spTgt spid="12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xEl>
                                              <p:pRg st="3" end="3"/>
                                            </p:txEl>
                                          </p:spTgt>
                                        </p:tgtEl>
                                        <p:attrNameLst>
                                          <p:attrName>style.visibility</p:attrName>
                                        </p:attrNameLst>
                                      </p:cBhvr>
                                      <p:to>
                                        <p:strVal val="visible"/>
                                      </p:to>
                                    </p:set>
                                    <p:animEffect transition="in" filter="fade">
                                      <p:cBhvr>
                                        <p:cTn id="13" dur="1000"/>
                                        <p:tgtEl>
                                          <p:spTgt spid="12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4">
                                            <p:txEl>
                                              <p:pRg st="4" end="4"/>
                                            </p:txEl>
                                          </p:spTgt>
                                        </p:tgtEl>
                                        <p:attrNameLst>
                                          <p:attrName>style.visibility</p:attrName>
                                        </p:attrNameLst>
                                      </p:cBhvr>
                                      <p:to>
                                        <p:strVal val="visible"/>
                                      </p:to>
                                    </p:set>
                                    <p:animEffect transition="in" filter="fade">
                                      <p:cBhvr>
                                        <p:cTn id="16" dur="1000"/>
                                        <p:tgtEl>
                                          <p:spTgt spid="12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4">
                                            <p:txEl>
                                              <p:pRg st="5" end="5"/>
                                            </p:txEl>
                                          </p:spTgt>
                                        </p:tgtEl>
                                        <p:attrNameLst>
                                          <p:attrName>style.visibility</p:attrName>
                                        </p:attrNameLst>
                                      </p:cBhvr>
                                      <p:to>
                                        <p:strVal val="visible"/>
                                      </p:to>
                                    </p:set>
                                    <p:animEffect transition="in" filter="fade">
                                      <p:cBhvr>
                                        <p:cTn id="21" dur="1000"/>
                                        <p:tgtEl>
                                          <p:spTgt spid="12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xEl>
                                              <p:pRg st="6" end="6"/>
                                            </p:txEl>
                                          </p:spTgt>
                                        </p:tgtEl>
                                        <p:attrNameLst>
                                          <p:attrName>style.visibility</p:attrName>
                                        </p:attrNameLst>
                                      </p:cBhvr>
                                      <p:to>
                                        <p:strVal val="visible"/>
                                      </p:to>
                                    </p:set>
                                    <p:animEffect transition="in" filter="fade">
                                      <p:cBhvr>
                                        <p:cTn id="24" dur="1000"/>
                                        <p:tgtEl>
                                          <p:spTgt spid="12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4">
                                            <p:txEl>
                                              <p:pRg st="7" end="7"/>
                                            </p:txEl>
                                          </p:spTgt>
                                        </p:tgtEl>
                                        <p:attrNameLst>
                                          <p:attrName>style.visibility</p:attrName>
                                        </p:attrNameLst>
                                      </p:cBhvr>
                                      <p:to>
                                        <p:strVal val="visible"/>
                                      </p:to>
                                    </p:set>
                                    <p:animEffect transition="in" filter="fade">
                                      <p:cBhvr>
                                        <p:cTn id="27" dur="1000"/>
                                        <p:tgtEl>
                                          <p:spTgt spid="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a:t>What works for effective dialogue?</a:t>
            </a:r>
            <a:endParaRPr sz="4600"/>
          </a:p>
        </p:txBody>
      </p:sp>
      <p:sp>
        <p:nvSpPr>
          <p:cNvPr id="133" name="Google Shape;133;p19"/>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34" name="Google Shape;134;p19"/>
          <p:cNvPicPr preferRelativeResize="0"/>
          <p:nvPr/>
        </p:nvPicPr>
        <p:blipFill>
          <a:blip r:embed="rId3">
            <a:alphaModFix/>
          </a:blip>
          <a:stretch>
            <a:fillRect/>
          </a:stretch>
        </p:blipFill>
        <p:spPr>
          <a:xfrm>
            <a:off x="1900238" y="2982912"/>
            <a:ext cx="8391525"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49014" y="1422965"/>
            <a:ext cx="3813386" cy="1743075"/>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500" b="1" dirty="0"/>
              <a:t>R. A. V. E. N. </a:t>
            </a:r>
            <a:endParaRPr sz="4500" b="1" dirty="0"/>
          </a:p>
          <a:p>
            <a:pPr marL="0" lvl="0" indent="0" algn="ctr" rtl="0">
              <a:spcBef>
                <a:spcPts val="0"/>
              </a:spcBef>
              <a:spcAft>
                <a:spcPts val="0"/>
              </a:spcAft>
              <a:buNone/>
            </a:pPr>
            <a:r>
              <a:rPr lang="en-US" sz="2600" dirty="0"/>
              <a:t>(Dr. Luke Wood and </a:t>
            </a:r>
            <a:br>
              <a:rPr lang="en-US" sz="2600" dirty="0"/>
            </a:br>
            <a:r>
              <a:rPr lang="en-US" sz="2600" dirty="0"/>
              <a:t>Dr. Frank Harris)</a:t>
            </a:r>
            <a:endParaRPr sz="2600" dirty="0"/>
          </a:p>
        </p:txBody>
      </p:sp>
      <p:sp>
        <p:nvSpPr>
          <p:cNvPr id="141" name="Google Shape;141;p20"/>
          <p:cNvSpPr txBox="1">
            <a:spLocks noGrp="1"/>
          </p:cNvSpPr>
          <p:nvPr>
            <p:ph type="body" idx="1"/>
          </p:nvPr>
        </p:nvSpPr>
        <p:spPr>
          <a:xfrm>
            <a:off x="4027050" y="597378"/>
            <a:ext cx="7554300" cy="64089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Char char="●"/>
            </a:pPr>
            <a:r>
              <a:rPr lang="en-US" sz="2200" b="1" dirty="0"/>
              <a:t>R</a:t>
            </a:r>
            <a:r>
              <a:rPr lang="en-US" sz="2200" dirty="0"/>
              <a:t>edirect</a:t>
            </a:r>
            <a:endParaRPr sz="2200" dirty="0"/>
          </a:p>
          <a:p>
            <a:pPr marL="914400" lvl="1" indent="-361950" algn="l" rtl="0">
              <a:lnSpc>
                <a:spcPct val="100000"/>
              </a:lnSpc>
              <a:spcBef>
                <a:spcPts val="0"/>
              </a:spcBef>
              <a:spcAft>
                <a:spcPts val="0"/>
              </a:spcAft>
              <a:buSzPts val="2100"/>
              <a:buChar char="○"/>
            </a:pPr>
            <a:r>
              <a:rPr lang="en-US" sz="2100" dirty="0"/>
              <a:t>Intervene, correct, pull aside</a:t>
            </a:r>
            <a:endParaRPr sz="2100" dirty="0"/>
          </a:p>
          <a:p>
            <a:pPr marL="457200" lvl="0" indent="-368300" algn="l" rtl="0">
              <a:lnSpc>
                <a:spcPct val="100000"/>
              </a:lnSpc>
              <a:spcBef>
                <a:spcPts val="0"/>
              </a:spcBef>
              <a:spcAft>
                <a:spcPts val="0"/>
              </a:spcAft>
              <a:buSzPts val="2200"/>
              <a:buChar char="●"/>
            </a:pPr>
            <a:r>
              <a:rPr lang="en-US" sz="2200" b="1" dirty="0"/>
              <a:t>A</a:t>
            </a:r>
            <a:r>
              <a:rPr lang="en-US" sz="2200" dirty="0"/>
              <a:t>sk probing questions for clarity</a:t>
            </a:r>
            <a:endParaRPr sz="2200" dirty="0"/>
          </a:p>
          <a:p>
            <a:pPr marL="914400" lvl="1" indent="-361950" algn="l" rtl="0">
              <a:lnSpc>
                <a:spcPct val="100000"/>
              </a:lnSpc>
              <a:spcBef>
                <a:spcPts val="0"/>
              </a:spcBef>
              <a:spcAft>
                <a:spcPts val="0"/>
              </a:spcAft>
              <a:buSzPts val="2100"/>
              <a:buChar char="○"/>
            </a:pPr>
            <a:r>
              <a:rPr lang="en-US" sz="2100" dirty="0"/>
              <a:t>I think I heard you say . . . What do you mean by that?</a:t>
            </a:r>
            <a:endParaRPr sz="2100" dirty="0"/>
          </a:p>
          <a:p>
            <a:pPr marL="914400" lvl="1" indent="-361950" algn="l" rtl="0">
              <a:lnSpc>
                <a:spcPct val="100000"/>
              </a:lnSpc>
              <a:spcBef>
                <a:spcPts val="0"/>
              </a:spcBef>
              <a:spcAft>
                <a:spcPts val="0"/>
              </a:spcAft>
              <a:buSzPts val="2100"/>
              <a:buChar char="○"/>
            </a:pPr>
            <a:r>
              <a:rPr lang="en-US" sz="2100" dirty="0"/>
              <a:t>I want to make sure I understand what you were saying. Were you saying that . . . ?</a:t>
            </a:r>
            <a:endParaRPr sz="2100" dirty="0"/>
          </a:p>
          <a:p>
            <a:pPr marL="457200" lvl="0" indent="-368300" algn="l" rtl="0">
              <a:lnSpc>
                <a:spcPct val="100000"/>
              </a:lnSpc>
              <a:spcBef>
                <a:spcPts val="0"/>
              </a:spcBef>
              <a:spcAft>
                <a:spcPts val="0"/>
              </a:spcAft>
              <a:buSzPts val="2200"/>
              <a:buChar char="●"/>
            </a:pPr>
            <a:r>
              <a:rPr lang="en-US" sz="2200" b="1" dirty="0"/>
              <a:t>V</a:t>
            </a:r>
            <a:r>
              <a:rPr lang="en-US" sz="2200" dirty="0"/>
              <a:t>alues clarification</a:t>
            </a:r>
            <a:endParaRPr sz="2200" dirty="0"/>
          </a:p>
          <a:p>
            <a:pPr marL="914400" lvl="1" indent="-361950" algn="l" rtl="0">
              <a:lnSpc>
                <a:spcPct val="100000"/>
              </a:lnSpc>
              <a:spcBef>
                <a:spcPts val="0"/>
              </a:spcBef>
              <a:spcAft>
                <a:spcPts val="0"/>
              </a:spcAft>
              <a:buSzPts val="2100"/>
              <a:buChar char="○"/>
            </a:pPr>
            <a:r>
              <a:rPr lang="en-US" sz="2100" dirty="0"/>
              <a:t>You know, in this department, we work hard to create space that is safe and welcoming for all. What you just said is not in alignment and/or inconsistent with our institutional values that prioritize equity and inclusion.</a:t>
            </a:r>
            <a:endParaRPr sz="2100" dirty="0"/>
          </a:p>
          <a:p>
            <a:pPr marL="457200" lvl="0" indent="-368300" algn="l" rtl="0">
              <a:lnSpc>
                <a:spcPct val="100000"/>
              </a:lnSpc>
              <a:spcBef>
                <a:spcPts val="0"/>
              </a:spcBef>
              <a:spcAft>
                <a:spcPts val="0"/>
              </a:spcAft>
              <a:buSzPts val="2200"/>
              <a:buChar char="●"/>
            </a:pPr>
            <a:r>
              <a:rPr lang="en-US" sz="2200" b="1" dirty="0"/>
              <a:t>E</a:t>
            </a:r>
            <a:r>
              <a:rPr lang="en-US" sz="2200" dirty="0"/>
              <a:t>mphasize your own thoughts and feelings</a:t>
            </a:r>
            <a:endParaRPr sz="2200" dirty="0"/>
          </a:p>
          <a:p>
            <a:pPr marL="914400" lvl="1" indent="-361950" algn="l" rtl="0">
              <a:lnSpc>
                <a:spcPct val="100000"/>
              </a:lnSpc>
              <a:spcBef>
                <a:spcPts val="0"/>
              </a:spcBef>
              <a:spcAft>
                <a:spcPts val="0"/>
              </a:spcAft>
              <a:buSzPts val="2100"/>
              <a:buChar char="○"/>
            </a:pPr>
            <a:r>
              <a:rPr lang="en-US" sz="2100" dirty="0"/>
              <a:t>When I hear you comment, I think/feel . . .</a:t>
            </a:r>
            <a:endParaRPr sz="2100" dirty="0"/>
          </a:p>
          <a:p>
            <a:pPr marL="914400" lvl="1" indent="-361950" algn="l" rtl="0">
              <a:lnSpc>
                <a:spcPct val="100000"/>
              </a:lnSpc>
              <a:spcBef>
                <a:spcPts val="0"/>
              </a:spcBef>
              <a:spcAft>
                <a:spcPts val="0"/>
              </a:spcAft>
              <a:buSzPts val="2100"/>
              <a:buChar char="○"/>
            </a:pPr>
            <a:r>
              <a:rPr lang="en-US" sz="2100" dirty="0"/>
              <a:t>Many people might take that to mean . . .</a:t>
            </a:r>
            <a:endParaRPr sz="2100" dirty="0"/>
          </a:p>
          <a:p>
            <a:pPr marL="914400" lvl="1" indent="-361950" algn="l" rtl="0">
              <a:lnSpc>
                <a:spcPct val="100000"/>
              </a:lnSpc>
              <a:spcBef>
                <a:spcPts val="0"/>
              </a:spcBef>
              <a:spcAft>
                <a:spcPts val="0"/>
              </a:spcAft>
              <a:buSzPts val="2100"/>
              <a:buChar char="○"/>
            </a:pPr>
            <a:r>
              <a:rPr lang="en-US" sz="2100" dirty="0"/>
              <a:t>In my experience, . . .</a:t>
            </a:r>
            <a:endParaRPr sz="2100" dirty="0"/>
          </a:p>
          <a:p>
            <a:pPr marL="457200" lvl="0" indent="-368300" algn="l" rtl="0">
              <a:lnSpc>
                <a:spcPct val="100000"/>
              </a:lnSpc>
              <a:spcBef>
                <a:spcPts val="0"/>
              </a:spcBef>
              <a:spcAft>
                <a:spcPts val="0"/>
              </a:spcAft>
              <a:buSzPts val="2200"/>
              <a:buChar char="●"/>
            </a:pPr>
            <a:r>
              <a:rPr lang="en-US" sz="2200" b="1" dirty="0"/>
              <a:t>N</a:t>
            </a:r>
            <a:r>
              <a:rPr lang="en-US" sz="2200" dirty="0"/>
              <a:t>ext steps</a:t>
            </a:r>
            <a:endParaRPr sz="2200" dirty="0"/>
          </a:p>
          <a:p>
            <a:pPr marL="914400" lvl="1" indent="-361950" algn="l" rtl="0">
              <a:lnSpc>
                <a:spcPct val="100000"/>
              </a:lnSpc>
              <a:spcBef>
                <a:spcPts val="0"/>
              </a:spcBef>
              <a:spcAft>
                <a:spcPts val="0"/>
              </a:spcAft>
              <a:buSzPts val="2100"/>
              <a:buChar char="○"/>
            </a:pPr>
            <a:r>
              <a:rPr lang="en-US" sz="2100" dirty="0"/>
              <a:t>The next time you encounter this situation, you may want to consider doing . . .</a:t>
            </a:r>
            <a:endParaRPr sz="2100" dirty="0"/>
          </a:p>
        </p:txBody>
      </p:sp>
      <p:sp>
        <p:nvSpPr>
          <p:cNvPr id="142" name="Google Shape;142;p20"/>
          <p:cNvSpPr txBox="1">
            <a:spLocks noGrp="1"/>
          </p:cNvSpPr>
          <p:nvPr>
            <p:ph type="sldNum" idx="12"/>
          </p:nvPr>
        </p:nvSpPr>
        <p:spPr>
          <a:xfrm>
            <a:off x="8290207"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43" name="Google Shape;143;p20"/>
          <p:cNvPicPr preferRelativeResize="0"/>
          <p:nvPr/>
        </p:nvPicPr>
        <p:blipFill>
          <a:blip r:embed="rId3">
            <a:alphaModFix/>
          </a:blip>
          <a:stretch>
            <a:fillRect/>
          </a:stretch>
        </p:blipFill>
        <p:spPr>
          <a:xfrm>
            <a:off x="657900" y="3486941"/>
            <a:ext cx="2619375" cy="174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1">
                                            <p:txEl>
                                              <p:pRg st="1" end="1"/>
                                            </p:txEl>
                                          </p:spTgt>
                                        </p:tgtEl>
                                        <p:attrNameLst>
                                          <p:attrName>style.visibility</p:attrName>
                                        </p:attrNameLst>
                                      </p:cBhvr>
                                      <p:to>
                                        <p:strVal val="visible"/>
                                      </p:to>
                                    </p:set>
                                    <p:animEffect transition="in" filter="fade">
                                      <p:cBhvr>
                                        <p:cTn id="10" dur="1000"/>
                                        <p:tgtEl>
                                          <p:spTgt spid="1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animEffect transition="in" filter="fade">
                                      <p:cBhvr>
                                        <p:cTn id="15" dur="1000"/>
                                        <p:tgtEl>
                                          <p:spTgt spid="14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1">
                                            <p:txEl>
                                              <p:pRg st="3" end="3"/>
                                            </p:txEl>
                                          </p:spTgt>
                                        </p:tgtEl>
                                        <p:attrNameLst>
                                          <p:attrName>style.visibility</p:attrName>
                                        </p:attrNameLst>
                                      </p:cBhvr>
                                      <p:to>
                                        <p:strVal val="visible"/>
                                      </p:to>
                                    </p:set>
                                    <p:animEffect transition="in" filter="fade">
                                      <p:cBhvr>
                                        <p:cTn id="18" dur="1000"/>
                                        <p:tgtEl>
                                          <p:spTgt spid="14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1">
                                            <p:txEl>
                                              <p:pRg st="4" end="4"/>
                                            </p:txEl>
                                          </p:spTgt>
                                        </p:tgtEl>
                                        <p:attrNameLst>
                                          <p:attrName>style.visibility</p:attrName>
                                        </p:attrNameLst>
                                      </p:cBhvr>
                                      <p:to>
                                        <p:strVal val="visible"/>
                                      </p:to>
                                    </p:set>
                                    <p:animEffect transition="in" filter="fade">
                                      <p:cBhvr>
                                        <p:cTn id="21" dur="1000"/>
                                        <p:tgtEl>
                                          <p:spTgt spid="14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1">
                                            <p:txEl>
                                              <p:pRg st="5" end="5"/>
                                            </p:txEl>
                                          </p:spTgt>
                                        </p:tgtEl>
                                        <p:attrNameLst>
                                          <p:attrName>style.visibility</p:attrName>
                                        </p:attrNameLst>
                                      </p:cBhvr>
                                      <p:to>
                                        <p:strVal val="visible"/>
                                      </p:to>
                                    </p:set>
                                    <p:animEffect transition="in" filter="fade">
                                      <p:cBhvr>
                                        <p:cTn id="26" dur="1000"/>
                                        <p:tgtEl>
                                          <p:spTgt spid="141">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1">
                                            <p:txEl>
                                              <p:pRg st="6" end="6"/>
                                            </p:txEl>
                                          </p:spTgt>
                                        </p:tgtEl>
                                        <p:attrNameLst>
                                          <p:attrName>style.visibility</p:attrName>
                                        </p:attrNameLst>
                                      </p:cBhvr>
                                      <p:to>
                                        <p:strVal val="visible"/>
                                      </p:to>
                                    </p:set>
                                    <p:animEffect transition="in" filter="fade">
                                      <p:cBhvr>
                                        <p:cTn id="29" dur="1000"/>
                                        <p:tgtEl>
                                          <p:spTgt spid="14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
                                            <p:txEl>
                                              <p:pRg st="7" end="7"/>
                                            </p:txEl>
                                          </p:spTgt>
                                        </p:tgtEl>
                                        <p:attrNameLst>
                                          <p:attrName>style.visibility</p:attrName>
                                        </p:attrNameLst>
                                      </p:cBhvr>
                                      <p:to>
                                        <p:strVal val="visible"/>
                                      </p:to>
                                    </p:set>
                                    <p:animEffect transition="in" filter="fade">
                                      <p:cBhvr>
                                        <p:cTn id="34" dur="1000"/>
                                        <p:tgtEl>
                                          <p:spTgt spid="141">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1">
                                            <p:txEl>
                                              <p:pRg st="8" end="8"/>
                                            </p:txEl>
                                          </p:spTgt>
                                        </p:tgtEl>
                                        <p:attrNameLst>
                                          <p:attrName>style.visibility</p:attrName>
                                        </p:attrNameLst>
                                      </p:cBhvr>
                                      <p:to>
                                        <p:strVal val="visible"/>
                                      </p:to>
                                    </p:set>
                                    <p:animEffect transition="in" filter="fade">
                                      <p:cBhvr>
                                        <p:cTn id="37" dur="1000"/>
                                        <p:tgtEl>
                                          <p:spTgt spid="141">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1">
                                            <p:txEl>
                                              <p:pRg st="9" end="9"/>
                                            </p:txEl>
                                          </p:spTgt>
                                        </p:tgtEl>
                                        <p:attrNameLst>
                                          <p:attrName>style.visibility</p:attrName>
                                        </p:attrNameLst>
                                      </p:cBhvr>
                                      <p:to>
                                        <p:strVal val="visible"/>
                                      </p:to>
                                    </p:set>
                                    <p:animEffect transition="in" filter="fade">
                                      <p:cBhvr>
                                        <p:cTn id="40" dur="1000"/>
                                        <p:tgtEl>
                                          <p:spTgt spid="141">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1">
                                            <p:txEl>
                                              <p:pRg st="10" end="10"/>
                                            </p:txEl>
                                          </p:spTgt>
                                        </p:tgtEl>
                                        <p:attrNameLst>
                                          <p:attrName>style.visibility</p:attrName>
                                        </p:attrNameLst>
                                      </p:cBhvr>
                                      <p:to>
                                        <p:strVal val="visible"/>
                                      </p:to>
                                    </p:set>
                                    <p:animEffect transition="in" filter="fade">
                                      <p:cBhvr>
                                        <p:cTn id="43" dur="1000"/>
                                        <p:tgtEl>
                                          <p:spTgt spid="14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1">
                                            <p:txEl>
                                              <p:pRg st="11" end="11"/>
                                            </p:txEl>
                                          </p:spTgt>
                                        </p:tgtEl>
                                        <p:attrNameLst>
                                          <p:attrName>style.visibility</p:attrName>
                                        </p:attrNameLst>
                                      </p:cBhvr>
                                      <p:to>
                                        <p:strVal val="visible"/>
                                      </p:to>
                                    </p:set>
                                    <p:animEffect transition="in" filter="fade">
                                      <p:cBhvr>
                                        <p:cTn id="48" dur="1000"/>
                                        <p:tgtEl>
                                          <p:spTgt spid="141">
                                            <p:txEl>
                                              <p:pRg st="11" end="1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41">
                                            <p:txEl>
                                              <p:pRg st="12" end="12"/>
                                            </p:txEl>
                                          </p:spTgt>
                                        </p:tgtEl>
                                        <p:attrNameLst>
                                          <p:attrName>style.visibility</p:attrName>
                                        </p:attrNameLst>
                                      </p:cBhvr>
                                      <p:to>
                                        <p:strVal val="visible"/>
                                      </p:to>
                                    </p:set>
                                    <p:animEffect transition="in" filter="fade">
                                      <p:cBhvr>
                                        <p:cTn id="51" dur="1000"/>
                                        <p:tgtEl>
                                          <p:spTgt spid="14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F75E9-35AA-444C-970B-A11410CCA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100A2B-126E-423F-9DAD-880EB3A76A2F}">
  <ds:schemaRefs>
    <ds:schemaRef ds:uri="http://schemas.microsoft.com/sharepoint/v3/contenttype/forms"/>
  </ds:schemaRefs>
</ds:datastoreItem>
</file>

<file path=customXml/itemProps3.xml><?xml version="1.0" encoding="utf-8"?>
<ds:datastoreItem xmlns:ds="http://schemas.openxmlformats.org/officeDocument/2006/customXml" ds:itemID="{C6F416CB-D9EB-400C-8F47-A23E59C00C90}">
  <ds:schemaRefs>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100c9456-5b40-459a-8823-0ee56e83d204"/>
    <ds:schemaRef ds:uri="http://purl.org/dc/dcmitype/"/>
    <ds:schemaRef ds:uri="http://schemas.microsoft.com/office/infopath/2007/PartnerControls"/>
    <ds:schemaRef ds:uri="a979eeb2-ec59-4d60-a11f-bb0b64893b7f"/>
  </ds:schemaRefs>
</ds:datastoreItem>
</file>

<file path=docProps/app.xml><?xml version="1.0" encoding="utf-8"?>
<Properties xmlns="http://schemas.openxmlformats.org/officeDocument/2006/extended-properties" xmlns:vt="http://schemas.openxmlformats.org/officeDocument/2006/docPropsVTypes">
  <TotalTime>25</TotalTime>
  <Words>2227</Words>
  <Application>Microsoft Office PowerPoint</Application>
  <PresentationFormat>Widescreen</PresentationFormat>
  <Paragraphs>242</Paragraphs>
  <Slides>18</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Palatino</vt:lpstr>
      <vt:lpstr>ASCCC Curriculum Inst. 2020 Theme</vt:lpstr>
      <vt:lpstr>Bridging the Conversation:  Effective Practices for Dialogue and Decision-making Thursday, July 9 @ 9:00 a.m.--10:15 a.m. Michelle Velasquez Bean, ASCCC At-large Representative Karen Chow, ASCCC Area B Representative</vt:lpstr>
      <vt:lpstr>Session Description</vt:lpstr>
      <vt:lpstr>Today, we will . . . </vt:lpstr>
      <vt:lpstr>Brave Conversations in Brave Spaces</vt:lpstr>
      <vt:lpstr>Using POLLS</vt:lpstr>
      <vt:lpstr>Scenario 1 Directions: Please read scenario below and be ready to reflect on your feelings and perspective in a POLL.  </vt:lpstr>
      <vt:lpstr>Guiding Questions:  Framing Conversations in Praxis</vt:lpstr>
      <vt:lpstr>What works for effective dialogue?</vt:lpstr>
      <vt:lpstr>R. A. V. E. N.  (Dr. Luke Wood and  Dr. Frank Harris)</vt:lpstr>
      <vt:lpstr>Scenario 2 Directions: Please read scenario below and be ready to reflect on strategies for dialogue in BREAKOUT GROUPS. </vt:lpstr>
      <vt:lpstr>Framing Brave Conversations</vt:lpstr>
      <vt:lpstr>Scenario 2: Share Your Group Process </vt:lpstr>
      <vt:lpstr>Scenario 3 Directions: Please read scenario below and be ready to reflect on strategies for dialogue in BREAKOUT GROUPS. </vt:lpstr>
      <vt:lpstr>Scenario 3: Share Your Group Process </vt:lpstr>
      <vt:lpstr>Brave Teamwork</vt:lpstr>
      <vt:lpstr>You have the POWER to CHANGE IT!</vt:lpstr>
      <vt:lpstr>Tools and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Conversation: Effective Practices for Dialogue and Decision-making Thursday, July 9 @ 9:00 a.m.--10:15 a.m. Michelle Velasquez Bean, ASCCC At-large Representative Karen Chow, ASCCC Area B Representative</dc:title>
  <dc:creator>Michelle Bean</dc:creator>
  <cp:lastModifiedBy>Michelle  Bean</cp:lastModifiedBy>
  <cp:revision>1</cp:revision>
  <dcterms:modified xsi:type="dcterms:W3CDTF">2020-07-08T20:52:27Z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