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Caveat"/>
      <p:regular r:id="rId25"/>
      <p:bold r:id="rId26"/>
    </p:embeddedFont>
    <p:embeddedFont>
      <p:font typeface="Poppins"/>
      <p:regular r:id="rId27"/>
      <p:bold r:id="rId28"/>
      <p:italic r:id="rId29"/>
      <p:boldItalic r:id="rId30"/>
    </p:embeddedFont>
    <p:embeddedFont>
      <p:font typeface="Source Sans Pr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F4916A-6E34-491A-AB5A-F97534BA90A8}">
  <a:tblStyle styleId="{91F4916A-6E34-491A-AB5A-F97534BA90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veat-bold.fntdata"/><Relationship Id="rId25" Type="http://schemas.openxmlformats.org/officeDocument/2006/relationships/font" Target="fonts/Caveat-regular.fntdata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6.xml"/><Relationship Id="rId33" Type="http://schemas.openxmlformats.org/officeDocument/2006/relationships/font" Target="fonts/SourceSansPro-italic.fntdata"/><Relationship Id="rId10" Type="http://schemas.openxmlformats.org/officeDocument/2006/relationships/slide" Target="slides/slide5.xml"/><Relationship Id="rId32" Type="http://schemas.openxmlformats.org/officeDocument/2006/relationships/font" Target="fonts/SourceSans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SourceSansPr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7e5b2f28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27e5b2f2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7e5b2f4d9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7e5b2f4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e5b2f28f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27e5b2f28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7e5b2f28f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7e5b2f28f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27e5b2f28f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7e5b2f28f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7e5b2f28f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27e5b2f28f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7e5b2f28f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7e5b2f28f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27e5b2f28f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7e5b2f28f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27e5b2f28f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Clr>
                <a:srgbClr val="FFC500"/>
              </a:buClr>
              <a:buSzPts val="1800"/>
              <a:buChar char="•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7e5b2f28f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27e5b2f28f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Erica’s list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7e5b2f28f_0_3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7e5b2f28f_0_3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27e5b2f28f_0_3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29bb3d84c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29bb3d84c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29bb3d84c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7e5b2f28f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This list is most likely to grow…</a:t>
            </a:r>
            <a:endParaRPr/>
          </a:p>
        </p:txBody>
      </p:sp>
      <p:sp>
        <p:nvSpPr>
          <p:cNvPr id="81" name="Google Shape;81;g127e5b2f28f_0_1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7e5b2f4d9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7e5b2f4d9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27e5b2f4d9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7e5b2f4d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7e5b2f4d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27e5b2f4d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7e5b2f4d9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7e5b2f4d9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27e5b2f4d9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7e5b2f28f_0_3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7e5b2f28f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959005" y="4747680"/>
            <a:ext cx="10432249" cy="1736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A">
  <p:cSld name="Section Slide A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2284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title"/>
          </p:nvPr>
        </p:nvSpPr>
        <p:spPr>
          <a:xfrm>
            <a:off x="2682910" y="403412"/>
            <a:ext cx="8670888" cy="1685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29994" y="2662568"/>
            <a:ext cx="10523806" cy="3569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 sz="18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1 Column Slide">
  <p:cSld name="1_Content 1 Column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112" y="0"/>
            <a:ext cx="820737" cy="6858000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 dist="50800">
              <a:srgbClr val="000000">
                <a:alpha val="40000"/>
              </a:srgbClr>
            </a:outerShdw>
          </a:effectLst>
        </p:spPr>
      </p:pic>
      <p:sp>
        <p:nvSpPr>
          <p:cNvPr id="24" name="Google Shape;24;p4"/>
          <p:cNvSpPr txBox="1"/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2 Column Slide">
  <p:cSld name="1_Content 2 Column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112" y="0"/>
            <a:ext cx="820737" cy="6858000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 dist="50800">
              <a:srgbClr val="000000">
                <a:alpha val="40000"/>
              </a:srgbClr>
            </a:outerShdw>
          </a:effectLst>
        </p:spPr>
      </p:pic>
      <p:sp>
        <p:nvSpPr>
          <p:cNvPr id="30" name="Google Shape;30;p5"/>
          <p:cNvSpPr txBox="1"/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1277650" y="1798320"/>
            <a:ext cx="4922537" cy="4391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388259" y="1798320"/>
            <a:ext cx="4948881" cy="4391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Column Slide">
  <p:cSld name="Content 2 Column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112" y="0"/>
            <a:ext cx="820737" cy="6858000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 dist="50800">
              <a:srgbClr val="000000">
                <a:alpha val="40000"/>
              </a:srgbClr>
            </a:outerShdw>
          </a:effectLst>
        </p:spPr>
      </p:pic>
      <p:sp>
        <p:nvSpPr>
          <p:cNvPr id="37" name="Google Shape;37;p6"/>
          <p:cNvSpPr txBox="1"/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1277650" y="1798320"/>
            <a:ext cx="4922537" cy="4391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388259" y="1798320"/>
            <a:ext cx="4948881" cy="4391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 Column Slide">
  <p:cSld name="Content 1 Column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820737" cy="6858000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 dist="50800">
              <a:srgbClr val="000000">
                <a:alpha val="40000"/>
              </a:srgbClr>
            </a:outerShdw>
          </a:effectLst>
        </p:spPr>
      </p:pic>
      <p:sp>
        <p:nvSpPr>
          <p:cNvPr id="44" name="Google Shape;44;p7"/>
          <p:cNvSpPr txBox="1"/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10298113" y="6356350"/>
            <a:ext cx="10556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1251678" y="382385"/>
            <a:ext cx="101784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Char char="–"/>
              <a:defRPr/>
            </a:lvl2pPr>
            <a:lvl3pPr indent="-34925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1251678" y="6375679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4038600" y="6375679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610601" y="6375679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indent="-368300" lvl="1" marL="914400" rtl="0">
              <a:spcBef>
                <a:spcPts val="500"/>
              </a:spcBef>
              <a:spcAft>
                <a:spcPts val="0"/>
              </a:spcAft>
              <a:buSzPts val="22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leginfo.legislature.ca.gov/faces/billNavClient.xhtml?bill_id=202120220AB928" TargetMode="External"/><Relationship Id="rId4" Type="http://schemas.openxmlformats.org/officeDocument/2006/relationships/hyperlink" Target="https://leginfo.legislature.ca.gov/faces/billNavClient.xhtml?bill_id=202120220AB928" TargetMode="External"/><Relationship Id="rId5" Type="http://schemas.openxmlformats.org/officeDocument/2006/relationships/hyperlink" Target="https://leginfo.legislature.ca.gov/faces/billNavClient.xhtml?bill_id=202120220AB928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leginfo.legislature.ca.gov/faces/billNavClient.xhtml?bill_id=202120220AB928" TargetMode="External"/><Relationship Id="rId4" Type="http://schemas.openxmlformats.org/officeDocument/2006/relationships/hyperlink" Target="https://leginfo.legislature.ca.gov/faces/billNavClient.xhtml?bill_id=202120220AB928" TargetMode="External"/><Relationship Id="rId5" Type="http://schemas.openxmlformats.org/officeDocument/2006/relationships/hyperlink" Target="https://leginfo.legislature.ca.gov/faces/billNavClient.xhtml?bill_id=202120220AB928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leginfo.legislature.ca.gov/faces/billNavClient.xhtml?bill_id=202120220AB1111" TargetMode="External"/><Relationship Id="rId4" Type="http://schemas.openxmlformats.org/officeDocument/2006/relationships/hyperlink" Target="https://sova.org/clients-and-partners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leginfo.legislature.ca.gov/faces/billNavClient.xhtml?bill_id=201720180AB705" TargetMode="External"/><Relationship Id="rId4" Type="http://schemas.openxmlformats.org/officeDocument/2006/relationships/hyperlink" Target="https://govt.westlaw.com/calregs/Document/I3BBA08FE209543A9A8181F0BF33CD714?viewType=FullText&amp;originationContext=documenttoc&amp;transitionType=CategoryPageItem&amp;contextData=(sc.Default)" TargetMode="External"/><Relationship Id="rId5" Type="http://schemas.openxmlformats.org/officeDocument/2006/relationships/hyperlink" Target="https://leginfo.legislature.ca.gov/faces/billNavClient.xhtml?bill_id=202120220AB1705" TargetMode="External"/><Relationship Id="rId6" Type="http://schemas.openxmlformats.org/officeDocument/2006/relationships/hyperlink" Target="https://assessment.cccco.edu/ab-705-implementation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document/d/1UqfYvm3KAz7YCbRpP2coebFAHDmaE1WR/edit?usp=sharing&amp;ouid=113692910240371332819&amp;rtpof=true&amp;sd=tru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info@asccc.org" TargetMode="External"/><Relationship Id="rId4" Type="http://schemas.openxmlformats.org/officeDocument/2006/relationships/hyperlink" Target="mailto:info@faccc.org" TargetMode="External"/><Relationship Id="rId5" Type="http://schemas.openxmlformats.org/officeDocument/2006/relationships/hyperlink" Target="https://www.asccc.org" TargetMode="External"/><Relationship Id="rId6" Type="http://schemas.openxmlformats.org/officeDocument/2006/relationships/hyperlink" Target="https://www.faccc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cccco.edu/About-Us/Vision-for-Success" TargetMode="External"/><Relationship Id="rId4" Type="http://schemas.openxmlformats.org/officeDocument/2006/relationships/hyperlink" Target="https://c2c.ca.gov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leginfo.legislature.ca.gov/faces/billTextClient.xhtml?bill_id=202120220AB927" TargetMode="External"/><Relationship Id="rId4" Type="http://schemas.openxmlformats.org/officeDocument/2006/relationships/hyperlink" Target="https://www.asccc.org/resolutions/opposition-proposed-modification-community-college-mission" TargetMode="External"/><Relationship Id="rId9" Type="http://schemas.openxmlformats.org/officeDocument/2006/relationships/hyperlink" Target="https://www.asccc.org/resolutions/develop-lower-division-ge-pathway-ccc-baccalaureate-degree-programs" TargetMode="External"/><Relationship Id="rId5" Type="http://schemas.openxmlformats.org/officeDocument/2006/relationships/hyperlink" Target="https://www.asccc.org/resolutions/reversal-position-regarding-baccalaureate-degrees-and-removal-pilot-designation" TargetMode="External"/><Relationship Id="rId6" Type="http://schemas.openxmlformats.org/officeDocument/2006/relationships/hyperlink" Target="https://www.asccc.org/resolutions/expansion-baccalaureate-degree-programs-allied-health" TargetMode="External"/><Relationship Id="rId7" Type="http://schemas.openxmlformats.org/officeDocument/2006/relationships/hyperlink" Target="https://www.asccc.org/resolutions/support-ab-927-medina-2021-april-9-2021" TargetMode="External"/><Relationship Id="rId8" Type="http://schemas.openxmlformats.org/officeDocument/2006/relationships/hyperlink" Target="https://www.asccc.org/resolutions/update-baccalaureate-degree-handbook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eginfo.legislature.ca.gov/faces/billTextClient.xhtml?bill_id=202120220AB927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eginfo.legislature.ca.gov/faces/billTextClient.xhtml?bill_id=202120220AB927" TargetMode="External"/><Relationship Id="rId4" Type="http://schemas.openxmlformats.org/officeDocument/2006/relationships/hyperlink" Target="https://www.cccco.edu/About-Us/Chancellors-Office/Divisions/Educational-Services-and-Support/What-we-do/Curriculum-and-Instruction-Unit/Curriculum/Baccalaureate-Degree-Program" TargetMode="External"/><Relationship Id="rId5" Type="http://schemas.openxmlformats.org/officeDocument/2006/relationships/hyperlink" Target="https://www.cccco.edu/-/media/CCCCO-Website/About-Us/Divisions/Educational-Services-and-Support/Academic-Affairs/What-we-do/Curriculum-and-Instruction-Unit/Curriculum/Baccalaureate-Degree-Pilot-Program/Files/CCC16_BA-Degree-Pilot-Program_Final_HiRez.pdf?la=en&amp;hash=AE1555C1CFC4D74370C37EAF77F5C3329A6B12A4&amp;hash=AE1555C1CFC4D74370C37EAF77F5C3329A6B12A4" TargetMode="External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leginfo.legislature.ca.gov/faces/billNavClient.xhtml?bill_id=202120220AB9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958850" y="4683125"/>
            <a:ext cx="10433050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Legislation and Advocacy – Working with the Legislature</a:t>
            </a:r>
            <a:br>
              <a:rPr b="1" lang="en-US" sz="3600"/>
            </a:br>
            <a:br>
              <a:rPr b="1" lang="en-US" sz="1800"/>
            </a:br>
            <a:r>
              <a:rPr b="1" lang="en-US" sz="1800">
                <a:solidFill>
                  <a:schemeClr val="lt2"/>
                </a:solidFill>
              </a:rPr>
              <a:t>Thursday, May 12 | 3:10-4:30 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1277650" y="365125"/>
            <a:ext cx="10046100" cy="72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hlink"/>
                </a:solidFill>
                <a:hlinkClick r:id="rId3"/>
              </a:rPr>
              <a:t>AB 928 (</a:t>
            </a:r>
            <a:r>
              <a:rPr b="1" lang="en-US" u="sng">
                <a:solidFill>
                  <a:schemeClr val="hlink"/>
                </a:solidFill>
                <a:hlinkClick r:id="rId4"/>
              </a:rPr>
              <a:t>Berman, 2021</a:t>
            </a:r>
            <a:r>
              <a:rPr b="1" lang="en-US" sz="3600" u="sng">
                <a:solidFill>
                  <a:schemeClr val="hlink"/>
                </a:solidFill>
                <a:hlinkClick r:id="rId5"/>
              </a:rPr>
              <a:t>) </a:t>
            </a:r>
            <a:endParaRPr b="1" sz="3600">
              <a:solidFill>
                <a:srgbClr val="FF9900"/>
              </a:solidFill>
            </a:endParaRPr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1277650" y="1208263"/>
            <a:ext cx="10058400" cy="500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6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3B3838"/>
                </a:solidFill>
              </a:rPr>
              <a:t>Implementation Committee </a:t>
            </a:r>
            <a:r>
              <a:rPr lang="en-US" sz="1700">
                <a:solidFill>
                  <a:srgbClr val="3B3838"/>
                </a:solidFill>
              </a:rPr>
              <a:t>to be in place by March 1, 2022 – 16 members</a:t>
            </a:r>
            <a:endParaRPr sz="1700">
              <a:solidFill>
                <a:srgbClr val="3B3838"/>
              </a:solidFill>
            </a:endParaRPr>
          </a:p>
          <a:p>
            <a:pPr indent="-342900" lvl="0" marL="457200" rtl="0" algn="l">
              <a:lnSpc>
                <a:spcPct val="106909"/>
              </a:lnSpc>
              <a:spcBef>
                <a:spcPts val="1000"/>
              </a:spcBef>
              <a:spcAft>
                <a:spcPts val="0"/>
              </a:spcAft>
              <a:buClr>
                <a:srgbClr val="3B3838"/>
              </a:buClr>
              <a:buSzPts val="1800"/>
              <a:buChar char="•"/>
            </a:pPr>
            <a:r>
              <a:rPr lang="en-US" sz="1800">
                <a:solidFill>
                  <a:srgbClr val="3B3838"/>
                </a:solidFill>
              </a:rPr>
              <a:t>One faculty member from each of the CCC, CSU, and UC systems</a:t>
            </a:r>
            <a:endParaRPr sz="1800">
              <a:solidFill>
                <a:srgbClr val="3B3838"/>
              </a:solidFill>
            </a:endParaRPr>
          </a:p>
          <a:p>
            <a:pPr indent="-342900" lvl="0" marL="457200" rtl="0" algn="l">
              <a:lnSpc>
                <a:spcPct val="106909"/>
              </a:lnSpc>
              <a:spcBef>
                <a:spcPts val="1000"/>
              </a:spcBef>
              <a:spcAft>
                <a:spcPts val="0"/>
              </a:spcAft>
              <a:buClr>
                <a:srgbClr val="3B3838"/>
              </a:buClr>
              <a:buSzPts val="1800"/>
              <a:buChar char="•"/>
            </a:pPr>
            <a:r>
              <a:rPr lang="en-US" sz="1800">
                <a:solidFill>
                  <a:srgbClr val="3B3838"/>
                </a:solidFill>
              </a:rPr>
              <a:t>Examine unit limits on ADTs for STEM pathways</a:t>
            </a:r>
            <a:endParaRPr sz="1800">
              <a:solidFill>
                <a:srgbClr val="3B3838"/>
              </a:solidFill>
            </a:endParaRPr>
          </a:p>
          <a:p>
            <a:pPr indent="0" lvl="0" marL="0" rtl="0" algn="l">
              <a:lnSpc>
                <a:spcPct val="106909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B3838"/>
              </a:solidFill>
            </a:endParaRPr>
          </a:p>
          <a:p>
            <a:pPr indent="0" lvl="0" marL="0" rtl="0" algn="l">
              <a:lnSpc>
                <a:spcPct val="106909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3B3838"/>
                </a:solidFill>
              </a:rPr>
              <a:t>By May 31, 2023 Intersegmental Committee of Academic Senates to establish </a:t>
            </a:r>
            <a:r>
              <a:rPr b="1" lang="en-US" sz="1700">
                <a:solidFill>
                  <a:srgbClr val="3B3838"/>
                </a:solidFill>
              </a:rPr>
              <a:t>a singular GE pathway for transfer</a:t>
            </a:r>
            <a:r>
              <a:rPr lang="en-US" sz="1700">
                <a:solidFill>
                  <a:srgbClr val="3B3838"/>
                </a:solidFill>
              </a:rPr>
              <a:t>; if no agreement, then administrations shall establish the pathway by December 31, 2023</a:t>
            </a:r>
            <a:endParaRPr sz="1700">
              <a:solidFill>
                <a:srgbClr val="3B3838"/>
              </a:solidFill>
            </a:endParaRPr>
          </a:p>
          <a:p>
            <a:pPr indent="0" lvl="0" marL="0" rtl="0" algn="l">
              <a:lnSpc>
                <a:spcPct val="106909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B3838"/>
              </a:solidFill>
            </a:endParaRPr>
          </a:p>
          <a:p>
            <a:pPr indent="0" lvl="0" marL="0" rtl="0" algn="l">
              <a:lnSpc>
                <a:spcPct val="106909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3838"/>
                </a:solidFill>
              </a:rPr>
              <a:t>Beginning 2025-26, the GE pathway shall be only pathway to determine eligibility for transfer</a:t>
            </a:r>
            <a:endParaRPr sz="1800">
              <a:solidFill>
                <a:srgbClr val="3B3838"/>
              </a:solidFill>
            </a:endParaRPr>
          </a:p>
          <a:p>
            <a:pPr indent="-342900" lvl="0" marL="457200" rtl="0" algn="l">
              <a:lnSpc>
                <a:spcPct val="106909"/>
              </a:lnSpc>
              <a:spcBef>
                <a:spcPts val="1000"/>
              </a:spcBef>
              <a:spcAft>
                <a:spcPts val="0"/>
              </a:spcAft>
              <a:buClr>
                <a:srgbClr val="3B3838"/>
              </a:buClr>
              <a:buSzPts val="1800"/>
              <a:buChar char="•"/>
            </a:pPr>
            <a:r>
              <a:rPr lang="en-US" sz="1800">
                <a:solidFill>
                  <a:srgbClr val="3B3838"/>
                </a:solidFill>
              </a:rPr>
              <a:t>The GE pathway may not require more units than the current IGETC (34 semester units)</a:t>
            </a:r>
            <a:endParaRPr sz="1700">
              <a:solidFill>
                <a:srgbClr val="3B3838"/>
              </a:solidFill>
            </a:endParaRPr>
          </a:p>
          <a:p>
            <a:pPr indent="0" lvl="0" marL="0" rtl="0" algn="l">
              <a:lnSpc>
                <a:spcPct val="106909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B3838"/>
              </a:solidFill>
            </a:endParaRPr>
          </a:p>
          <a:p>
            <a:pPr indent="0" lvl="0" marL="0" rtl="0" algn="l">
              <a:lnSpc>
                <a:spcPct val="106909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700">
                <a:solidFill>
                  <a:srgbClr val="3B3838"/>
                </a:solidFill>
              </a:rPr>
              <a:t>On or before August 1, 2024 - Students with a goal of transfer for which there </a:t>
            </a:r>
            <a:r>
              <a:rPr b="1" lang="en-US" sz="1700">
                <a:solidFill>
                  <a:srgbClr val="3B3838"/>
                </a:solidFill>
              </a:rPr>
              <a:t>exists an ADT shall be placed on that pathway </a:t>
            </a:r>
            <a:r>
              <a:rPr lang="en-US" sz="1700">
                <a:solidFill>
                  <a:srgbClr val="3B3838"/>
                </a:solidFill>
              </a:rPr>
              <a:t>– students may opt out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1277650" y="365125"/>
            <a:ext cx="10046100" cy="72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hlink"/>
                </a:solidFill>
                <a:hlinkClick r:id="rId3"/>
              </a:rPr>
              <a:t>AB 928 (</a:t>
            </a:r>
            <a:r>
              <a:rPr b="1" lang="en-US" u="sng">
                <a:solidFill>
                  <a:schemeClr val="hlink"/>
                </a:solidFill>
                <a:hlinkClick r:id="rId4"/>
              </a:rPr>
              <a:t>Berman, 2021</a:t>
            </a:r>
            <a:r>
              <a:rPr b="1" lang="en-US" sz="3600" u="sng">
                <a:solidFill>
                  <a:schemeClr val="hlink"/>
                </a:solidFill>
                <a:hlinkClick r:id="rId5"/>
              </a:rPr>
              <a:t>) </a:t>
            </a:r>
            <a:endParaRPr b="1" sz="3600">
              <a:solidFill>
                <a:srgbClr val="FF9900"/>
              </a:solidFill>
            </a:endParaRPr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1277650" y="1208263"/>
            <a:ext cx="10058400" cy="500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6909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3B3838"/>
                </a:solidFill>
              </a:rPr>
              <a:t>Progress</a:t>
            </a:r>
            <a:endParaRPr b="1" sz="2600">
              <a:solidFill>
                <a:srgbClr val="3B3838"/>
              </a:solidFill>
            </a:endParaRPr>
          </a:p>
          <a:p>
            <a:pPr indent="-393700" lvl="0" marL="457200" rtl="0" algn="l">
              <a:lnSpc>
                <a:spcPct val="106909"/>
              </a:lnSpc>
              <a:spcBef>
                <a:spcPts val="1000"/>
              </a:spcBef>
              <a:spcAft>
                <a:spcPts val="0"/>
              </a:spcAft>
              <a:buClr>
                <a:srgbClr val="3B3838"/>
              </a:buClr>
              <a:buSzPts val="2600"/>
              <a:buChar char="•"/>
            </a:pPr>
            <a:r>
              <a:rPr lang="en-US" sz="2600">
                <a:solidFill>
                  <a:srgbClr val="3B3838"/>
                </a:solidFill>
              </a:rPr>
              <a:t>Intersegmental Committee of Academic Senates (ICAS) Special Committee on AB 928: 3 faculty from each segment, administration, students, AOs</a:t>
            </a:r>
            <a:endParaRPr sz="2600">
              <a:solidFill>
                <a:srgbClr val="3B3838"/>
              </a:solidFill>
            </a:endParaRPr>
          </a:p>
          <a:p>
            <a:pPr indent="-393700" lvl="0" marL="457200" rtl="0" algn="l">
              <a:lnSpc>
                <a:spcPct val="106909"/>
              </a:lnSpc>
              <a:spcBef>
                <a:spcPts val="1000"/>
              </a:spcBef>
              <a:spcAft>
                <a:spcPts val="0"/>
              </a:spcAft>
              <a:buClr>
                <a:srgbClr val="3B3838"/>
              </a:buClr>
              <a:buSzPts val="2600"/>
              <a:buChar char="•"/>
            </a:pPr>
            <a:r>
              <a:rPr lang="en-US" sz="2600">
                <a:solidFill>
                  <a:srgbClr val="3B3838"/>
                </a:solidFill>
              </a:rPr>
              <a:t>Recommendation to ICAS in April</a:t>
            </a:r>
            <a:endParaRPr sz="2600">
              <a:solidFill>
                <a:srgbClr val="3B3838"/>
              </a:solidFill>
            </a:endParaRPr>
          </a:p>
          <a:p>
            <a:pPr indent="-393700" lvl="0" marL="457200" rtl="0" algn="l">
              <a:lnSpc>
                <a:spcPct val="106909"/>
              </a:lnSpc>
              <a:spcBef>
                <a:spcPts val="1000"/>
              </a:spcBef>
              <a:spcAft>
                <a:spcPts val="0"/>
              </a:spcAft>
              <a:buClr>
                <a:srgbClr val="3B3838"/>
              </a:buClr>
              <a:buSzPts val="2600"/>
              <a:buChar char="•"/>
            </a:pPr>
            <a:r>
              <a:rPr lang="en-US" sz="2600">
                <a:solidFill>
                  <a:srgbClr val="3B3838"/>
                </a:solidFill>
              </a:rPr>
              <a:t>Information in email from ICAS in May</a:t>
            </a:r>
            <a:endParaRPr sz="2600">
              <a:solidFill>
                <a:srgbClr val="3B3838"/>
              </a:solidFill>
            </a:endParaRPr>
          </a:p>
          <a:p>
            <a:pPr indent="-393700" lvl="0" marL="457200" rtl="0" algn="l">
              <a:lnSpc>
                <a:spcPct val="106909"/>
              </a:lnSpc>
              <a:spcBef>
                <a:spcPts val="1000"/>
              </a:spcBef>
              <a:spcAft>
                <a:spcPts val="0"/>
              </a:spcAft>
              <a:buClr>
                <a:srgbClr val="3B3838"/>
              </a:buClr>
              <a:buSzPts val="2600"/>
              <a:buChar char="•"/>
            </a:pPr>
            <a:r>
              <a:rPr lang="en-US" sz="2600">
                <a:solidFill>
                  <a:srgbClr val="3B3838"/>
                </a:solidFill>
              </a:rPr>
              <a:t>Information from CCCs at Curriculum Institute, Fall Curriculum Regionals</a:t>
            </a:r>
            <a:endParaRPr sz="2600">
              <a:solidFill>
                <a:srgbClr val="3B3838"/>
              </a:solidFill>
            </a:endParaRPr>
          </a:p>
          <a:p>
            <a:pPr indent="-393700" lvl="0" marL="457200" rtl="0" algn="l">
              <a:lnSpc>
                <a:spcPct val="106909"/>
              </a:lnSpc>
              <a:spcBef>
                <a:spcPts val="1000"/>
              </a:spcBef>
              <a:spcAft>
                <a:spcPts val="0"/>
              </a:spcAft>
              <a:buClr>
                <a:srgbClr val="3B3838"/>
              </a:buClr>
              <a:buSzPts val="2600"/>
              <a:buChar char="•"/>
            </a:pPr>
            <a:r>
              <a:rPr lang="en-US" sz="2600">
                <a:solidFill>
                  <a:srgbClr val="3B3838"/>
                </a:solidFill>
              </a:rPr>
              <a:t>Vetting in fall 2022</a:t>
            </a:r>
            <a:endParaRPr sz="2600">
              <a:solidFill>
                <a:srgbClr val="3B3838"/>
              </a:solidFill>
            </a:endParaRPr>
          </a:p>
          <a:p>
            <a:pPr indent="-393700" lvl="0" marL="457200" rtl="0" algn="l">
              <a:lnSpc>
                <a:spcPct val="106909"/>
              </a:lnSpc>
              <a:spcBef>
                <a:spcPts val="1000"/>
              </a:spcBef>
              <a:spcAft>
                <a:spcPts val="0"/>
              </a:spcAft>
              <a:buClr>
                <a:srgbClr val="3B3838"/>
              </a:buClr>
              <a:buSzPts val="2600"/>
              <a:buChar char="•"/>
            </a:pPr>
            <a:r>
              <a:rPr lang="en-US" sz="2600">
                <a:solidFill>
                  <a:srgbClr val="3B3838"/>
                </a:solidFill>
              </a:rPr>
              <a:t>More info to follow</a:t>
            </a:r>
            <a:endParaRPr sz="2600">
              <a:solidFill>
                <a:srgbClr val="3B383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65" name="Google Shape;165;p21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1277650" y="365125"/>
            <a:ext cx="10046100" cy="74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hlink"/>
                </a:solidFill>
                <a:hlinkClick r:id="rId3"/>
              </a:rPr>
              <a:t>AB 1111 (Berman, 2021) </a:t>
            </a:r>
            <a:endParaRPr b="1" sz="3600">
              <a:solidFill>
                <a:srgbClr val="FF9900"/>
              </a:solidFill>
            </a:endParaRPr>
          </a:p>
        </p:txBody>
      </p:sp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1277650" y="1225388"/>
            <a:ext cx="10058400" cy="49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Common Course Numbering</a:t>
            </a:r>
            <a:endParaRPr b="1"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A1E31"/>
              </a:buClr>
              <a:buSzPts val="1800"/>
              <a:buChar char="•"/>
            </a:pPr>
            <a:r>
              <a:rPr lang="en-US" sz="1800">
                <a:solidFill>
                  <a:srgbClr val="0A1E31"/>
                </a:solidFill>
              </a:rPr>
              <a:t>Require the establishment of a common course numbering system for all GE and </a:t>
            </a:r>
            <a:r>
              <a:rPr b="1" lang="en-US" sz="1800" u="sng">
                <a:solidFill>
                  <a:srgbClr val="0A1E31"/>
                </a:solidFill>
              </a:rPr>
              <a:t>transfer pathway courses </a:t>
            </a:r>
            <a:r>
              <a:rPr lang="en-US" sz="1800">
                <a:solidFill>
                  <a:srgbClr val="0A1E31"/>
                </a:solidFill>
              </a:rPr>
              <a:t>throughout the CCCs by July 1, 2024;</a:t>
            </a:r>
            <a:endParaRPr sz="1800">
              <a:solidFill>
                <a:srgbClr val="0A1E3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A1E31"/>
              </a:buClr>
              <a:buSzPts val="1800"/>
              <a:buChar char="•"/>
            </a:pPr>
            <a:r>
              <a:rPr lang="en-US" sz="1800">
                <a:solidFill>
                  <a:srgbClr val="0A1E31"/>
                </a:solidFill>
              </a:rPr>
              <a:t>Urge the common course numbering workgroup (see above) to consider starting with courses in the current C-ID system and expand from there.</a:t>
            </a:r>
            <a:endParaRPr sz="1800">
              <a:solidFill>
                <a:srgbClr val="0A1E3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Trailer Bill Language California Budget 2021-22 </a:t>
            </a:r>
            <a:endParaRPr b="1"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A1E31"/>
              </a:buClr>
              <a:buSzPts val="1800"/>
              <a:buChar char="•"/>
            </a:pPr>
            <a:r>
              <a:rPr lang="en-US" sz="1800">
                <a:solidFill>
                  <a:srgbClr val="0A1E31"/>
                </a:solidFill>
              </a:rPr>
              <a:t>Allocate $10 million to the CCCCO to form a workgroup to support the development and implementation of a common course numbering system throughout the CCCs.</a:t>
            </a:r>
            <a:endParaRPr sz="1800">
              <a:solidFill>
                <a:srgbClr val="0A1E3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A1E31"/>
              </a:buClr>
              <a:buSzPts val="1800"/>
              <a:buChar char="•"/>
            </a:pPr>
            <a:r>
              <a:rPr lang="en-US" sz="1800" u="sng">
                <a:solidFill>
                  <a:srgbClr val="0A1E3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SOVA </a:t>
            </a:r>
            <a:r>
              <a:rPr lang="en-US" sz="1800">
                <a:solidFill>
                  <a:srgbClr val="0A1E31"/>
                </a:solidFill>
              </a:rPr>
              <a:t>- is contracted to do this work, connecting with stakeholders to develop recommendations</a:t>
            </a:r>
            <a:endParaRPr sz="1800">
              <a:solidFill>
                <a:srgbClr val="0A1E3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Unintended consequences:</a:t>
            </a:r>
            <a:endParaRPr b="1"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A1E31"/>
              </a:buClr>
              <a:buSzPts val="1800"/>
              <a:buChar char="•"/>
            </a:pPr>
            <a:r>
              <a:rPr lang="en-US" sz="1800">
                <a:solidFill>
                  <a:srgbClr val="0A1E31"/>
                </a:solidFill>
              </a:rPr>
              <a:t>What is the problem we are trying to solve? </a:t>
            </a:r>
            <a:endParaRPr sz="1800">
              <a:solidFill>
                <a:srgbClr val="0A1E31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300"/>
              </a:spcBef>
              <a:spcAft>
                <a:spcPts val="1300"/>
              </a:spcAft>
              <a:buClr>
                <a:srgbClr val="0A1E31"/>
              </a:buClr>
              <a:buSzPts val="1800"/>
              <a:buChar char="•"/>
            </a:pPr>
            <a:r>
              <a:rPr lang="en-US" sz="1800">
                <a:solidFill>
                  <a:srgbClr val="0A1E31"/>
                </a:solidFill>
              </a:rPr>
              <a:t>Time, money, resources spent on curriculum and redrafting articulation agreements</a:t>
            </a:r>
            <a:endParaRPr sz="1800">
              <a:solidFill>
                <a:srgbClr val="0A1E31"/>
              </a:solidFill>
            </a:endParaRPr>
          </a:p>
        </p:txBody>
      </p:sp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/>
              <a:t>Ed Code vs. Title 5 - Equitable Placement</a:t>
            </a:r>
            <a:endParaRPr b="1"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23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  <p:graphicFrame>
        <p:nvGraphicFramePr>
          <p:cNvPr id="180" name="Google Shape;180;p23"/>
          <p:cNvGraphicFramePr/>
          <p:nvPr/>
        </p:nvGraphicFramePr>
        <p:xfrm>
          <a:off x="1293900" y="11583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{91F4916A-6E34-491A-AB5A-F97534BA90A8}</a:tableStyleId>
              </a:tblPr>
              <a:tblGrid>
                <a:gridCol w="3452025"/>
                <a:gridCol w="3452025"/>
                <a:gridCol w="3452025"/>
              </a:tblGrid>
              <a:tr h="919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sng">
                          <a:solidFill>
                            <a:srgbClr val="397FB4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AB 705 (2017) </a:t>
                      </a:r>
                      <a:endParaRPr b="1" sz="1600">
                        <a:solidFill>
                          <a:srgbClr val="397FB4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sng">
                          <a:solidFill>
                            <a:srgbClr val="397FB4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Title 5 § 55522</a:t>
                      </a:r>
                      <a:endParaRPr b="1" sz="1600">
                        <a:solidFill>
                          <a:srgbClr val="397FB4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English and Mathematics Placement and Assessment</a:t>
                      </a:r>
                      <a:endParaRPr b="1" sz="16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sng">
                          <a:solidFill>
                            <a:srgbClr val="397FB4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AB 1705 (2022)</a:t>
                      </a:r>
                      <a:endParaRPr b="1" sz="1600">
                        <a:solidFill>
                          <a:srgbClr val="397FB4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5171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-US" sz="1600"/>
                        <a:t>Bill passed in 2017 and </a:t>
                      </a:r>
                      <a:r>
                        <a:rPr b="1" lang="en-US" sz="1600"/>
                        <a:t>now law</a:t>
                      </a:r>
                      <a:r>
                        <a:rPr lang="en-US" sz="1600"/>
                        <a:t> </a:t>
                      </a:r>
                      <a:endParaRPr sz="1600"/>
                    </a:p>
                    <a:p>
                      <a:pPr indent="-317500" lvl="0" marL="45720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SzPts val="1600"/>
                        <a:buChar char="●"/>
                      </a:pPr>
                      <a:r>
                        <a:rPr b="1" lang="en-US" sz="1600"/>
                        <a:t>Revised through an act of the legislator</a:t>
                      </a:r>
                      <a:endParaRPr b="1" sz="16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-US" sz="1600"/>
                        <a:t>Title 5 regulation has the weight of law but is </a:t>
                      </a:r>
                      <a:r>
                        <a:rPr b="1" lang="en-US" sz="1600"/>
                        <a:t>created &amp; modified through the consultation process and approved through the Board of Governors</a:t>
                      </a:r>
                      <a:r>
                        <a:rPr lang="en-US" sz="1600"/>
                        <a:t>.</a:t>
                      </a:r>
                      <a:endParaRPr sz="1600"/>
                    </a:p>
                    <a:p>
                      <a:pPr indent="-317500" lvl="0" marL="45720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-US" sz="1600"/>
                        <a:t>Theoretically regulations can be </a:t>
                      </a:r>
                      <a:r>
                        <a:rPr b="1" lang="en-US" sz="1600"/>
                        <a:t>revised in a matter of months. </a:t>
                      </a:r>
                      <a:endParaRPr b="1" sz="16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Bill </a:t>
                      </a:r>
                      <a:r>
                        <a:rPr b="1" lang="en-US" sz="1600"/>
                        <a:t>currently working through the state legislature</a:t>
                      </a:r>
                      <a:r>
                        <a:rPr lang="en-US" sz="1600"/>
                        <a:t> beginning in the Assembly in February. If it passes the Assembly by May it will move onto the Senate. </a:t>
                      </a:r>
                      <a:endParaRPr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 anchor="ctr"/>
                </a:tc>
              </a:tr>
              <a:tr h="164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Maximize the probability that the student will enter and complete transfer-level coursework in English and mathematics within a one-year timeframe (ESL 3 years)</a:t>
                      </a:r>
                      <a:endParaRPr sz="16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Details of AB 705 implementation. </a:t>
                      </a:r>
                      <a:r>
                        <a:rPr lang="en-US" sz="1600" u="sng">
                          <a:solidFill>
                            <a:schemeClr val="dk1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CCCCO guidelines</a:t>
                      </a: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 which are not regulations, but intended to encourage colleges “implement AB 705 with fidelity”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Would codify (make law) many of the details in Title 5 and CCCCO guidance memos </a:t>
                      </a: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making revisions to the implementation requiring an act of the legislature. </a:t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b="1" lang="en-US" sz="2900"/>
              <a:t>AB 1705 (Irwin, 2022) - AB 705 “Clean-Up” Language </a:t>
            </a:r>
            <a:endParaRPr b="1" sz="2300"/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1277650" y="1030301"/>
            <a:ext cx="10058400" cy="518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Would codify much of Title 55522 in statue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B300"/>
                </a:solidFill>
              </a:rPr>
              <a:t>Amended 4/19/20 - </a:t>
            </a:r>
            <a:r>
              <a:rPr b="1" lang="en-US" sz="1800" u="sng">
                <a:solidFill>
                  <a:srgbClr val="FFB3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CCCCO Analysis</a:t>
            </a:r>
            <a:endParaRPr b="1" sz="1800">
              <a:solidFill>
                <a:srgbClr val="FFB300"/>
              </a:solidFill>
            </a:endParaRPr>
          </a:p>
          <a:p>
            <a:pPr indent="-3302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A1E31"/>
              </a:buClr>
              <a:buSzPts val="1800"/>
              <a:buChar char="•"/>
            </a:pPr>
            <a:r>
              <a:rPr lang="en-US" sz="1800">
                <a:solidFill>
                  <a:srgbClr val="0A1E31"/>
                </a:solidFill>
              </a:rPr>
              <a:t>Place and </a:t>
            </a:r>
            <a:r>
              <a:rPr b="1" lang="en-US" sz="1800">
                <a:solidFill>
                  <a:srgbClr val="0A1E31"/>
                </a:solidFill>
              </a:rPr>
              <a:t>enroll</a:t>
            </a:r>
            <a:r>
              <a:rPr lang="en-US" sz="1800">
                <a:solidFill>
                  <a:srgbClr val="0A1E31"/>
                </a:solidFill>
              </a:rPr>
              <a:t> all students (with few exceptions) into transfer-level English and mathematics when they begin a program of study and authorize colleges to offer or require* students to enroll in concurrent supports. [*must prove students benefit from support]</a:t>
            </a:r>
            <a:endParaRPr sz="1800">
              <a:solidFill>
                <a:srgbClr val="0A1E31"/>
              </a:solidFill>
            </a:endParaRPr>
          </a:p>
          <a:p>
            <a:pPr indent="-330200" lvl="0" marL="457200" rtl="0" algn="l">
              <a:lnSpc>
                <a:spcPct val="138000"/>
              </a:lnSpc>
              <a:spcBef>
                <a:spcPts val="1300"/>
              </a:spcBef>
              <a:spcAft>
                <a:spcPts val="0"/>
              </a:spcAft>
              <a:buClr>
                <a:srgbClr val="0A1E31"/>
              </a:buClr>
              <a:buSzPts val="1800"/>
              <a:buChar char="•"/>
            </a:pPr>
            <a:r>
              <a:rPr lang="en-US" sz="1800">
                <a:solidFill>
                  <a:srgbClr val="0A1E31"/>
                </a:solidFill>
              </a:rPr>
              <a:t>A student may opt-out of transfer-level math if they have an educational goal other than transfer, and the degree or certificate program has a specific math requirement </a:t>
            </a:r>
            <a:r>
              <a:rPr b="1" lang="en-US" sz="1800">
                <a:solidFill>
                  <a:srgbClr val="0A1E31"/>
                </a:solidFill>
              </a:rPr>
              <a:t>that is not met with transfer-level coursework</a:t>
            </a:r>
            <a:r>
              <a:rPr lang="en-US" sz="1800">
                <a:solidFill>
                  <a:srgbClr val="0A1E31"/>
                </a:solidFill>
              </a:rPr>
              <a:t>. [Most all pre-transfer mathematics can be met with transfer-level]</a:t>
            </a:r>
            <a:endParaRPr sz="1800">
              <a:solidFill>
                <a:srgbClr val="0A1E31"/>
              </a:solidFill>
            </a:endParaRPr>
          </a:p>
          <a:p>
            <a:pPr indent="-330200" lvl="0" marL="457200" rtl="0" algn="l">
              <a:lnSpc>
                <a:spcPct val="138000"/>
              </a:lnSpc>
              <a:spcBef>
                <a:spcPts val="1300"/>
              </a:spcBef>
              <a:spcAft>
                <a:spcPts val="0"/>
              </a:spcAft>
              <a:buClr>
                <a:srgbClr val="0A1E31"/>
              </a:buClr>
              <a:buSzPts val="1800"/>
              <a:buChar char="•"/>
            </a:pPr>
            <a:r>
              <a:rPr lang="en-US" sz="1800">
                <a:solidFill>
                  <a:srgbClr val="0A1E31"/>
                </a:solidFill>
              </a:rPr>
              <a:t>This bill would prohibit colleges from requiring students to enroll in pre-transfer level math coursework except under very limited circumstances.</a:t>
            </a:r>
            <a:endParaRPr sz="1800">
              <a:solidFill>
                <a:srgbClr val="0A1E31"/>
              </a:solidFill>
            </a:endParaRPr>
          </a:p>
          <a:p>
            <a:pPr indent="-330200" lvl="0" marL="457200" rtl="0" algn="l">
              <a:lnSpc>
                <a:spcPct val="138000"/>
              </a:lnSpc>
              <a:spcBef>
                <a:spcPts val="1300"/>
              </a:spcBef>
              <a:spcAft>
                <a:spcPts val="1300"/>
              </a:spcAft>
              <a:buClr>
                <a:srgbClr val="0A1E31"/>
              </a:buClr>
              <a:buSzPts val="1800"/>
              <a:buChar char="•"/>
            </a:pPr>
            <a:r>
              <a:rPr lang="en-US" sz="1800">
                <a:solidFill>
                  <a:srgbClr val="0A1E31"/>
                </a:solidFill>
              </a:rPr>
              <a:t>Specifies the calculus pathway [this is additional language, not clarifying intent]</a:t>
            </a:r>
            <a:endParaRPr b="1" sz="1800">
              <a:solidFill>
                <a:srgbClr val="0A1E31"/>
              </a:solidFill>
            </a:endParaRPr>
          </a:p>
        </p:txBody>
      </p:sp>
      <p:sp>
        <p:nvSpPr>
          <p:cNvPr id="188" name="Google Shape;188;p24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US" sz="3300"/>
              <a:t>Legislative timeline for AB 1705 (Irwin, 2022)</a:t>
            </a:r>
            <a:endParaRPr b="1" sz="2700"/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1277650" y="1125451"/>
            <a:ext cx="10058400" cy="509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A1E31"/>
              </a:buClr>
              <a:buSzPts val="2800"/>
              <a:buChar char="•"/>
            </a:pPr>
            <a:r>
              <a:rPr lang="en-US" sz="2800">
                <a:solidFill>
                  <a:srgbClr val="0A1E31"/>
                </a:solidFill>
              </a:rPr>
              <a:t>Introduced in Assembly February 2022</a:t>
            </a:r>
            <a:endParaRPr sz="2800">
              <a:solidFill>
                <a:srgbClr val="0A1E31"/>
              </a:solidFill>
            </a:endParaRPr>
          </a:p>
          <a:p>
            <a:pPr indent="-3937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A1E31"/>
              </a:buClr>
              <a:buSzPts val="2800"/>
              <a:buChar char="•"/>
            </a:pPr>
            <a:r>
              <a:rPr lang="en-US" sz="2800">
                <a:solidFill>
                  <a:srgbClr val="0A1E31"/>
                </a:solidFill>
              </a:rPr>
              <a:t>Passed Assembly Higher Ed, April 26th, 2022</a:t>
            </a:r>
            <a:endParaRPr sz="2800">
              <a:solidFill>
                <a:srgbClr val="0A1E31"/>
              </a:solidFill>
            </a:endParaRPr>
          </a:p>
          <a:p>
            <a:pPr indent="-3937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A1E31"/>
              </a:buClr>
              <a:buSzPts val="2800"/>
              <a:buChar char="•"/>
            </a:pPr>
            <a:r>
              <a:rPr lang="en-US" sz="2800">
                <a:solidFill>
                  <a:srgbClr val="0A1E31"/>
                </a:solidFill>
              </a:rPr>
              <a:t>Passed onto Assembly Appropriations</a:t>
            </a:r>
            <a:endParaRPr sz="2800">
              <a:solidFill>
                <a:srgbClr val="0A1E31"/>
              </a:solidFill>
            </a:endParaRPr>
          </a:p>
          <a:p>
            <a:pPr indent="-3937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A1E31"/>
              </a:buClr>
              <a:buSzPts val="2800"/>
              <a:buChar char="•"/>
            </a:pPr>
            <a:r>
              <a:rPr lang="en-US" sz="2800">
                <a:solidFill>
                  <a:srgbClr val="0A1E31"/>
                </a:solidFill>
              </a:rPr>
              <a:t>Full vote in Assembly in </a:t>
            </a:r>
            <a:r>
              <a:rPr b="1" lang="en-US" sz="2800">
                <a:solidFill>
                  <a:srgbClr val="0A1E31"/>
                </a:solidFill>
              </a:rPr>
              <a:t>end May</a:t>
            </a:r>
            <a:r>
              <a:rPr lang="en-US" sz="2800">
                <a:solidFill>
                  <a:srgbClr val="0A1E31"/>
                </a:solidFill>
              </a:rPr>
              <a:t> </a:t>
            </a:r>
            <a:endParaRPr sz="2800">
              <a:solidFill>
                <a:srgbClr val="0A1E31"/>
              </a:solidFill>
            </a:endParaRPr>
          </a:p>
          <a:p>
            <a:pPr indent="-3937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A1E31"/>
              </a:buClr>
              <a:buSzPts val="2800"/>
              <a:buChar char="•"/>
            </a:pPr>
            <a:r>
              <a:rPr lang="en-US" sz="2800">
                <a:solidFill>
                  <a:srgbClr val="0A1E31"/>
                </a:solidFill>
              </a:rPr>
              <a:t>If it passes the Assembly, it moves onto the Senate </a:t>
            </a:r>
            <a:r>
              <a:rPr b="1" lang="en-US" sz="2800">
                <a:solidFill>
                  <a:srgbClr val="0A1E31"/>
                </a:solidFill>
              </a:rPr>
              <a:t>through summer 2022</a:t>
            </a:r>
            <a:endParaRPr b="1" sz="2800">
              <a:solidFill>
                <a:srgbClr val="0A1E31"/>
              </a:solidFill>
            </a:endParaRPr>
          </a:p>
          <a:p>
            <a:pPr indent="-3937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A1E31"/>
              </a:buClr>
              <a:buSzPts val="2800"/>
              <a:buChar char="•"/>
            </a:pPr>
            <a:r>
              <a:rPr lang="en-US" sz="2800">
                <a:solidFill>
                  <a:srgbClr val="0A1E31"/>
                </a:solidFill>
              </a:rPr>
              <a:t>Full Senate vote would be in September, then onto the Governor in October</a:t>
            </a:r>
            <a:endParaRPr sz="2800">
              <a:solidFill>
                <a:srgbClr val="0A1E31"/>
              </a:solidFill>
            </a:endParaRPr>
          </a:p>
          <a:p>
            <a:pPr indent="0" lvl="0" marL="457200" rtl="0" algn="l">
              <a:lnSpc>
                <a:spcPct val="138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96" name="Google Shape;196;p25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1277650" y="365125"/>
            <a:ext cx="10046100" cy="78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Questions about policy changes</a:t>
            </a:r>
            <a:endParaRPr b="1"/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1277650" y="1376450"/>
            <a:ext cx="10058400" cy="484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6096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900"/>
              <a:t>How do these policy changes specifically affect our CTE  and Noncredit programs?</a:t>
            </a:r>
            <a:endParaRPr sz="2900"/>
          </a:p>
          <a:p>
            <a:pPr indent="0" lvl="0" marL="609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-450850" lvl="0" marL="6096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900"/>
              <a:t>What will your program look like in 3-5 years?</a:t>
            </a:r>
            <a:endParaRPr sz="2900"/>
          </a:p>
          <a:p>
            <a:pPr indent="0" lvl="0" marL="609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-450850" lvl="0" marL="6096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900"/>
              <a:t>How can you ensure that CTE students are placed on the right pathway?</a:t>
            </a:r>
            <a:endParaRPr sz="2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900"/>
              <a:t>What role does/might noncredit education play?</a:t>
            </a:r>
            <a:endParaRPr sz="2900"/>
          </a:p>
        </p:txBody>
      </p:sp>
      <p:sp>
        <p:nvSpPr>
          <p:cNvPr id="203" name="Google Shape;203;p26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type="title"/>
          </p:nvPr>
        </p:nvSpPr>
        <p:spPr>
          <a:xfrm>
            <a:off x="2682910" y="403412"/>
            <a:ext cx="8670900" cy="168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/>
              <a:t>What can we do about it? </a:t>
            </a:r>
            <a:endParaRPr b="1" sz="4400"/>
          </a:p>
        </p:txBody>
      </p:sp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829994" y="2662568"/>
            <a:ext cx="10523700" cy="356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1" marL="121920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333333"/>
              </a:buClr>
              <a:buSzPts val="2400"/>
              <a:buChar char="•"/>
            </a:pPr>
            <a:r>
              <a:t/>
            </a:r>
            <a:endParaRPr sz="2400">
              <a:solidFill>
                <a:srgbClr val="333333"/>
              </a:solidFill>
            </a:endParaRPr>
          </a:p>
        </p:txBody>
      </p:sp>
      <p:sp>
        <p:nvSpPr>
          <p:cNvPr id="210" name="Google Shape;210;p27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27"/>
          <p:cNvSpPr txBox="1"/>
          <p:nvPr>
            <p:ph idx="4294967295" type="body"/>
          </p:nvPr>
        </p:nvSpPr>
        <p:spPr>
          <a:xfrm>
            <a:off x="5465500" y="2626100"/>
            <a:ext cx="5888400" cy="378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95959"/>
                </a:solidFill>
              </a:rPr>
              <a:t>Connect with statewide organizations and policy makers</a:t>
            </a:r>
            <a:endParaRPr sz="21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95959"/>
                </a:solidFill>
              </a:rPr>
              <a:t>Opportunity with new legislature in January 2023</a:t>
            </a:r>
            <a:endParaRPr sz="2100">
              <a:solidFill>
                <a:srgbClr val="595959"/>
              </a:solidFill>
            </a:endParaRPr>
          </a:p>
          <a:p>
            <a:pPr indent="-298450" lvl="0" marL="3429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B082E"/>
              </a:buClr>
              <a:buSzPts val="2100"/>
              <a:buChar char="•"/>
            </a:pPr>
            <a:r>
              <a:rPr lang="en-US" sz="2100">
                <a:solidFill>
                  <a:srgbClr val="595959"/>
                </a:solidFill>
              </a:rPr>
              <a:t>Become an advocate</a:t>
            </a:r>
            <a:endParaRPr sz="2100">
              <a:solidFill>
                <a:srgbClr val="595959"/>
              </a:solidFill>
            </a:endParaRPr>
          </a:p>
          <a:p>
            <a:pPr indent="-298450" lvl="0" marL="3429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B082E"/>
              </a:buClr>
              <a:buSzPts val="2100"/>
              <a:buChar char="•"/>
            </a:pPr>
            <a:r>
              <a:rPr lang="en-US" sz="2100">
                <a:solidFill>
                  <a:srgbClr val="595959"/>
                </a:solidFill>
              </a:rPr>
              <a:t>Communicate concerns</a:t>
            </a:r>
            <a:endParaRPr sz="2100">
              <a:solidFill>
                <a:srgbClr val="595959"/>
              </a:solidFill>
            </a:endParaRPr>
          </a:p>
          <a:p>
            <a:pPr indent="-298450" lvl="0" marL="3429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B082E"/>
              </a:buClr>
              <a:buSzPts val="2100"/>
              <a:buChar char="•"/>
            </a:pPr>
            <a:r>
              <a:rPr lang="en-US" sz="2100">
                <a:solidFill>
                  <a:srgbClr val="595959"/>
                </a:solidFill>
              </a:rPr>
              <a:t>System practitioners need to proposed legislation that truly is the right solutions</a:t>
            </a:r>
            <a:endParaRPr sz="2100">
              <a:solidFill>
                <a:srgbClr val="595959"/>
              </a:solidFill>
            </a:endParaRPr>
          </a:p>
          <a:p>
            <a:pPr indent="-298450" lvl="0" marL="342900" rtl="0" algn="l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rgbClr val="0B082E"/>
              </a:buClr>
              <a:buSzPts val="2100"/>
              <a:buChar char="•"/>
            </a:pPr>
            <a:r>
              <a:rPr lang="en-US" sz="2100">
                <a:solidFill>
                  <a:srgbClr val="595959"/>
                </a:solidFill>
              </a:rPr>
              <a:t>Educate new employees </a:t>
            </a:r>
            <a:endParaRPr sz="2600"/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650" y="2445300"/>
            <a:ext cx="3785251" cy="378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19" name="Google Shape;219;p28"/>
          <p:cNvGrpSpPr/>
          <p:nvPr/>
        </p:nvGrpSpPr>
        <p:grpSpPr>
          <a:xfrm>
            <a:off x="2661150" y="1308225"/>
            <a:ext cx="7279088" cy="5048115"/>
            <a:chOff x="355" y="2441"/>
            <a:chExt cx="4948058" cy="4634700"/>
          </a:xfrm>
        </p:grpSpPr>
        <p:sp>
          <p:nvSpPr>
            <p:cNvPr id="220" name="Google Shape;220;p28"/>
            <p:cNvSpPr/>
            <p:nvPr/>
          </p:nvSpPr>
          <p:spPr>
            <a:xfrm>
              <a:off x="157054" y="2441"/>
              <a:ext cx="4634700" cy="4634700"/>
            </a:xfrm>
            <a:custGeom>
              <a:rect b="b" l="l" r="r" t="t"/>
              <a:pathLst>
                <a:path extrusionOk="0" h="120000" w="120000">
                  <a:moveTo>
                    <a:pt x="70845" y="4425"/>
                  </a:moveTo>
                  <a:lnTo>
                    <a:pt x="70845" y="4425"/>
                  </a:lnTo>
                  <a:cubicBezTo>
                    <a:pt x="98714" y="9697"/>
                    <a:pt x="118504" y="34207"/>
                    <a:pt x="117436" y="62129"/>
                  </a:cubicBezTo>
                  <a:cubicBezTo>
                    <a:pt x="116368" y="90052"/>
                    <a:pt x="94763" y="113027"/>
                    <a:pt x="66570" y="116221"/>
                  </a:cubicBezTo>
                  <a:cubicBezTo>
                    <a:pt x="38377" y="119415"/>
                    <a:pt x="12036" y="101871"/>
                    <a:pt x="4556" y="74917"/>
                  </a:cubicBezTo>
                  <a:cubicBezTo>
                    <a:pt x="-2924" y="47963"/>
                    <a:pt x="10695" y="19668"/>
                    <a:pt x="36620" y="8302"/>
                  </a:cubicBezTo>
                  <a:lnTo>
                    <a:pt x="35501" y="5268"/>
                  </a:lnTo>
                  <a:lnTo>
                    <a:pt x="41444" y="9689"/>
                  </a:lnTo>
                  <a:lnTo>
                    <a:pt x="39840" y="17033"/>
                  </a:lnTo>
                  <a:lnTo>
                    <a:pt x="38722" y="14001"/>
                  </a:lnTo>
                  <a:lnTo>
                    <a:pt x="38722" y="14001"/>
                  </a:lnTo>
                  <a:cubicBezTo>
                    <a:pt x="14821" y="24023"/>
                    <a:pt x="2209" y="49179"/>
                    <a:pt x="9055" y="73175"/>
                  </a:cubicBezTo>
                  <a:cubicBezTo>
                    <a:pt x="15901" y="97172"/>
                    <a:pt x="40146" y="112795"/>
                    <a:pt x="66088" y="109928"/>
                  </a:cubicBezTo>
                  <a:cubicBezTo>
                    <a:pt x="92030" y="107060"/>
                    <a:pt x="111871" y="86563"/>
                    <a:pt x="112760" y="61712"/>
                  </a:cubicBezTo>
                  <a:cubicBezTo>
                    <a:pt x="113650" y="36860"/>
                    <a:pt x="95320" y="15125"/>
                    <a:pt x="69643" y="10583"/>
                  </a:cubicBezTo>
                  <a:close/>
                </a:path>
              </a:pathLst>
            </a:custGeom>
            <a:solidFill>
              <a:srgbClr val="FFF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1628684" y="9523"/>
              <a:ext cx="1691400" cy="845700"/>
            </a:xfrm>
            <a:prstGeom prst="roundRect">
              <a:avLst>
                <a:gd fmla="val 16667" name="adj"/>
              </a:avLst>
            </a:prstGeom>
            <a:solidFill>
              <a:srgbClr val="FFD56B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8"/>
            <p:cNvSpPr txBox="1"/>
            <p:nvPr/>
          </p:nvSpPr>
          <p:spPr>
            <a:xfrm>
              <a:off x="1669970" y="50809"/>
              <a:ext cx="16089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Call/Email your representative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3257013" y="949639"/>
              <a:ext cx="1691400" cy="845700"/>
            </a:xfrm>
            <a:prstGeom prst="roundRect">
              <a:avLst>
                <a:gd fmla="val 16667" name="adj"/>
              </a:avLst>
            </a:prstGeom>
            <a:solidFill>
              <a:srgbClr val="FFD56B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8"/>
            <p:cNvSpPr txBox="1"/>
            <p:nvPr/>
          </p:nvSpPr>
          <p:spPr>
            <a:xfrm>
              <a:off x="3298299" y="990925"/>
              <a:ext cx="16089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Ask others to join you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3257013" y="2829872"/>
              <a:ext cx="1691400" cy="845700"/>
            </a:xfrm>
            <a:prstGeom prst="roundRect">
              <a:avLst>
                <a:gd fmla="val 16667" name="adj"/>
              </a:avLst>
            </a:prstGeom>
            <a:solidFill>
              <a:srgbClr val="FFD56B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8"/>
            <p:cNvSpPr txBox="1"/>
            <p:nvPr/>
          </p:nvSpPr>
          <p:spPr>
            <a:xfrm>
              <a:off x="3298299" y="2871158"/>
              <a:ext cx="16089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Do your research and be prepared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628684" y="3769988"/>
              <a:ext cx="1691400" cy="845700"/>
            </a:xfrm>
            <a:prstGeom prst="roundRect">
              <a:avLst>
                <a:gd fmla="val 16667" name="adj"/>
              </a:avLst>
            </a:prstGeom>
            <a:solidFill>
              <a:srgbClr val="FFD56B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8"/>
            <p:cNvSpPr txBox="1"/>
            <p:nvPr/>
          </p:nvSpPr>
          <p:spPr>
            <a:xfrm>
              <a:off x="1669970" y="3811228"/>
              <a:ext cx="16089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Meet with Representative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355" y="2829872"/>
              <a:ext cx="1691400" cy="845700"/>
            </a:xfrm>
            <a:prstGeom prst="roundRect">
              <a:avLst>
                <a:gd fmla="val 16667" name="adj"/>
              </a:avLst>
            </a:prstGeom>
            <a:solidFill>
              <a:srgbClr val="FFD56B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8"/>
            <p:cNvSpPr txBox="1"/>
            <p:nvPr/>
          </p:nvSpPr>
          <p:spPr>
            <a:xfrm>
              <a:off x="41641" y="2871158"/>
              <a:ext cx="16089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Follow up!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55" y="949639"/>
              <a:ext cx="1691400" cy="845700"/>
            </a:xfrm>
            <a:prstGeom prst="roundRect">
              <a:avLst>
                <a:gd fmla="val 16667" name="adj"/>
              </a:avLst>
            </a:prstGeom>
            <a:solidFill>
              <a:srgbClr val="FFD56B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8"/>
            <p:cNvSpPr txBox="1"/>
            <p:nvPr/>
          </p:nvSpPr>
          <p:spPr>
            <a:xfrm>
              <a:off x="41641" y="990925"/>
              <a:ext cx="16089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Send a thank you note</a:t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233" name="Google Shape;233;p28"/>
          <p:cNvSpPr txBox="1"/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Develop</a:t>
            </a:r>
            <a:r>
              <a:rPr b="1" lang="en-US"/>
              <a:t> a R</a:t>
            </a:r>
            <a:r>
              <a:rPr b="1" lang="en-US"/>
              <a:t>elationship</a:t>
            </a:r>
            <a:r>
              <a:rPr b="1" lang="en-US"/>
              <a:t> with Policy Makers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F00FF"/>
                </a:solidFill>
                <a:latin typeface="Caveat"/>
                <a:ea typeface="Caveat"/>
                <a:cs typeface="Caveat"/>
                <a:sym typeface="Caveat"/>
              </a:rPr>
              <a:t>Thank You!!</a:t>
            </a:r>
            <a:endParaRPr b="1" sz="5200">
              <a:solidFill>
                <a:srgbClr val="FF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40" name="Google Shape;240;p29"/>
          <p:cNvSpPr txBox="1"/>
          <p:nvPr>
            <p:ph idx="1" type="body"/>
          </p:nvPr>
        </p:nvSpPr>
        <p:spPr>
          <a:xfrm>
            <a:off x="3196650" y="1690825"/>
            <a:ext cx="8139300" cy="452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Contact info:</a:t>
            </a:r>
            <a:endParaRPr sz="2800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ASCCC: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info@asccc.org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FACCC: </a:t>
            </a:r>
            <a:r>
              <a:rPr lang="en-US" sz="2800" u="sng">
                <a:solidFill>
                  <a:schemeClr val="hlink"/>
                </a:solidFill>
                <a:hlinkClick r:id="rId4"/>
              </a:rPr>
              <a:t>info@faccc.org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Websites: </a:t>
            </a:r>
            <a:endParaRPr sz="2800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ASCCC: </a:t>
            </a:r>
            <a:r>
              <a:rPr lang="en-US" sz="2800" u="sng">
                <a:solidFill>
                  <a:schemeClr val="hlink"/>
                </a:solidFill>
                <a:hlinkClick r:id="rId5"/>
              </a:rPr>
              <a:t>https://www.asccc.org</a:t>
            </a:r>
            <a:r>
              <a:rPr lang="en-US" sz="2800"/>
              <a:t>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FACCC: </a:t>
            </a:r>
            <a:r>
              <a:rPr lang="en-US" sz="2800" u="sng">
                <a:solidFill>
                  <a:schemeClr val="hlink"/>
                </a:solidFill>
                <a:hlinkClick r:id="rId6"/>
              </a:rPr>
              <a:t>https://www.faccc.org</a:t>
            </a:r>
            <a:r>
              <a:rPr lang="en-US" sz="2800"/>
              <a:t> </a:t>
            </a:r>
            <a:endParaRPr sz="2800"/>
          </a:p>
        </p:txBody>
      </p:sp>
      <p:sp>
        <p:nvSpPr>
          <p:cNvPr id="241" name="Google Shape;241;p29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682910" y="403412"/>
            <a:ext cx="8670888" cy="1685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Presenters</a:t>
            </a:r>
            <a:endParaRPr b="1"/>
          </a:p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2744825" y="2662575"/>
            <a:ext cx="8609100" cy="3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r>
              <a:rPr b="1" lang="en-US" sz="2700"/>
              <a:t>Wendy Brill-Wynkoop</a:t>
            </a:r>
            <a:endParaRPr b="1" sz="2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r>
              <a:rPr lang="en-US" sz="2700"/>
              <a:t>FACCC President</a:t>
            </a:r>
            <a:endParaRPr sz="2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r>
              <a:rPr lang="en-US" sz="2700"/>
              <a:t>president@faccc.org</a:t>
            </a:r>
            <a:endParaRPr sz="2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r>
              <a:t/>
            </a:r>
            <a:endParaRPr sz="2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r>
              <a:rPr b="1" lang="en-US" sz="2700"/>
              <a:t>Ginni May</a:t>
            </a:r>
            <a:endParaRPr b="1" sz="2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r>
              <a:rPr lang="en-US" sz="2700"/>
              <a:t>ASCCC Vice President</a:t>
            </a:r>
            <a:endParaRPr sz="2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r>
              <a:rPr lang="en-US" sz="2700"/>
              <a:t>mayv@scc.losrios.edu</a:t>
            </a:r>
            <a:endParaRPr sz="27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Getting Started…</a:t>
            </a:r>
            <a:endParaRPr b="1"/>
          </a:p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76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Char char="•"/>
            </a:pPr>
            <a:r>
              <a:rPr lang="en-US" sz="2700"/>
              <a:t>Ten-plus years of legislation impacting curriculum</a:t>
            </a:r>
            <a:endParaRPr sz="2700"/>
          </a:p>
          <a:p>
            <a:pPr indent="-2476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700"/>
              <a:buChar char="•"/>
            </a:pPr>
            <a:r>
              <a:rPr lang="en-US" sz="2700"/>
              <a:t>Recent and Proposed Legislation impacting career, technical, and noncredit education</a:t>
            </a:r>
            <a:endParaRPr sz="2700"/>
          </a:p>
          <a:p>
            <a:pPr indent="-2476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04040"/>
              </a:buClr>
              <a:buSzPts val="2700"/>
              <a:buChar char="•"/>
            </a:pPr>
            <a:r>
              <a:rPr lang="en-US" sz="2700"/>
              <a:t>Being a faculty advocate</a:t>
            </a:r>
            <a:endParaRPr sz="2700"/>
          </a:p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14"/>
          <p:cNvCxnSpPr/>
          <p:nvPr/>
        </p:nvCxnSpPr>
        <p:spPr>
          <a:xfrm>
            <a:off x="771385" y="2021428"/>
            <a:ext cx="10622700" cy="0"/>
          </a:xfrm>
          <a:prstGeom prst="straightConnector1">
            <a:avLst/>
          </a:prstGeom>
          <a:noFill/>
          <a:ln cap="rnd" cmpd="sng" w="28575">
            <a:solidFill>
              <a:srgbClr val="FFFFFF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14"/>
          <p:cNvSpPr/>
          <p:nvPr/>
        </p:nvSpPr>
        <p:spPr>
          <a:xfrm>
            <a:off x="457706" y="1908046"/>
            <a:ext cx="237062" cy="238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5BE49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2106805" y="1908046"/>
            <a:ext cx="237062" cy="238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5BE49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5544056" y="1908046"/>
            <a:ext cx="237062" cy="238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5BE49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7037672" y="1908046"/>
            <a:ext cx="237062" cy="238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5BE49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10280860" y="1908046"/>
            <a:ext cx="237062" cy="238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5BE49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14"/>
          <p:cNvGrpSpPr/>
          <p:nvPr/>
        </p:nvGrpSpPr>
        <p:grpSpPr>
          <a:xfrm>
            <a:off x="399433" y="2301960"/>
            <a:ext cx="1506750" cy="2796713"/>
            <a:chOff x="0" y="-66675"/>
            <a:chExt cx="3013500" cy="5593427"/>
          </a:xfrm>
        </p:grpSpPr>
        <p:sp>
          <p:nvSpPr>
            <p:cNvPr id="90" name="Google Shape;90;p14"/>
            <p:cNvSpPr txBox="1"/>
            <p:nvPr/>
          </p:nvSpPr>
          <p:spPr>
            <a:xfrm>
              <a:off x="0" y="1186052"/>
              <a:ext cx="3013500" cy="434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SB 1440 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(Padilla)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5BE4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Transfer Pathway Reform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Associate Degree for Transfer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ADTs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3714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5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0" y="-66675"/>
              <a:ext cx="3013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2010</a:t>
              </a:r>
              <a:endParaRPr b="1" sz="9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92" name="Google Shape;92;p14"/>
          <p:cNvGrpSpPr/>
          <p:nvPr/>
        </p:nvGrpSpPr>
        <p:grpSpPr>
          <a:xfrm>
            <a:off x="2076129" y="2301960"/>
            <a:ext cx="1506750" cy="2796713"/>
            <a:chOff x="0" y="-66675"/>
            <a:chExt cx="3013500" cy="5593427"/>
          </a:xfrm>
        </p:grpSpPr>
        <p:sp>
          <p:nvSpPr>
            <p:cNvPr id="93" name="Google Shape;93;p14"/>
            <p:cNvSpPr txBox="1"/>
            <p:nvPr/>
          </p:nvSpPr>
          <p:spPr>
            <a:xfrm>
              <a:off x="0" y="1186052"/>
              <a:ext cx="3013500" cy="434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SB 1456 (Lowenthal)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5BE4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Seymour-Campbell Student Success Act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Education Plans and success metrics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4" name="Google Shape;94;p14"/>
            <p:cNvSpPr txBox="1"/>
            <p:nvPr/>
          </p:nvSpPr>
          <p:spPr>
            <a:xfrm>
              <a:off x="0" y="-66675"/>
              <a:ext cx="3013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2012</a:t>
              </a:r>
              <a:endParaRPr b="1" sz="9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95" name="Google Shape;95;p14"/>
          <p:cNvGrpSpPr/>
          <p:nvPr/>
        </p:nvGrpSpPr>
        <p:grpSpPr>
          <a:xfrm>
            <a:off x="5485783" y="2301960"/>
            <a:ext cx="1506750" cy="4736063"/>
            <a:chOff x="0" y="-66675"/>
            <a:chExt cx="3013500" cy="9472127"/>
          </a:xfrm>
        </p:grpSpPr>
        <p:sp>
          <p:nvSpPr>
            <p:cNvPr id="96" name="Google Shape;96;p14"/>
            <p:cNvSpPr txBox="1"/>
            <p:nvPr/>
          </p:nvSpPr>
          <p:spPr>
            <a:xfrm>
              <a:off x="0" y="1186052"/>
              <a:ext cx="3013500" cy="82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AB 705 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(Irwin)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5BE4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Matriculation: assessment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Remedial </a:t>
              </a:r>
              <a:endParaRPr i="0" sz="15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Education </a:t>
              </a:r>
              <a:endParaRPr i="0" sz="15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Redesign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sng" cap="none" strike="noStrike">
                  <a:solidFill>
                    <a:srgbClr val="FFB300"/>
                  </a:solidFill>
                  <a:latin typeface="Source Sans Pro"/>
                  <a:ea typeface="Source Sans Pro"/>
                  <a:cs typeface="Source Sans Pro"/>
                  <a:sym typeface="Source Sans Pr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Vision for Success</a:t>
              </a:r>
              <a:endParaRPr sz="800">
                <a:solidFill>
                  <a:srgbClr val="FFB3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Big Audacious System Goals 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5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5BE4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Guided Pathways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500" u="none" cap="none" strike="noStrike">
                <a:solidFill>
                  <a:srgbClr val="F5BE49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7" name="Google Shape;97;p14"/>
            <p:cNvSpPr txBox="1"/>
            <p:nvPr/>
          </p:nvSpPr>
          <p:spPr>
            <a:xfrm>
              <a:off x="0" y="-66675"/>
              <a:ext cx="3013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2017</a:t>
              </a:r>
              <a:endParaRPr b="1" sz="9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98" name="Google Shape;98;p14"/>
          <p:cNvGrpSpPr/>
          <p:nvPr/>
        </p:nvGrpSpPr>
        <p:grpSpPr>
          <a:xfrm>
            <a:off x="6979399" y="2317395"/>
            <a:ext cx="1506750" cy="2796713"/>
            <a:chOff x="0" y="-66675"/>
            <a:chExt cx="3013500" cy="5593427"/>
          </a:xfrm>
        </p:grpSpPr>
        <p:sp>
          <p:nvSpPr>
            <p:cNvPr id="99" name="Google Shape;99;p14"/>
            <p:cNvSpPr txBox="1"/>
            <p:nvPr/>
          </p:nvSpPr>
          <p:spPr>
            <a:xfrm>
              <a:off x="0" y="1186052"/>
              <a:ext cx="3013500" cy="434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Budget Act</a:t>
              </a:r>
              <a:endParaRPr b="1"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5BE4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Student-Centered Funding Formula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SCFF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5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5BE4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Fully Online College 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Calbright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0" y="-66675"/>
              <a:ext cx="3013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2018</a:t>
              </a:r>
              <a:endParaRPr b="1" sz="9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01" name="Google Shape;101;p14"/>
          <p:cNvGrpSpPr/>
          <p:nvPr/>
        </p:nvGrpSpPr>
        <p:grpSpPr>
          <a:xfrm>
            <a:off x="10356554" y="2301960"/>
            <a:ext cx="1506750" cy="4183375"/>
            <a:chOff x="152400" y="-66675"/>
            <a:chExt cx="3013500" cy="8366749"/>
          </a:xfrm>
        </p:grpSpPr>
        <p:sp>
          <p:nvSpPr>
            <p:cNvPr id="102" name="Google Shape;102;p14"/>
            <p:cNvSpPr txBox="1"/>
            <p:nvPr/>
          </p:nvSpPr>
          <p:spPr>
            <a:xfrm>
              <a:off x="152400" y="1188874"/>
              <a:ext cx="3013500" cy="71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AB 928 (Berman)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5BE4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Student Transfer Reform</a:t>
              </a:r>
              <a:r>
                <a:rPr b="1"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Intersegmental HE Committee, Common GE pathway, &amp; Auto placement in ADTs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5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AB 1111 (Berman)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5BE4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Common Course Numbering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500" u="none" cap="none" strike="noStrike">
                <a:solidFill>
                  <a:srgbClr val="F5BE49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152400" y="-66675"/>
              <a:ext cx="3013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2021</a:t>
              </a:r>
              <a:endParaRPr b="1" sz="9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04" name="Google Shape;104;p14"/>
          <p:cNvSpPr txBox="1"/>
          <p:nvPr/>
        </p:nvSpPr>
        <p:spPr>
          <a:xfrm>
            <a:off x="399425" y="740675"/>
            <a:ext cx="110307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 </a:t>
            </a:r>
            <a:r>
              <a:rPr b="1" lang="en-US" sz="32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Decade+ of Legislative Mandates and Policies </a:t>
            </a:r>
            <a:endParaRPr b="1" sz="320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Focused on Student Success</a:t>
            </a:r>
            <a:endParaRPr b="1" sz="3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3911571" y="1923481"/>
            <a:ext cx="237062" cy="238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5BE49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" name="Google Shape;106;p14"/>
          <p:cNvGrpSpPr/>
          <p:nvPr/>
        </p:nvGrpSpPr>
        <p:grpSpPr>
          <a:xfrm>
            <a:off x="3880895" y="2317395"/>
            <a:ext cx="1506750" cy="2796713"/>
            <a:chOff x="0" y="-66675"/>
            <a:chExt cx="3013500" cy="5593427"/>
          </a:xfrm>
        </p:grpSpPr>
        <p:sp>
          <p:nvSpPr>
            <p:cNvPr id="107" name="Google Shape;107;p14"/>
            <p:cNvSpPr txBox="1"/>
            <p:nvPr/>
          </p:nvSpPr>
          <p:spPr>
            <a:xfrm>
              <a:off x="0" y="1186052"/>
              <a:ext cx="3013500" cy="434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SB  440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(Padilla)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5BE4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Student Transfer Achievement Reform Act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Require ADTs and Transfer Model Curriculum</a:t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0" y="-66675"/>
              <a:ext cx="3013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2013</a:t>
              </a:r>
              <a:endParaRPr b="1" sz="9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09" name="Google Shape;109;p14"/>
          <p:cNvGrpSpPr/>
          <p:nvPr/>
        </p:nvGrpSpPr>
        <p:grpSpPr>
          <a:xfrm>
            <a:off x="8745924" y="2317395"/>
            <a:ext cx="1506750" cy="1580663"/>
            <a:chOff x="942250" y="-371475"/>
            <a:chExt cx="3013500" cy="3161327"/>
          </a:xfrm>
        </p:grpSpPr>
        <p:sp>
          <p:nvSpPr>
            <p:cNvPr id="110" name="Google Shape;110;p14"/>
            <p:cNvSpPr txBox="1"/>
            <p:nvPr/>
          </p:nvSpPr>
          <p:spPr>
            <a:xfrm>
              <a:off x="942250" y="881252"/>
              <a:ext cx="3013500" cy="19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Budget Act</a:t>
              </a:r>
              <a:endParaRPr b="1" i="0" sz="15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 u="sng">
                  <a:solidFill>
                    <a:srgbClr val="FFB300"/>
                  </a:solidFill>
                  <a:latin typeface="Source Sans Pro"/>
                  <a:ea typeface="Source Sans Pro"/>
                  <a:cs typeface="Source Sans Pro"/>
                  <a:sym typeface="Source Sans Pro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Cradle-to-Career Data System</a:t>
              </a:r>
              <a:endParaRPr sz="800">
                <a:solidFill>
                  <a:srgbClr val="FFB3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942250" y="-371475"/>
              <a:ext cx="3013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2019</a:t>
              </a:r>
              <a:endParaRPr b="1" sz="9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12" name="Google Shape;112;p14"/>
          <p:cNvSpPr/>
          <p:nvPr/>
        </p:nvSpPr>
        <p:spPr>
          <a:xfrm>
            <a:off x="8735459" y="1916871"/>
            <a:ext cx="237062" cy="238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5BE49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Recent and Proposed Legislation</a:t>
            </a:r>
            <a:endParaRPr b="1"/>
          </a:p>
        </p:txBody>
      </p:sp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>
                <a:solidFill>
                  <a:srgbClr val="005B96"/>
                </a:solidFill>
              </a:rPr>
              <a:t>Signed by Governor Newsom on October 6, 2021</a:t>
            </a:r>
            <a:r>
              <a:rPr lang="en-US" sz="2600"/>
              <a:t>:</a:t>
            </a:r>
            <a:endParaRPr sz="2600"/>
          </a:p>
          <a:p>
            <a:pPr indent="-2413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600"/>
              <a:buChar char="•"/>
            </a:pPr>
            <a:r>
              <a:rPr lang="en-US" sz="2600"/>
              <a:t>AB 927 (Medina, 2021) - Baccalaureate Degrees</a:t>
            </a:r>
            <a:endParaRPr sz="2600"/>
          </a:p>
          <a:p>
            <a:pPr indent="-2413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600"/>
              <a:buChar char="•"/>
            </a:pPr>
            <a:r>
              <a:rPr lang="en-US" sz="2600"/>
              <a:t>AB 928 (Berman, 2021) - Transfer and Singular GE</a:t>
            </a:r>
            <a:endParaRPr sz="2600"/>
          </a:p>
          <a:p>
            <a:pPr indent="-2413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600"/>
              <a:buChar char="•"/>
            </a:pPr>
            <a:r>
              <a:rPr lang="en-US" sz="2600"/>
              <a:t>AB 1111 (Berman, 2021) - Common Course Numbering</a:t>
            </a:r>
            <a:endParaRPr sz="26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US" sz="2600">
                <a:solidFill>
                  <a:schemeClr val="dk1"/>
                </a:solidFill>
              </a:rPr>
              <a:t>Proposed - still in Assembly as of May 12, 2022</a:t>
            </a:r>
            <a:endParaRPr b="1" i="1" sz="2600">
              <a:solidFill>
                <a:schemeClr val="dk1"/>
              </a:solidFill>
            </a:endParaRPr>
          </a:p>
          <a:p>
            <a:pPr indent="-2413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404040"/>
              </a:buClr>
              <a:buSzPts val="2600"/>
              <a:buChar char="•"/>
            </a:pPr>
            <a:r>
              <a:rPr lang="en-US" sz="2600"/>
              <a:t>AB 1705 (Irwin, 2022) - Placement and Enrollment</a:t>
            </a:r>
            <a:endParaRPr sz="2600"/>
          </a:p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1265350" y="365125"/>
            <a:ext cx="10058400" cy="77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hlink"/>
                </a:solidFill>
                <a:hlinkClick r:id="rId3"/>
              </a:rPr>
              <a:t>AB 927 (Medina, 2021)</a:t>
            </a:r>
            <a:r>
              <a:rPr b="1" lang="en-US"/>
              <a:t> - Baccalaureate Degree</a:t>
            </a:r>
            <a:endParaRPr b="1"/>
          </a:p>
        </p:txBody>
      </p:sp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1277650" y="1266176"/>
            <a:ext cx="10058400" cy="495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chemeClr val="dk1"/>
                </a:solidFill>
              </a:rPr>
              <a:t>ASCCC initially opposed the Baccalaureate Program…</a:t>
            </a:r>
            <a:endParaRPr b="1" i="1" sz="22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ASCCC Resolution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S10 06.01</a:t>
            </a:r>
            <a:r>
              <a:rPr lang="en-US" sz="2200"/>
              <a:t> Opposition to Proposed Modification of the Community College Mission</a:t>
            </a:r>
            <a:endParaRPr i="1"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chemeClr val="dk1"/>
                </a:solidFill>
              </a:rPr>
              <a:t>ASCCC changed position…</a:t>
            </a:r>
            <a:endParaRPr b="1" i="1" sz="22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ASCCC Resolution </a:t>
            </a:r>
            <a:r>
              <a:rPr lang="en-US" sz="2200" u="sng">
                <a:solidFill>
                  <a:schemeClr val="hlink"/>
                </a:solidFill>
                <a:hlinkClick r:id="rId5"/>
              </a:rPr>
              <a:t>F19 06.01</a:t>
            </a:r>
            <a:r>
              <a:rPr lang="en-US" sz="2200"/>
              <a:t> Reversal of Position Regarding Baccalaureate Degrees and Removal of Pilot Designation</a:t>
            </a:r>
            <a:endParaRPr sz="22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ASCCC Resolution </a:t>
            </a:r>
            <a:r>
              <a:rPr lang="en-US" sz="2200" u="sng">
                <a:solidFill>
                  <a:schemeClr val="hlink"/>
                </a:solidFill>
                <a:hlinkClick r:id="rId6"/>
              </a:rPr>
              <a:t>F19 06.02</a:t>
            </a:r>
            <a:r>
              <a:rPr lang="en-US" sz="2200"/>
              <a:t> Expansion of Baccalaureate Degree Programs in Allied Health</a:t>
            </a:r>
            <a:endParaRPr sz="22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ASCCC Resolution </a:t>
            </a:r>
            <a:r>
              <a:rPr lang="en-US" sz="2200" u="sng">
                <a:solidFill>
                  <a:schemeClr val="hlink"/>
                </a:solidFill>
                <a:hlinkClick r:id="rId7"/>
              </a:rPr>
              <a:t>S21 06.06</a:t>
            </a:r>
            <a:r>
              <a:rPr lang="en-US" sz="2200"/>
              <a:t> Support AB 927 (Medina, 2021)</a:t>
            </a:r>
            <a:endParaRPr sz="22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ASCCC Resolution </a:t>
            </a:r>
            <a:r>
              <a:rPr lang="en-US" sz="2200" u="sng">
                <a:solidFill>
                  <a:schemeClr val="hlink"/>
                </a:solidFill>
                <a:hlinkClick r:id="rId8"/>
              </a:rPr>
              <a:t>F21 09.02</a:t>
            </a:r>
            <a:r>
              <a:rPr lang="en-US" sz="2200"/>
              <a:t> Update Baccalaureate Degree Handbook</a:t>
            </a:r>
            <a:endParaRPr sz="2200"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•"/>
            </a:pPr>
            <a:r>
              <a:rPr lang="en-US" sz="2200"/>
              <a:t>ASCCC Resolution </a:t>
            </a:r>
            <a:r>
              <a:rPr lang="en-US" sz="2200" u="sng">
                <a:solidFill>
                  <a:schemeClr val="hlink"/>
                </a:solidFill>
                <a:hlinkClick r:id="rId9"/>
              </a:rPr>
              <a:t>S22 09.03</a:t>
            </a:r>
            <a:r>
              <a:rPr lang="en-US" sz="2200"/>
              <a:t> Develop Lower Division GE Pathway for CCC Baccalaureate Degree Programs</a:t>
            </a:r>
            <a:endParaRPr sz="2200"/>
          </a:p>
        </p:txBody>
      </p:sp>
      <p:sp>
        <p:nvSpPr>
          <p:cNvPr id="127" name="Google Shape;127;p16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1277650" y="365125"/>
            <a:ext cx="10058400" cy="95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hlink"/>
                </a:solidFill>
                <a:hlinkClick r:id="rId3"/>
              </a:rPr>
              <a:t>AB 927 (Medina, 2021)</a:t>
            </a:r>
            <a:r>
              <a:rPr b="1" lang="en-US"/>
              <a:t> - Baccalaureate Degree</a:t>
            </a:r>
            <a:endParaRPr b="1"/>
          </a:p>
        </p:txBody>
      </p:sp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1277650" y="1253301"/>
            <a:ext cx="10058400" cy="496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Amends SB 850 (Block, 2014)</a:t>
            </a:r>
            <a:endParaRPr sz="22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Extends the Baccalaureate Degree Pilot Program indefinitely</a:t>
            </a:r>
            <a:endParaRPr sz="22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Removes requirement of a maximum of 15 programs in the CCCs</a:t>
            </a:r>
            <a:endParaRPr sz="22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Maximum of 15 programs approved each application period, two periods per year</a:t>
            </a:r>
            <a:endParaRPr sz="22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Number of baccalaureate degree programs in a district cannot exceed 25% of the number of associate degree programs</a:t>
            </a:r>
            <a:endParaRPr sz="22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Shall not be duplicative of baccalaureate degree programs at the CSU, UC</a:t>
            </a:r>
            <a:endParaRPr sz="2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Chancellor’s Office Memo ESS 21-400-005 December 17, 2021</a:t>
            </a:r>
            <a:endParaRPr b="1" sz="22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Cycle 1: Applications due January 15, 2022; Notifications May 31, 2022</a:t>
            </a:r>
            <a:endParaRPr sz="2200"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•"/>
            </a:pPr>
            <a:r>
              <a:rPr lang="en-US" sz="2200"/>
              <a:t>Cycle 2: Applications due April 15, 2022; Notifications December 31, 2022</a:t>
            </a:r>
            <a:endParaRPr sz="2200"/>
          </a:p>
        </p:txBody>
      </p:sp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1265350" y="365125"/>
            <a:ext cx="10058400" cy="77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hlink"/>
                </a:solidFill>
                <a:hlinkClick r:id="rId3"/>
              </a:rPr>
              <a:t>AB 927 (Medina, 2021) </a:t>
            </a:r>
            <a:r>
              <a:rPr b="1" lang="en-US"/>
              <a:t>- Baccalaureate Degree</a:t>
            </a:r>
            <a:endParaRPr b="1"/>
          </a:p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1446625" y="1234825"/>
            <a:ext cx="4482000" cy="501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B082E"/>
              </a:buClr>
              <a:buSzPts val="1800"/>
              <a:buChar char="•"/>
            </a:pPr>
            <a:r>
              <a:rPr lang="en-US" u="sng">
                <a:solidFill>
                  <a:srgbClr val="0B082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Chancellor’s Office webpage</a:t>
            </a:r>
            <a:endParaRPr>
              <a:solidFill>
                <a:srgbClr val="0B082E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082E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B082E"/>
              </a:buClr>
              <a:buSzPts val="1800"/>
              <a:buChar char="•"/>
            </a:pPr>
            <a:r>
              <a:rPr lang="en-US" u="sng">
                <a:solidFill>
                  <a:srgbClr val="0B082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Baccalaureate Degree Program Pilot Handbook</a:t>
            </a:r>
            <a:endParaRPr>
              <a:solidFill>
                <a:srgbClr val="0B082E"/>
              </a:solidFill>
            </a:endParaRPr>
          </a:p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6523" y="1045350"/>
            <a:ext cx="4894651" cy="539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1277650" y="365125"/>
            <a:ext cx="10046100" cy="72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hlink"/>
                </a:solidFill>
                <a:hlinkClick r:id="rId3"/>
              </a:rPr>
              <a:t>AB 928 (Berman, 2021) </a:t>
            </a:r>
            <a:endParaRPr b="1" sz="3600">
              <a:solidFill>
                <a:srgbClr val="FF9900"/>
              </a:solidFill>
            </a:endParaRPr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1277650" y="1208263"/>
            <a:ext cx="10058400" cy="500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Transfer Process and Reform </a:t>
            </a:r>
            <a:endParaRPr b="1"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E31"/>
              </a:buClr>
              <a:buSzPts val="1800"/>
              <a:buChar char="•"/>
            </a:pPr>
            <a:r>
              <a:rPr lang="en-US" sz="1800">
                <a:solidFill>
                  <a:srgbClr val="0A1E31"/>
                </a:solidFill>
              </a:rPr>
              <a:t>Intersegmental HE Oversight Committee charged with improving transfer</a:t>
            </a:r>
            <a:endParaRPr sz="1800">
              <a:solidFill>
                <a:srgbClr val="0A1E3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1E31"/>
              </a:buClr>
              <a:buSzPts val="1800"/>
              <a:buChar char="•"/>
            </a:pPr>
            <a:r>
              <a:rPr lang="en-US" sz="1800">
                <a:solidFill>
                  <a:srgbClr val="0A1E31"/>
                </a:solidFill>
              </a:rPr>
              <a:t>Singular GE Pathway - CSU GE Breadth and IGETC </a:t>
            </a:r>
            <a:endParaRPr sz="1800">
              <a:solidFill>
                <a:srgbClr val="0A1E3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1E31"/>
              </a:buClr>
              <a:buSzPts val="1800"/>
              <a:buChar char="•"/>
            </a:pPr>
            <a:r>
              <a:rPr lang="en-US" sz="1800">
                <a:solidFill>
                  <a:srgbClr val="0A1E31"/>
                </a:solidFill>
              </a:rPr>
              <a:t>Auto placement in ADTs</a:t>
            </a:r>
            <a:endParaRPr sz="1800">
              <a:solidFill>
                <a:srgbClr val="0A1E3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1E31"/>
              </a:buClr>
              <a:buSzPts val="1800"/>
              <a:buChar char="•"/>
            </a:pPr>
            <a:r>
              <a:rPr lang="en-US" sz="1800">
                <a:solidFill>
                  <a:srgbClr val="0A1E31"/>
                </a:solidFill>
              </a:rPr>
              <a:t>does not address the barriers to transfer</a:t>
            </a:r>
            <a:endParaRPr sz="1800">
              <a:solidFill>
                <a:srgbClr val="0A1E3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Unintended consequences:</a:t>
            </a:r>
            <a:endParaRPr b="1" sz="18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1E31"/>
              </a:buClr>
              <a:buSzPts val="1700"/>
              <a:buChar char="•"/>
            </a:pPr>
            <a:r>
              <a:rPr lang="en-US" sz="1700">
                <a:solidFill>
                  <a:srgbClr val="0A1E31"/>
                </a:solidFill>
              </a:rPr>
              <a:t>Oversight committee of non-educators creating policy for education</a:t>
            </a:r>
            <a:endParaRPr sz="1700">
              <a:solidFill>
                <a:srgbClr val="0A1E3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1E31"/>
              </a:buClr>
              <a:buSzPts val="1700"/>
              <a:buChar char="•"/>
            </a:pPr>
            <a:r>
              <a:rPr lang="en-US" sz="1700">
                <a:solidFill>
                  <a:srgbClr val="0A1E31"/>
                </a:solidFill>
              </a:rPr>
              <a:t>Singular GE pathway</a:t>
            </a:r>
            <a:endParaRPr sz="1700">
              <a:solidFill>
                <a:srgbClr val="0A1E31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1E31"/>
              </a:buClr>
              <a:buSzPts val="1700"/>
              <a:buChar char="•"/>
            </a:pPr>
            <a:r>
              <a:rPr lang="en-US" sz="1700">
                <a:solidFill>
                  <a:srgbClr val="0A1E31"/>
                </a:solidFill>
              </a:rPr>
              <a:t>Limit of 34 units</a:t>
            </a:r>
            <a:endParaRPr sz="1700">
              <a:solidFill>
                <a:srgbClr val="0A1E31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1E31"/>
              </a:buClr>
              <a:buSzPts val="1700"/>
              <a:buChar char="•"/>
            </a:pPr>
            <a:r>
              <a:rPr lang="en-US" sz="1700">
                <a:solidFill>
                  <a:srgbClr val="0A1E31"/>
                </a:solidFill>
              </a:rPr>
              <a:t>Will change course taking patterns and enrollments in GEs at CCCs</a:t>
            </a:r>
            <a:endParaRPr sz="1700">
              <a:solidFill>
                <a:srgbClr val="0A1E31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1E31"/>
              </a:buClr>
              <a:buSzPts val="1700"/>
              <a:buChar char="•"/>
            </a:pPr>
            <a:r>
              <a:rPr lang="en-US" sz="1700">
                <a:solidFill>
                  <a:srgbClr val="0A1E31"/>
                </a:solidFill>
              </a:rPr>
              <a:t>Concerns about requirements in oral communication, lifelong learning </a:t>
            </a:r>
            <a:endParaRPr sz="1700">
              <a:solidFill>
                <a:srgbClr val="0A1E3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1E31"/>
              </a:buClr>
              <a:buSzPts val="1700"/>
              <a:buChar char="•"/>
            </a:pPr>
            <a:r>
              <a:rPr lang="en-US" sz="1700">
                <a:solidFill>
                  <a:srgbClr val="0A1E31"/>
                </a:solidFill>
              </a:rPr>
              <a:t>ADTs are the least common pathway to transfer</a:t>
            </a:r>
            <a:endParaRPr sz="1700">
              <a:solidFill>
                <a:srgbClr val="0A1E31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1E31"/>
              </a:buClr>
              <a:buSzPts val="1700"/>
              <a:buChar char="•"/>
            </a:pPr>
            <a:r>
              <a:rPr lang="en-US" sz="1700">
                <a:solidFill>
                  <a:srgbClr val="0A1E31"/>
                </a:solidFill>
              </a:rPr>
              <a:t>Most students transfer to CSUs without a degree at all</a:t>
            </a:r>
            <a:endParaRPr sz="1700">
              <a:solidFill>
                <a:srgbClr val="0A1E31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A1E31"/>
              </a:buClr>
              <a:buSzPts val="1700"/>
              <a:buChar char="•"/>
            </a:pPr>
            <a:r>
              <a:rPr lang="en-US" sz="1700">
                <a:solidFill>
                  <a:srgbClr val="0A1E31"/>
                </a:solidFill>
              </a:rPr>
              <a:t>Many students use the TAG agreement</a:t>
            </a:r>
            <a:endParaRPr sz="1700">
              <a:solidFill>
                <a:srgbClr val="0A1E31"/>
              </a:solidFill>
            </a:endParaRPr>
          </a:p>
        </p:txBody>
      </p:sp>
      <p:sp>
        <p:nvSpPr>
          <p:cNvPr id="151" name="Google Shape;151;p19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SCCC Curriculum Inst. 2020 Theme">
  <a:themeElements>
    <a:clrScheme name="ASCCC CNEI 2022">
      <a:dk1>
        <a:srgbClr val="005595"/>
      </a:dk1>
      <a:lt1>
        <a:srgbClr val="FFFFFF"/>
      </a:lt1>
      <a:dk2>
        <a:srgbClr val="3871C7"/>
      </a:dk2>
      <a:lt2>
        <a:srgbClr val="D8E9F0"/>
      </a:lt2>
      <a:accent1>
        <a:srgbClr val="B12000"/>
      </a:accent1>
      <a:accent2>
        <a:srgbClr val="A07DBB"/>
      </a:accent2>
      <a:accent3>
        <a:srgbClr val="658AD3"/>
      </a:accent3>
      <a:accent4>
        <a:srgbClr val="C26179"/>
      </a:accent4>
      <a:accent5>
        <a:srgbClr val="ED887B"/>
      </a:accent5>
      <a:accent6>
        <a:srgbClr val="EEC983"/>
      </a:accent6>
      <a:hlink>
        <a:srgbClr val="005B95"/>
      </a:hlink>
      <a:folHlink>
        <a:srgbClr val="0055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