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14"/>
  </p:notesMasterIdLst>
  <p:sldIdLst>
    <p:sldId id="256" r:id="rId3"/>
    <p:sldId id="283" r:id="rId4"/>
    <p:sldId id="284" r:id="rId5"/>
    <p:sldId id="287" r:id="rId6"/>
    <p:sldId id="286" r:id="rId7"/>
    <p:sldId id="285" r:id="rId8"/>
    <p:sldId id="288" r:id="rId9"/>
    <p:sldId id="289" r:id="rId10"/>
    <p:sldId id="290" r:id="rId11"/>
    <p:sldId id="29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4" autoAdjust="0"/>
    <p:restoredTop sz="86397" autoAdjust="0"/>
  </p:normalViewPr>
  <p:slideViewPr>
    <p:cSldViewPr snapToGrid="0">
      <p:cViewPr>
        <p:scale>
          <a:sx n="82" d="100"/>
          <a:sy n="82" d="100"/>
        </p:scale>
        <p:origin x="144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4/13/16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4E437-9714-40B4-8042-3825234AB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B349-9D77-49FB-8166-C37BCEA42E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4962-EA48-4DE9-98EF-0FF1D47BA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0CE-B938-4206-BDA1-CF1182F1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A5E-FB54-48B7-9883-A92761610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D28B-9347-428D-B7DF-2C233102B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4F73-AF8F-4BCC-9AA0-56F61770A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8D8-B879-43A5-B2B3-14A5469E3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27CF-BF37-4969-8ADF-3A47A962F15D}" type="datetime1">
              <a:rPr lang="en-US" smtClean="0"/>
              <a:t>4/13/16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5D03-FE27-4084-BF8B-9B448EACDFCA}" type="datetime1">
              <a:rPr lang="en-US" smtClean="0"/>
              <a:t>4/13/16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BCD-9B54-4AFC-95FF-2A63CD7C0CAA}" type="datetime1">
              <a:rPr lang="en-US" smtClean="0"/>
              <a:t>4/13/16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4DC8-528C-496E-B79C-0088B173B6C8}" type="datetime1">
              <a:rPr lang="en-US" smtClean="0"/>
              <a:t>4/13/16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7F8A6-2302-4A51-9772-884E94299E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1F03-2255-4509-B562-34CB0BBB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AAB2-D38C-4BF8-A71B-C57944A8F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F2F-3B0B-4214-9C78-8C34E471CF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3BD9-5110-49E5-B20D-9DB2313D9A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4/13/16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814925"/>
          </a:xfrm>
        </p:spPr>
        <p:txBody>
          <a:bodyPr>
            <a:normAutofit/>
          </a:bodyPr>
          <a:lstStyle/>
          <a:p>
            <a:r>
              <a:rPr lang="en-US" sz="4800" smtClean="0"/>
              <a:t>Curriculum– C-ID System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363133"/>
            <a:ext cx="10409695" cy="2665708"/>
          </a:xfrm>
        </p:spPr>
        <p:txBody>
          <a:bodyPr>
            <a:normAutofit/>
          </a:bodyPr>
          <a:lstStyle/>
          <a:p>
            <a:pPr algn="r"/>
            <a:r>
              <a:rPr lang="en-US" b="0" i="0" dirty="0"/>
              <a:t>Lori Bennett, CCCCIO, Moorpark College</a:t>
            </a:r>
            <a:br>
              <a:rPr lang="en-US" b="0" i="0" dirty="0"/>
            </a:br>
            <a:r>
              <a:rPr lang="en-US" b="0" i="0" dirty="0"/>
              <a:t>Robert Cabral, ASCCC </a:t>
            </a:r>
            <a:r>
              <a:rPr lang="en-US" b="0" i="0" dirty="0" smtClean="0"/>
              <a:t>C-ID CTE Director, </a:t>
            </a:r>
            <a:r>
              <a:rPr lang="en-US" b="0" i="0" dirty="0"/>
              <a:t>Oxnard College</a:t>
            </a:r>
            <a:br>
              <a:rPr lang="en-US" b="0" i="0" dirty="0"/>
            </a:br>
            <a:r>
              <a:rPr lang="en-US" b="0" i="0" dirty="0"/>
              <a:t>Sue </a:t>
            </a:r>
            <a:r>
              <a:rPr lang="en-US" b="0" i="0" dirty="0" err="1"/>
              <a:t>Gochis</a:t>
            </a:r>
            <a:r>
              <a:rPr lang="en-US" b="0" i="0" dirty="0"/>
              <a:t>, CCCCSSAA, Lake Tahoe College</a:t>
            </a:r>
            <a:br>
              <a:rPr lang="en-US" b="0" i="0" dirty="0"/>
            </a:br>
            <a:r>
              <a:rPr lang="en-US" b="0" i="0" dirty="0"/>
              <a:t>Craig Rutan, </a:t>
            </a:r>
            <a:r>
              <a:rPr lang="en-US" b="0" i="0" dirty="0" smtClean="0"/>
              <a:t>ASCCC C-ID Liaison, </a:t>
            </a:r>
            <a:r>
              <a:rPr lang="en-US" b="0" i="0" dirty="0"/>
              <a:t>Santiago Canyon College</a:t>
            </a:r>
            <a:br>
              <a:rPr lang="en-US" b="0" i="0" dirty="0"/>
            </a:br>
            <a:r>
              <a:rPr lang="en-US" b="0" i="0" dirty="0"/>
              <a:t>Erik Shearer, ASCCC C-ID Curriculum Director, Napa Valley College </a:t>
            </a:r>
            <a:endParaRPr lang="en-US" b="0" i="0" dirty="0"/>
          </a:p>
          <a:p>
            <a:pPr algn="r"/>
            <a:endParaRPr lang="en-US" b="0" i="0" dirty="0"/>
          </a:p>
          <a:p>
            <a:pPr algn="r"/>
            <a:r>
              <a:rPr lang="en-US" b="0" i="0" dirty="0" smtClean="0"/>
              <a:t>2016 Spring Session</a:t>
            </a:r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About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825625"/>
            <a:ext cx="11059332" cy="435133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Please break into groups of 5 – 10 to discuss the </a:t>
            </a:r>
            <a:r>
              <a:rPr lang="en-US" smtClean="0"/>
              <a:t>following questions (about 20 minutes) </a:t>
            </a:r>
            <a:r>
              <a:rPr lang="en-US" dirty="0" smtClean="0"/>
              <a:t>and how they relate to C-ID for CTE.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What </a:t>
            </a:r>
            <a:r>
              <a:rPr lang="en-US" dirty="0"/>
              <a:t>do the Strong Workforce Task Force recommendations presented here mean to you? What is your understanding of them?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What ideas do you have for addressing these recommendations?  Are there practices at your college/district that already address these recommendations and that can be shared?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Do the recommendations provide cause for concern or caution?  If so, what are they and how should they be addressed?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Consider your responses to the previous sets of prompts.  What actions do you suggest taking to fulfill the recommendations presented here?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1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838200" y="3423191"/>
            <a:ext cx="10515600" cy="24632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cap="all" dirty="0" smtClean="0"/>
              <a:t>Questions? 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79" y="2154265"/>
            <a:ext cx="11152322" cy="4022698"/>
          </a:xfrm>
        </p:spPr>
        <p:txBody>
          <a:bodyPr>
            <a:normAutofit/>
          </a:bodyPr>
          <a:lstStyle/>
          <a:p>
            <a:r>
              <a:rPr lang="en-US" sz="3200" b="0" i="0" dirty="0" smtClean="0"/>
              <a:t>Course Identification Numbering (C-ID) System</a:t>
            </a:r>
          </a:p>
          <a:p>
            <a:r>
              <a:rPr lang="en-US" sz="3200" b="0" i="0" dirty="0" smtClean="0"/>
              <a:t>C-ID for CTE</a:t>
            </a:r>
          </a:p>
          <a:p>
            <a:r>
              <a:rPr lang="en-US" sz="3200" b="0" i="0" dirty="0" smtClean="0"/>
              <a:t>Recommendations for CTE from the WFTF</a:t>
            </a:r>
          </a:p>
          <a:p>
            <a:r>
              <a:rPr lang="en-US" sz="3200" b="0" i="0" dirty="0" smtClean="0"/>
              <a:t>Discussion of Recommendations</a:t>
            </a:r>
          </a:p>
          <a:p>
            <a:r>
              <a:rPr lang="en-US" sz="3200" b="0" i="0" dirty="0" smtClean="0"/>
              <a:t>Report Out from Groups</a:t>
            </a:r>
          </a:p>
          <a:p>
            <a:r>
              <a:rPr lang="en-US" sz="3200" b="0" i="0" dirty="0" smtClean="0"/>
              <a:t>Summary</a:t>
            </a:r>
            <a:endParaRPr lang="en-US" sz="3200" b="0" i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88" y="1825625"/>
            <a:ext cx="11245312" cy="4351338"/>
          </a:xfrm>
        </p:spPr>
        <p:txBody>
          <a:bodyPr/>
          <a:lstStyle/>
          <a:p>
            <a:r>
              <a:rPr lang="en-US" b="0" i="0" dirty="0" smtClean="0"/>
              <a:t>The Course Identification Numbering System (C-ID) is a supra-numbering system created to help simplify articulation with the California State University (CSU) system and make it easier for students to move from one community college to another.</a:t>
            </a:r>
          </a:p>
          <a:p>
            <a:r>
              <a:rPr lang="en-US" b="0" i="0" dirty="0" smtClean="0"/>
              <a:t>Descriptors outline a set of minimum requirements for a course.</a:t>
            </a:r>
          </a:p>
          <a:p>
            <a:r>
              <a:rPr lang="en-US" b="0" i="0" dirty="0" smtClean="0"/>
              <a:t>Once a college’s course has an approved C-ID designation, that college must automatically accept any other course with the same C-ID designation as equivalent!</a:t>
            </a:r>
            <a:endParaRPr lang="en-US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5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40" y="0"/>
            <a:ext cx="4696227" cy="672147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3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Descriptor Development and DIG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6" y="1825625"/>
            <a:ext cx="11136824" cy="4351338"/>
          </a:xfrm>
        </p:spPr>
        <p:txBody>
          <a:bodyPr/>
          <a:lstStyle/>
          <a:p>
            <a:r>
              <a:rPr lang="en-US" b="0" i="0" dirty="0" smtClean="0"/>
              <a:t>Descriptor development begins with the Sector Navigators (SN) contacting industry about existing community college CTE programs</a:t>
            </a:r>
          </a:p>
          <a:p>
            <a:r>
              <a:rPr lang="en-US" b="0" i="0" dirty="0" smtClean="0"/>
              <a:t>Faculty contact industry partners to seek input using a survey</a:t>
            </a:r>
          </a:p>
          <a:p>
            <a:r>
              <a:rPr lang="en-US" b="0" i="0" dirty="0" smtClean="0"/>
              <a:t>SNs and DSNs are invited to join faculty at a Discipline Input Group (DIG) meeting to begin drafting course descriptors and model curriculum</a:t>
            </a:r>
          </a:p>
          <a:p>
            <a:r>
              <a:rPr lang="en-US" b="0" i="0" dirty="0" smtClean="0"/>
              <a:t>Draft descriptors and model curriculum and reviewed by a Faculty Discipline Review Group (FDRG) and finalized descriptors are distributed to faculty for comments.</a:t>
            </a:r>
          </a:p>
          <a:p>
            <a:r>
              <a:rPr lang="en-US" b="0" i="0" dirty="0" smtClean="0"/>
              <a:t>Once the descriptors are finalized, colleges can submit their courses for C-ID designations and they can create certificates and degrees that align with the model curriculum.</a:t>
            </a:r>
            <a:endParaRPr lang="en-US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6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C-ID for CTE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969" y="1825625"/>
            <a:ext cx="1107483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 smtClean="0"/>
              <a:t>C-ID was originally created for courses that transfer to the CSU, but C-ID could also be used to create a descriptor that covers skills desired by employers.</a:t>
            </a:r>
          </a:p>
          <a:p>
            <a:r>
              <a:rPr lang="en-US" b="0" i="0" dirty="0" smtClean="0"/>
              <a:t>C-ID began development in </a:t>
            </a:r>
            <a:r>
              <a:rPr lang="en-US" b="0" i="0" dirty="0"/>
              <a:t>Addiction Studies, Automotive Technology, Commercial Music, Culinary Arts, Emergency Medical Services, and </a:t>
            </a:r>
            <a:r>
              <a:rPr lang="en-US" b="0" i="0" dirty="0" smtClean="0"/>
              <a:t>Biotechnology.</a:t>
            </a:r>
          </a:p>
          <a:p>
            <a:r>
              <a:rPr lang="en-US" b="0" i="0" dirty="0" smtClean="0"/>
              <a:t>During Fall 2015, more disciplines were brought together to discuss possible descriptor development. Those disciplines were: </a:t>
            </a:r>
            <a:r>
              <a:rPr lang="en-US" b="0" i="0" dirty="0"/>
              <a:t>Health Occupations/Allied Health Preparation - Radiologic Technology, Respiratory Therapy, Medical Assistant, Diagnostic Medical Sonography,   Office Technology/Office Computer Applications/Business Information Worker, Small Business and Entrepreneurship, Hospitality – Culinary Arts, Welding </a:t>
            </a:r>
            <a:r>
              <a:rPr lang="en-US" b="0" i="0" dirty="0" smtClean="0"/>
              <a:t>Technology.</a:t>
            </a:r>
          </a:p>
          <a:p>
            <a:r>
              <a:rPr lang="en-US" b="0" i="0" dirty="0" smtClean="0"/>
              <a:t>Additional DIG Meetings have been held in Spring 2016 for: </a:t>
            </a:r>
            <a:r>
              <a:rPr lang="en-US" b="0" i="0" dirty="0"/>
              <a:t>Real Estate, Paralegal, Environmental Control Technology, Energy Systems Technology, Industrial Systems Technology and Maintenance, Water and Wastewater Technology, Machining and Machine </a:t>
            </a:r>
            <a:r>
              <a:rPr lang="en-US" b="0" i="0" dirty="0" smtClean="0"/>
              <a:t>Tools </a:t>
            </a:r>
            <a:endParaRPr lang="en-US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WFTF Recommendation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73" y="1825625"/>
            <a:ext cx="11105827" cy="4351338"/>
          </a:xfrm>
        </p:spPr>
        <p:txBody>
          <a:bodyPr>
            <a:normAutofit/>
          </a:bodyPr>
          <a:lstStyle/>
          <a:p>
            <a:r>
              <a:rPr lang="en-US" i="0" dirty="0"/>
              <a:t>Facilitate curricular portability across institutions</a:t>
            </a:r>
            <a:r>
              <a:rPr lang="en-US" i="0" dirty="0"/>
              <a:t> </a:t>
            </a:r>
            <a:endParaRPr lang="en-US" i="0" dirty="0" smtClean="0"/>
          </a:p>
          <a:p>
            <a:pPr lvl="1"/>
            <a:r>
              <a:rPr lang="en-US" b="0" i="0" dirty="0"/>
              <a:t>Scale up and resource the “C-ID” (course </a:t>
            </a:r>
            <a:r>
              <a:rPr lang="en-US" b="0" i="0" dirty="0" smtClean="0"/>
              <a:t>identi</a:t>
            </a:r>
            <a:r>
              <a:rPr lang="en-US" dirty="0" smtClean="0"/>
              <a:t>fi</a:t>
            </a:r>
            <a:r>
              <a:rPr lang="en-US" b="0" i="0" dirty="0" smtClean="0"/>
              <a:t>er</a:t>
            </a:r>
            <a:r>
              <a:rPr lang="en-US" b="0" i="0" dirty="0"/>
              <a:t>) system for CTE courses, </a:t>
            </a:r>
            <a:r>
              <a:rPr lang="en-US" b="0" i="0" dirty="0" smtClean="0"/>
              <a:t>certi</a:t>
            </a:r>
            <a:r>
              <a:rPr lang="en-US" dirty="0" smtClean="0"/>
              <a:t>fi</a:t>
            </a:r>
            <a:r>
              <a:rPr lang="en-US" b="0" i="0" dirty="0" smtClean="0"/>
              <a:t>cates </a:t>
            </a:r>
            <a:r>
              <a:rPr lang="en-US" b="0" i="0" dirty="0"/>
              <a:t>and degrees to enable articulation across institutions. </a:t>
            </a:r>
          </a:p>
          <a:p>
            <a:pPr lvl="1"/>
            <a:r>
              <a:rPr lang="en-US" b="0" i="0" dirty="0"/>
              <a:t>Disseminate effective practices for streamlining and improving processes for recognizing prior learning and work experience and awarding credits or advanced placement toward CTE pathways. </a:t>
            </a:r>
          </a:p>
          <a:p>
            <a:pPr lvl="1"/>
            <a:r>
              <a:rPr lang="en-US" b="0" i="0" dirty="0"/>
              <a:t>Enable and encourage faculty and colleges, in consultation with industry, to develop industry- driven, competency-based and portable pathways that include stackable components and modularized curricula, work-based learning opportunities, and other support services. </a:t>
            </a:r>
          </a:p>
          <a:p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62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WFTF Recommendation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73" y="1825625"/>
            <a:ext cx="11105827" cy="4351338"/>
          </a:xfrm>
        </p:spPr>
        <p:txBody>
          <a:bodyPr/>
          <a:lstStyle/>
          <a:p>
            <a:r>
              <a:rPr lang="en-US" i="0" dirty="0"/>
              <a:t>Develop, identify </a:t>
            </a:r>
            <a:r>
              <a:rPr lang="en-US" i="0" dirty="0" smtClean="0"/>
              <a:t>and </a:t>
            </a:r>
            <a:r>
              <a:rPr lang="en-US" i="0" dirty="0"/>
              <a:t>disseminate effective CTE practices</a:t>
            </a:r>
            <a:r>
              <a:rPr lang="en-US" i="0" dirty="0"/>
              <a:t> </a:t>
            </a:r>
            <a:endParaRPr lang="en-US" i="0" dirty="0" smtClean="0"/>
          </a:p>
          <a:p>
            <a:pPr lvl="1"/>
            <a:r>
              <a:rPr lang="en-US" b="0" i="0" dirty="0"/>
              <a:t>Develop a website repository of CTE model curricula that faculty and colleges can select and adapt to their own needs. </a:t>
            </a:r>
          </a:p>
          <a:p>
            <a:pPr lvl="1"/>
            <a:r>
              <a:rPr lang="en-US" b="0" i="0" dirty="0"/>
              <a:t>Develop an interactive system where regional industry stakeholders can provide feedback to both validate and enhance the quality of CTE programs. </a:t>
            </a:r>
          </a:p>
          <a:p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9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WFTF Recommendation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85" y="1825625"/>
            <a:ext cx="11214315" cy="4351338"/>
          </a:xfrm>
        </p:spPr>
        <p:txBody>
          <a:bodyPr/>
          <a:lstStyle/>
          <a:p>
            <a:r>
              <a:rPr lang="en-US" i="0" dirty="0"/>
              <a:t>Clarify practices and address issues of course repetition for CTE courses when course content evolves to meet changes in skill requirements. </a:t>
            </a:r>
            <a:endParaRPr lang="en-US" i="0" dirty="0" smtClean="0"/>
          </a:p>
          <a:p>
            <a:pPr lvl="1"/>
            <a:r>
              <a:rPr lang="en-US" b="0" i="0" dirty="0"/>
              <a:t>Clarify interpretation of course repetition regulations to assist colleges in implementing policies and practices. </a:t>
            </a:r>
          </a:p>
          <a:p>
            <a:pPr lvl="1"/>
            <a:r>
              <a:rPr lang="en-US" b="0" i="0" dirty="0"/>
              <a:t>Identify and disseminate best practices for using noncredit to provide opportunities for CTE students to build skills and knowledge. </a:t>
            </a:r>
          </a:p>
          <a:p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Spring Plenary Session, April 21 – 23, 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495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</TotalTime>
  <Words>797</Words>
  <Application>Microsoft Macintosh PowerPoint</Application>
  <PresentationFormat>Widescreen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Arial</vt:lpstr>
      <vt:lpstr>1_Office Theme</vt:lpstr>
      <vt:lpstr>Office Theme</vt:lpstr>
      <vt:lpstr>Curriculum– C-ID System</vt:lpstr>
      <vt:lpstr>Overview</vt:lpstr>
      <vt:lpstr>C-ID</vt:lpstr>
      <vt:lpstr>PowerPoint Presentation</vt:lpstr>
      <vt:lpstr>Descriptor Development and DIG Meetings</vt:lpstr>
      <vt:lpstr>C-ID for CTE</vt:lpstr>
      <vt:lpstr>WFTF Recommendation 10</vt:lpstr>
      <vt:lpstr>WFTF Recommendation 11</vt:lpstr>
      <vt:lpstr>WFTF Recommendation 12</vt:lpstr>
      <vt:lpstr>Conversation About Recommendations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Craig Rutan</cp:lastModifiedBy>
  <cp:revision>93</cp:revision>
  <dcterms:created xsi:type="dcterms:W3CDTF">2015-05-02T02:46:00Z</dcterms:created>
  <dcterms:modified xsi:type="dcterms:W3CDTF">2016-04-13T20:45:58Z</dcterms:modified>
</cp:coreProperties>
</file>