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788" r:id="rId1"/>
  </p:sldMasterIdLst>
  <p:notesMasterIdLst>
    <p:notesMasterId r:id="rId24"/>
  </p:notesMasterIdLst>
  <p:sldIdLst>
    <p:sldId id="276" r:id="rId2"/>
    <p:sldId id="262" r:id="rId3"/>
    <p:sldId id="263" r:id="rId4"/>
    <p:sldId id="264" r:id="rId5"/>
    <p:sldId id="265" r:id="rId6"/>
    <p:sldId id="266" r:id="rId7"/>
    <p:sldId id="267" r:id="rId8"/>
    <p:sldId id="268" r:id="rId9"/>
    <p:sldId id="269" r:id="rId10"/>
    <p:sldId id="270" r:id="rId11"/>
    <p:sldId id="272" r:id="rId12"/>
    <p:sldId id="256" r:id="rId13"/>
    <p:sldId id="257" r:id="rId14"/>
    <p:sldId id="261" r:id="rId15"/>
    <p:sldId id="260" r:id="rId16"/>
    <p:sldId id="258" r:id="rId17"/>
    <p:sldId id="259" r:id="rId18"/>
    <p:sldId id="277" r:id="rId19"/>
    <p:sldId id="278" r:id="rId20"/>
    <p:sldId id="279" r:id="rId21"/>
    <p:sldId id="274" r:id="rId22"/>
    <p:sldId id="275"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24" autoAdjust="0"/>
  </p:normalViewPr>
  <p:slideViewPr>
    <p:cSldViewPr snapToGrid="0" snapToObjects="1">
      <p:cViewPr varScale="1">
        <p:scale>
          <a:sx n="76" d="100"/>
          <a:sy n="76" d="100"/>
        </p:scale>
        <p:origin x="-21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nz\Google%20Drive\CA%20Community%20Colleges\Educational%20attainment%20and%20employment%20projections_8_15.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rgbClr val="1575BB"/>
                </a:solidFill>
              </a:rPr>
              <a:t>California’s Job </a:t>
            </a:r>
            <a:r>
              <a:rPr lang="en-US" dirty="0">
                <a:solidFill>
                  <a:srgbClr val="1575BB"/>
                </a:solidFill>
              </a:rPr>
              <a:t>Openings by Education</a:t>
            </a:r>
            <a:r>
              <a:rPr lang="en-US" baseline="0" dirty="0">
                <a:solidFill>
                  <a:srgbClr val="1575BB"/>
                </a:solidFill>
              </a:rPr>
              <a:t> Level </a:t>
            </a:r>
          </a:p>
          <a:p>
            <a:pPr>
              <a:defRPr/>
            </a:pPr>
            <a:r>
              <a:rPr lang="en-US" b="0" baseline="0" dirty="0" smtClean="0">
                <a:solidFill>
                  <a:srgbClr val="1575BB"/>
                </a:solidFill>
              </a:rPr>
              <a:t>2015-2025</a:t>
            </a:r>
            <a:endParaRPr lang="en-US" b="0" dirty="0">
              <a:solidFill>
                <a:srgbClr val="1575BB"/>
              </a:solidFill>
            </a:endParaRPr>
          </a:p>
        </c:rich>
      </c:tx>
      <c:layout>
        <c:manualLayout>
          <c:xMode val="edge"/>
          <c:yMode val="edge"/>
          <c:x val="0.177477331609089"/>
          <c:y val="0.0198675496688742"/>
        </c:manualLayout>
      </c:layout>
      <c:overlay val="0"/>
    </c:title>
    <c:autoTitleDeleted val="0"/>
    <c:plotArea>
      <c:layout>
        <c:manualLayout>
          <c:layoutTarget val="inner"/>
          <c:xMode val="edge"/>
          <c:yMode val="edge"/>
          <c:x val="0.107985837958377"/>
          <c:y val="0.199246840833638"/>
          <c:w val="0.543789711684804"/>
          <c:h val="0.550330996655343"/>
        </c:manualLayout>
      </c:layout>
      <c:barChart>
        <c:barDir val="col"/>
        <c:grouping val="percentStacked"/>
        <c:varyColors val="0"/>
        <c:ser>
          <c:idx val="0"/>
          <c:order val="0"/>
          <c:tx>
            <c:strRef>
              <c:f>Analysis!$A$17</c:f>
              <c:strCache>
                <c:ptCount val="1"/>
                <c:pt idx="0">
                  <c:v>HS Diploma or less</c:v>
                </c:pt>
              </c:strCache>
            </c:strRef>
          </c:tx>
          <c:spPr>
            <a:solidFill>
              <a:srgbClr val="1575BB"/>
            </a:solidFill>
            <a:effectLst>
              <a:innerShdw blurRad="63500" dist="50800" dir="2700000">
                <a:prstClr val="black">
                  <a:alpha val="50000"/>
                </a:prstClr>
              </a:innerShdw>
            </a:effectLst>
          </c:spPr>
          <c:invertIfNegative val="0"/>
          <c:dLbls>
            <c:showLegendKey val="0"/>
            <c:showVal val="1"/>
            <c:showCatName val="0"/>
            <c:showSerName val="0"/>
            <c:showPercent val="0"/>
            <c:showBubbleSize val="0"/>
            <c:showLeaderLines val="0"/>
          </c:dLbls>
          <c:val>
            <c:numRef>
              <c:f>Analysis!$C$17</c:f>
              <c:numCache>
                <c:formatCode>0%</c:formatCode>
                <c:ptCount val="1"/>
                <c:pt idx="0">
                  <c:v>0.342970611596506</c:v>
                </c:pt>
              </c:numCache>
            </c:numRef>
          </c:val>
        </c:ser>
        <c:ser>
          <c:idx val="1"/>
          <c:order val="1"/>
          <c:tx>
            <c:strRef>
              <c:f>Analysis!$A$18</c:f>
              <c:strCache>
                <c:ptCount val="1"/>
                <c:pt idx="0">
                  <c:v>Some college or Associate's degree</c:v>
                </c:pt>
              </c:strCache>
            </c:strRef>
          </c:tx>
          <c:spPr>
            <a:solidFill>
              <a:srgbClr val="F39F41"/>
            </a:solidFill>
            <a:effectLst>
              <a:innerShdw blurRad="63500" dist="50800" dir="2700000">
                <a:prstClr val="black">
                  <a:alpha val="50000"/>
                </a:prstClr>
              </a:innerShdw>
            </a:effectLst>
          </c:spPr>
          <c:invertIfNegative val="0"/>
          <c:dLbls>
            <c:showLegendKey val="0"/>
            <c:showVal val="1"/>
            <c:showCatName val="0"/>
            <c:showSerName val="0"/>
            <c:showPercent val="0"/>
            <c:showBubbleSize val="0"/>
            <c:showLeaderLines val="0"/>
          </c:dLbls>
          <c:val>
            <c:numRef>
              <c:f>Analysis!$C$18</c:f>
              <c:numCache>
                <c:formatCode>0%</c:formatCode>
                <c:ptCount val="1"/>
                <c:pt idx="0">
                  <c:v>0.304209690230342</c:v>
                </c:pt>
              </c:numCache>
            </c:numRef>
          </c:val>
        </c:ser>
        <c:ser>
          <c:idx val="2"/>
          <c:order val="2"/>
          <c:tx>
            <c:strRef>
              <c:f>Analysis!$A$19</c:f>
              <c:strCache>
                <c:ptCount val="1"/>
                <c:pt idx="0">
                  <c:v>Bachelor's degee or higher</c:v>
                </c:pt>
              </c:strCache>
            </c:strRef>
          </c:tx>
          <c:spPr>
            <a:solidFill>
              <a:srgbClr val="99C25D"/>
            </a:solidFill>
            <a:effectLst>
              <a:innerShdw blurRad="63500" dist="50800" dir="2700000">
                <a:prstClr val="black">
                  <a:alpha val="50000"/>
                </a:prstClr>
              </a:innerShdw>
            </a:effectLst>
          </c:spPr>
          <c:invertIfNegative val="0"/>
          <c:dLbls>
            <c:showLegendKey val="0"/>
            <c:showVal val="1"/>
            <c:showCatName val="0"/>
            <c:showSerName val="0"/>
            <c:showPercent val="0"/>
            <c:showBubbleSize val="0"/>
            <c:showLeaderLines val="0"/>
          </c:dLbls>
          <c:val>
            <c:numRef>
              <c:f>Analysis!$C$19</c:f>
              <c:numCache>
                <c:formatCode>0%</c:formatCode>
                <c:ptCount val="1"/>
                <c:pt idx="0">
                  <c:v>0.352819698173154</c:v>
                </c:pt>
              </c:numCache>
            </c:numRef>
          </c:val>
        </c:ser>
        <c:dLbls>
          <c:showLegendKey val="0"/>
          <c:showVal val="0"/>
          <c:showCatName val="0"/>
          <c:showSerName val="0"/>
          <c:showPercent val="0"/>
          <c:showBubbleSize val="0"/>
        </c:dLbls>
        <c:gapWidth val="36"/>
        <c:overlap val="100"/>
        <c:axId val="-2137642792"/>
        <c:axId val="-2137639736"/>
      </c:barChart>
      <c:catAx>
        <c:axId val="-2137642792"/>
        <c:scaling>
          <c:orientation val="minMax"/>
        </c:scaling>
        <c:delete val="1"/>
        <c:axPos val="b"/>
        <c:majorTickMark val="out"/>
        <c:minorTickMark val="none"/>
        <c:tickLblPos val="none"/>
        <c:crossAx val="-2137639736"/>
        <c:crosses val="autoZero"/>
        <c:auto val="1"/>
        <c:lblAlgn val="ctr"/>
        <c:lblOffset val="100"/>
        <c:noMultiLvlLbl val="0"/>
      </c:catAx>
      <c:valAx>
        <c:axId val="-2137639736"/>
        <c:scaling>
          <c:orientation val="minMax"/>
        </c:scaling>
        <c:delete val="0"/>
        <c:axPos val="l"/>
        <c:majorGridlines/>
        <c:numFmt formatCode="0%" sourceLinked="1"/>
        <c:majorTickMark val="out"/>
        <c:minorTickMark val="none"/>
        <c:tickLblPos val="nextTo"/>
        <c:crossAx val="-2137642792"/>
        <c:crosses val="autoZero"/>
        <c:crossBetween val="between"/>
      </c:valAx>
    </c:plotArea>
    <c:legend>
      <c:legendPos val="t"/>
      <c:layout>
        <c:manualLayout>
          <c:xMode val="edge"/>
          <c:yMode val="edge"/>
          <c:x val="0.000450450530334561"/>
          <c:y val="0.12668283186456"/>
          <c:w val="0.899999837649194"/>
          <c:h val="0.0399181310945403"/>
        </c:manualLayout>
      </c:layout>
      <c:overlay val="0"/>
    </c:legend>
    <c:plotVisOnly val="1"/>
    <c:dispBlanksAs val="gap"/>
    <c:showDLblsOverMax val="0"/>
  </c:chart>
  <c:spPr>
    <a:solidFill>
      <a:schemeClr val="bg1"/>
    </a:solidFill>
    <a:effectLst>
      <a:outerShdw blurRad="50800" dist="38100" dir="5400000" algn="t" rotWithShape="0">
        <a:prstClr val="black">
          <a:alpha val="40000"/>
        </a:prstClr>
      </a:outerShdw>
      <a:softEdge rad="31750"/>
    </a:effectLst>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BEE20-53B2-B948-98D1-229C5D8E4F04}" type="doc">
      <dgm:prSet loTypeId="urn:microsoft.com/office/officeart/2005/8/layout/venn1" loCatId="" qsTypeId="urn:microsoft.com/office/officeart/2005/8/quickstyle/3D1" qsCatId="3D" csTypeId="urn:microsoft.com/office/officeart/2005/8/colors/accent1_3" csCatId="accent1" phldr="1"/>
      <dgm:spPr/>
      <dgm:t>
        <a:bodyPr/>
        <a:lstStyle/>
        <a:p>
          <a:endParaRPr lang="en-US"/>
        </a:p>
      </dgm:t>
    </dgm:pt>
    <dgm:pt modelId="{F57EEF7E-0EDA-4A49-A2C9-57658CEEE0E7}">
      <dgm:prSet phldrT="[Text]" custT="1"/>
      <dgm:spPr/>
      <dgm:t>
        <a:bodyPr/>
        <a:lstStyle/>
        <a:p>
          <a:r>
            <a:rPr lang="en-US" sz="2400" b="1" i="0" dirty="0" smtClean="0">
              <a:solidFill>
                <a:srgbClr val="FFFFFF"/>
              </a:solidFill>
            </a:rPr>
            <a:t>Data Informed Decisions</a:t>
          </a:r>
          <a:endParaRPr lang="en-US" sz="2400" b="1" i="0" dirty="0">
            <a:solidFill>
              <a:srgbClr val="FFFFFF"/>
            </a:solidFill>
          </a:endParaRPr>
        </a:p>
      </dgm:t>
    </dgm:pt>
    <dgm:pt modelId="{7F4CE420-9D94-A34F-AF52-295CC03DFDE4}" type="sibTrans" cxnId="{1393696A-DF8F-8948-8C52-8CF7C92A481C}">
      <dgm:prSet/>
      <dgm:spPr/>
      <dgm:t>
        <a:bodyPr/>
        <a:lstStyle/>
        <a:p>
          <a:endParaRPr lang="en-US"/>
        </a:p>
      </dgm:t>
    </dgm:pt>
    <dgm:pt modelId="{F85A4F5F-AB63-EF46-90B8-A1CECF015147}" type="parTrans" cxnId="{1393696A-DF8F-8948-8C52-8CF7C92A481C}">
      <dgm:prSet/>
      <dgm:spPr/>
      <dgm:t>
        <a:bodyPr/>
        <a:lstStyle/>
        <a:p>
          <a:endParaRPr lang="en-US"/>
        </a:p>
      </dgm:t>
    </dgm:pt>
    <dgm:pt modelId="{D8572B2B-B03E-3A4A-BCFD-C6BC421024CB}">
      <dgm:prSet phldrT="[Text]" custT="1"/>
      <dgm:spPr/>
      <dgm:t>
        <a:bodyPr/>
        <a:lstStyle/>
        <a:p>
          <a:r>
            <a:rPr lang="en-US" sz="2400" b="1" i="0" dirty="0" smtClean="0">
              <a:solidFill>
                <a:srgbClr val="FFFFFF"/>
              </a:solidFill>
            </a:rPr>
            <a:t>Experiential Learning</a:t>
          </a:r>
          <a:endParaRPr lang="en-US" sz="2400" b="1" i="0" dirty="0">
            <a:solidFill>
              <a:srgbClr val="FFFFFF"/>
            </a:solidFill>
          </a:endParaRPr>
        </a:p>
      </dgm:t>
    </dgm:pt>
    <dgm:pt modelId="{7CC6B596-60A5-3549-B9C3-FDC44DC040EF}" type="sibTrans" cxnId="{7F955325-1651-FA44-8C47-CE2BB4797D21}">
      <dgm:prSet/>
      <dgm:spPr/>
      <dgm:t>
        <a:bodyPr/>
        <a:lstStyle/>
        <a:p>
          <a:endParaRPr lang="en-US"/>
        </a:p>
      </dgm:t>
    </dgm:pt>
    <dgm:pt modelId="{20ABD7E7-B2C5-9649-BECE-F1A2CFBED8CD}" type="parTrans" cxnId="{7F955325-1651-FA44-8C47-CE2BB4797D21}">
      <dgm:prSet/>
      <dgm:spPr/>
      <dgm:t>
        <a:bodyPr/>
        <a:lstStyle/>
        <a:p>
          <a:endParaRPr lang="en-US"/>
        </a:p>
      </dgm:t>
    </dgm:pt>
    <dgm:pt modelId="{D552B09B-F524-8E48-B114-AA732EE64DD9}">
      <dgm:prSet phldrT="[Text]" custT="1"/>
      <dgm:spPr/>
      <dgm:t>
        <a:bodyPr/>
        <a:lstStyle/>
        <a:p>
          <a:r>
            <a:rPr lang="en-US" sz="2400" b="1" i="0" dirty="0" smtClean="0">
              <a:solidFill>
                <a:schemeClr val="bg1"/>
              </a:solidFill>
            </a:rPr>
            <a:t>K-12 </a:t>
          </a:r>
          <a:r>
            <a:rPr lang="en-US" sz="2400" b="1" i="0" dirty="0" smtClean="0">
              <a:solidFill>
                <a:srgbClr val="FFFFFF"/>
              </a:solidFill>
            </a:rPr>
            <a:t>to Career </a:t>
          </a:r>
        </a:p>
        <a:p>
          <a:r>
            <a:rPr lang="en-US" sz="2400" b="1" i="0" dirty="0" smtClean="0">
              <a:solidFill>
                <a:srgbClr val="FFFFFF"/>
              </a:solidFill>
            </a:rPr>
            <a:t>Stackable Credentials</a:t>
          </a:r>
          <a:endParaRPr lang="en-US" sz="2400" b="1" i="0" dirty="0">
            <a:solidFill>
              <a:srgbClr val="FFFFFF"/>
            </a:solidFill>
          </a:endParaRPr>
        </a:p>
      </dgm:t>
    </dgm:pt>
    <dgm:pt modelId="{D6E3CC8C-4703-D240-A4BF-481B303D1691}" type="sibTrans" cxnId="{269F592B-088D-564C-B169-67477D0A079F}">
      <dgm:prSet/>
      <dgm:spPr/>
      <dgm:t>
        <a:bodyPr/>
        <a:lstStyle/>
        <a:p>
          <a:endParaRPr lang="en-US"/>
        </a:p>
      </dgm:t>
    </dgm:pt>
    <dgm:pt modelId="{50A3C5D5-4DF4-CB4D-AA8B-01828EEB9B11}" type="parTrans" cxnId="{269F592B-088D-564C-B169-67477D0A079F}">
      <dgm:prSet/>
      <dgm:spPr/>
      <dgm:t>
        <a:bodyPr/>
        <a:lstStyle/>
        <a:p>
          <a:endParaRPr lang="en-US"/>
        </a:p>
      </dgm:t>
    </dgm:pt>
    <dgm:pt modelId="{9F29625C-AA7B-8440-A508-15091EA6617A}">
      <dgm:prSet phldrT="[Text]" custT="1"/>
      <dgm:spPr/>
      <dgm:t>
        <a:bodyPr/>
        <a:lstStyle/>
        <a:p>
          <a:r>
            <a:rPr lang="en-US" sz="2400" b="1" i="0" dirty="0" smtClean="0">
              <a:solidFill>
                <a:srgbClr val="FFFFFF"/>
              </a:solidFill>
            </a:rPr>
            <a:t>Industry Engagement</a:t>
          </a:r>
          <a:endParaRPr lang="en-US" sz="2400" b="1" i="0" dirty="0">
            <a:solidFill>
              <a:srgbClr val="FFFFFF"/>
            </a:solidFill>
          </a:endParaRPr>
        </a:p>
      </dgm:t>
    </dgm:pt>
    <dgm:pt modelId="{E82B6FBB-2B18-0142-9296-C211242882F1}" type="sibTrans" cxnId="{11C06FEE-0250-9048-AF96-9396BCA7EE64}">
      <dgm:prSet/>
      <dgm:spPr/>
      <dgm:t>
        <a:bodyPr/>
        <a:lstStyle/>
        <a:p>
          <a:endParaRPr lang="en-US"/>
        </a:p>
      </dgm:t>
    </dgm:pt>
    <dgm:pt modelId="{FA8C6C20-310C-F845-B31B-10BFE113B864}" type="parTrans" cxnId="{11C06FEE-0250-9048-AF96-9396BCA7EE64}">
      <dgm:prSet/>
      <dgm:spPr/>
      <dgm:t>
        <a:bodyPr/>
        <a:lstStyle/>
        <a:p>
          <a:endParaRPr lang="en-US"/>
        </a:p>
      </dgm:t>
    </dgm:pt>
    <dgm:pt modelId="{B7C46E43-E92C-7749-A5DB-D74AE7779DB3}" type="pres">
      <dgm:prSet presAssocID="{953BEE20-53B2-B948-98D1-229C5D8E4F04}" presName="compositeShape" presStyleCnt="0">
        <dgm:presLayoutVars>
          <dgm:chMax val="7"/>
          <dgm:dir/>
          <dgm:resizeHandles val="exact"/>
        </dgm:presLayoutVars>
      </dgm:prSet>
      <dgm:spPr/>
      <dgm:t>
        <a:bodyPr/>
        <a:lstStyle/>
        <a:p>
          <a:endParaRPr lang="en-US"/>
        </a:p>
      </dgm:t>
    </dgm:pt>
    <dgm:pt modelId="{83734953-7FF8-8149-B9DD-5A2C2F3B2489}" type="pres">
      <dgm:prSet presAssocID="{D552B09B-F524-8E48-B114-AA732EE64DD9}" presName="circ1" presStyleLbl="vennNode1" presStyleIdx="0" presStyleCnt="4" custScaleX="186094" custLinFactNeighborX="-607" custLinFactNeighborY="2098"/>
      <dgm:spPr/>
      <dgm:t>
        <a:bodyPr/>
        <a:lstStyle/>
        <a:p>
          <a:endParaRPr lang="en-US"/>
        </a:p>
      </dgm:t>
    </dgm:pt>
    <dgm:pt modelId="{4A7DD55B-64A7-D744-8C65-1B9090ADB9CF}" type="pres">
      <dgm:prSet presAssocID="{D552B09B-F524-8E48-B114-AA732EE64DD9}" presName="circ1Tx" presStyleLbl="revTx" presStyleIdx="0" presStyleCnt="0">
        <dgm:presLayoutVars>
          <dgm:chMax val="0"/>
          <dgm:chPref val="0"/>
          <dgm:bulletEnabled val="1"/>
        </dgm:presLayoutVars>
      </dgm:prSet>
      <dgm:spPr/>
      <dgm:t>
        <a:bodyPr/>
        <a:lstStyle/>
        <a:p>
          <a:endParaRPr lang="en-US"/>
        </a:p>
      </dgm:t>
    </dgm:pt>
    <dgm:pt modelId="{691940D7-39DE-934F-A211-09F8EFBFA7B3}" type="pres">
      <dgm:prSet presAssocID="{D8572B2B-B03E-3A4A-BCFD-C6BC421024CB}" presName="circ2" presStyleLbl="vennNode1" presStyleIdx="1" presStyleCnt="4" custScaleX="186094" custLinFactNeighborX="24706" custLinFactNeighborY="916"/>
      <dgm:spPr/>
      <dgm:t>
        <a:bodyPr/>
        <a:lstStyle/>
        <a:p>
          <a:endParaRPr lang="en-US"/>
        </a:p>
      </dgm:t>
    </dgm:pt>
    <dgm:pt modelId="{27816A55-C506-2741-B47F-61780AFC12C3}" type="pres">
      <dgm:prSet presAssocID="{D8572B2B-B03E-3A4A-BCFD-C6BC421024CB}" presName="circ2Tx" presStyleLbl="revTx" presStyleIdx="0" presStyleCnt="0">
        <dgm:presLayoutVars>
          <dgm:chMax val="0"/>
          <dgm:chPref val="0"/>
          <dgm:bulletEnabled val="1"/>
        </dgm:presLayoutVars>
      </dgm:prSet>
      <dgm:spPr/>
      <dgm:t>
        <a:bodyPr/>
        <a:lstStyle/>
        <a:p>
          <a:endParaRPr lang="en-US"/>
        </a:p>
      </dgm:t>
    </dgm:pt>
    <dgm:pt modelId="{599C4B66-CAB0-2241-9410-5377F09D8ADD}" type="pres">
      <dgm:prSet presAssocID="{9F29625C-AA7B-8440-A508-15091EA6617A}" presName="circ3" presStyleLbl="vennNode1" presStyleIdx="2" presStyleCnt="4" custScaleX="186094" custLinFactNeighborX="-606" custLinFactNeighborY="-6761"/>
      <dgm:spPr/>
      <dgm:t>
        <a:bodyPr/>
        <a:lstStyle/>
        <a:p>
          <a:endParaRPr lang="en-US"/>
        </a:p>
      </dgm:t>
    </dgm:pt>
    <dgm:pt modelId="{4E4F74BC-447B-614A-BE73-812EB81DE272}" type="pres">
      <dgm:prSet presAssocID="{9F29625C-AA7B-8440-A508-15091EA6617A}" presName="circ3Tx" presStyleLbl="revTx" presStyleIdx="0" presStyleCnt="0">
        <dgm:presLayoutVars>
          <dgm:chMax val="0"/>
          <dgm:chPref val="0"/>
          <dgm:bulletEnabled val="1"/>
        </dgm:presLayoutVars>
      </dgm:prSet>
      <dgm:spPr/>
      <dgm:t>
        <a:bodyPr/>
        <a:lstStyle/>
        <a:p>
          <a:endParaRPr lang="en-US"/>
        </a:p>
      </dgm:t>
    </dgm:pt>
    <dgm:pt modelId="{EBAB33A3-C337-AE41-A3DE-44BED92319CD}" type="pres">
      <dgm:prSet presAssocID="{F57EEF7E-0EDA-4A49-A2C9-57658CEEE0E7}" presName="circ4" presStyleLbl="vennNode1" presStyleIdx="3" presStyleCnt="4" custScaleX="186094" custLinFactNeighborX="-27373" custLinFactNeighborY="916"/>
      <dgm:spPr/>
      <dgm:t>
        <a:bodyPr/>
        <a:lstStyle/>
        <a:p>
          <a:endParaRPr lang="en-US"/>
        </a:p>
      </dgm:t>
    </dgm:pt>
    <dgm:pt modelId="{57EAA907-4E1E-F94B-822D-DC2381A84082}" type="pres">
      <dgm:prSet presAssocID="{F57EEF7E-0EDA-4A49-A2C9-57658CEEE0E7}" presName="circ4Tx" presStyleLbl="revTx" presStyleIdx="0" presStyleCnt="0">
        <dgm:presLayoutVars>
          <dgm:chMax val="0"/>
          <dgm:chPref val="0"/>
          <dgm:bulletEnabled val="1"/>
        </dgm:presLayoutVars>
      </dgm:prSet>
      <dgm:spPr/>
      <dgm:t>
        <a:bodyPr/>
        <a:lstStyle/>
        <a:p>
          <a:endParaRPr lang="en-US"/>
        </a:p>
      </dgm:t>
    </dgm:pt>
  </dgm:ptLst>
  <dgm:cxnLst>
    <dgm:cxn modelId="{A5B55C07-1A71-464D-BCD2-43D6F8927025}" type="presOf" srcId="{D552B09B-F524-8E48-B114-AA732EE64DD9}" destId="{4A7DD55B-64A7-D744-8C65-1B9090ADB9CF}" srcOrd="1" destOrd="0" presId="urn:microsoft.com/office/officeart/2005/8/layout/venn1"/>
    <dgm:cxn modelId="{11C06FEE-0250-9048-AF96-9396BCA7EE64}" srcId="{953BEE20-53B2-B948-98D1-229C5D8E4F04}" destId="{9F29625C-AA7B-8440-A508-15091EA6617A}" srcOrd="2" destOrd="0" parTransId="{FA8C6C20-310C-F845-B31B-10BFE113B864}" sibTransId="{E82B6FBB-2B18-0142-9296-C211242882F1}"/>
    <dgm:cxn modelId="{7F955325-1651-FA44-8C47-CE2BB4797D21}" srcId="{953BEE20-53B2-B948-98D1-229C5D8E4F04}" destId="{D8572B2B-B03E-3A4A-BCFD-C6BC421024CB}" srcOrd="1" destOrd="0" parTransId="{20ABD7E7-B2C5-9649-BECE-F1A2CFBED8CD}" sibTransId="{7CC6B596-60A5-3549-B9C3-FDC44DC040EF}"/>
    <dgm:cxn modelId="{08F52DAF-27B6-6D43-89B0-D28242CF6822}" type="presOf" srcId="{F57EEF7E-0EDA-4A49-A2C9-57658CEEE0E7}" destId="{EBAB33A3-C337-AE41-A3DE-44BED92319CD}" srcOrd="0" destOrd="0" presId="urn:microsoft.com/office/officeart/2005/8/layout/venn1"/>
    <dgm:cxn modelId="{9971F145-3946-0B4D-9BDC-8C60F880F09E}" type="presOf" srcId="{D8572B2B-B03E-3A4A-BCFD-C6BC421024CB}" destId="{691940D7-39DE-934F-A211-09F8EFBFA7B3}" srcOrd="0" destOrd="0" presId="urn:microsoft.com/office/officeart/2005/8/layout/venn1"/>
    <dgm:cxn modelId="{8533FF90-D8FA-094F-BE39-7A41AD6057B5}" type="presOf" srcId="{F57EEF7E-0EDA-4A49-A2C9-57658CEEE0E7}" destId="{57EAA907-4E1E-F94B-822D-DC2381A84082}" srcOrd="1" destOrd="0" presId="urn:microsoft.com/office/officeart/2005/8/layout/venn1"/>
    <dgm:cxn modelId="{269F592B-088D-564C-B169-67477D0A079F}" srcId="{953BEE20-53B2-B948-98D1-229C5D8E4F04}" destId="{D552B09B-F524-8E48-B114-AA732EE64DD9}" srcOrd="0" destOrd="0" parTransId="{50A3C5D5-4DF4-CB4D-AA8B-01828EEB9B11}" sibTransId="{D6E3CC8C-4703-D240-A4BF-481B303D1691}"/>
    <dgm:cxn modelId="{E2CE003F-8D70-1046-8BE9-EAFAD78F82B5}" type="presOf" srcId="{D552B09B-F524-8E48-B114-AA732EE64DD9}" destId="{83734953-7FF8-8149-B9DD-5A2C2F3B2489}" srcOrd="0" destOrd="0" presId="urn:microsoft.com/office/officeart/2005/8/layout/venn1"/>
    <dgm:cxn modelId="{BB1502EF-8C37-4A47-BA27-3E85F1CFFE67}" type="presOf" srcId="{D8572B2B-B03E-3A4A-BCFD-C6BC421024CB}" destId="{27816A55-C506-2741-B47F-61780AFC12C3}" srcOrd="1" destOrd="0" presId="urn:microsoft.com/office/officeart/2005/8/layout/venn1"/>
    <dgm:cxn modelId="{A6E14A85-8436-2C46-BB1B-DA9918D3FF50}" type="presOf" srcId="{953BEE20-53B2-B948-98D1-229C5D8E4F04}" destId="{B7C46E43-E92C-7749-A5DB-D74AE7779DB3}" srcOrd="0" destOrd="0" presId="urn:microsoft.com/office/officeart/2005/8/layout/venn1"/>
    <dgm:cxn modelId="{1393696A-DF8F-8948-8C52-8CF7C92A481C}" srcId="{953BEE20-53B2-B948-98D1-229C5D8E4F04}" destId="{F57EEF7E-0EDA-4A49-A2C9-57658CEEE0E7}" srcOrd="3" destOrd="0" parTransId="{F85A4F5F-AB63-EF46-90B8-A1CECF015147}" sibTransId="{7F4CE420-9D94-A34F-AF52-295CC03DFDE4}"/>
    <dgm:cxn modelId="{925B5FA8-23C4-6B41-B51C-9C0A8BC4AFE3}" type="presOf" srcId="{9F29625C-AA7B-8440-A508-15091EA6617A}" destId="{4E4F74BC-447B-614A-BE73-812EB81DE272}" srcOrd="1" destOrd="0" presId="urn:microsoft.com/office/officeart/2005/8/layout/venn1"/>
    <dgm:cxn modelId="{92159709-A293-0F4D-B02B-E79918ECBCDA}" type="presOf" srcId="{9F29625C-AA7B-8440-A508-15091EA6617A}" destId="{599C4B66-CAB0-2241-9410-5377F09D8ADD}" srcOrd="0" destOrd="0" presId="urn:microsoft.com/office/officeart/2005/8/layout/venn1"/>
    <dgm:cxn modelId="{2052EBFE-E3AA-1742-AE34-84A193EB309E}" type="presParOf" srcId="{B7C46E43-E92C-7749-A5DB-D74AE7779DB3}" destId="{83734953-7FF8-8149-B9DD-5A2C2F3B2489}" srcOrd="0" destOrd="0" presId="urn:microsoft.com/office/officeart/2005/8/layout/venn1"/>
    <dgm:cxn modelId="{C303A27F-228E-4A4E-9838-3253E11665CA}" type="presParOf" srcId="{B7C46E43-E92C-7749-A5DB-D74AE7779DB3}" destId="{4A7DD55B-64A7-D744-8C65-1B9090ADB9CF}" srcOrd="1" destOrd="0" presId="urn:microsoft.com/office/officeart/2005/8/layout/venn1"/>
    <dgm:cxn modelId="{3A71C5E2-61EA-3D49-9CD0-3BA9223B2A4D}" type="presParOf" srcId="{B7C46E43-E92C-7749-A5DB-D74AE7779DB3}" destId="{691940D7-39DE-934F-A211-09F8EFBFA7B3}" srcOrd="2" destOrd="0" presId="urn:microsoft.com/office/officeart/2005/8/layout/venn1"/>
    <dgm:cxn modelId="{37E168AD-7F38-0040-A2F2-A6EF52D0E3E0}" type="presParOf" srcId="{B7C46E43-E92C-7749-A5DB-D74AE7779DB3}" destId="{27816A55-C506-2741-B47F-61780AFC12C3}" srcOrd="3" destOrd="0" presId="urn:microsoft.com/office/officeart/2005/8/layout/venn1"/>
    <dgm:cxn modelId="{A58BC3F4-77DD-4143-BDF5-4A9081104A98}" type="presParOf" srcId="{B7C46E43-E92C-7749-A5DB-D74AE7779DB3}" destId="{599C4B66-CAB0-2241-9410-5377F09D8ADD}" srcOrd="4" destOrd="0" presId="urn:microsoft.com/office/officeart/2005/8/layout/venn1"/>
    <dgm:cxn modelId="{49088329-9365-8340-B3BC-55F466F6675C}" type="presParOf" srcId="{B7C46E43-E92C-7749-A5DB-D74AE7779DB3}" destId="{4E4F74BC-447B-614A-BE73-812EB81DE272}" srcOrd="5" destOrd="0" presId="urn:microsoft.com/office/officeart/2005/8/layout/venn1"/>
    <dgm:cxn modelId="{BF8E01D4-C8DA-314E-9E34-2A15EC6464C9}" type="presParOf" srcId="{B7C46E43-E92C-7749-A5DB-D74AE7779DB3}" destId="{EBAB33A3-C337-AE41-A3DE-44BED92319CD}" srcOrd="6" destOrd="0" presId="urn:microsoft.com/office/officeart/2005/8/layout/venn1"/>
    <dgm:cxn modelId="{420BDEC7-24A1-CB48-9771-AA3BB40A6B2E}" type="presParOf" srcId="{B7C46E43-E92C-7749-A5DB-D74AE7779DB3}" destId="{57EAA907-4E1E-F94B-822D-DC2381A8408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34953-7FF8-8149-B9DD-5A2C2F3B2489}">
      <dsp:nvSpPr>
        <dsp:cNvPr id="0" name=""/>
        <dsp:cNvSpPr/>
      </dsp:nvSpPr>
      <dsp:spPr>
        <a:xfrm>
          <a:off x="1643873" y="105467"/>
          <a:ext cx="4880981" cy="2622858"/>
        </a:xfrm>
        <a:prstGeom prst="ellipse">
          <a:avLst/>
        </a:prstGeom>
        <a:solidFill>
          <a:schemeClr val="accent1">
            <a:shade val="80000"/>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0" kern="1200" dirty="0" smtClean="0">
              <a:solidFill>
                <a:schemeClr val="bg1"/>
              </a:solidFill>
            </a:rPr>
            <a:t>K-12 </a:t>
          </a:r>
          <a:r>
            <a:rPr lang="en-US" sz="2400" b="1" i="0" kern="1200" dirty="0" smtClean="0">
              <a:solidFill>
                <a:srgbClr val="FFFFFF"/>
              </a:solidFill>
            </a:rPr>
            <a:t>to Career </a:t>
          </a:r>
        </a:p>
        <a:p>
          <a:pPr lvl="0" algn="ctr" defTabSz="1066800">
            <a:lnSpc>
              <a:spcPct val="90000"/>
            </a:lnSpc>
            <a:spcBef>
              <a:spcPct val="0"/>
            </a:spcBef>
            <a:spcAft>
              <a:spcPct val="35000"/>
            </a:spcAft>
          </a:pPr>
          <a:r>
            <a:rPr lang="en-US" sz="2400" b="1" i="0" kern="1200" dirty="0" smtClean="0">
              <a:solidFill>
                <a:srgbClr val="FFFFFF"/>
              </a:solidFill>
            </a:rPr>
            <a:t>Stackable Credentials</a:t>
          </a:r>
          <a:endParaRPr lang="en-US" sz="2400" b="1" i="0" kern="1200" dirty="0">
            <a:solidFill>
              <a:srgbClr val="FFFFFF"/>
            </a:solidFill>
          </a:endParaRPr>
        </a:p>
      </dsp:txBody>
      <dsp:txXfrm>
        <a:off x="2207063" y="458544"/>
        <a:ext cx="3754601" cy="832253"/>
      </dsp:txXfrm>
    </dsp:sp>
    <dsp:sp modelId="{691940D7-39DE-934F-A211-09F8EFBFA7B3}">
      <dsp:nvSpPr>
        <dsp:cNvPr id="0" name=""/>
        <dsp:cNvSpPr/>
      </dsp:nvSpPr>
      <dsp:spPr>
        <a:xfrm>
          <a:off x="3319588" y="1234575"/>
          <a:ext cx="4880981" cy="2622858"/>
        </a:xfrm>
        <a:prstGeom prst="ellipse">
          <a:avLst/>
        </a:prstGeom>
        <a:solidFill>
          <a:schemeClr val="accent1">
            <a:shade val="80000"/>
            <a:alpha val="50000"/>
            <a:hueOff val="-243814"/>
            <a:satOff val="-31972"/>
            <a:lumOff val="16156"/>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0" kern="1200" dirty="0" smtClean="0">
              <a:solidFill>
                <a:srgbClr val="FFFFFF"/>
              </a:solidFill>
            </a:rPr>
            <a:t>Experiential Learning</a:t>
          </a:r>
          <a:endParaRPr lang="en-US" sz="2400" b="1" i="0" kern="1200" dirty="0">
            <a:solidFill>
              <a:srgbClr val="FFFFFF"/>
            </a:solidFill>
          </a:endParaRPr>
        </a:p>
      </dsp:txBody>
      <dsp:txXfrm>
        <a:off x="5947809" y="1537212"/>
        <a:ext cx="1877300" cy="2017583"/>
      </dsp:txXfrm>
    </dsp:sp>
    <dsp:sp modelId="{599C4B66-CAB0-2241-9410-5377F09D8ADD}">
      <dsp:nvSpPr>
        <dsp:cNvPr id="0" name=""/>
        <dsp:cNvSpPr/>
      </dsp:nvSpPr>
      <dsp:spPr>
        <a:xfrm>
          <a:off x="1643899" y="2193328"/>
          <a:ext cx="4880981" cy="2622858"/>
        </a:xfrm>
        <a:prstGeom prst="ellipse">
          <a:avLst/>
        </a:prstGeom>
        <a:solidFill>
          <a:schemeClr val="accent1">
            <a:shade val="80000"/>
            <a:alpha val="50000"/>
            <a:hueOff val="-487628"/>
            <a:satOff val="-63943"/>
            <a:lumOff val="3231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0" kern="1200" dirty="0" smtClean="0">
              <a:solidFill>
                <a:srgbClr val="FFFFFF"/>
              </a:solidFill>
            </a:rPr>
            <a:t>Industry Engagement</a:t>
          </a:r>
          <a:endParaRPr lang="en-US" sz="2400" b="1" i="0" kern="1200" dirty="0">
            <a:solidFill>
              <a:srgbClr val="FFFFFF"/>
            </a:solidFill>
          </a:endParaRPr>
        </a:p>
      </dsp:txBody>
      <dsp:txXfrm>
        <a:off x="2207089" y="3630856"/>
        <a:ext cx="3754601" cy="832253"/>
      </dsp:txXfrm>
    </dsp:sp>
    <dsp:sp modelId="{EBAB33A3-C337-AE41-A3DE-44BED92319CD}">
      <dsp:nvSpPr>
        <dsp:cNvPr id="0" name=""/>
        <dsp:cNvSpPr/>
      </dsp:nvSpPr>
      <dsp:spPr>
        <a:xfrm>
          <a:off x="0" y="1234575"/>
          <a:ext cx="4880981" cy="2622858"/>
        </a:xfrm>
        <a:prstGeom prst="ellipse">
          <a:avLst/>
        </a:prstGeom>
        <a:solidFill>
          <a:schemeClr val="accent1">
            <a:shade val="80000"/>
            <a:alpha val="50000"/>
            <a:hueOff val="-731442"/>
            <a:satOff val="-95915"/>
            <a:lumOff val="4846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0" kern="1200" dirty="0" smtClean="0">
              <a:solidFill>
                <a:srgbClr val="FFFFFF"/>
              </a:solidFill>
            </a:rPr>
            <a:t>Data Informed Decisions</a:t>
          </a:r>
          <a:endParaRPr lang="en-US" sz="2400" b="1" i="0" kern="1200" dirty="0">
            <a:solidFill>
              <a:srgbClr val="FFFFFF"/>
            </a:solidFill>
          </a:endParaRPr>
        </a:p>
      </dsp:txBody>
      <dsp:txXfrm>
        <a:off x="375460" y="1537212"/>
        <a:ext cx="1877300" cy="201758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0.58419</cdr:x>
      <cdr:y>0.39598</cdr:y>
    </cdr:from>
    <cdr:to>
      <cdr:x>0.62715</cdr:x>
      <cdr:y>0.55665</cdr:y>
    </cdr:to>
    <cdr:sp macro="" textlink="">
      <cdr:nvSpPr>
        <cdr:cNvPr id="2" name="Right Brace 1"/>
        <cdr:cNvSpPr/>
      </cdr:nvSpPr>
      <cdr:spPr>
        <a:xfrm xmlns:a="http://schemas.openxmlformats.org/drawingml/2006/main">
          <a:off x="3238501" y="2278141"/>
          <a:ext cx="238125" cy="924320"/>
        </a:xfrm>
        <a:prstGeom xmlns:a="http://schemas.openxmlformats.org/drawingml/2006/main" prst="rightBrac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0.65979</cdr:x>
      <cdr:y>0.41201</cdr:y>
    </cdr:from>
    <cdr:to>
      <cdr:x>0.92096</cdr:x>
      <cdr:y>0.58278</cdr:y>
    </cdr:to>
    <cdr:sp macro="" textlink="">
      <cdr:nvSpPr>
        <cdr:cNvPr id="3" name="TextBox 2"/>
        <cdr:cNvSpPr txBox="1"/>
      </cdr:nvSpPr>
      <cdr:spPr>
        <a:xfrm xmlns:a="http://schemas.openxmlformats.org/drawingml/2006/main">
          <a:off x="3657580" y="2370334"/>
          <a:ext cx="1447820" cy="9824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1.9 million job</a:t>
          </a:r>
          <a:r>
            <a:rPr lang="en-US" sz="1100" baseline="0" dirty="0"/>
            <a:t> openings will require some college or an Associate's degree</a:t>
          </a:r>
          <a:endParaRPr lang="en-US" sz="1100" dirty="0"/>
        </a:p>
      </cdr:txBody>
    </cdr:sp>
  </cdr:relSizeAnchor>
  <cdr:relSizeAnchor xmlns:cdr="http://schemas.openxmlformats.org/drawingml/2006/chartDrawing">
    <cdr:from>
      <cdr:x>0.09794</cdr:x>
      <cdr:y>0.7765</cdr:y>
    </cdr:from>
    <cdr:to>
      <cdr:x>0.79725</cdr:x>
      <cdr:y>0.91219</cdr:y>
    </cdr:to>
    <cdr:sp macro="" textlink="">
      <cdr:nvSpPr>
        <cdr:cNvPr id="4" name="TextBox 3"/>
        <cdr:cNvSpPr txBox="1"/>
      </cdr:nvSpPr>
      <cdr:spPr>
        <a:xfrm xmlns:a="http://schemas.openxmlformats.org/drawingml/2006/main">
          <a:off x="544801" y="4467256"/>
          <a:ext cx="3889981" cy="780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Data source: Georgetown University Center on Education and the Workforce, "Recover: Job Growth</a:t>
          </a:r>
          <a:r>
            <a:rPr lang="en-US" sz="900" baseline="0" dirty="0"/>
            <a:t> and Education Requirements Through 2020," State Report, June 2013.</a:t>
          </a:r>
        </a:p>
        <a:p xmlns:a="http://schemas.openxmlformats.org/drawingml/2006/main">
          <a:r>
            <a:rPr lang="en-US" sz="900" baseline="0" dirty="0"/>
            <a:t>Analysis: Collaborative Economics</a:t>
          </a:r>
          <a:endParaRPr lang="en-US" sz="9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DCA59-9447-9D4D-8E1D-DEBB538CA703}" type="datetimeFigureOut">
              <a:rPr lang="en-US" smtClean="0"/>
              <a:t>5/11/16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89920-B68C-5144-95AD-F6407DD058FF}" type="slidenum">
              <a:rPr lang="en-US" smtClean="0"/>
              <a:t>‹#›</a:t>
            </a:fld>
            <a:endParaRPr lang="en-US"/>
          </a:p>
        </p:txBody>
      </p:sp>
    </p:spTree>
    <p:extLst>
      <p:ext uri="{BB962C8B-B14F-4D97-AF65-F5344CB8AC3E}">
        <p14:creationId xmlns:p14="http://schemas.microsoft.com/office/powerpoint/2010/main" val="28736172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89920-B68C-5144-95AD-F6407DD058FF}" type="slidenum">
              <a:rPr lang="en-US" smtClean="0"/>
              <a:t>1</a:t>
            </a:fld>
            <a:endParaRPr lang="en-US"/>
          </a:p>
        </p:txBody>
      </p:sp>
    </p:spTree>
    <p:extLst>
      <p:ext uri="{BB962C8B-B14F-4D97-AF65-F5344CB8AC3E}">
        <p14:creationId xmlns:p14="http://schemas.microsoft.com/office/powerpoint/2010/main" val="321976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750888"/>
            <a:ext cx="4945062" cy="3709987"/>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767ADA-6C85-E044-B56C-C62B13C8DC27}" type="datetime1">
              <a:rPr lang="en-US" smtClean="0"/>
              <a:t>5/11/16</a:t>
            </a:fld>
            <a:endParaRPr lang="en-US"/>
          </a:p>
        </p:txBody>
      </p:sp>
      <p:sp>
        <p:nvSpPr>
          <p:cNvPr id="5" name="Slide Number Placeholder 4"/>
          <p:cNvSpPr>
            <a:spLocks noGrp="1"/>
          </p:cNvSpPr>
          <p:nvPr>
            <p:ph type="sldNum" sz="quarter" idx="11"/>
          </p:nvPr>
        </p:nvSpPr>
        <p:spPr/>
        <p:txBody>
          <a:bodyPr/>
          <a:lstStyle/>
          <a:p>
            <a:fld id="{0455CB8E-2A67-4E50-A214-E38EA17E9A4C}" type="slidenum">
              <a:rPr lang="en-US" smtClean="0"/>
              <a:pPr/>
              <a:t>10</a:t>
            </a:fld>
            <a:endParaRPr lang="en-US"/>
          </a:p>
        </p:txBody>
      </p:sp>
    </p:spTree>
    <p:extLst>
      <p:ext uri="{BB962C8B-B14F-4D97-AF65-F5344CB8AC3E}">
        <p14:creationId xmlns:p14="http://schemas.microsoft.com/office/powerpoint/2010/main" val="897107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C26562CA-00F0-46B8-BAEE-E4B1E2954F1F}" type="slidenum">
              <a:rPr lang="en-US" smtClean="0"/>
              <a:pPr lvl="0"/>
              <a:t>11</a:t>
            </a:fld>
            <a:endParaRPr lang="en-US"/>
          </a:p>
        </p:txBody>
      </p:sp>
    </p:spTree>
    <p:extLst>
      <p:ext uri="{BB962C8B-B14F-4D97-AF65-F5344CB8AC3E}">
        <p14:creationId xmlns:p14="http://schemas.microsoft.com/office/powerpoint/2010/main" val="1884587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89920-B68C-5144-95AD-F6407DD058FF}" type="slidenum">
              <a:rPr lang="en-US" smtClean="0"/>
              <a:t>12</a:t>
            </a:fld>
            <a:endParaRPr lang="en-US"/>
          </a:p>
        </p:txBody>
      </p:sp>
    </p:spTree>
    <p:extLst>
      <p:ext uri="{BB962C8B-B14F-4D97-AF65-F5344CB8AC3E}">
        <p14:creationId xmlns:p14="http://schemas.microsoft.com/office/powerpoint/2010/main" val="410827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4489920-B68C-5144-95AD-F6407DD058FF}" type="slidenum">
              <a:rPr lang="en-US" smtClean="0"/>
              <a:t>13</a:t>
            </a:fld>
            <a:endParaRPr lang="en-US"/>
          </a:p>
        </p:txBody>
      </p:sp>
    </p:spTree>
    <p:extLst>
      <p:ext uri="{BB962C8B-B14F-4D97-AF65-F5344CB8AC3E}">
        <p14:creationId xmlns:p14="http://schemas.microsoft.com/office/powerpoint/2010/main" val="379161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89920-B68C-5144-95AD-F6407DD058FF}" type="slidenum">
              <a:rPr lang="en-US" smtClean="0"/>
              <a:t>14</a:t>
            </a:fld>
            <a:endParaRPr lang="en-US"/>
          </a:p>
        </p:txBody>
      </p:sp>
    </p:spTree>
    <p:extLst>
      <p:ext uri="{BB962C8B-B14F-4D97-AF65-F5344CB8AC3E}">
        <p14:creationId xmlns:p14="http://schemas.microsoft.com/office/powerpoint/2010/main" val="137348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89920-B68C-5144-95AD-F6407DD058FF}" type="slidenum">
              <a:rPr lang="en-US" smtClean="0"/>
              <a:t>15</a:t>
            </a:fld>
            <a:endParaRPr lang="en-US"/>
          </a:p>
        </p:txBody>
      </p:sp>
    </p:spTree>
    <p:extLst>
      <p:ext uri="{BB962C8B-B14F-4D97-AF65-F5344CB8AC3E}">
        <p14:creationId xmlns:p14="http://schemas.microsoft.com/office/powerpoint/2010/main" val="209272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89920-B68C-5144-95AD-F6407DD058FF}" type="slidenum">
              <a:rPr lang="en-US" smtClean="0"/>
              <a:t>16</a:t>
            </a:fld>
            <a:endParaRPr lang="en-US"/>
          </a:p>
        </p:txBody>
      </p:sp>
    </p:spTree>
    <p:extLst>
      <p:ext uri="{BB962C8B-B14F-4D97-AF65-F5344CB8AC3E}">
        <p14:creationId xmlns:p14="http://schemas.microsoft.com/office/powerpoint/2010/main" val="406064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89920-B68C-5144-95AD-F6407DD058FF}" type="slidenum">
              <a:rPr lang="en-US" smtClean="0"/>
              <a:t>17</a:t>
            </a:fld>
            <a:endParaRPr lang="en-US"/>
          </a:p>
        </p:txBody>
      </p:sp>
    </p:spTree>
    <p:extLst>
      <p:ext uri="{BB962C8B-B14F-4D97-AF65-F5344CB8AC3E}">
        <p14:creationId xmlns:p14="http://schemas.microsoft.com/office/powerpoint/2010/main" val="70427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18</a:t>
            </a:fld>
            <a:endParaRPr lang="en-US"/>
          </a:p>
        </p:txBody>
      </p:sp>
    </p:spTree>
    <p:extLst>
      <p:ext uri="{BB962C8B-B14F-4D97-AF65-F5344CB8AC3E}">
        <p14:creationId xmlns:p14="http://schemas.microsoft.com/office/powerpoint/2010/main" val="340254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89920-B68C-5144-95AD-F6407DD058FF}" type="slidenum">
              <a:rPr lang="en-US" smtClean="0"/>
              <a:t>19</a:t>
            </a:fld>
            <a:endParaRPr lang="en-US"/>
          </a:p>
        </p:txBody>
      </p:sp>
    </p:spTree>
    <p:extLst>
      <p:ext uri="{BB962C8B-B14F-4D97-AF65-F5344CB8AC3E}">
        <p14:creationId xmlns:p14="http://schemas.microsoft.com/office/powerpoint/2010/main" val="135861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28738" y="750888"/>
            <a:ext cx="4945062" cy="37099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pPr marL="0" indent="0">
              <a:buFontTx/>
              <a:buNone/>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CFAB9-BB60-7144-BF78-D3DDF957A934}" type="slidenum">
              <a:rPr lang="en-US" smtClean="0"/>
              <a:t>20</a:t>
            </a:fld>
            <a:endParaRPr lang="en-US" dirty="0"/>
          </a:p>
        </p:txBody>
      </p:sp>
    </p:spTree>
    <p:extLst>
      <p:ext uri="{BB962C8B-B14F-4D97-AF65-F5344CB8AC3E}">
        <p14:creationId xmlns:p14="http://schemas.microsoft.com/office/powerpoint/2010/main" val="302370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89920-B68C-5144-95AD-F6407DD058FF}" type="slidenum">
              <a:rPr lang="en-US" smtClean="0"/>
              <a:t>21</a:t>
            </a:fld>
            <a:endParaRPr lang="en-US"/>
          </a:p>
        </p:txBody>
      </p:sp>
    </p:spTree>
    <p:extLst>
      <p:ext uri="{BB962C8B-B14F-4D97-AF65-F5344CB8AC3E}">
        <p14:creationId xmlns:p14="http://schemas.microsoft.com/office/powerpoint/2010/main" val="2632801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89920-B68C-5144-95AD-F6407DD058FF}" type="slidenum">
              <a:rPr lang="en-US" smtClean="0"/>
              <a:t>22</a:t>
            </a:fld>
            <a:endParaRPr lang="en-US"/>
          </a:p>
        </p:txBody>
      </p:sp>
    </p:spTree>
    <p:extLst>
      <p:ext uri="{BB962C8B-B14F-4D97-AF65-F5344CB8AC3E}">
        <p14:creationId xmlns:p14="http://schemas.microsoft.com/office/powerpoint/2010/main" val="131705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750888"/>
            <a:ext cx="4945062" cy="3709987"/>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lvl="0"/>
            <a:fld id="{C26562CA-00F0-46B8-BAEE-E4B1E2954F1F}" type="slidenum">
              <a:rPr lang="en-US" smtClean="0"/>
              <a:pPr lvl="0"/>
              <a:t>3</a:t>
            </a:fld>
            <a:endParaRPr lang="en-US"/>
          </a:p>
        </p:txBody>
      </p:sp>
    </p:spTree>
    <p:extLst>
      <p:ext uri="{BB962C8B-B14F-4D97-AF65-F5344CB8AC3E}">
        <p14:creationId xmlns:p14="http://schemas.microsoft.com/office/powerpoint/2010/main" val="403809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750888"/>
            <a:ext cx="4945062" cy="3709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ED20B-6982-433D-9D5D-4756DB3D2134}" type="slidenum">
              <a:rPr lang="en-US" smtClean="0"/>
              <a:pPr/>
              <a:t>4</a:t>
            </a:fld>
            <a:endParaRPr lang="en-US"/>
          </a:p>
        </p:txBody>
      </p:sp>
    </p:spTree>
    <p:extLst>
      <p:ext uri="{BB962C8B-B14F-4D97-AF65-F5344CB8AC3E}">
        <p14:creationId xmlns:p14="http://schemas.microsoft.com/office/powerpoint/2010/main" val="158418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125" y="8684971"/>
            <a:ext cx="2971996" cy="457140"/>
          </a:xfrm>
        </p:spPr>
        <p:txBody>
          <a:bodyPr wrap="square" lIns="88317" tIns="44159" rIns="88317" bIns="44159" anchor="t"/>
          <a:lstStyle/>
          <a:p>
            <a:pPr lvl="0" algn="l" hangingPunct="1"/>
            <a:fld id="{64E1250A-AAED-4FD8-B4A5-6DA3D9F77D88}" type="slidenum">
              <a:rPr/>
              <a:pPr lvl="0" algn="l" hangingPunct="1"/>
              <a:t>5</a:t>
            </a:fld>
            <a:endParaRPr lang="en-US" sz="1800">
              <a:solidFill>
                <a:srgbClr val="000000"/>
              </a:solidFill>
              <a:latin typeface="Calibri" pitchFamily="34"/>
              <a:ea typeface="MS PGothic" pitchFamily="1"/>
              <a:cs typeface="+mn-cs" pitchFamily="2"/>
            </a:endParaRPr>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6387" y="4344078"/>
            <a:ext cx="5484756" cy="4114268"/>
          </a:xfrm>
        </p:spPr>
        <p:txBody>
          <a:bodyPr wrap="square" lIns="88317" tIns="44159" rIns="88317" bIns="44159" anchor="t"/>
          <a:lstStyle/>
          <a:p>
            <a:pPr marL="211961" indent="-211961" defTabSz="897301" hangingPunct="0">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126" y="8684972"/>
            <a:ext cx="2971996" cy="457140"/>
          </a:xfrm>
        </p:spPr>
        <p:txBody>
          <a:bodyPr wrap="square" lIns="88304" tIns="44153" rIns="88304" bIns="44153" anchor="t"/>
          <a:lstStyle/>
          <a:p>
            <a:pPr lvl="0" algn="l" hangingPunct="1"/>
            <a:fld id="{61C27717-5837-42D0-81C7-69E20627D6B2}" type="slidenum">
              <a:rPr/>
              <a:pPr lvl="0" algn="l" hangingPunct="1"/>
              <a:t>6</a:t>
            </a:fld>
            <a:endParaRPr lang="en-US" sz="180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6388" y="4344079"/>
            <a:ext cx="5484756" cy="4114268"/>
          </a:xfrm>
        </p:spPr>
        <p:txBody>
          <a:bodyPr wrap="square" lIns="88304" tIns="44153" rIns="88304" bIns="44153" anchor="t"/>
          <a:lstStyle/>
          <a:p>
            <a:endParaRPr lang="en-US" dirty="0"/>
          </a:p>
        </p:txBody>
      </p:sp>
    </p:spTree>
    <p:extLst>
      <p:ext uri="{BB962C8B-B14F-4D97-AF65-F5344CB8AC3E}">
        <p14:creationId xmlns:p14="http://schemas.microsoft.com/office/powerpoint/2010/main" val="317380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750888"/>
            <a:ext cx="4945062" cy="3709987"/>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767ADA-6C85-E044-B56C-C62B13C8DC27}" type="datetime1">
              <a:rPr lang="en-US" smtClean="0"/>
              <a:t>5/11/16</a:t>
            </a:fld>
            <a:endParaRPr lang="en-US"/>
          </a:p>
        </p:txBody>
      </p:sp>
      <p:sp>
        <p:nvSpPr>
          <p:cNvPr id="5" name="Slide Number Placeholder 4"/>
          <p:cNvSpPr>
            <a:spLocks noGrp="1"/>
          </p:cNvSpPr>
          <p:nvPr>
            <p:ph type="sldNum" sz="quarter" idx="11"/>
          </p:nvPr>
        </p:nvSpPr>
        <p:spPr/>
        <p:txBody>
          <a:bodyPr/>
          <a:lstStyle/>
          <a:p>
            <a:fld id="{0455CB8E-2A67-4E50-A214-E38EA17E9A4C}" type="slidenum">
              <a:rPr lang="en-US" smtClean="0"/>
              <a:pPr/>
              <a:t>7</a:t>
            </a:fld>
            <a:endParaRPr lang="en-US"/>
          </a:p>
        </p:txBody>
      </p:sp>
    </p:spTree>
    <p:extLst>
      <p:ext uri="{BB962C8B-B14F-4D97-AF65-F5344CB8AC3E}">
        <p14:creationId xmlns:p14="http://schemas.microsoft.com/office/powerpoint/2010/main" val="89710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750888"/>
            <a:ext cx="4945062" cy="3709987"/>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767ADA-6C85-E044-B56C-C62B13C8DC27}" type="datetime1">
              <a:rPr lang="en-US" smtClean="0"/>
              <a:t>5/11/16</a:t>
            </a:fld>
            <a:endParaRPr lang="en-US"/>
          </a:p>
        </p:txBody>
      </p:sp>
      <p:sp>
        <p:nvSpPr>
          <p:cNvPr id="5" name="Slide Number Placeholder 4"/>
          <p:cNvSpPr>
            <a:spLocks noGrp="1"/>
          </p:cNvSpPr>
          <p:nvPr>
            <p:ph type="sldNum" sz="quarter" idx="11"/>
          </p:nvPr>
        </p:nvSpPr>
        <p:spPr/>
        <p:txBody>
          <a:bodyPr/>
          <a:lstStyle/>
          <a:p>
            <a:fld id="{0455CB8E-2A67-4E50-A214-E38EA17E9A4C}" type="slidenum">
              <a:rPr lang="en-US" smtClean="0"/>
              <a:pPr/>
              <a:t>8</a:t>
            </a:fld>
            <a:endParaRPr lang="en-US"/>
          </a:p>
        </p:txBody>
      </p:sp>
    </p:spTree>
    <p:extLst>
      <p:ext uri="{BB962C8B-B14F-4D97-AF65-F5344CB8AC3E}">
        <p14:creationId xmlns:p14="http://schemas.microsoft.com/office/powerpoint/2010/main" val="89710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750888"/>
            <a:ext cx="4945062" cy="3709987"/>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767ADA-6C85-E044-B56C-C62B13C8DC27}" type="datetime1">
              <a:rPr lang="en-US" smtClean="0"/>
              <a:t>5/11/16</a:t>
            </a:fld>
            <a:endParaRPr lang="en-US"/>
          </a:p>
        </p:txBody>
      </p:sp>
      <p:sp>
        <p:nvSpPr>
          <p:cNvPr id="5" name="Slide Number Placeholder 4"/>
          <p:cNvSpPr>
            <a:spLocks noGrp="1"/>
          </p:cNvSpPr>
          <p:nvPr>
            <p:ph type="sldNum" sz="quarter" idx="11"/>
          </p:nvPr>
        </p:nvSpPr>
        <p:spPr/>
        <p:txBody>
          <a:bodyPr/>
          <a:lstStyle/>
          <a:p>
            <a:fld id="{0455CB8E-2A67-4E50-A214-E38EA17E9A4C}" type="slidenum">
              <a:rPr lang="en-US" smtClean="0"/>
              <a:pPr/>
              <a:t>9</a:t>
            </a:fld>
            <a:endParaRPr lang="en-US"/>
          </a:p>
        </p:txBody>
      </p:sp>
    </p:spTree>
    <p:extLst>
      <p:ext uri="{BB962C8B-B14F-4D97-AF65-F5344CB8AC3E}">
        <p14:creationId xmlns:p14="http://schemas.microsoft.com/office/powerpoint/2010/main" val="89710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437DB4CE-292E-E742-A3E2-EA5CD42F1B85}" type="datetime1">
              <a:rPr lang="en-US" smtClean="0"/>
              <a:pPr/>
              <a:t>5/11/16</a:t>
            </a:fld>
            <a:endParaRPr lang="en-US"/>
          </a:p>
        </p:txBody>
      </p:sp>
      <p:sp>
        <p:nvSpPr>
          <p:cNvPr id="23" name="Footer Placeholder 22"/>
          <p:cNvSpPr>
            <a:spLocks noGrp="1"/>
          </p:cNvSpPr>
          <p:nvPr>
            <p:ph type="ftr" sz="quarter" idx="15"/>
          </p:nvPr>
        </p:nvSpPr>
        <p:spPr/>
        <p:txBody>
          <a:bodyPr/>
          <a:lstStyle/>
          <a:p>
            <a:pPr>
              <a:defRPr/>
            </a:pPr>
            <a:endParaRPr lang="en-US"/>
          </a:p>
        </p:txBody>
      </p:sp>
      <p:sp>
        <p:nvSpPr>
          <p:cNvPr id="24" name="Slide Number Placeholder 23"/>
          <p:cNvSpPr>
            <a:spLocks noGrp="1"/>
          </p:cNvSpPr>
          <p:nvPr>
            <p:ph type="sldNum" sz="quarter" idx="16"/>
          </p:nvPr>
        </p:nvSpPr>
        <p:spPr/>
        <p:txBody>
          <a:bodyPr/>
          <a:lstStyle/>
          <a:p>
            <a:fld id="{C605C047-D583-AE4D-AFF1-8E9F58A308F3}" type="slidenum">
              <a:rPr lang="en-US" smtClean="0"/>
              <a:pPr/>
              <a:t>‹#›</a:t>
            </a:fld>
            <a:endParaRPr lang="en-US"/>
          </a:p>
        </p:txBody>
      </p:sp>
    </p:spTree>
    <p:extLst>
      <p:ext uri="{BB962C8B-B14F-4D97-AF65-F5344CB8AC3E}">
        <p14:creationId xmlns:p14="http://schemas.microsoft.com/office/powerpoint/2010/main" val="308641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4E472-26A4-8549-B874-0812C48947C7}" type="datetime1">
              <a:rPr lang="en-US" smtClean="0"/>
              <a:pPr/>
              <a:t>5/11/16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C947568-49DA-F646-BB60-278A3B44686F}" type="slidenum">
              <a:rPr lang="en-US" smtClean="0"/>
              <a:pPr/>
              <a:t>‹#›</a:t>
            </a:fld>
            <a:endParaRPr lang="en-US"/>
          </a:p>
        </p:txBody>
      </p:sp>
    </p:spTree>
    <p:extLst>
      <p:ext uri="{BB962C8B-B14F-4D97-AF65-F5344CB8AC3E}">
        <p14:creationId xmlns:p14="http://schemas.microsoft.com/office/powerpoint/2010/main" val="7760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923925"/>
            <a:ext cx="1971675"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923925"/>
            <a:ext cx="5800725"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2559F1-8D87-244A-AA37-D68B3784E32E}" type="datetime1">
              <a:rPr lang="en-US" smtClean="0"/>
              <a:pPr/>
              <a:t>5/11/16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D7A61A0-FF04-6B44-98EE-EE25EBAAA4F3}" type="slidenum">
              <a:rPr lang="en-US" smtClean="0"/>
              <a:pPr/>
              <a:t>‹#›</a:t>
            </a:fld>
            <a:endParaRPr lang="en-US"/>
          </a:p>
        </p:txBody>
      </p:sp>
    </p:spTree>
    <p:extLst>
      <p:ext uri="{BB962C8B-B14F-4D97-AF65-F5344CB8AC3E}">
        <p14:creationId xmlns:p14="http://schemas.microsoft.com/office/powerpoint/2010/main" val="89633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880221-2B4D-F548-A90B-6FA3809F6B14}" type="datetime1">
              <a:rPr lang="en-US" smtClean="0"/>
              <a:pPr/>
              <a:t>5/11/16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BB35F7-2AEE-4342-B613-65190A2113EC}" type="slidenum">
              <a:rPr lang="en-US" smtClean="0"/>
              <a:pPr/>
              <a:t>‹#›</a:t>
            </a:fld>
            <a:endParaRPr lang="en-US"/>
          </a:p>
        </p:txBody>
      </p:sp>
    </p:spTree>
    <p:extLst>
      <p:ext uri="{BB962C8B-B14F-4D97-AF65-F5344CB8AC3E}">
        <p14:creationId xmlns:p14="http://schemas.microsoft.com/office/powerpoint/2010/main" val="367167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4677E-C148-C540-B623-71E2777C1F62}" type="datetime1">
              <a:rPr lang="en-US" smtClean="0"/>
              <a:pPr/>
              <a:t>5/11/16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D9B447-9CFC-3346-B261-F3CDC3114189}" type="slidenum">
              <a:rPr lang="en-US" smtClean="0"/>
              <a:pPr/>
              <a:t>‹#›</a:t>
            </a:fld>
            <a:endParaRPr lang="en-US"/>
          </a:p>
        </p:txBody>
      </p:sp>
    </p:spTree>
    <p:extLst>
      <p:ext uri="{BB962C8B-B14F-4D97-AF65-F5344CB8AC3E}">
        <p14:creationId xmlns:p14="http://schemas.microsoft.com/office/powerpoint/2010/main" val="425013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3264C9-A1BE-1A46-A0D3-2E4559681880}" type="datetime1">
              <a:rPr lang="en-US" smtClean="0"/>
              <a:pPr/>
              <a:t>5/11/16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71FBA52-060A-3743-96EA-8D134851272D}" type="slidenum">
              <a:rPr lang="en-US" smtClean="0"/>
              <a:pPr/>
              <a:t>‹#›</a:t>
            </a:fld>
            <a:endParaRPr lang="en-US"/>
          </a:p>
        </p:txBody>
      </p:sp>
    </p:spTree>
    <p:extLst>
      <p:ext uri="{BB962C8B-B14F-4D97-AF65-F5344CB8AC3E}">
        <p14:creationId xmlns:p14="http://schemas.microsoft.com/office/powerpoint/2010/main" val="35281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95350"/>
            <a:ext cx="78867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6B525F-1B9F-7F42-B5F6-06CE1936C04D}" type="datetime1">
              <a:rPr lang="en-US" smtClean="0"/>
              <a:pPr/>
              <a:t>5/11/16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C3094D0-F65B-7049-A651-671323BB5D8C}" type="slidenum">
              <a:rPr lang="en-US" smtClean="0"/>
              <a:pPr/>
              <a:t>‹#›</a:t>
            </a:fld>
            <a:endParaRPr lang="en-US"/>
          </a:p>
        </p:txBody>
      </p:sp>
    </p:spTree>
    <p:extLst>
      <p:ext uri="{BB962C8B-B14F-4D97-AF65-F5344CB8AC3E}">
        <p14:creationId xmlns:p14="http://schemas.microsoft.com/office/powerpoint/2010/main" val="36543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99515F-D996-6A44-8D35-940EC2DE93A2}" type="datetime1">
              <a:rPr lang="en-US" smtClean="0"/>
              <a:pPr/>
              <a:t>5/11/16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231D9F0-2602-0C43-BEDD-62E33DD69AB7}" type="slidenum">
              <a:rPr lang="en-US" smtClean="0"/>
              <a:pPr/>
              <a:t>‹#›</a:t>
            </a:fld>
            <a:endParaRPr lang="en-US"/>
          </a:p>
        </p:txBody>
      </p:sp>
    </p:spTree>
    <p:extLst>
      <p:ext uri="{BB962C8B-B14F-4D97-AF65-F5344CB8AC3E}">
        <p14:creationId xmlns:p14="http://schemas.microsoft.com/office/powerpoint/2010/main" val="222663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1E90D-C65F-CC4B-8497-9D0DDF0BCACD}" type="datetime1">
              <a:rPr lang="en-US" smtClean="0"/>
              <a:pPr/>
              <a:t>5/11/16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579AD03-C466-D04E-B40B-F42C99A304D3}" type="slidenum">
              <a:rPr lang="en-US" smtClean="0"/>
              <a:pPr/>
              <a:t>‹#›</a:t>
            </a:fld>
            <a:endParaRPr lang="en-US"/>
          </a:p>
        </p:txBody>
      </p:sp>
    </p:spTree>
    <p:extLst>
      <p:ext uri="{BB962C8B-B14F-4D97-AF65-F5344CB8AC3E}">
        <p14:creationId xmlns:p14="http://schemas.microsoft.com/office/powerpoint/2010/main" val="360500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987426"/>
            <a:ext cx="462915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181225"/>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72CA3-394B-4A4A-9DC5-506E571DA48B}" type="datetime1">
              <a:rPr lang="en-US" smtClean="0"/>
              <a:pPr/>
              <a:t>5/11/16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AC27A24-25DB-7442-ADE0-A822EFF225FA}" type="slidenum">
              <a:rPr lang="en-US" smtClean="0"/>
              <a:pPr/>
              <a:t>‹#›</a:t>
            </a:fld>
            <a:endParaRPr lang="en-US"/>
          </a:p>
        </p:txBody>
      </p:sp>
    </p:spTree>
    <p:extLst>
      <p:ext uri="{BB962C8B-B14F-4D97-AF65-F5344CB8AC3E}">
        <p14:creationId xmlns:p14="http://schemas.microsoft.com/office/powerpoint/2010/main" val="250750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62FA9-51C9-DC43-83D9-0A9DDABC47D5}" type="datetime1">
              <a:rPr lang="en-US" smtClean="0"/>
              <a:pPr/>
              <a:t>5/11/16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E438C8F-3B90-864C-81EE-82B625904A0E}" type="slidenum">
              <a:rPr lang="en-US" smtClean="0"/>
              <a:pPr/>
              <a:t>‹#›</a:t>
            </a:fld>
            <a:endParaRPr lang="en-US"/>
          </a:p>
        </p:txBody>
      </p:sp>
    </p:spTree>
    <p:extLst>
      <p:ext uri="{BB962C8B-B14F-4D97-AF65-F5344CB8AC3E}">
        <p14:creationId xmlns:p14="http://schemas.microsoft.com/office/powerpoint/2010/main" val="31916299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04875"/>
            <a:ext cx="78867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EAC57-ED54-2D44-8B72-2CCA9424FD01}" type="datetime1">
              <a:rPr lang="en-US" smtClean="0"/>
              <a:pPr/>
              <a:t>5/11/16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F4050-69CB-3144-A0B8-668057FADC8F}" type="slidenum">
              <a:rPr lang="en-US" smtClean="0"/>
              <a:pPr/>
              <a:t>‹#›</a:t>
            </a:fld>
            <a:endParaRPr lang="en-US"/>
          </a:p>
        </p:txBody>
      </p:sp>
    </p:spTree>
    <p:extLst>
      <p:ext uri="{BB962C8B-B14F-4D97-AF65-F5344CB8AC3E}">
        <p14:creationId xmlns:p14="http://schemas.microsoft.com/office/powerpoint/2010/main" val="4155815607"/>
      </p:ext>
    </p:extLst>
  </p:cSld>
  <p:clrMap bg1="lt1" tx1="dk1" bg2="lt2" tx2="dk2" accent1="accent1" accent2="accent2" accent3="accent3" accent4="accent4" accent5="accent5" accent6="accent6" hlink="hlink" folHlink="folHlink"/>
  <p:sldLayoutIdLst>
    <p:sldLayoutId id="2147485789" r:id="rId1"/>
    <p:sldLayoutId id="2147485790" r:id="rId2"/>
    <p:sldLayoutId id="2147485791" r:id="rId3"/>
    <p:sldLayoutId id="2147485792" r:id="rId4"/>
    <p:sldLayoutId id="2147485793" r:id="rId5"/>
    <p:sldLayoutId id="2147485794" r:id="rId6"/>
    <p:sldLayoutId id="2147485795" r:id="rId7"/>
    <p:sldLayoutId id="2147485796" r:id="rId8"/>
    <p:sldLayoutId id="2147485797" r:id="rId9"/>
    <p:sldLayoutId id="2147485798" r:id="rId10"/>
    <p:sldLayoutId id="2147485799" r:id="rId11"/>
  </p:sldLayoutIdLst>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asccc.org/content/application-statewide-service"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image" Target="../media/image15.png"/><Relationship Id="rId1" Type="http://schemas.openxmlformats.org/officeDocument/2006/relationships/tags" Target="../tags/tag1.xml"/><Relationship Id="rId2"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CTE Strong Workforce Task Force Recommendation Implementation</a:t>
            </a:r>
            <a:endParaRPr lang="en-US" sz="3600" dirty="0"/>
          </a:p>
        </p:txBody>
      </p:sp>
      <p:sp>
        <p:nvSpPr>
          <p:cNvPr id="3" name="Subtitle 2"/>
          <p:cNvSpPr>
            <a:spLocks noGrp="1"/>
          </p:cNvSpPr>
          <p:nvPr>
            <p:ph type="subTitle" idx="1"/>
          </p:nvPr>
        </p:nvSpPr>
        <p:spPr>
          <a:xfrm>
            <a:off x="790225" y="3940701"/>
            <a:ext cx="7718778" cy="2155295"/>
          </a:xfrm>
        </p:spPr>
        <p:txBody>
          <a:bodyPr>
            <a:normAutofit lnSpcReduction="10000"/>
          </a:bodyPr>
          <a:lstStyle/>
          <a:p>
            <a:r>
              <a:rPr lang="en-US" dirty="0" smtClean="0"/>
              <a:t>Grant </a:t>
            </a:r>
            <a:r>
              <a:rPr lang="en-US" dirty="0" err="1" smtClean="0"/>
              <a:t>Goold</a:t>
            </a:r>
            <a:endParaRPr lang="en-US" dirty="0"/>
          </a:p>
          <a:p>
            <a:r>
              <a:rPr lang="en-US" dirty="0" smtClean="0"/>
              <a:t>Julie Bruno</a:t>
            </a:r>
          </a:p>
          <a:p>
            <a:r>
              <a:rPr lang="en-US" dirty="0" smtClean="0"/>
              <a:t>John </a:t>
            </a:r>
            <a:r>
              <a:rPr lang="en-US" dirty="0" err="1" smtClean="0"/>
              <a:t>Stanskas</a:t>
            </a:r>
            <a:endParaRPr lang="en-US" dirty="0"/>
          </a:p>
          <a:p>
            <a:r>
              <a:rPr lang="en-US" dirty="0" smtClean="0"/>
              <a:t>Van Ton-</a:t>
            </a:r>
            <a:r>
              <a:rPr lang="en-US" dirty="0" err="1" smtClean="0"/>
              <a:t>Quinlivan</a:t>
            </a:r>
            <a:endParaRPr lang="en-US" dirty="0" smtClean="0"/>
          </a:p>
          <a:p>
            <a:r>
              <a:rPr lang="en-US" dirty="0" err="1" smtClean="0"/>
              <a:t>Lynell</a:t>
            </a:r>
            <a:r>
              <a:rPr lang="en-US" dirty="0" smtClean="0"/>
              <a:t> Wiggins</a:t>
            </a:r>
            <a:endParaRPr lang="en-US" dirty="0"/>
          </a:p>
        </p:txBody>
      </p:sp>
    </p:spTree>
    <p:extLst>
      <p:ext uri="{BB962C8B-B14F-4D97-AF65-F5344CB8AC3E}">
        <p14:creationId xmlns:p14="http://schemas.microsoft.com/office/powerpoint/2010/main" val="23597882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66" y="-470647"/>
            <a:ext cx="9661337" cy="772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nvSpPr>
        <p:spPr bwMode="auto">
          <a:xfrm>
            <a:off x="5107497" y="602237"/>
            <a:ext cx="3942374" cy="2409903"/>
          </a:xfrm>
          <a:prstGeom prst="rect">
            <a:avLst/>
          </a:prstGeom>
          <a:solidFill>
            <a:schemeClr val="bg1"/>
          </a:solidFill>
          <a:ln>
            <a:noFill/>
          </a:ln>
          <a:extLst/>
        </p:spPr>
        <p:txBody>
          <a:bodyPr vert="horz" wrap="square" lIns="91440" tIns="45720" rIns="91440" bIns="45720" numCol="1" rtlCol="0" anchor="t" anchorCtr="0" compatLnSpc="1">
            <a:prstTxWarp prst="textNoShape">
              <a:avLst/>
            </a:prstTxWarp>
            <a:normAutofit fontScale="62500" lnSpcReduction="20000"/>
          </a:bodyPr>
          <a:lstStyle>
            <a:lvl1pPr algn="l" rtl="0" fontAlgn="base">
              <a:spcBef>
                <a:spcPct val="20000"/>
              </a:spcBef>
              <a:spcAft>
                <a:spcPts val="600"/>
              </a:spcAft>
              <a:buFont typeface="Arial" pitchFamily="34"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pitchFamily="34"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9250" indent="-349250" fontAlgn="auto">
              <a:defRPr/>
            </a:pPr>
            <a:r>
              <a:rPr lang="en-US" sz="4500" dirty="0">
                <a:solidFill>
                  <a:schemeClr val="tx2"/>
                </a:solidFill>
              </a:rPr>
              <a:t>Regional Coordination</a:t>
            </a:r>
            <a:endParaRPr lang="en-US" sz="4500" b="0" dirty="0" smtClean="0">
              <a:solidFill>
                <a:schemeClr val="tx2"/>
              </a:solidFill>
              <a:latin typeface="Wingdings"/>
              <a:ea typeface="Wingdings"/>
              <a:cs typeface="Wingdings"/>
              <a:sym typeface="Wingdings"/>
            </a:endParaRPr>
          </a:p>
          <a:p>
            <a:pPr marL="349250" indent="-349250" fontAlgn="auto">
              <a:defRPr/>
            </a:pPr>
            <a:r>
              <a:rPr lang="en-US" sz="2800" b="0" dirty="0" smtClean="0">
                <a:solidFill>
                  <a:schemeClr val="tx2"/>
                </a:solidFill>
                <a:latin typeface="Wingdings"/>
                <a:ea typeface="Wingdings"/>
                <a:cs typeface="Wingdings"/>
                <a:sym typeface="Wingdings"/>
              </a:rPr>
              <a:t></a:t>
            </a:r>
            <a:r>
              <a:rPr lang="en-US" sz="2800" b="0" dirty="0" smtClean="0">
                <a:solidFill>
                  <a:schemeClr val="tx2"/>
                </a:solidFill>
              </a:rPr>
              <a:t> regional economic clusters</a:t>
            </a:r>
          </a:p>
          <a:p>
            <a:pPr marL="349250" indent="-349250" fontAlgn="auto">
              <a:defRPr/>
            </a:pPr>
            <a:r>
              <a:rPr lang="en-US" sz="2800" b="0" dirty="0" smtClean="0">
                <a:solidFill>
                  <a:schemeClr val="tx2"/>
                </a:solidFill>
                <a:latin typeface="Wingdings"/>
                <a:ea typeface="Wingdings"/>
                <a:cs typeface="Wingdings"/>
                <a:sym typeface="Wingdings"/>
              </a:rPr>
              <a:t></a:t>
            </a:r>
            <a:r>
              <a:rPr lang="en-US" sz="2800" b="0" dirty="0">
                <a:solidFill>
                  <a:schemeClr val="tx2"/>
                </a:solidFill>
              </a:rPr>
              <a:t> regional </a:t>
            </a:r>
            <a:r>
              <a:rPr lang="en-US" sz="2800" b="0" dirty="0" smtClean="0">
                <a:solidFill>
                  <a:schemeClr val="tx2"/>
                </a:solidFill>
              </a:rPr>
              <a:t>employers</a:t>
            </a:r>
            <a:endParaRPr lang="en-US" sz="2800" b="0" dirty="0">
              <a:solidFill>
                <a:schemeClr val="tx2"/>
              </a:solidFill>
            </a:endParaRPr>
          </a:p>
          <a:p>
            <a:pPr marL="349250" indent="-349250" fontAlgn="auto">
              <a:defRPr/>
            </a:pPr>
            <a:r>
              <a:rPr lang="en-US" sz="2800" b="0" dirty="0" smtClean="0">
                <a:solidFill>
                  <a:schemeClr val="tx2"/>
                </a:solidFill>
                <a:latin typeface="Wingdings"/>
                <a:ea typeface="Wingdings"/>
                <a:cs typeface="Wingdings"/>
                <a:sym typeface="Wingdings"/>
              </a:rPr>
              <a:t></a:t>
            </a:r>
            <a:r>
              <a:rPr lang="en-US" sz="2800" b="0" dirty="0">
                <a:solidFill>
                  <a:schemeClr val="tx2"/>
                </a:solidFill>
              </a:rPr>
              <a:t> regional </a:t>
            </a:r>
            <a:r>
              <a:rPr lang="en-US" sz="2800" b="0" dirty="0" smtClean="0">
                <a:solidFill>
                  <a:schemeClr val="tx2"/>
                </a:solidFill>
              </a:rPr>
              <a:t>business associations</a:t>
            </a:r>
          </a:p>
          <a:p>
            <a:pPr marL="349250" indent="-349250" fontAlgn="auto">
              <a:defRPr/>
            </a:pPr>
            <a:r>
              <a:rPr lang="en-US" sz="2800" b="0" dirty="0" smtClean="0">
                <a:solidFill>
                  <a:schemeClr val="tx2"/>
                </a:solidFill>
                <a:latin typeface="Wingdings"/>
                <a:ea typeface="Wingdings"/>
                <a:cs typeface="Wingdings"/>
                <a:sym typeface="Wingdings"/>
              </a:rPr>
              <a:t></a:t>
            </a:r>
            <a:r>
              <a:rPr lang="en-US" sz="2800" b="0" dirty="0" smtClean="0">
                <a:solidFill>
                  <a:schemeClr val="tx2"/>
                </a:solidFill>
              </a:rPr>
              <a:t> </a:t>
            </a:r>
            <a:r>
              <a:rPr lang="en-US" sz="2800" b="0" dirty="0">
                <a:solidFill>
                  <a:schemeClr val="tx2"/>
                </a:solidFill>
              </a:rPr>
              <a:t>r</a:t>
            </a:r>
            <a:r>
              <a:rPr lang="en-US" sz="2800" b="0" dirty="0" smtClean="0">
                <a:solidFill>
                  <a:schemeClr val="tx2"/>
                </a:solidFill>
              </a:rPr>
              <a:t>egionally mobile workforce </a:t>
            </a:r>
          </a:p>
          <a:p>
            <a:pPr marL="349250" indent="-349250" fontAlgn="auto">
              <a:defRPr/>
            </a:pPr>
            <a:r>
              <a:rPr lang="en-US" sz="2800" b="0" dirty="0" smtClean="0">
                <a:solidFill>
                  <a:schemeClr val="tx2"/>
                </a:solidFill>
                <a:latin typeface="ＭＳ ゴシック"/>
                <a:ea typeface="ＭＳ ゴシック"/>
                <a:cs typeface="ＭＳ ゴシック"/>
              </a:rPr>
              <a:t>☐</a:t>
            </a:r>
            <a:r>
              <a:rPr lang="en-US" sz="2800" b="0" dirty="0" smtClean="0">
                <a:solidFill>
                  <a:schemeClr val="tx2"/>
                </a:solidFill>
              </a:rPr>
              <a:t> regional coordinated workforce development </a:t>
            </a:r>
          </a:p>
        </p:txBody>
      </p:sp>
    </p:spTree>
    <p:extLst>
      <p:ext uri="{BB962C8B-B14F-4D97-AF65-F5344CB8AC3E}">
        <p14:creationId xmlns:p14="http://schemas.microsoft.com/office/powerpoint/2010/main" val="205233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944880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240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8363"/>
            <a:ext cx="7772400" cy="2387600"/>
          </a:xfrm>
        </p:spPr>
        <p:txBody>
          <a:bodyPr>
            <a:normAutofit/>
          </a:bodyPr>
          <a:lstStyle/>
          <a:p>
            <a:r>
              <a:rPr lang="en-US" sz="4400" smtClean="0"/>
              <a:t>Strong Workforce </a:t>
            </a:r>
            <a:r>
              <a:rPr lang="en-US" sz="4400" dirty="0" smtClean="0"/>
              <a:t>Task Force Recommendations Implementation</a:t>
            </a:r>
            <a:endParaRPr lang="en-US" sz="4400" dirty="0"/>
          </a:p>
        </p:txBody>
      </p:sp>
      <p:sp>
        <p:nvSpPr>
          <p:cNvPr id="3" name="Subtitle 2"/>
          <p:cNvSpPr>
            <a:spLocks noGrp="1"/>
          </p:cNvSpPr>
          <p:nvPr>
            <p:ph type="subTitle" idx="1"/>
          </p:nvPr>
        </p:nvSpPr>
        <p:spPr>
          <a:xfrm>
            <a:off x="1371600" y="5029191"/>
            <a:ext cx="6400800" cy="1123253"/>
          </a:xfrm>
        </p:spPr>
        <p:txBody>
          <a:bodyPr/>
          <a:lstStyle/>
          <a:p>
            <a:r>
              <a:rPr lang="en-US" sz="4000" b="1" i="1" dirty="0" smtClean="0">
                <a:solidFill>
                  <a:schemeClr val="tx1"/>
                </a:solidFill>
              </a:rPr>
              <a:t>ASCCC Leadership</a:t>
            </a:r>
            <a:endParaRPr lang="en-US" sz="4000" b="1" i="1" dirty="0">
              <a:solidFill>
                <a:schemeClr val="tx1"/>
              </a:solidFill>
            </a:endParaRPr>
          </a:p>
        </p:txBody>
      </p:sp>
    </p:spTree>
    <p:extLst>
      <p:ext uri="{BB962C8B-B14F-4D97-AF65-F5344CB8AC3E}">
        <p14:creationId xmlns:p14="http://schemas.microsoft.com/office/powerpoint/2010/main" val="21947935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11" y="1172984"/>
            <a:ext cx="8762999" cy="914401"/>
          </a:xfrm>
        </p:spPr>
        <p:txBody>
          <a:bodyPr>
            <a:normAutofit fontScale="90000"/>
          </a:bodyPr>
          <a:lstStyle/>
          <a:p>
            <a:r>
              <a:rPr lang="en-US" dirty="0" smtClean="0"/>
              <a:t>Recommendations and Faculty Purview</a:t>
            </a:r>
            <a:endParaRPr lang="en-US" dirty="0"/>
          </a:p>
        </p:txBody>
      </p:sp>
      <p:sp>
        <p:nvSpPr>
          <p:cNvPr id="3" name="Content Placeholder 2"/>
          <p:cNvSpPr>
            <a:spLocks noGrp="1"/>
          </p:cNvSpPr>
          <p:nvPr>
            <p:ph idx="1"/>
          </p:nvPr>
        </p:nvSpPr>
        <p:spPr>
          <a:xfrm>
            <a:off x="457200" y="2130778"/>
            <a:ext cx="8229600" cy="4332111"/>
          </a:xfrm>
        </p:spPr>
        <p:txBody>
          <a:bodyPr/>
          <a:lstStyle/>
          <a:p>
            <a:pPr>
              <a:buFont typeface="Wingdings" charset="2"/>
              <a:buChar char="u"/>
            </a:pPr>
            <a:r>
              <a:rPr lang="en-US" dirty="0" smtClean="0"/>
              <a:t>Student Success</a:t>
            </a:r>
          </a:p>
          <a:p>
            <a:pPr>
              <a:buFont typeface="Wingdings" charset="2"/>
              <a:buChar char="u"/>
            </a:pPr>
            <a:r>
              <a:rPr lang="en-US" dirty="0" smtClean="0"/>
              <a:t>Career Pathways</a:t>
            </a:r>
          </a:p>
          <a:p>
            <a:pPr>
              <a:buFont typeface="Wingdings" charset="2"/>
              <a:buChar char="u"/>
            </a:pPr>
            <a:r>
              <a:rPr lang="en-US" dirty="0" smtClean="0"/>
              <a:t>Workforce Data and Outcomes</a:t>
            </a:r>
          </a:p>
          <a:p>
            <a:pPr>
              <a:buFont typeface="Wingdings" charset="2"/>
              <a:buChar char="u"/>
            </a:pPr>
            <a:r>
              <a:rPr lang="en-US" dirty="0" smtClean="0"/>
              <a:t>Curriculum</a:t>
            </a:r>
          </a:p>
          <a:p>
            <a:pPr>
              <a:buFont typeface="Wingdings" charset="2"/>
              <a:buChar char="u"/>
            </a:pPr>
            <a:r>
              <a:rPr lang="en-US" dirty="0" smtClean="0"/>
              <a:t>CTE Faculty</a:t>
            </a:r>
          </a:p>
          <a:p>
            <a:pPr>
              <a:buFont typeface="Wingdings" charset="2"/>
              <a:buChar char="u"/>
            </a:pPr>
            <a:r>
              <a:rPr lang="en-US" dirty="0" smtClean="0"/>
              <a:t>Regional Coordination</a:t>
            </a:r>
          </a:p>
          <a:p>
            <a:pPr>
              <a:buFont typeface="Wingdings" charset="2"/>
              <a:buChar char="u"/>
            </a:pPr>
            <a:r>
              <a:rPr lang="en-US" dirty="0" smtClean="0"/>
              <a:t>Funding</a:t>
            </a:r>
          </a:p>
          <a:p>
            <a:pPr marL="0" indent="0" algn="ctr">
              <a:buNone/>
            </a:pPr>
            <a:r>
              <a:rPr lang="en-US" dirty="0" smtClean="0"/>
              <a:t>ASCCC Role: </a:t>
            </a:r>
          </a:p>
          <a:p>
            <a:pPr marL="0" indent="0" algn="ctr">
              <a:buNone/>
            </a:pPr>
            <a:r>
              <a:rPr lang="en-US" dirty="0" smtClean="0"/>
              <a:t>Develop, Co-Develop, or Advisory</a:t>
            </a:r>
          </a:p>
          <a:p>
            <a:endParaRPr lang="en-US" dirty="0" smtClean="0"/>
          </a:p>
          <a:p>
            <a:endParaRPr lang="en-US" dirty="0"/>
          </a:p>
        </p:txBody>
      </p:sp>
    </p:spTree>
    <p:extLst>
      <p:ext uri="{BB962C8B-B14F-4D97-AF65-F5344CB8AC3E}">
        <p14:creationId xmlns:p14="http://schemas.microsoft.com/office/powerpoint/2010/main" val="182609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489244" cy="1143000"/>
          </a:xfrm>
        </p:spPr>
        <p:txBody>
          <a:bodyPr/>
          <a:lstStyle/>
          <a:p>
            <a:r>
              <a:rPr lang="en-US" dirty="0" smtClean="0"/>
              <a:t>Involvement of ASCCC Committees</a:t>
            </a:r>
            <a:endParaRPr lang="en-US" dirty="0"/>
          </a:p>
        </p:txBody>
      </p:sp>
      <p:sp>
        <p:nvSpPr>
          <p:cNvPr id="3" name="Content Placeholder 2"/>
          <p:cNvSpPr>
            <a:spLocks noGrp="1"/>
          </p:cNvSpPr>
          <p:nvPr>
            <p:ph idx="1"/>
          </p:nvPr>
        </p:nvSpPr>
        <p:spPr>
          <a:xfrm>
            <a:off x="457200" y="1945393"/>
            <a:ext cx="8489244" cy="4842052"/>
          </a:xfrm>
        </p:spPr>
        <p:txBody>
          <a:bodyPr/>
          <a:lstStyle/>
          <a:p>
            <a:pPr>
              <a:buFont typeface="Wingdings" charset="2"/>
              <a:buChar char="u"/>
            </a:pPr>
            <a:r>
              <a:rPr lang="en-US" sz="2800" dirty="0" smtClean="0"/>
              <a:t>ASCCC Committees</a:t>
            </a:r>
          </a:p>
          <a:p>
            <a:pPr lvl="1">
              <a:buFont typeface="Wingdings" charset="2"/>
              <a:buChar char="²"/>
            </a:pPr>
            <a:r>
              <a:rPr lang="en-US" sz="2400" dirty="0" smtClean="0"/>
              <a:t>CTE Leadership (Advisory)</a:t>
            </a:r>
          </a:p>
          <a:p>
            <a:pPr lvl="1">
              <a:buFont typeface="Wingdings" charset="2"/>
              <a:buChar char="²"/>
            </a:pPr>
            <a:r>
              <a:rPr lang="en-US" sz="2400" dirty="0" smtClean="0"/>
              <a:t>Standards and Practices (MQs and Equivalency)</a:t>
            </a:r>
          </a:p>
          <a:p>
            <a:pPr lvl="1">
              <a:buFont typeface="Wingdings" charset="2"/>
              <a:buChar char="²"/>
            </a:pPr>
            <a:r>
              <a:rPr lang="en-US" sz="2400" dirty="0" smtClean="0"/>
              <a:t>Educational Policies (Statute and Regulations)</a:t>
            </a:r>
          </a:p>
          <a:p>
            <a:pPr lvl="1">
              <a:buFont typeface="Wingdings" charset="2"/>
              <a:buChar char="²"/>
            </a:pPr>
            <a:r>
              <a:rPr lang="en-US" sz="2400" dirty="0" smtClean="0"/>
              <a:t>Legislation and Advocacy (Legislators and Law)</a:t>
            </a:r>
          </a:p>
          <a:p>
            <a:pPr lvl="1">
              <a:buFont typeface="Wingdings" charset="2"/>
              <a:buChar char="²"/>
            </a:pPr>
            <a:r>
              <a:rPr lang="en-US" sz="2400" dirty="0" smtClean="0"/>
              <a:t>Transfer, Articulation, and Student Services (Student Services and Support)</a:t>
            </a:r>
          </a:p>
          <a:p>
            <a:pPr lvl="1">
              <a:buFont typeface="Wingdings" charset="2"/>
              <a:buChar char="²"/>
            </a:pPr>
            <a:r>
              <a:rPr lang="en-US" sz="2400" dirty="0" smtClean="0"/>
              <a:t>Curriculum (Curriculum)</a:t>
            </a:r>
          </a:p>
          <a:p>
            <a:pPr lvl="1">
              <a:buFont typeface="Wingdings" charset="2"/>
              <a:buChar char="²"/>
            </a:pPr>
            <a:r>
              <a:rPr lang="en-US" sz="2400" dirty="0" smtClean="0"/>
              <a:t>Noncredit (Curriculum and Teaching)</a:t>
            </a:r>
          </a:p>
          <a:p>
            <a:pPr lvl="1">
              <a:buFont typeface="Wingdings" charset="2"/>
              <a:buChar char="²"/>
            </a:pPr>
            <a:r>
              <a:rPr lang="en-US" dirty="0" smtClean="0"/>
              <a:t>And o</a:t>
            </a:r>
            <a:r>
              <a:rPr lang="en-US" sz="2400" dirty="0" smtClean="0"/>
              <a:t>thers including C-ID; Equity, Diversity and Action; Faculty Development; Accreditation and Assessment; and system committees</a:t>
            </a:r>
          </a:p>
          <a:p>
            <a:endParaRPr lang="en-US" dirty="0"/>
          </a:p>
        </p:txBody>
      </p:sp>
    </p:spTree>
    <p:extLst>
      <p:ext uri="{BB962C8B-B14F-4D97-AF65-F5344CB8AC3E}">
        <p14:creationId xmlns:p14="http://schemas.microsoft.com/office/powerpoint/2010/main" val="8036719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7208"/>
            <a:ext cx="7886700" cy="914401"/>
          </a:xfrm>
        </p:spPr>
        <p:txBody>
          <a:bodyPr/>
          <a:lstStyle/>
          <a:p>
            <a:r>
              <a:rPr lang="en-US" dirty="0" smtClean="0"/>
              <a:t>Work in Progress…</a:t>
            </a:r>
            <a:endParaRPr lang="en-US" dirty="0"/>
          </a:p>
        </p:txBody>
      </p:sp>
      <p:sp>
        <p:nvSpPr>
          <p:cNvPr id="3" name="Content Placeholder 2"/>
          <p:cNvSpPr>
            <a:spLocks noGrp="1"/>
          </p:cNvSpPr>
          <p:nvPr>
            <p:ph idx="1"/>
          </p:nvPr>
        </p:nvSpPr>
        <p:spPr>
          <a:xfrm>
            <a:off x="628650" y="2192511"/>
            <a:ext cx="7886700" cy="4351338"/>
          </a:xfrm>
        </p:spPr>
        <p:txBody>
          <a:bodyPr/>
          <a:lstStyle/>
          <a:p>
            <a:pPr>
              <a:buFont typeface="Wingdings" charset="2"/>
              <a:buChar char="u"/>
            </a:pPr>
            <a:r>
              <a:rPr lang="en-US" dirty="0" smtClean="0"/>
              <a:t>CTE C-ID and Model Curriculum</a:t>
            </a:r>
          </a:p>
          <a:p>
            <a:pPr>
              <a:buFont typeface="Wingdings" charset="2"/>
              <a:buChar char="u"/>
            </a:pPr>
            <a:r>
              <a:rPr lang="en-US" dirty="0" smtClean="0"/>
              <a:t>Streamlining curriculum approval</a:t>
            </a:r>
          </a:p>
          <a:p>
            <a:pPr>
              <a:buFont typeface="Wingdings" charset="2"/>
              <a:buChar char="u"/>
            </a:pPr>
            <a:r>
              <a:rPr lang="en-US" dirty="0" smtClean="0"/>
              <a:t>Guidelines for equivalency</a:t>
            </a:r>
          </a:p>
          <a:p>
            <a:pPr>
              <a:buFont typeface="Wingdings" charset="2"/>
              <a:buChar char="u"/>
            </a:pPr>
            <a:r>
              <a:rPr lang="en-US" dirty="0" smtClean="0"/>
              <a:t>CTE Data Unlocked</a:t>
            </a:r>
          </a:p>
          <a:p>
            <a:pPr>
              <a:buFont typeface="Wingdings" charset="2"/>
              <a:buChar char="u"/>
            </a:pPr>
            <a:r>
              <a:rPr lang="en-US" dirty="0"/>
              <a:t>System Advisory Committee on </a:t>
            </a:r>
            <a:r>
              <a:rPr lang="en-US" dirty="0" smtClean="0"/>
              <a:t>Curriculum</a:t>
            </a:r>
          </a:p>
          <a:p>
            <a:pPr>
              <a:buFont typeface="Wingdings" charset="2"/>
              <a:buChar char="u"/>
            </a:pPr>
            <a:r>
              <a:rPr lang="en-US" dirty="0" smtClean="0"/>
              <a:t>Professional Development </a:t>
            </a:r>
          </a:p>
          <a:p>
            <a:pPr>
              <a:buFont typeface="Wingdings" charset="2"/>
              <a:buChar char="u"/>
            </a:pPr>
            <a:r>
              <a:rPr lang="en-US" dirty="0" smtClean="0"/>
              <a:t>Focused Conversations Report</a:t>
            </a:r>
            <a:endParaRPr lang="en-US" dirty="0"/>
          </a:p>
        </p:txBody>
      </p:sp>
    </p:spTree>
    <p:extLst>
      <p:ext uri="{BB962C8B-B14F-4D97-AF65-F5344CB8AC3E}">
        <p14:creationId xmlns:p14="http://schemas.microsoft.com/office/powerpoint/2010/main" val="18255101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a:t>
            </a:r>
            <a:endParaRPr lang="en-US" dirty="0"/>
          </a:p>
        </p:txBody>
      </p:sp>
      <p:sp>
        <p:nvSpPr>
          <p:cNvPr id="3" name="Content Placeholder 2"/>
          <p:cNvSpPr>
            <a:spLocks noGrp="1"/>
          </p:cNvSpPr>
          <p:nvPr>
            <p:ph idx="1"/>
          </p:nvPr>
        </p:nvSpPr>
        <p:spPr>
          <a:xfrm>
            <a:off x="292100" y="1707444"/>
            <a:ext cx="8737600" cy="5178773"/>
          </a:xfrm>
        </p:spPr>
        <p:txBody>
          <a:bodyPr/>
          <a:lstStyle/>
          <a:p>
            <a:pPr>
              <a:buFont typeface="Wingdings" charset="2"/>
              <a:buChar char="u"/>
            </a:pPr>
            <a:r>
              <a:rPr lang="en-US" dirty="0" smtClean="0"/>
              <a:t>Local </a:t>
            </a:r>
          </a:p>
          <a:p>
            <a:pPr lvl="1">
              <a:buFont typeface="Wingdings" charset="2"/>
              <a:buChar char="²"/>
            </a:pPr>
            <a:r>
              <a:rPr lang="en-US" sz="2400" dirty="0"/>
              <a:t>CTE Liaison </a:t>
            </a:r>
            <a:r>
              <a:rPr lang="en-US" sz="2400" dirty="0" smtClean="0"/>
              <a:t>position</a:t>
            </a:r>
          </a:p>
          <a:p>
            <a:pPr lvl="1">
              <a:buFont typeface="Wingdings" charset="2"/>
              <a:buChar char="²"/>
            </a:pPr>
            <a:r>
              <a:rPr lang="en-US" dirty="0" smtClean="0"/>
              <a:t>Develop relationships and establish allies</a:t>
            </a:r>
            <a:endParaRPr lang="en-US" sz="2400" dirty="0"/>
          </a:p>
          <a:p>
            <a:pPr lvl="1">
              <a:buFont typeface="Wingdings" charset="2"/>
              <a:buChar char="²"/>
            </a:pPr>
            <a:r>
              <a:rPr lang="en-US" sz="2400" dirty="0" smtClean="0"/>
              <a:t>Assist in implementing streamlined curriculum approval</a:t>
            </a:r>
          </a:p>
          <a:p>
            <a:pPr lvl="1">
              <a:buFont typeface="Wingdings" charset="2"/>
              <a:buChar char="²"/>
            </a:pPr>
            <a:r>
              <a:rPr lang="en-US" sz="2400" dirty="0" smtClean="0"/>
              <a:t>Review and revise policies and process on equivalency</a:t>
            </a:r>
          </a:p>
          <a:p>
            <a:pPr lvl="1">
              <a:buFont typeface="Wingdings" charset="2"/>
              <a:buChar char="²"/>
            </a:pPr>
            <a:r>
              <a:rPr lang="en-US" sz="2400" dirty="0" smtClean="0"/>
              <a:t>Serve on local Academic Senate </a:t>
            </a:r>
            <a:r>
              <a:rPr lang="en-US" dirty="0" smtClean="0"/>
              <a:t>and</a:t>
            </a:r>
            <a:r>
              <a:rPr lang="en-US" sz="2400" dirty="0" smtClean="0"/>
              <a:t> governance committees</a:t>
            </a:r>
          </a:p>
          <a:p>
            <a:pPr lvl="1">
              <a:buFont typeface="Wingdings" charset="2"/>
              <a:buChar char="²"/>
            </a:pPr>
            <a:r>
              <a:rPr lang="en-US" sz="2400" dirty="0" smtClean="0"/>
              <a:t>Advocate for stronger CTE representation</a:t>
            </a:r>
          </a:p>
          <a:p>
            <a:pPr lvl="1">
              <a:buFont typeface="Wingdings" charset="2"/>
              <a:buChar char="²"/>
            </a:pPr>
            <a:r>
              <a:rPr lang="en-US" sz="2400" dirty="0" smtClean="0"/>
              <a:t>Support CTE counseling and dedicated services for CTE students</a:t>
            </a:r>
          </a:p>
          <a:p>
            <a:pPr lvl="1">
              <a:buFont typeface="Wingdings" charset="2"/>
              <a:buChar char="²"/>
            </a:pPr>
            <a:r>
              <a:rPr lang="en-US" sz="2400" dirty="0" smtClean="0"/>
              <a:t>Attend regional consortia meetings of CCCAOE</a:t>
            </a:r>
          </a:p>
          <a:p>
            <a:pPr lvl="1">
              <a:buFont typeface="Wingdings" charset="2"/>
              <a:buChar char="²"/>
            </a:pPr>
            <a:r>
              <a:rPr lang="en-US" dirty="0" smtClean="0"/>
              <a:t>Become a translator</a:t>
            </a:r>
          </a:p>
          <a:p>
            <a:pPr marL="457200" lvl="1" indent="0">
              <a:buNone/>
            </a:pPr>
            <a:endParaRPr lang="en-US" sz="2400" dirty="0" smtClean="0"/>
          </a:p>
        </p:txBody>
      </p:sp>
    </p:spTree>
    <p:extLst>
      <p:ext uri="{BB962C8B-B14F-4D97-AF65-F5344CB8AC3E}">
        <p14:creationId xmlns:p14="http://schemas.microsoft.com/office/powerpoint/2010/main" val="2124486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a:t>
            </a:r>
            <a:endParaRPr lang="en-US" dirty="0"/>
          </a:p>
        </p:txBody>
      </p:sp>
      <p:sp>
        <p:nvSpPr>
          <p:cNvPr id="3" name="Content Placeholder 2"/>
          <p:cNvSpPr>
            <a:spLocks noGrp="1"/>
          </p:cNvSpPr>
          <p:nvPr>
            <p:ph idx="1"/>
          </p:nvPr>
        </p:nvSpPr>
        <p:spPr>
          <a:xfrm>
            <a:off x="183376" y="2067270"/>
            <a:ext cx="8846324" cy="3846693"/>
          </a:xfrm>
        </p:spPr>
        <p:txBody>
          <a:bodyPr/>
          <a:lstStyle/>
          <a:p>
            <a:pPr>
              <a:buFont typeface="Wingdings" charset="2"/>
              <a:buChar char="u"/>
            </a:pPr>
            <a:r>
              <a:rPr lang="en-US" dirty="0"/>
              <a:t>State level</a:t>
            </a:r>
          </a:p>
          <a:p>
            <a:pPr lvl="1">
              <a:buFont typeface="Wingdings" charset="2"/>
              <a:buChar char="²"/>
            </a:pPr>
            <a:r>
              <a:rPr lang="en-US" dirty="0" smtClean="0"/>
              <a:t>Attend C</a:t>
            </a:r>
            <a:r>
              <a:rPr lang="en-US" dirty="0"/>
              <a:t>-ID and Model Curriculum meetings</a:t>
            </a:r>
          </a:p>
          <a:p>
            <a:pPr lvl="1">
              <a:buFont typeface="Wingdings" charset="2"/>
              <a:buChar char="²"/>
            </a:pPr>
            <a:r>
              <a:rPr lang="en-US" dirty="0"/>
              <a:t>Review Minimum Qualifications for appropriateness</a:t>
            </a:r>
          </a:p>
          <a:p>
            <a:pPr lvl="1">
              <a:buFont typeface="Wingdings" charset="2"/>
              <a:buChar char="²"/>
            </a:pPr>
            <a:r>
              <a:rPr lang="en-US" dirty="0"/>
              <a:t>Participate in developing </a:t>
            </a:r>
            <a:r>
              <a:rPr lang="en-US" dirty="0" smtClean="0"/>
              <a:t>effective practices </a:t>
            </a:r>
            <a:r>
              <a:rPr lang="en-US" dirty="0"/>
              <a:t>on </a:t>
            </a:r>
            <a:r>
              <a:rPr lang="en-US" dirty="0" smtClean="0"/>
              <a:t>equivalencies</a:t>
            </a:r>
          </a:p>
          <a:p>
            <a:pPr lvl="1">
              <a:buFont typeface="Wingdings" charset="2"/>
              <a:buChar char="²"/>
            </a:pPr>
            <a:r>
              <a:rPr lang="en-US" dirty="0" smtClean="0"/>
              <a:t>Involvement in CTE Data Unlocked</a:t>
            </a:r>
          </a:p>
          <a:p>
            <a:pPr lvl="1">
              <a:buFont typeface="Wingdings" charset="2"/>
              <a:buChar char="²"/>
            </a:pPr>
            <a:r>
              <a:rPr lang="en-US" dirty="0" smtClean="0"/>
              <a:t>Volunteer for statewide </a:t>
            </a:r>
            <a:r>
              <a:rPr lang="en-US" dirty="0" err="1" smtClean="0"/>
              <a:t>service</a:t>
            </a:r>
            <a:r>
              <a:rPr lang="en-US" sz="2400" dirty="0" err="1" smtClean="0">
                <a:hlinkClick r:id="rId3"/>
              </a:rPr>
              <a:t>http</a:t>
            </a:r>
            <a:r>
              <a:rPr lang="en-US" sz="2400" dirty="0">
                <a:hlinkClick r:id="rId3"/>
              </a:rPr>
              <a:t>://www.asccc.org/content/application-statewide-</a:t>
            </a:r>
            <a:r>
              <a:rPr lang="en-US" sz="2400" dirty="0" smtClean="0">
                <a:hlinkClick r:id="rId3"/>
              </a:rPr>
              <a:t>service</a:t>
            </a:r>
            <a:r>
              <a:rPr lang="en-US" sz="2400" dirty="0" smtClean="0"/>
              <a:t> </a:t>
            </a:r>
            <a:endParaRPr lang="en-US" sz="2400" dirty="0"/>
          </a:p>
          <a:p>
            <a:pPr marL="0" indent="0">
              <a:buNone/>
            </a:pPr>
            <a:endParaRPr lang="en-US" dirty="0"/>
          </a:p>
        </p:txBody>
      </p:sp>
    </p:spTree>
    <p:extLst>
      <p:ext uri="{BB962C8B-B14F-4D97-AF65-F5344CB8AC3E}">
        <p14:creationId xmlns:p14="http://schemas.microsoft.com/office/powerpoint/2010/main" val="226165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8135" y="1000979"/>
            <a:ext cx="5931665" cy="887701"/>
          </a:xfrm>
        </p:spPr>
        <p:txBody>
          <a:bodyPr>
            <a:normAutofit/>
          </a:bodyPr>
          <a:lstStyle/>
          <a:p>
            <a:r>
              <a:rPr lang="en-US" sz="2000" dirty="0" smtClean="0"/>
              <a:t>Student Success Act Speaks Through the CCC System Strategic Plan (2013 Update)</a:t>
            </a:r>
            <a:endParaRPr lang="en-US" sz="2000" dirty="0"/>
          </a:p>
        </p:txBody>
      </p:sp>
      <p:sp>
        <p:nvSpPr>
          <p:cNvPr id="4" name="Content Placeholder 3"/>
          <p:cNvSpPr>
            <a:spLocks noGrp="1"/>
          </p:cNvSpPr>
          <p:nvPr>
            <p:ph idx="1"/>
          </p:nvPr>
        </p:nvSpPr>
        <p:spPr>
          <a:xfrm>
            <a:off x="164335" y="1959306"/>
            <a:ext cx="5779264" cy="352540"/>
          </a:xfrm>
        </p:spPr>
        <p:txBody>
          <a:bodyPr>
            <a:noAutofit/>
          </a:bodyPr>
          <a:lstStyle/>
          <a:p>
            <a:pPr marL="0" indent="0">
              <a:buNone/>
            </a:pPr>
            <a:r>
              <a:rPr lang="en-US" sz="1600" dirty="0" smtClean="0"/>
              <a:t>Meeting Personal Educational Objectives is the key</a:t>
            </a:r>
            <a:endParaRPr lang="en-US" sz="1600" dirty="0"/>
          </a:p>
        </p:txBody>
      </p:sp>
      <p:sp>
        <p:nvSpPr>
          <p:cNvPr id="7" name="TextBox 6"/>
          <p:cNvSpPr txBox="1"/>
          <p:nvPr/>
        </p:nvSpPr>
        <p:spPr>
          <a:xfrm>
            <a:off x="6019800" y="1"/>
            <a:ext cx="3124200" cy="6909584"/>
          </a:xfrm>
          <a:prstGeom prst="rect">
            <a:avLst/>
          </a:prstGeom>
          <a:solidFill>
            <a:schemeClr val="accent5">
              <a:lumMod val="60000"/>
              <a:lumOff val="40000"/>
            </a:schemeClr>
          </a:solidFill>
        </p:spPr>
        <p:txBody>
          <a:bodyPr wrap="square" rtlCol="0">
            <a:spAutoFit/>
          </a:bodyPr>
          <a:lstStyle/>
          <a:p>
            <a:r>
              <a:rPr lang="en-US" sz="1100" b="1" dirty="0" smtClean="0"/>
              <a:t> </a:t>
            </a:r>
            <a:r>
              <a:rPr lang="en-US" sz="2400" b="1" dirty="0" smtClean="0"/>
              <a:t>STRATEGIES</a:t>
            </a:r>
            <a:r>
              <a:rPr lang="en-US" sz="2400" dirty="0" smtClean="0"/>
              <a:t> </a:t>
            </a:r>
          </a:p>
          <a:p>
            <a:pPr lvl="1"/>
            <a:r>
              <a:rPr lang="en-US" sz="1700" b="1" dirty="0" smtClean="0"/>
              <a:t>B1</a:t>
            </a:r>
            <a:r>
              <a:rPr lang="en-US" sz="1700" dirty="0" smtClean="0"/>
              <a:t>  Basic </a:t>
            </a:r>
            <a:r>
              <a:rPr lang="en-US" sz="1700" dirty="0"/>
              <a:t>Skills as the </a:t>
            </a:r>
            <a:r>
              <a:rPr lang="en-US" sz="1700" dirty="0" smtClean="0"/>
              <a:t>  </a:t>
            </a:r>
            <a:br>
              <a:rPr lang="en-US" sz="1700" dirty="0" smtClean="0"/>
            </a:br>
            <a:r>
              <a:rPr lang="en-US" sz="1700" dirty="0" smtClean="0"/>
              <a:t>       Foundation </a:t>
            </a:r>
            <a:r>
              <a:rPr lang="en-US" sz="1700" dirty="0"/>
              <a:t>for </a:t>
            </a:r>
            <a:r>
              <a:rPr lang="en-US" sz="1700" dirty="0" smtClean="0"/>
              <a:t/>
            </a:r>
            <a:br>
              <a:rPr lang="en-US" sz="1700" dirty="0" smtClean="0"/>
            </a:br>
            <a:r>
              <a:rPr lang="en-US" sz="1700" dirty="0" smtClean="0"/>
              <a:t>       Student </a:t>
            </a:r>
            <a:r>
              <a:rPr lang="en-US" sz="1700" dirty="0"/>
              <a:t>Success </a:t>
            </a:r>
            <a:r>
              <a:rPr lang="en-US" sz="1700" dirty="0" smtClean="0"/>
              <a:t/>
            </a:r>
            <a:br>
              <a:rPr lang="en-US" sz="1700" dirty="0" smtClean="0"/>
            </a:br>
            <a:endParaRPr lang="en-US" sz="1700" dirty="0" smtClean="0"/>
          </a:p>
          <a:p>
            <a:pPr lvl="1"/>
            <a:r>
              <a:rPr lang="en-US" sz="1700" b="1" dirty="0" smtClean="0"/>
              <a:t>B2</a:t>
            </a:r>
            <a:r>
              <a:rPr lang="en-US" sz="1700" dirty="0" smtClean="0"/>
              <a:t>  Assessment </a:t>
            </a:r>
            <a:r>
              <a:rPr lang="en-US" sz="1700" dirty="0"/>
              <a:t>and </a:t>
            </a:r>
            <a:r>
              <a:rPr lang="en-US" sz="1700" dirty="0" smtClean="0"/>
              <a:t/>
            </a:r>
            <a:br>
              <a:rPr lang="en-US" sz="1700" dirty="0" smtClean="0"/>
            </a:br>
            <a:r>
              <a:rPr lang="en-US" sz="1700" dirty="0" smtClean="0"/>
              <a:t>       Placement </a:t>
            </a:r>
            <a:br>
              <a:rPr lang="en-US" sz="1700" dirty="0" smtClean="0"/>
            </a:br>
            <a:endParaRPr lang="en-US" sz="1700" dirty="0" smtClean="0"/>
          </a:p>
          <a:p>
            <a:pPr lvl="1"/>
            <a:r>
              <a:rPr lang="en-US" sz="1700" b="1" dirty="0" smtClean="0"/>
              <a:t>B3</a:t>
            </a:r>
            <a:r>
              <a:rPr lang="en-US" sz="1700" dirty="0" smtClean="0"/>
              <a:t>  Articulation </a:t>
            </a:r>
            <a:r>
              <a:rPr lang="en-US" sz="1700" dirty="0"/>
              <a:t>with K-12 </a:t>
            </a:r>
            <a:r>
              <a:rPr lang="en-US" sz="1700" dirty="0" smtClean="0"/>
              <a:t/>
            </a:r>
            <a:br>
              <a:rPr lang="en-US" sz="1700" dirty="0" smtClean="0"/>
            </a:br>
            <a:endParaRPr lang="en-US" sz="1700" dirty="0" smtClean="0"/>
          </a:p>
          <a:p>
            <a:pPr lvl="1"/>
            <a:r>
              <a:rPr lang="en-US" sz="1700" b="1" dirty="0" smtClean="0"/>
              <a:t>B4</a:t>
            </a:r>
            <a:r>
              <a:rPr lang="en-US" sz="1700" dirty="0" smtClean="0"/>
              <a:t>  Intersegmental </a:t>
            </a:r>
            <a:br>
              <a:rPr lang="en-US" sz="1700" dirty="0" smtClean="0"/>
            </a:br>
            <a:r>
              <a:rPr lang="en-US" sz="1700" dirty="0" smtClean="0"/>
              <a:t>       Transfer </a:t>
            </a:r>
            <a:br>
              <a:rPr lang="en-US" sz="1700" dirty="0" smtClean="0"/>
            </a:br>
            <a:endParaRPr lang="en-US" sz="1700" dirty="0" smtClean="0"/>
          </a:p>
          <a:p>
            <a:pPr lvl="1"/>
            <a:r>
              <a:rPr lang="en-US" sz="1700" b="1" dirty="0" smtClean="0"/>
              <a:t>B5</a:t>
            </a:r>
            <a:r>
              <a:rPr lang="en-US" sz="1700" dirty="0" smtClean="0"/>
              <a:t>  Teaching </a:t>
            </a:r>
            <a:r>
              <a:rPr lang="en-US" sz="1700" dirty="0"/>
              <a:t>and Learning </a:t>
            </a:r>
            <a:r>
              <a:rPr lang="en-US" sz="1700" dirty="0" smtClean="0"/>
              <a:t/>
            </a:r>
            <a:br>
              <a:rPr lang="en-US" sz="1700" dirty="0" smtClean="0"/>
            </a:br>
            <a:r>
              <a:rPr lang="en-US" sz="1700" dirty="0" smtClean="0"/>
              <a:t>       Effectiveness </a:t>
            </a:r>
            <a:br>
              <a:rPr lang="en-US" sz="1700" dirty="0" smtClean="0"/>
            </a:br>
            <a:endParaRPr lang="en-US" sz="1700" dirty="0" smtClean="0"/>
          </a:p>
          <a:p>
            <a:pPr lvl="1"/>
            <a:r>
              <a:rPr lang="en-US" sz="1700" b="1" dirty="0" smtClean="0"/>
              <a:t>B6</a:t>
            </a:r>
            <a:r>
              <a:rPr lang="en-US" sz="1700" dirty="0" smtClean="0"/>
              <a:t>  Degrees </a:t>
            </a:r>
            <a:r>
              <a:rPr lang="en-US" sz="1700" dirty="0"/>
              <a:t>and </a:t>
            </a:r>
            <a:r>
              <a:rPr lang="en-US" sz="1700" dirty="0" smtClean="0"/>
              <a:t/>
            </a:r>
            <a:br>
              <a:rPr lang="en-US" sz="1700" dirty="0" smtClean="0"/>
            </a:br>
            <a:r>
              <a:rPr lang="en-US" sz="1700" dirty="0" smtClean="0"/>
              <a:t>       Certificates </a:t>
            </a:r>
            <a:br>
              <a:rPr lang="en-US" sz="1700" dirty="0" smtClean="0"/>
            </a:br>
            <a:endParaRPr lang="en-US" sz="1700" dirty="0" smtClean="0"/>
          </a:p>
          <a:p>
            <a:pPr lvl="1"/>
            <a:r>
              <a:rPr lang="en-US" sz="1700" b="1" dirty="0" smtClean="0"/>
              <a:t>B7</a:t>
            </a:r>
            <a:r>
              <a:rPr lang="en-US" sz="1700" dirty="0" smtClean="0"/>
              <a:t>  Innovative </a:t>
            </a:r>
            <a:r>
              <a:rPr lang="en-US" sz="1700" dirty="0"/>
              <a:t>Practices </a:t>
            </a:r>
            <a:r>
              <a:rPr lang="en-US" sz="1700" dirty="0" smtClean="0"/>
              <a:t>in   </a:t>
            </a:r>
            <a:br>
              <a:rPr lang="en-US" sz="1700" dirty="0" smtClean="0"/>
            </a:br>
            <a:r>
              <a:rPr lang="en-US" sz="1700" dirty="0" smtClean="0"/>
              <a:t>       Workforce </a:t>
            </a:r>
            <a:r>
              <a:rPr lang="en-US" sz="1700" dirty="0"/>
              <a:t>Education </a:t>
            </a:r>
            <a:r>
              <a:rPr lang="en-US" sz="1700" dirty="0" smtClean="0"/>
              <a:t/>
            </a:r>
            <a:br>
              <a:rPr lang="en-US" sz="1700" dirty="0" smtClean="0"/>
            </a:br>
            <a:endParaRPr lang="en-US" sz="1700" dirty="0" smtClean="0"/>
          </a:p>
          <a:p>
            <a:pPr lvl="1"/>
            <a:r>
              <a:rPr lang="en-US" sz="1700" b="1" dirty="0" smtClean="0"/>
              <a:t>B8</a:t>
            </a:r>
            <a:r>
              <a:rPr lang="en-US" sz="1700" dirty="0" smtClean="0"/>
              <a:t>  Provide </a:t>
            </a:r>
            <a:r>
              <a:rPr lang="en-US" sz="1700" dirty="0"/>
              <a:t>Students with </a:t>
            </a:r>
            <a:r>
              <a:rPr lang="en-US" sz="1700" dirty="0" smtClean="0"/>
              <a:t/>
            </a:r>
            <a:br>
              <a:rPr lang="en-US" sz="1700" dirty="0" smtClean="0"/>
            </a:br>
            <a:r>
              <a:rPr lang="en-US" sz="1700" dirty="0" smtClean="0"/>
              <a:t>       Increased Direction   </a:t>
            </a:r>
            <a:br>
              <a:rPr lang="en-US" sz="1700" dirty="0" smtClean="0"/>
            </a:br>
            <a:r>
              <a:rPr lang="en-US" sz="1700" dirty="0" smtClean="0"/>
              <a:t>       and Expectations</a:t>
            </a:r>
            <a:endParaRPr lang="en-US" sz="1700" dirty="0"/>
          </a:p>
        </p:txBody>
      </p:sp>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533400" y="2311846"/>
            <a:ext cx="3581400" cy="406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4"/>
          <p:cNvSpPr>
            <a:spLocks noGrp="1"/>
          </p:cNvSpPr>
          <p:nvPr>
            <p:ph type="ftr" sz="quarter" idx="11"/>
          </p:nvPr>
        </p:nvSpPr>
        <p:spPr>
          <a:xfrm>
            <a:off x="533400" y="6324600"/>
            <a:ext cx="5334000" cy="473521"/>
          </a:xfrm>
        </p:spPr>
        <p:txBody>
          <a:bodyPr/>
          <a:lstStyle/>
          <a:p>
            <a:pPr algn="l"/>
            <a:r>
              <a:rPr lang="en-US" dirty="0" smtClean="0"/>
              <a:t>Content adapted from http://californiacommunitycolleges.cccco.edu/Portals/0/ </a:t>
            </a:r>
            <a:r>
              <a:rPr lang="en-US" dirty="0" err="1" smtClean="0"/>
              <a:t>reportsTB</a:t>
            </a:r>
            <a:r>
              <a:rPr lang="en-US" dirty="0" smtClean="0"/>
              <a:t>/2013StrategicPlan_062013.pdf</a:t>
            </a:r>
            <a:endParaRPr lang="en-US" dirty="0"/>
          </a:p>
        </p:txBody>
      </p:sp>
    </p:spTree>
    <p:custDataLst>
      <p:tags r:id="rId1"/>
    </p:custDataLst>
    <p:extLst>
      <p:ext uri="{BB962C8B-B14F-4D97-AF65-F5344CB8AC3E}">
        <p14:creationId xmlns:p14="http://schemas.microsoft.com/office/powerpoint/2010/main" val="302220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1019519"/>
            <a:ext cx="6426200" cy="926910"/>
          </a:xfrm>
        </p:spPr>
        <p:txBody>
          <a:bodyPr>
            <a:normAutofit fontScale="90000"/>
          </a:bodyPr>
          <a:lstStyle/>
          <a:p>
            <a:r>
              <a:rPr lang="en-US" dirty="0" smtClean="0"/>
              <a:t>SSSP to StrongForce </a:t>
            </a:r>
            <a:br>
              <a:rPr lang="en-US" dirty="0" smtClean="0"/>
            </a:br>
            <a:r>
              <a:rPr lang="en-US" dirty="0" smtClean="0"/>
              <a:t>Advisement &amp; Ed Plans</a:t>
            </a:r>
            <a:endParaRPr lang="en-US" dirty="0"/>
          </a:p>
        </p:txBody>
      </p:sp>
      <p:sp>
        <p:nvSpPr>
          <p:cNvPr id="8" name="Content Placeholder 7"/>
          <p:cNvSpPr>
            <a:spLocks noGrp="1"/>
          </p:cNvSpPr>
          <p:nvPr>
            <p:ph idx="1"/>
          </p:nvPr>
        </p:nvSpPr>
        <p:spPr>
          <a:xfrm>
            <a:off x="628650" y="2105715"/>
            <a:ext cx="7886700" cy="4351338"/>
          </a:xfrm>
        </p:spPr>
        <p:txBody>
          <a:bodyPr>
            <a:normAutofit fontScale="92500" lnSpcReduction="10000"/>
          </a:bodyPr>
          <a:lstStyle/>
          <a:p>
            <a:pPr fontAlgn="auto">
              <a:spcAft>
                <a:spcPts val="0"/>
              </a:spcAft>
            </a:pPr>
            <a:r>
              <a:rPr lang="en-US" dirty="0"/>
              <a:t>Broaden and enhance career exploration and planning, work-based learning opportunities and other supports for students</a:t>
            </a:r>
          </a:p>
          <a:p>
            <a:pPr fontAlgn="auto">
              <a:spcAft>
                <a:spcPts val="0"/>
              </a:spcAft>
            </a:pPr>
            <a:r>
              <a:rPr lang="en-US" dirty="0"/>
              <a:t>Improve the quality, accessibility, and utility of student outcome and labor market data to support students, educators, colleges, regions, employers, local workforce investment boards, and the state in CTE program development and improvement efforts.</a:t>
            </a:r>
          </a:p>
          <a:p>
            <a:pPr fontAlgn="auto">
              <a:spcAft>
                <a:spcPts val="0"/>
              </a:spcAft>
            </a:pPr>
            <a:r>
              <a:rPr lang="en-US" dirty="0"/>
              <a:t>Create a sustained, public outreach campaign to industry, high school students, counselors, parents, faculty, staff, and the community at large to promote career development and attainment and the value of career technical education.</a:t>
            </a:r>
          </a:p>
          <a:p>
            <a:endParaRPr lang="en-US" dirty="0"/>
          </a:p>
        </p:txBody>
      </p:sp>
    </p:spTree>
    <p:extLst>
      <p:ext uri="{BB962C8B-B14F-4D97-AF65-F5344CB8AC3E}">
        <p14:creationId xmlns:p14="http://schemas.microsoft.com/office/powerpoint/2010/main" val="410744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noGrp="1"/>
          </p:cNvSpPr>
          <p:nvPr>
            <p:ph type="subTitle" idx="4294967295"/>
          </p:nvPr>
        </p:nvSpPr>
        <p:spPr>
          <a:xfrm>
            <a:off x="2743200" y="3611563"/>
            <a:ext cx="6400800" cy="2019300"/>
          </a:xfrm>
        </p:spPr>
        <p:txBody>
          <a:bodyPr wrap="square" lIns="90000" tIns="45000" rIns="90000" bIns="45000" anchor="t">
            <a:normAutofit fontScale="92500" lnSpcReduction="2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spcAft>
                <a:spcPts val="0"/>
              </a:spcAft>
              <a:buNone/>
            </a:pPr>
            <a:endParaRPr lang="en-US" sz="2400" b="1" dirty="0" smtClean="0">
              <a:latin typeface="Calibri" pitchFamily="34"/>
            </a:endParaRPr>
          </a:p>
          <a:p>
            <a:pPr marL="0" lvl="0" indent="0" algn="ctr">
              <a:spcAft>
                <a:spcPts val="0"/>
              </a:spcAft>
              <a:buNone/>
            </a:pPr>
            <a:endParaRPr lang="en-US" sz="2400" b="1" dirty="0">
              <a:latin typeface="Calibri" pitchFamily="34"/>
            </a:endParaRPr>
          </a:p>
          <a:p>
            <a:pPr marL="0" lvl="0" indent="0" algn="ctr">
              <a:spcAft>
                <a:spcPts val="0"/>
              </a:spcAft>
              <a:buNone/>
            </a:pPr>
            <a:endParaRPr lang="en-US" sz="2400" b="1" dirty="0">
              <a:latin typeface="Calibri" pitchFamily="34"/>
            </a:endParaRPr>
          </a:p>
          <a:p>
            <a:pPr marL="0" lvl="0" indent="0" algn="ctr">
              <a:spcAft>
                <a:spcPts val="0"/>
              </a:spcAft>
              <a:buNone/>
            </a:pPr>
            <a:endParaRPr lang="en-US" sz="1500" dirty="0">
              <a:latin typeface="Calibri" pitchFamily="34"/>
            </a:endParaRPr>
          </a:p>
          <a:p>
            <a:pPr marL="0" lvl="0" indent="0" algn="ctr">
              <a:spcAft>
                <a:spcPts val="0"/>
              </a:spcAft>
              <a:buNone/>
            </a:pPr>
            <a:r>
              <a:rPr lang="en-US" sz="1500" dirty="0">
                <a:latin typeface="Calibri" pitchFamily="34"/>
              </a:rPr>
              <a:t>#</a:t>
            </a:r>
            <a:r>
              <a:rPr lang="en-US" sz="1500" dirty="0" err="1" smtClean="0">
                <a:latin typeface="Calibri" pitchFamily="34"/>
              </a:rPr>
              <a:t>StrongWorkforce</a:t>
            </a:r>
            <a:r>
              <a:rPr lang="en-US" sz="1500" dirty="0" smtClean="0">
                <a:latin typeface="Calibri" pitchFamily="34"/>
              </a:rPr>
              <a:t> </a:t>
            </a:r>
          </a:p>
          <a:p>
            <a:pPr marL="0" lvl="0" indent="0" algn="ctr">
              <a:spcAft>
                <a:spcPts val="0"/>
              </a:spcAft>
              <a:buNone/>
            </a:pPr>
            <a:r>
              <a:rPr lang="en-US" sz="1500" dirty="0" smtClean="0">
                <a:latin typeface="Calibri" pitchFamily="34"/>
              </a:rPr>
              <a:t>@</a:t>
            </a:r>
            <a:r>
              <a:rPr lang="en-US" sz="1500" dirty="0" err="1" smtClean="0">
                <a:latin typeface="Calibri" pitchFamily="34"/>
              </a:rPr>
              <a:t>CalCommColleges</a:t>
            </a:r>
            <a:r>
              <a:rPr lang="en-US" sz="1500" dirty="0" smtClean="0">
                <a:latin typeface="Calibri" pitchFamily="34"/>
              </a:rPr>
              <a:t> @</a:t>
            </a:r>
            <a:r>
              <a:rPr lang="en-US" sz="1500" dirty="0" err="1" smtClean="0">
                <a:latin typeface="Calibri" pitchFamily="34"/>
              </a:rPr>
              <a:t>WorkforceVan</a:t>
            </a:r>
            <a:endParaRPr lang="en-US" sz="1500" dirty="0" smtClean="0">
              <a:latin typeface="Calibri" pitchFamily="34"/>
            </a:endParaRPr>
          </a:p>
        </p:txBody>
      </p:sp>
      <p:pic>
        <p:nvPicPr>
          <p:cNvPr id="3" name="Picture 2"/>
          <p:cNvPicPr>
            <a:picLocks noChangeAspect="1"/>
          </p:cNvPicPr>
          <p:nvPr/>
        </p:nvPicPr>
        <p:blipFill>
          <a:blip r:embed="rId3">
            <a:lum/>
            <a:alphaModFix/>
          </a:blip>
          <a:srcRect/>
          <a:stretch>
            <a:fillRect/>
          </a:stretch>
        </p:blipFill>
        <p:spPr>
          <a:xfrm>
            <a:off x="1656049" y="1131926"/>
            <a:ext cx="5714640" cy="1940399"/>
          </a:xfrm>
          <a:prstGeom prst="rect">
            <a:avLst/>
          </a:prstGeom>
          <a:noFill/>
          <a:ln>
            <a:noFill/>
          </a:ln>
        </p:spPr>
      </p:pic>
      <p:sp>
        <p:nvSpPr>
          <p:cNvPr id="6" name="Shape 105"/>
          <p:cNvSpPr/>
          <p:nvPr/>
        </p:nvSpPr>
        <p:spPr>
          <a:xfrm>
            <a:off x="1234779" y="3300871"/>
            <a:ext cx="6991337" cy="17184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ctr">
              <a:defRPr sz="1800"/>
            </a:pPr>
            <a:r>
              <a:rPr lang="en-US" sz="2500" b="1" dirty="0" smtClean="0">
                <a:solidFill>
                  <a:srgbClr val="535353"/>
                </a:solidFill>
                <a:latin typeface="Arial"/>
                <a:ea typeface="Arial"/>
                <a:cs typeface="Arial"/>
                <a:sym typeface="Arial"/>
              </a:rPr>
              <a:t>25 Recommendations for a Strong Workforce</a:t>
            </a:r>
          </a:p>
          <a:p>
            <a:pPr lvl="0" algn="ctr">
              <a:defRPr sz="1800"/>
            </a:pPr>
            <a:r>
              <a:rPr lang="en-US" sz="2500" b="1" dirty="0" smtClean="0">
                <a:solidFill>
                  <a:srgbClr val="535353"/>
                </a:solidFill>
                <a:latin typeface="Arial"/>
                <a:ea typeface="Arial"/>
                <a:cs typeface="Arial"/>
                <a:sym typeface="Arial"/>
              </a:rPr>
              <a:t>Adopted by the Board of Governors</a:t>
            </a:r>
          </a:p>
          <a:p>
            <a:pPr lvl="0" algn="ctr">
              <a:defRPr sz="1800"/>
            </a:pPr>
            <a:endParaRPr lang="en-US" sz="2000" b="1" dirty="0" smtClean="0">
              <a:solidFill>
                <a:srgbClr val="535353"/>
              </a:solidFill>
              <a:latin typeface="Arial"/>
              <a:ea typeface="Arial"/>
              <a:cs typeface="Arial"/>
              <a:sym typeface="Arial"/>
            </a:endParaRPr>
          </a:p>
          <a:p>
            <a:pPr lvl="0" algn="ctr">
              <a:defRPr sz="1800"/>
            </a:pPr>
            <a:endParaRPr lang="en-US" sz="2000" b="1" dirty="0" smtClean="0">
              <a:solidFill>
                <a:srgbClr val="535353"/>
              </a:solidFill>
              <a:latin typeface="Arial"/>
              <a:ea typeface="Arial"/>
              <a:cs typeface="Arial"/>
              <a:sym typeface="Arial"/>
            </a:endParaRPr>
          </a:p>
          <a:p>
            <a:pPr lvl="0" algn="ctr">
              <a:defRPr sz="1800"/>
            </a:pPr>
            <a:r>
              <a:rPr sz="1500" b="1" dirty="0" smtClean="0">
                <a:solidFill>
                  <a:srgbClr val="535353"/>
                </a:solidFill>
                <a:latin typeface="Arial"/>
                <a:ea typeface="Arial"/>
                <a:cs typeface="Arial"/>
                <a:sym typeface="Arial"/>
              </a:rPr>
              <a:t>www.</a:t>
            </a:r>
            <a:r>
              <a:rPr sz="1500" b="1" dirty="0" smtClean="0">
                <a:solidFill>
                  <a:srgbClr val="FBAB18"/>
                </a:solidFill>
                <a:latin typeface="Arial"/>
                <a:ea typeface="Arial"/>
                <a:cs typeface="Arial"/>
                <a:sym typeface="Arial"/>
              </a:rPr>
              <a:t>DoingWhatM</a:t>
            </a:r>
            <a:r>
              <a:rPr lang="en-US" sz="1500" b="1" dirty="0" smtClean="0">
                <a:solidFill>
                  <a:srgbClr val="FBAB18"/>
                </a:solidFill>
                <a:latin typeface="Arial"/>
                <a:ea typeface="Arial"/>
                <a:cs typeface="Arial"/>
                <a:sym typeface="Arial"/>
              </a:rPr>
              <a:t>ATTERS</a:t>
            </a:r>
            <a:r>
              <a:rPr sz="1500" b="1" dirty="0" smtClean="0">
                <a:solidFill>
                  <a:srgbClr val="535353"/>
                </a:solidFill>
                <a:latin typeface="Arial"/>
                <a:ea typeface="Arial"/>
                <a:cs typeface="Arial"/>
                <a:sym typeface="Arial"/>
              </a:rPr>
              <a:t>.cccco.edu</a:t>
            </a:r>
            <a:endParaRPr sz="1500" b="1" dirty="0">
              <a:solidFill>
                <a:srgbClr val="535353"/>
              </a:solidFill>
              <a:latin typeface="Arial"/>
              <a:ea typeface="Arial"/>
              <a:cs typeface="Arial"/>
              <a:sym typeface="Arial"/>
            </a:endParaRPr>
          </a:p>
        </p:txBody>
      </p:sp>
    </p:spTree>
    <p:extLst>
      <p:ext uri="{BB962C8B-B14F-4D97-AF65-F5344CB8AC3E}">
        <p14:creationId xmlns:p14="http://schemas.microsoft.com/office/powerpoint/2010/main" val="3192053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chemeClr val="tx1">
                    <a:lumMod val="75000"/>
                    <a:lumOff val="25000"/>
                  </a:schemeClr>
                </a:solidFill>
                <a:latin typeface="Calibri"/>
                <a:cs typeface="Calibri"/>
              </a:rPr>
              <a:t>Career Pathway Relational System</a:t>
            </a:r>
            <a:endParaRPr lang="en-US" sz="3200" dirty="0">
              <a:solidFill>
                <a:schemeClr val="tx1">
                  <a:lumMod val="75000"/>
                  <a:lumOff val="25000"/>
                </a:schemeClr>
              </a:solidFill>
              <a:latin typeface="Calibri"/>
              <a:cs typeface="Calibri"/>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3615782"/>
              </p:ext>
            </p:extLst>
          </p:nvPr>
        </p:nvGraphicFramePr>
        <p:xfrm>
          <a:off x="471715" y="1745960"/>
          <a:ext cx="8200570" cy="5043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rot="20484731">
            <a:off x="5205601" y="4667491"/>
            <a:ext cx="1423207" cy="584776"/>
          </a:xfrm>
          <a:prstGeom prst="rect">
            <a:avLst/>
          </a:prstGeom>
          <a:noFill/>
        </p:spPr>
        <p:txBody>
          <a:bodyPr wrap="square" rtlCol="0">
            <a:spAutoFit/>
          </a:bodyPr>
          <a:lstStyle/>
          <a:p>
            <a:pPr algn="ctr"/>
            <a:r>
              <a:rPr lang="en-US" sz="1600" dirty="0" smtClean="0">
                <a:solidFill>
                  <a:srgbClr val="FFFFFF"/>
                </a:solidFill>
              </a:rPr>
              <a:t>Project Based Learning</a:t>
            </a:r>
            <a:endParaRPr lang="en-US" sz="1600" dirty="0">
              <a:solidFill>
                <a:srgbClr val="FFFFFF"/>
              </a:solidFill>
            </a:endParaRPr>
          </a:p>
        </p:txBody>
      </p:sp>
      <p:sp>
        <p:nvSpPr>
          <p:cNvPr id="5" name="TextBox 4"/>
          <p:cNvSpPr txBox="1"/>
          <p:nvPr/>
        </p:nvSpPr>
        <p:spPr>
          <a:xfrm rot="818093">
            <a:off x="5282537" y="3448294"/>
            <a:ext cx="1441881" cy="584776"/>
          </a:xfrm>
          <a:prstGeom prst="rect">
            <a:avLst/>
          </a:prstGeom>
          <a:noFill/>
        </p:spPr>
        <p:txBody>
          <a:bodyPr wrap="square" rtlCol="0">
            <a:spAutoFit/>
          </a:bodyPr>
          <a:lstStyle/>
          <a:p>
            <a:pPr algn="ctr"/>
            <a:r>
              <a:rPr lang="en-US" sz="1600" dirty="0" smtClean="0">
                <a:solidFill>
                  <a:srgbClr val="FFFFFF"/>
                </a:solidFill>
              </a:rPr>
              <a:t>Work Based Learning</a:t>
            </a:r>
            <a:endParaRPr lang="en-US" sz="1600" dirty="0">
              <a:solidFill>
                <a:srgbClr val="FFFFFF"/>
              </a:solidFill>
            </a:endParaRPr>
          </a:p>
        </p:txBody>
      </p:sp>
      <p:sp>
        <p:nvSpPr>
          <p:cNvPr id="7" name="TextBox 6"/>
          <p:cNvSpPr txBox="1"/>
          <p:nvPr/>
        </p:nvSpPr>
        <p:spPr>
          <a:xfrm rot="20624276">
            <a:off x="2377931" y="3484873"/>
            <a:ext cx="1499748" cy="584776"/>
          </a:xfrm>
          <a:prstGeom prst="rect">
            <a:avLst/>
          </a:prstGeom>
          <a:noFill/>
        </p:spPr>
        <p:txBody>
          <a:bodyPr wrap="square" rtlCol="0">
            <a:spAutoFit/>
          </a:bodyPr>
          <a:lstStyle/>
          <a:p>
            <a:pPr algn="ctr"/>
            <a:r>
              <a:rPr lang="en-US" sz="1600" dirty="0" smtClean="0">
                <a:solidFill>
                  <a:srgbClr val="FFFFFF"/>
                </a:solidFill>
              </a:rPr>
              <a:t>Labor Market Information</a:t>
            </a:r>
            <a:endParaRPr lang="en-US" sz="1600" dirty="0">
              <a:solidFill>
                <a:srgbClr val="FFFFFF"/>
              </a:solidFill>
            </a:endParaRPr>
          </a:p>
        </p:txBody>
      </p:sp>
      <p:sp>
        <p:nvSpPr>
          <p:cNvPr id="8" name="TextBox 7"/>
          <p:cNvSpPr txBox="1"/>
          <p:nvPr/>
        </p:nvSpPr>
        <p:spPr>
          <a:xfrm rot="1169925">
            <a:off x="2511826" y="4708598"/>
            <a:ext cx="1511880" cy="584776"/>
          </a:xfrm>
          <a:prstGeom prst="rect">
            <a:avLst/>
          </a:prstGeom>
          <a:noFill/>
        </p:spPr>
        <p:txBody>
          <a:bodyPr wrap="square" rtlCol="0">
            <a:spAutoFit/>
          </a:bodyPr>
          <a:lstStyle/>
          <a:p>
            <a:pPr algn="ctr"/>
            <a:r>
              <a:rPr lang="en-US" sz="1600" dirty="0" smtClean="0">
                <a:solidFill>
                  <a:srgbClr val="FFFFFF"/>
                </a:solidFill>
              </a:rPr>
              <a:t>Student Success + Completion</a:t>
            </a:r>
            <a:endParaRPr lang="en-US" sz="1600" dirty="0">
              <a:solidFill>
                <a:srgbClr val="FFFFFF"/>
              </a:solidFill>
            </a:endParaRPr>
          </a:p>
        </p:txBody>
      </p:sp>
      <p:sp>
        <p:nvSpPr>
          <p:cNvPr id="10" name="TextBox 9"/>
          <p:cNvSpPr txBox="1"/>
          <p:nvPr/>
        </p:nvSpPr>
        <p:spPr>
          <a:xfrm>
            <a:off x="3870139" y="3999775"/>
            <a:ext cx="1423207" cy="400110"/>
          </a:xfrm>
          <a:prstGeom prst="rect">
            <a:avLst/>
          </a:prstGeom>
          <a:noFill/>
        </p:spPr>
        <p:txBody>
          <a:bodyPr wrap="square" rtlCol="0">
            <a:spAutoFit/>
          </a:bodyPr>
          <a:lstStyle/>
          <a:p>
            <a:pPr algn="ctr"/>
            <a:r>
              <a:rPr lang="en-US" sz="2000" b="1" dirty="0" smtClean="0">
                <a:solidFill>
                  <a:srgbClr val="FFFFFF"/>
                </a:solidFill>
              </a:rPr>
              <a:t>Alignment</a:t>
            </a:r>
            <a:endParaRPr lang="en-US" sz="1200" b="1" dirty="0">
              <a:solidFill>
                <a:srgbClr val="FFFFFF"/>
              </a:solidFill>
            </a:endParaRPr>
          </a:p>
        </p:txBody>
      </p:sp>
    </p:spTree>
    <p:extLst>
      <p:ext uri="{BB962C8B-B14F-4D97-AF65-F5344CB8AC3E}">
        <p14:creationId xmlns:p14="http://schemas.microsoft.com/office/powerpoint/2010/main" val="27078488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2992"/>
            <a:ext cx="7772400" cy="2070630"/>
          </a:xfrm>
        </p:spPr>
        <p:txBody>
          <a:bodyPr/>
          <a:lstStyle/>
          <a:p>
            <a:r>
              <a:rPr lang="en-US" dirty="0" smtClean="0"/>
              <a:t>Questions or Comments?</a:t>
            </a:r>
            <a:endParaRPr lang="en-US" dirty="0"/>
          </a:p>
        </p:txBody>
      </p:sp>
    </p:spTree>
    <p:extLst>
      <p:ext uri="{BB962C8B-B14F-4D97-AF65-F5344CB8AC3E}">
        <p14:creationId xmlns:p14="http://schemas.microsoft.com/office/powerpoint/2010/main" val="99219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71104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9332" y="732216"/>
            <a:ext cx="8860368" cy="1142639"/>
          </a:xfrm>
        </p:spPr>
        <p:txBody>
          <a:bodyPr/>
          <a:lstStyle/>
          <a:p>
            <a:pPr>
              <a:buNone/>
            </a:pPr>
            <a:r>
              <a:rPr lang="en-US" sz="3200" b="1" dirty="0" smtClean="0">
                <a:solidFill>
                  <a:schemeClr val="accent1"/>
                </a:solidFill>
              </a:rPr>
              <a:t>Student Success</a:t>
            </a:r>
            <a:endParaRPr lang="en-US" sz="3200" b="1" dirty="0">
              <a:solidFill>
                <a:schemeClr val="accent1"/>
              </a:solidFill>
            </a:endParaRPr>
          </a:p>
        </p:txBody>
      </p:sp>
      <p:pic>
        <p:nvPicPr>
          <p:cNvPr id="6" name="Picture 5"/>
          <p:cNvPicPr>
            <a:picLocks noChangeAspect="1"/>
          </p:cNvPicPr>
          <p:nvPr/>
        </p:nvPicPr>
        <p:blipFill>
          <a:blip r:embed="rId3" cstate="print">
            <a:lum/>
            <a:alphaModFix/>
          </a:blip>
          <a:srcRect/>
          <a:stretch>
            <a:fillRect/>
          </a:stretch>
        </p:blipFill>
        <p:spPr>
          <a:xfrm>
            <a:off x="6995978" y="5738566"/>
            <a:ext cx="1961640" cy="794520"/>
          </a:xfrm>
          <a:prstGeom prst="rect">
            <a:avLst/>
          </a:prstGeom>
          <a:noFill/>
          <a:ln>
            <a:noFill/>
          </a:ln>
        </p:spPr>
      </p:pic>
      <p:grpSp>
        <p:nvGrpSpPr>
          <p:cNvPr id="2" name="Group 1"/>
          <p:cNvGrpSpPr/>
          <p:nvPr/>
        </p:nvGrpSpPr>
        <p:grpSpPr>
          <a:xfrm>
            <a:off x="38100" y="1913473"/>
            <a:ext cx="9067800" cy="2972964"/>
            <a:chOff x="0" y="2659976"/>
            <a:chExt cx="9067800" cy="2972964"/>
          </a:xfrm>
        </p:grpSpPr>
        <p:sp>
          <p:nvSpPr>
            <p:cNvPr id="7" name="Chevron 6"/>
            <p:cNvSpPr/>
            <p:nvPr/>
          </p:nvSpPr>
          <p:spPr>
            <a:xfrm>
              <a:off x="7429500" y="4077292"/>
              <a:ext cx="1638300" cy="685800"/>
            </a:xfrm>
            <a:prstGeom prst="chevron">
              <a:avLst/>
            </a:prstGeom>
            <a:solidFill>
              <a:schemeClr val="accent1">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8" name="Chevron 7"/>
            <p:cNvSpPr/>
            <p:nvPr/>
          </p:nvSpPr>
          <p:spPr>
            <a:xfrm>
              <a:off x="4191000" y="2965276"/>
              <a:ext cx="4876800" cy="656665"/>
            </a:xfrm>
            <a:prstGeom prst="chevron">
              <a:avLst/>
            </a:prstGeom>
            <a:solidFill>
              <a:schemeClr val="accent1">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9" name="Rectangle 8"/>
            <p:cNvSpPr/>
            <p:nvPr/>
          </p:nvSpPr>
          <p:spPr>
            <a:xfrm>
              <a:off x="647700" y="4077292"/>
              <a:ext cx="4457700" cy="685800"/>
            </a:xfrm>
            <a:prstGeom prst="rect">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10" name="Pentagon 9"/>
            <p:cNvSpPr/>
            <p:nvPr/>
          </p:nvSpPr>
          <p:spPr>
            <a:xfrm>
              <a:off x="0" y="5175740"/>
              <a:ext cx="1066800" cy="45720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2011</a:t>
              </a:r>
              <a:endParaRPr lang="en-US" dirty="0">
                <a:solidFill>
                  <a:srgbClr val="0070C0"/>
                </a:solidFill>
              </a:endParaRPr>
            </a:p>
          </p:txBody>
        </p:sp>
        <p:sp>
          <p:nvSpPr>
            <p:cNvPr id="11" name="Chevron 10"/>
            <p:cNvSpPr/>
            <p:nvPr/>
          </p:nvSpPr>
          <p:spPr>
            <a:xfrm>
              <a:off x="9144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2012</a:t>
              </a:r>
              <a:endParaRPr lang="en-US" dirty="0">
                <a:solidFill>
                  <a:srgbClr val="0070C0"/>
                </a:solidFill>
              </a:endParaRPr>
            </a:p>
          </p:txBody>
        </p:sp>
        <p:sp>
          <p:nvSpPr>
            <p:cNvPr id="12" name="Chevron 11"/>
            <p:cNvSpPr/>
            <p:nvPr/>
          </p:nvSpPr>
          <p:spPr>
            <a:xfrm>
              <a:off x="19050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2013</a:t>
              </a:r>
              <a:endParaRPr lang="en-US" dirty="0">
                <a:solidFill>
                  <a:srgbClr val="0070C0"/>
                </a:solidFill>
              </a:endParaRPr>
            </a:p>
          </p:txBody>
        </p:sp>
        <p:sp>
          <p:nvSpPr>
            <p:cNvPr id="13" name="Chevron 12"/>
            <p:cNvSpPr/>
            <p:nvPr/>
          </p:nvSpPr>
          <p:spPr>
            <a:xfrm>
              <a:off x="28956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2014</a:t>
              </a:r>
              <a:endParaRPr lang="en-US" dirty="0">
                <a:solidFill>
                  <a:srgbClr val="0070C0"/>
                </a:solidFill>
              </a:endParaRPr>
            </a:p>
          </p:txBody>
        </p:sp>
        <p:sp>
          <p:nvSpPr>
            <p:cNvPr id="14" name="Chevron 13"/>
            <p:cNvSpPr/>
            <p:nvPr/>
          </p:nvSpPr>
          <p:spPr>
            <a:xfrm>
              <a:off x="38862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575BB"/>
                  </a:solidFill>
                </a:rPr>
                <a:t>2015</a:t>
              </a:r>
              <a:endParaRPr lang="en-US" dirty="0">
                <a:solidFill>
                  <a:srgbClr val="1575BB"/>
                </a:solidFill>
              </a:endParaRPr>
            </a:p>
          </p:txBody>
        </p:sp>
        <p:sp>
          <p:nvSpPr>
            <p:cNvPr id="15" name="Chevron 14"/>
            <p:cNvSpPr/>
            <p:nvPr/>
          </p:nvSpPr>
          <p:spPr>
            <a:xfrm>
              <a:off x="4876800" y="5175740"/>
              <a:ext cx="1143000" cy="457200"/>
            </a:xfrm>
            <a:prstGeom prst="chevron">
              <a:avLst/>
            </a:prstGeom>
            <a:solidFill>
              <a:srgbClr val="F39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2016</a:t>
              </a:r>
              <a:endParaRPr lang="en-US" dirty="0">
                <a:solidFill>
                  <a:srgbClr val="0070C0"/>
                </a:solidFill>
              </a:endParaRPr>
            </a:p>
          </p:txBody>
        </p:sp>
        <p:sp>
          <p:nvSpPr>
            <p:cNvPr id="16" name="Chevron 15"/>
            <p:cNvSpPr/>
            <p:nvPr/>
          </p:nvSpPr>
          <p:spPr>
            <a:xfrm>
              <a:off x="5867400" y="5175740"/>
              <a:ext cx="1143000" cy="457200"/>
            </a:xfrm>
            <a:prstGeom prst="chevron">
              <a:avLst/>
            </a:prstGeom>
            <a:solidFill>
              <a:srgbClr val="F39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2017</a:t>
              </a:r>
              <a:endParaRPr lang="en-US" dirty="0">
                <a:solidFill>
                  <a:srgbClr val="0070C0"/>
                </a:solidFill>
              </a:endParaRPr>
            </a:p>
          </p:txBody>
        </p:sp>
        <p:sp>
          <p:nvSpPr>
            <p:cNvPr id="17" name="Chevron 16"/>
            <p:cNvSpPr/>
            <p:nvPr/>
          </p:nvSpPr>
          <p:spPr>
            <a:xfrm>
              <a:off x="6858000" y="5175740"/>
              <a:ext cx="1143000" cy="457200"/>
            </a:xfrm>
            <a:prstGeom prst="chevron">
              <a:avLst/>
            </a:prstGeom>
            <a:solidFill>
              <a:srgbClr val="F39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2018</a:t>
              </a:r>
              <a:endParaRPr lang="en-US" dirty="0">
                <a:solidFill>
                  <a:srgbClr val="0070C0"/>
                </a:solidFill>
              </a:endParaRPr>
            </a:p>
          </p:txBody>
        </p:sp>
        <p:sp>
          <p:nvSpPr>
            <p:cNvPr id="18" name="Chevron 17"/>
            <p:cNvSpPr/>
            <p:nvPr/>
          </p:nvSpPr>
          <p:spPr>
            <a:xfrm>
              <a:off x="78486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2019</a:t>
              </a:r>
              <a:endParaRPr lang="en-US" dirty="0">
                <a:solidFill>
                  <a:srgbClr val="0070C0"/>
                </a:solidFill>
              </a:endParaRPr>
            </a:p>
          </p:txBody>
        </p:sp>
        <p:sp>
          <p:nvSpPr>
            <p:cNvPr id="19" name="Right Arrow 18"/>
            <p:cNvSpPr/>
            <p:nvPr/>
          </p:nvSpPr>
          <p:spPr>
            <a:xfrm>
              <a:off x="990600" y="2659976"/>
              <a:ext cx="3733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p>
            <a:p>
              <a:pPr algn="ctr"/>
              <a:r>
                <a:rPr lang="en-US" sz="1400" b="1" dirty="0" smtClean="0"/>
                <a:t>         CCCCO Implementation </a:t>
              </a:r>
            </a:p>
            <a:p>
              <a:pPr algn="ctr"/>
              <a:endParaRPr lang="en-US" sz="1400" b="1" dirty="0"/>
            </a:p>
          </p:txBody>
        </p:sp>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929" y="3035873"/>
              <a:ext cx="74675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0" y="2965276"/>
              <a:ext cx="914400" cy="656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Student Success </a:t>
              </a:r>
            </a:p>
            <a:p>
              <a:pPr algn="ctr"/>
              <a:r>
                <a:rPr lang="en-US" sz="1200" b="1" dirty="0" smtClean="0"/>
                <a:t>Task Force</a:t>
              </a:r>
              <a:endParaRPr lang="en-US" sz="1200" b="1" dirty="0"/>
            </a:p>
          </p:txBody>
        </p:sp>
        <p:sp>
          <p:nvSpPr>
            <p:cNvPr id="22" name="Right Arrow 21"/>
            <p:cNvSpPr/>
            <p:nvPr/>
          </p:nvSpPr>
          <p:spPr>
            <a:xfrm>
              <a:off x="5105400" y="3772492"/>
              <a:ext cx="2819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p>
            <a:p>
              <a:pPr algn="ctr"/>
              <a:r>
                <a:rPr lang="en-US" sz="1400" b="1" dirty="0" smtClean="0"/>
                <a:t>CCCCO Implementation</a:t>
              </a:r>
            </a:p>
            <a:p>
              <a:pPr algn="ctr"/>
              <a:endParaRPr lang="en-US" sz="1400" b="1" dirty="0"/>
            </a:p>
          </p:txBody>
        </p:sp>
        <p:sp>
          <p:nvSpPr>
            <p:cNvPr id="23" name="Rectangle 22"/>
            <p:cNvSpPr/>
            <p:nvPr/>
          </p:nvSpPr>
          <p:spPr>
            <a:xfrm>
              <a:off x="3774140" y="4077292"/>
              <a:ext cx="125505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4216686"/>
              <a:ext cx="1178860" cy="40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3322" y="4188593"/>
              <a:ext cx="1947365" cy="485775"/>
            </a:xfrm>
            <a:prstGeom prst="rect">
              <a:avLst/>
            </a:prstGeom>
            <a:solidFill>
              <a:schemeClr val="bg1"/>
            </a:solidFill>
          </p:spPr>
        </p:pic>
      </p:grpSp>
    </p:spTree>
    <p:extLst>
      <p:ext uri="{BB962C8B-B14F-4D97-AF65-F5344CB8AC3E}">
        <p14:creationId xmlns:p14="http://schemas.microsoft.com/office/powerpoint/2010/main" val="283203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7993"/>
            <a:ext cx="3089564" cy="2105891"/>
          </a:xfrm>
          <a:solidFill>
            <a:schemeClr val="bg1"/>
          </a:solidFill>
        </p:spPr>
        <p:txBody>
          <a:bodyPr>
            <a:noAutofit/>
          </a:bodyPr>
          <a:lstStyle/>
          <a:p>
            <a:pPr>
              <a:buNone/>
            </a:pPr>
            <a:r>
              <a:rPr lang="en-US" sz="2400" b="1" dirty="0" smtClean="0"/>
              <a:t>California </a:t>
            </a:r>
            <a:r>
              <a:rPr lang="en-US" sz="2400" b="1" dirty="0"/>
              <a:t>n</a:t>
            </a:r>
            <a:r>
              <a:rPr lang="en-US" sz="2400" b="1" dirty="0" smtClean="0"/>
              <a:t>eeds </a:t>
            </a:r>
            <a:br>
              <a:rPr lang="en-US" sz="2400" b="1" dirty="0" smtClean="0"/>
            </a:br>
            <a:r>
              <a:rPr lang="en-US" sz="2400" b="1" dirty="0" smtClean="0"/>
              <a:t>1 million more </a:t>
            </a:r>
            <a:br>
              <a:rPr lang="en-US" sz="2400" b="1" dirty="0" smtClean="0"/>
            </a:br>
            <a:r>
              <a:rPr lang="en-US" sz="2400" b="1" dirty="0" smtClean="0"/>
              <a:t>AA, certificates, or industry-valued credentials. </a:t>
            </a:r>
            <a:br>
              <a:rPr lang="en-US" sz="2400" b="1" dirty="0" smtClean="0"/>
            </a:br>
            <a:endParaRPr lang="en-US" sz="2900" b="1" dirty="0"/>
          </a:p>
        </p:txBody>
      </p:sp>
      <p:graphicFrame>
        <p:nvGraphicFramePr>
          <p:cNvPr id="4" name="Chart 3"/>
          <p:cNvGraphicFramePr/>
          <p:nvPr>
            <p:extLst>
              <p:ext uri="{D42A27DB-BD31-4B8C-83A1-F6EECF244321}">
                <p14:modId xmlns:p14="http://schemas.microsoft.com/office/powerpoint/2010/main" val="3277722726"/>
              </p:ext>
            </p:extLst>
          </p:nvPr>
        </p:nvGraphicFramePr>
        <p:xfrm>
          <a:off x="3509357" y="1104539"/>
          <a:ext cx="5562599" cy="57531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76200" y="0"/>
            <a:ext cx="1549796" cy="533400"/>
            <a:chOff x="2362200" y="4648200"/>
            <a:chExt cx="1549796" cy="53340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648200"/>
              <a:ext cx="381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90800" y="4719935"/>
              <a:ext cx="1321196" cy="461665"/>
            </a:xfrm>
            <a:prstGeom prst="rect">
              <a:avLst/>
            </a:prstGeom>
            <a:noFill/>
          </p:spPr>
          <p:txBody>
            <a:bodyPr wrap="none" rtlCol="0">
              <a:spAutoFit/>
            </a:bodyPr>
            <a:lstStyle/>
            <a:p>
              <a:r>
                <a:rPr lang="en-US" sz="1200" dirty="0"/>
                <a:t>#</a:t>
              </a:r>
              <a:r>
                <a:rPr lang="en-US" sz="1200" dirty="0" err="1"/>
                <a:t>StrongWorkforce</a:t>
              </a:r>
              <a:endParaRPr lang="en-US" sz="1200" dirty="0"/>
            </a:p>
            <a:p>
              <a:endParaRPr lang="en-US" sz="1200" dirty="0"/>
            </a:p>
          </p:txBody>
        </p:sp>
      </p:grpSp>
      <p:sp>
        <p:nvSpPr>
          <p:cNvPr id="9" name="Title 1"/>
          <p:cNvSpPr txBox="1">
            <a:spLocks/>
          </p:cNvSpPr>
          <p:nvPr/>
        </p:nvSpPr>
        <p:spPr>
          <a:xfrm>
            <a:off x="-353566" y="1901794"/>
            <a:ext cx="4312691" cy="764274"/>
          </a:xfrm>
          <a:prstGeom prst="rect">
            <a:avLst/>
          </a:prstGeom>
          <a:noFill/>
          <a:ln>
            <a:noFill/>
          </a:ln>
        </p:spPr>
        <p:txBody>
          <a:bodyPr vert="horz" wrap="square" lIns="90000" tIns="45000" rIns="90000" bIns="45000" anchor="t"/>
          <a:lstStyle>
            <a:defPPr lvl="0">
              <a:buSzPct val="45000"/>
              <a:buFont typeface="StarSymbol"/>
              <a:buNone/>
              <a:defRPr/>
            </a:defPPr>
            <a:lvl1pPr lvl="0" algn="ctr" rtl="0" hangingPunct="1">
              <a:spcBef>
                <a:spcPts val="0"/>
              </a:spcBef>
              <a:spcAft>
                <a:spcPts val="0"/>
              </a:spcAft>
              <a:buSzPct val="45000"/>
              <a:buFont typeface="StarSymbol"/>
              <a:buChar char="●"/>
              <a:tabLst/>
              <a:defRPr lang="en-US" sz="4400" b="0" i="0" u="none" strike="noStrike" kern="1200" spc="0">
                <a:ln>
                  <a:noFill/>
                </a:ln>
                <a:solidFill>
                  <a:srgbClr val="000000"/>
                </a:solidFill>
                <a:latin typeface="Calibri" pitchFamily="34"/>
                <a:ea typeface="Arial Unicode MS" pitchFamily="2"/>
                <a:cs typeface="Arial Unicode M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US" sz="3200" b="1" dirty="0" smtClean="0">
                <a:solidFill>
                  <a:srgbClr val="1575BB"/>
                </a:solidFill>
              </a:rPr>
              <a:t>The Goal</a:t>
            </a:r>
            <a:endParaRPr lang="en-US" sz="3200" b="1" dirty="0">
              <a:solidFill>
                <a:srgbClr val="1575BB"/>
              </a:solidFill>
            </a:endParaRPr>
          </a:p>
        </p:txBody>
      </p:sp>
    </p:spTree>
    <p:extLst>
      <p:ext uri="{BB962C8B-B14F-4D97-AF65-F5344CB8AC3E}">
        <p14:creationId xmlns:p14="http://schemas.microsoft.com/office/powerpoint/2010/main" val="278913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8839" y="2083377"/>
            <a:ext cx="4266720" cy="3958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w="25560">
            <a:solidFill>
              <a:srgbClr val="3A5F8B"/>
            </a:solid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itle 1"/>
          <p:cNvSpPr txBox="1">
            <a:spLocks noGrp="1"/>
          </p:cNvSpPr>
          <p:nvPr>
            <p:ph type="title" idx="4294967295"/>
          </p:nvPr>
        </p:nvSpPr>
        <p:spPr>
          <a:xfrm>
            <a:off x="155221" y="865006"/>
            <a:ext cx="7010400" cy="1019175"/>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b="1" dirty="0" smtClean="0"/>
              <a:t>Career Technical Education (CTE): </a:t>
            </a:r>
            <a:br>
              <a:rPr lang="en-US" sz="3000" b="1" dirty="0" smtClean="0"/>
            </a:br>
            <a:r>
              <a:rPr lang="en-US" sz="3000" b="1" dirty="0" smtClean="0"/>
              <a:t>The Path Out of Poverty</a:t>
            </a:r>
            <a:endParaRPr lang="en-US" sz="3000" b="1" dirty="0"/>
          </a:p>
        </p:txBody>
      </p:sp>
      <p:sp>
        <p:nvSpPr>
          <p:cNvPr id="4" name="TextBox 5"/>
          <p:cNvSpPr/>
          <p:nvPr/>
        </p:nvSpPr>
        <p:spPr>
          <a:xfrm>
            <a:off x="714545" y="2040581"/>
            <a:ext cx="3462344" cy="161437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pPr>
            <a:r>
              <a:rPr lang="en-US" sz="3500" b="1" i="0" u="none" strike="noStrike" kern="1200" spc="0" dirty="0">
                <a:ln>
                  <a:noFill/>
                </a:ln>
                <a:solidFill>
                  <a:srgbClr val="FF3333"/>
                </a:solidFill>
                <a:latin typeface="Arial" pitchFamily="18"/>
                <a:ea typeface="MS PGothic" pitchFamily="1"/>
                <a:cs typeface="Arial Unicode MS" pitchFamily="2"/>
              </a:rPr>
              <a:t>$</a:t>
            </a:r>
            <a:r>
              <a:rPr lang="en-US" sz="3500" b="1" i="0" u="none" strike="noStrike" kern="1200" spc="0" dirty="0" smtClean="0">
                <a:ln>
                  <a:noFill/>
                </a:ln>
                <a:solidFill>
                  <a:srgbClr val="FF3333"/>
                </a:solidFill>
                <a:latin typeface="Arial" pitchFamily="18"/>
                <a:ea typeface="MS PGothic" pitchFamily="1"/>
                <a:cs typeface="Arial Unicode MS" pitchFamily="2"/>
              </a:rPr>
              <a:t>60,771</a:t>
            </a:r>
          </a:p>
          <a:p>
            <a:pPr marL="0" marR="0" lvl="0" indent="0" rtl="0" hangingPunct="1">
              <a:lnSpc>
                <a:spcPct val="100000"/>
              </a:lnSpc>
              <a:spcBef>
                <a:spcPts val="0"/>
              </a:spcBef>
              <a:spcAft>
                <a:spcPts val="0"/>
              </a:spcAft>
              <a:buNone/>
              <a:tabLst/>
            </a:pPr>
            <a:r>
              <a:rPr lang="en-US" sz="1800" b="0" i="0" u="none" strike="noStrike" kern="1200" spc="0" dirty="0" smtClean="0">
                <a:ln>
                  <a:noFill/>
                </a:ln>
                <a:solidFill>
                  <a:srgbClr val="000000"/>
                </a:solidFill>
                <a:latin typeface="Arial" pitchFamily="18"/>
                <a:ea typeface="MS PGothic" pitchFamily="1"/>
                <a:cs typeface="Arial Unicode MS" pitchFamily="2"/>
              </a:rPr>
              <a:t>(</a:t>
            </a:r>
            <a:r>
              <a:rPr lang="en-US" sz="1800" b="0" i="0" u="none" strike="noStrike" kern="1200" spc="0" dirty="0">
                <a:ln>
                  <a:noFill/>
                </a:ln>
                <a:solidFill>
                  <a:srgbClr val="000000"/>
                </a:solidFill>
                <a:latin typeface="Arial" pitchFamily="18"/>
                <a:ea typeface="MS PGothic" pitchFamily="1"/>
                <a:cs typeface="Arial Unicode MS" pitchFamily="2"/>
              </a:rPr>
              <a:t>$29.22/hour)</a:t>
            </a:r>
          </a:p>
          <a:p>
            <a:pPr marL="0" marR="0" lvl="0" indent="0"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18"/>
                <a:ea typeface="MS PGothic" pitchFamily="1"/>
                <a:cs typeface="Arial Unicode MS" pitchFamily="2"/>
              </a:rPr>
              <a:t>2-parent </a:t>
            </a:r>
            <a:r>
              <a:rPr lang="en-US" sz="1800" b="0" i="0" u="none" strike="noStrike" kern="1200" spc="0" dirty="0" smtClean="0">
                <a:ln>
                  <a:noFill/>
                </a:ln>
                <a:solidFill>
                  <a:srgbClr val="000000"/>
                </a:solidFill>
                <a:latin typeface="Arial" pitchFamily="18"/>
                <a:ea typeface="MS PGothic" pitchFamily="1"/>
                <a:cs typeface="Arial Unicode MS" pitchFamily="2"/>
              </a:rPr>
              <a:t>with one </a:t>
            </a:r>
            <a:r>
              <a:rPr lang="en-US" sz="1800" b="0" i="0" u="none" strike="noStrike" kern="1200" spc="0" dirty="0">
                <a:ln>
                  <a:noFill/>
                </a:ln>
                <a:solidFill>
                  <a:srgbClr val="000000"/>
                </a:solidFill>
                <a:latin typeface="Arial" pitchFamily="18"/>
                <a:ea typeface="MS PGothic" pitchFamily="1"/>
                <a:cs typeface="Arial Unicode MS" pitchFamily="2"/>
              </a:rPr>
              <a:t>working adult, 2-</a:t>
            </a:r>
            <a:r>
              <a:rPr lang="en-US" sz="1800" b="0" i="0" u="none" strike="noStrike" kern="1200" spc="0" dirty="0" smtClean="0">
                <a:ln>
                  <a:noFill/>
                </a:ln>
                <a:solidFill>
                  <a:srgbClr val="000000"/>
                </a:solidFill>
                <a:latin typeface="Arial" pitchFamily="18"/>
                <a:ea typeface="MS PGothic" pitchFamily="1"/>
                <a:cs typeface="Arial Unicode MS" pitchFamily="2"/>
              </a:rPr>
              <a:t>children</a:t>
            </a:r>
            <a:endParaRPr lang="en-US" sz="1800" b="0" i="0" u="none" strike="noStrike" kern="1200" spc="0" dirty="0">
              <a:ln>
                <a:noFill/>
              </a:ln>
              <a:solidFill>
                <a:srgbClr val="000000"/>
              </a:solidFill>
              <a:latin typeface="Arial" pitchFamily="18"/>
              <a:ea typeface="MS PGothic" pitchFamily="1"/>
              <a:cs typeface="Arial Unicode MS" pitchFamily="2"/>
            </a:endParaRPr>
          </a:p>
          <a:p>
            <a:pPr marL="0" marR="0" lvl="0" indent="0" rtl="0" hangingPunct="1">
              <a:lnSpc>
                <a:spcPct val="100000"/>
              </a:lnSpc>
              <a:spcBef>
                <a:spcPts val="0"/>
              </a:spcBef>
              <a:spcAft>
                <a:spcPts val="0"/>
              </a:spcAft>
              <a:buNone/>
              <a:tabLst/>
            </a:pPr>
            <a:r>
              <a:rPr lang="en-US" sz="1000" b="0" i="0" u="none" strike="noStrike" kern="1200" spc="0" dirty="0">
                <a:ln>
                  <a:noFill/>
                </a:ln>
                <a:solidFill>
                  <a:srgbClr val="000000"/>
                </a:solidFill>
                <a:latin typeface="Arial" pitchFamily="18"/>
                <a:ea typeface="MS PGothic" pitchFamily="1"/>
                <a:cs typeface="Arial Unicode MS" pitchFamily="2"/>
              </a:rPr>
              <a:t>Source: CA Budget Project</a:t>
            </a:r>
          </a:p>
        </p:txBody>
      </p:sp>
      <p:sp>
        <p:nvSpPr>
          <p:cNvPr id="5" name="TextBox 6"/>
          <p:cNvSpPr/>
          <p:nvPr/>
        </p:nvSpPr>
        <p:spPr>
          <a:xfrm>
            <a:off x="4567997" y="2468796"/>
            <a:ext cx="3679559" cy="132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5F4ED"/>
          </a:solid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pPr>
            <a:r>
              <a:rPr lang="en-US" sz="3500" b="1" i="0" u="none" strike="noStrike" kern="1200" spc="0" dirty="0">
                <a:ln>
                  <a:noFill/>
                </a:ln>
                <a:solidFill>
                  <a:srgbClr val="579D1C"/>
                </a:solidFill>
                <a:latin typeface="Arial" pitchFamily="34"/>
                <a:ea typeface="Arial Unicode MS" pitchFamily="2"/>
                <a:cs typeface="Arial Unicode MS" pitchFamily="2"/>
              </a:rPr>
              <a:t>$66,000</a:t>
            </a: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AA – Career Technical Education</a:t>
            </a: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5-years later</a:t>
            </a:r>
          </a:p>
          <a:p>
            <a:pPr marL="0" marR="0" lvl="0" indent="0" algn="ctr" rtl="0" hangingPunct="1">
              <a:lnSpc>
                <a:spcPct val="100000"/>
              </a:lnSpc>
              <a:spcBef>
                <a:spcPts val="0"/>
              </a:spcBef>
              <a:spcAft>
                <a:spcPts val="0"/>
              </a:spcAft>
              <a:buNone/>
              <a:tabLst/>
            </a:pPr>
            <a:r>
              <a:rPr lang="en-US" sz="1000" b="0" i="0" u="none" strike="noStrike" kern="1200" spc="0" dirty="0">
                <a:ln>
                  <a:noFill/>
                </a:ln>
                <a:solidFill>
                  <a:srgbClr val="000000"/>
                </a:solidFill>
                <a:latin typeface="Arial" pitchFamily="34"/>
                <a:ea typeface="Arial Unicode MS" pitchFamily="2"/>
                <a:cs typeface="Arial Unicode MS" pitchFamily="2"/>
              </a:rPr>
              <a:t>Source: Salary Surfer, </a:t>
            </a:r>
            <a:r>
              <a:rPr lang="en-US" sz="1000" b="0" i="0" u="none" strike="noStrike" kern="1200" spc="0" dirty="0" smtClean="0">
                <a:ln>
                  <a:noFill/>
                </a:ln>
                <a:solidFill>
                  <a:srgbClr val="000000"/>
                </a:solidFill>
                <a:latin typeface="Arial" pitchFamily="34"/>
                <a:ea typeface="Arial Unicode MS" pitchFamily="2"/>
                <a:cs typeface="Arial Unicode MS" pitchFamily="2"/>
              </a:rPr>
              <a:t>CA </a:t>
            </a:r>
            <a:r>
              <a:rPr lang="en-US" sz="1000" b="0" i="0" u="none" strike="noStrike" kern="1200" spc="0" dirty="0">
                <a:ln>
                  <a:noFill/>
                </a:ln>
                <a:solidFill>
                  <a:srgbClr val="000000"/>
                </a:solidFill>
                <a:latin typeface="Arial" pitchFamily="34"/>
                <a:ea typeface="Arial Unicode MS" pitchFamily="2"/>
                <a:cs typeface="Arial Unicode MS" pitchFamily="2"/>
              </a:rPr>
              <a:t>Community Colleges</a:t>
            </a:r>
          </a:p>
        </p:txBody>
      </p:sp>
      <p:sp>
        <p:nvSpPr>
          <p:cNvPr id="6" name="TextBox 7"/>
          <p:cNvSpPr/>
          <p:nvPr/>
        </p:nvSpPr>
        <p:spPr>
          <a:xfrm>
            <a:off x="4567997" y="4277719"/>
            <a:ext cx="3679559" cy="132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5F4ED"/>
          </a:solid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pPr>
            <a:r>
              <a:rPr lang="en-US" sz="3500" b="1" i="0" u="none" strike="noStrike" kern="1200" spc="0" dirty="0">
                <a:ln>
                  <a:noFill/>
                </a:ln>
                <a:solidFill>
                  <a:srgbClr val="FF6600"/>
                </a:solidFill>
                <a:latin typeface="Arial" pitchFamily="34"/>
                <a:ea typeface="Arial Unicode MS" pitchFamily="2"/>
                <a:cs typeface="Arial Unicode MS" pitchFamily="2"/>
              </a:rPr>
              <a:t>$38,500</a:t>
            </a: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AA - General </a:t>
            </a:r>
            <a:r>
              <a:rPr lang="en-US" sz="1800" b="0" i="0" u="none" strike="noStrike" kern="1200" spc="0" dirty="0" smtClean="0">
                <a:ln>
                  <a:noFill/>
                </a:ln>
                <a:solidFill>
                  <a:srgbClr val="000000"/>
                </a:solidFill>
                <a:latin typeface="Arial" pitchFamily="34"/>
                <a:ea typeface="Arial Unicode MS" pitchFamily="2"/>
                <a:cs typeface="Arial Unicode MS" pitchFamily="2"/>
              </a:rPr>
              <a:t>Education</a:t>
            </a:r>
            <a:endParaRPr lang="en-US" sz="1800" b="0" i="0" u="none" strike="noStrike" kern="1200" spc="0" dirty="0">
              <a:ln>
                <a:noFill/>
              </a:ln>
              <a:solidFill>
                <a:srgbClr val="000000"/>
              </a:solidFill>
              <a:latin typeface="Arial" pitchFamily="34"/>
              <a:ea typeface="Arial Unicode MS" pitchFamily="2"/>
              <a:cs typeface="Arial Unicode MS" pitchFamily="2"/>
            </a:endParaRP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5-years later</a:t>
            </a:r>
          </a:p>
          <a:p>
            <a:pPr marL="0" marR="0" lvl="0" indent="0" algn="ctr" rtl="0" hangingPunct="1">
              <a:lnSpc>
                <a:spcPct val="100000"/>
              </a:lnSpc>
              <a:spcBef>
                <a:spcPts val="0"/>
              </a:spcBef>
              <a:spcAft>
                <a:spcPts val="0"/>
              </a:spcAft>
              <a:buNone/>
              <a:tabLst/>
            </a:pPr>
            <a:r>
              <a:rPr lang="en-US" sz="1000" b="0" i="0" u="none" strike="noStrike" kern="1200" spc="0" dirty="0">
                <a:ln>
                  <a:noFill/>
                </a:ln>
                <a:solidFill>
                  <a:srgbClr val="000000"/>
                </a:solidFill>
                <a:latin typeface="Arial" pitchFamily="34"/>
                <a:ea typeface="Arial Unicode MS" pitchFamily="2"/>
                <a:cs typeface="Arial Unicode MS" pitchFamily="2"/>
              </a:rPr>
              <a:t>Source: Salary Surfer, </a:t>
            </a:r>
            <a:r>
              <a:rPr lang="en-US" sz="1000" b="0" i="0" u="none" strike="noStrike" kern="1200" spc="0" dirty="0" smtClean="0">
                <a:ln>
                  <a:noFill/>
                </a:ln>
                <a:solidFill>
                  <a:srgbClr val="000000"/>
                </a:solidFill>
                <a:latin typeface="Arial" pitchFamily="34"/>
                <a:ea typeface="Arial Unicode MS" pitchFamily="2"/>
                <a:cs typeface="Arial Unicode MS" pitchFamily="2"/>
              </a:rPr>
              <a:t>CA </a:t>
            </a:r>
            <a:r>
              <a:rPr lang="en-US" sz="1000" b="0" i="0" u="none" strike="noStrike" kern="1200" spc="0" dirty="0">
                <a:ln>
                  <a:noFill/>
                </a:ln>
                <a:solidFill>
                  <a:srgbClr val="000000"/>
                </a:solidFill>
                <a:latin typeface="Arial" pitchFamily="34"/>
                <a:ea typeface="Arial Unicode MS" pitchFamily="2"/>
                <a:cs typeface="Arial Unicode MS" pitchFamily="2"/>
              </a:rPr>
              <a:t>Community Colleges</a:t>
            </a:r>
          </a:p>
        </p:txBody>
      </p:sp>
      <p:pic>
        <p:nvPicPr>
          <p:cNvPr id="14" name="Picture 13" descr="family.jpg"/>
          <p:cNvPicPr>
            <a:picLocks noChangeAspect="1"/>
          </p:cNvPicPr>
          <p:nvPr/>
        </p:nvPicPr>
        <p:blipFill>
          <a:blip r:embed="rId3"/>
          <a:stretch>
            <a:fillRect/>
          </a:stretch>
        </p:blipFill>
        <p:spPr>
          <a:xfrm>
            <a:off x="947929" y="3769202"/>
            <a:ext cx="2602352" cy="216112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80828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83444" y="1173073"/>
            <a:ext cx="8353425" cy="852488"/>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b="1" dirty="0" smtClean="0">
                <a:solidFill>
                  <a:srgbClr val="0070C0"/>
                </a:solidFill>
              </a:rPr>
              <a:t>25 Strong Workforce Recommendations</a:t>
            </a:r>
            <a:br>
              <a:rPr lang="en-US" sz="3200" b="1" dirty="0" smtClean="0">
                <a:solidFill>
                  <a:srgbClr val="0070C0"/>
                </a:solidFill>
              </a:rPr>
            </a:br>
            <a:endParaRPr lang="en-US" sz="3200" b="1" dirty="0">
              <a:solidFill>
                <a:srgbClr val="0070C0"/>
              </a:solidFill>
            </a:endParaRPr>
          </a:p>
        </p:txBody>
      </p:sp>
      <p:sp>
        <p:nvSpPr>
          <p:cNvPr id="3" name="Content Placeholder 2"/>
          <p:cNvSpPr txBox="1">
            <a:spLocks noGrp="1"/>
          </p:cNvSpPr>
          <p:nvPr>
            <p:ph type="body" idx="4294967295"/>
          </p:nvPr>
        </p:nvSpPr>
        <p:spPr>
          <a:xfrm>
            <a:off x="728315" y="2216501"/>
            <a:ext cx="6284912" cy="4892675"/>
          </a:xfrm>
          <a:noFill/>
        </p:spPr>
        <p:txBody>
          <a:bodyPr>
            <a:normAutofit/>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pitchFamily="32"/>
                <a:ea typeface="Arial Unicode MS" pitchFamily="2"/>
                <a:cs typeface="Arial Unicode MS"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pitchFamily="32"/>
                <a:ea typeface="Arial Unicode MS" pitchFamily="2"/>
                <a:cs typeface="Arial Unicode MS"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pitchFamily="32"/>
                <a:ea typeface="Arial Unicode MS" pitchFamily="2"/>
                <a:cs typeface="Arial Unicode MS"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5pPr>
            <a:lvl6pPr marL="2591999"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6pPr>
            <a:lvl7pPr marL="3023999"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9pPr>
          </a:lstStyle>
          <a:p>
            <a:pPr marL="0" indent="0">
              <a:spcAft>
                <a:spcPts val="600"/>
              </a:spcAft>
              <a:buSzPct val="110000"/>
              <a:buNone/>
            </a:pPr>
            <a:r>
              <a:rPr sz="2500" b="1" dirty="0" smtClean="0">
                <a:solidFill>
                  <a:schemeClr val="tx1"/>
                </a:solidFill>
                <a:latin typeface="Calibri" pitchFamily="34"/>
                <a:cs typeface="Times New Roman"/>
              </a:rPr>
              <a:t>#1-2 		Student Success</a:t>
            </a:r>
          </a:p>
          <a:p>
            <a:pPr marL="0" indent="0">
              <a:spcAft>
                <a:spcPts val="600"/>
              </a:spcAft>
              <a:buSzPct val="110000"/>
              <a:buNone/>
            </a:pPr>
            <a:r>
              <a:rPr lang="en-US" sz="2500" b="1" dirty="0" smtClean="0">
                <a:solidFill>
                  <a:schemeClr val="tx1"/>
                </a:solidFill>
                <a:latin typeface="Calibri" pitchFamily="34"/>
                <a:cs typeface="Times New Roman"/>
              </a:rPr>
              <a:t>#3 		Career </a:t>
            </a:r>
            <a:r>
              <a:rPr lang="en-US" sz="2500" b="1" dirty="0">
                <a:solidFill>
                  <a:schemeClr val="tx1"/>
                </a:solidFill>
                <a:latin typeface="Calibri" pitchFamily="34"/>
                <a:cs typeface="Times New Roman"/>
              </a:rPr>
              <a:t>Pathways</a:t>
            </a:r>
          </a:p>
          <a:p>
            <a:pPr marL="0" indent="0">
              <a:spcAft>
                <a:spcPts val="600"/>
              </a:spcAft>
              <a:buSzPct val="110000"/>
              <a:buNone/>
            </a:pPr>
            <a:r>
              <a:rPr lang="en-US" sz="2500" b="1" dirty="0">
                <a:solidFill>
                  <a:schemeClr val="tx1"/>
                </a:solidFill>
                <a:latin typeface="Calibri" pitchFamily="34"/>
                <a:cs typeface="Times New Roman"/>
              </a:rPr>
              <a:t>#</a:t>
            </a:r>
            <a:r>
              <a:rPr lang="en-US" sz="2500" b="1" dirty="0" smtClean="0">
                <a:solidFill>
                  <a:schemeClr val="tx1"/>
                </a:solidFill>
                <a:latin typeface="Calibri" pitchFamily="34"/>
                <a:cs typeface="Times New Roman"/>
              </a:rPr>
              <a:t>4-6		Workforce Data &amp; Outcomes</a:t>
            </a:r>
          </a:p>
          <a:p>
            <a:pPr marL="0" indent="0">
              <a:spcAft>
                <a:spcPts val="600"/>
              </a:spcAft>
              <a:buSzPct val="110000"/>
              <a:buNone/>
            </a:pPr>
            <a:r>
              <a:rPr lang="en-US" sz="2500" b="1" dirty="0" smtClean="0">
                <a:solidFill>
                  <a:schemeClr val="tx1"/>
                </a:solidFill>
                <a:latin typeface="Calibri" pitchFamily="34"/>
                <a:cs typeface="Times New Roman"/>
              </a:rPr>
              <a:t>#7-12		Curriculum</a:t>
            </a:r>
          </a:p>
          <a:p>
            <a:pPr marL="0" indent="0">
              <a:spcAft>
                <a:spcPts val="600"/>
              </a:spcAft>
              <a:buSzPct val="110000"/>
              <a:buNone/>
            </a:pPr>
            <a:r>
              <a:rPr lang="en-US" sz="2500" b="1" dirty="0" smtClean="0">
                <a:solidFill>
                  <a:schemeClr val="tx1"/>
                </a:solidFill>
                <a:latin typeface="Calibri" pitchFamily="34"/>
                <a:cs typeface="Times New Roman"/>
              </a:rPr>
              <a:t>#13-16 	CTE Faculty</a:t>
            </a:r>
          </a:p>
          <a:p>
            <a:pPr marL="0" indent="0">
              <a:spcAft>
                <a:spcPts val="600"/>
              </a:spcAft>
              <a:buSzPct val="110000"/>
              <a:buNone/>
            </a:pPr>
            <a:r>
              <a:rPr lang="en-US" sz="2500" b="1" dirty="0" smtClean="0">
                <a:solidFill>
                  <a:schemeClr val="tx1"/>
                </a:solidFill>
                <a:latin typeface="Calibri" pitchFamily="34"/>
                <a:cs typeface="Times New Roman"/>
              </a:rPr>
              <a:t>#17-20 	Regional Coordination</a:t>
            </a:r>
          </a:p>
          <a:p>
            <a:pPr marL="0" indent="0">
              <a:spcAft>
                <a:spcPts val="600"/>
              </a:spcAft>
              <a:buSzPct val="110000"/>
              <a:buNone/>
            </a:pPr>
            <a:r>
              <a:rPr lang="en-US" sz="2500" b="1" dirty="0" smtClean="0">
                <a:solidFill>
                  <a:schemeClr val="tx1"/>
                </a:solidFill>
                <a:latin typeface="Calibri" pitchFamily="34"/>
                <a:cs typeface="Times New Roman"/>
              </a:rPr>
              <a:t>#21-25		Funding</a:t>
            </a:r>
            <a:endParaRPr lang="en-US" sz="2500" b="1" dirty="0">
              <a:solidFill>
                <a:schemeClr val="tx1"/>
              </a:solidFill>
              <a:latin typeface="Calibri" pitchFamily="34"/>
              <a:cs typeface="Times New Roman"/>
            </a:endParaRPr>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13227" y="5801264"/>
            <a:ext cx="179809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99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71113" y="729064"/>
            <a:ext cx="8001000" cy="1142639"/>
          </a:xfrm>
        </p:spPr>
        <p:txBody>
          <a:bodyPr>
            <a:normAutofit/>
          </a:bodyPr>
          <a:lstStyle/>
          <a:p>
            <a:pPr>
              <a:buNone/>
            </a:pPr>
            <a:r>
              <a:rPr lang="en-US" sz="2800" b="1" dirty="0" smtClean="0">
                <a:solidFill>
                  <a:schemeClr val="tx1"/>
                </a:solidFill>
              </a:rPr>
              <a:t>Recommendations: </a:t>
            </a:r>
            <a:r>
              <a:rPr lang="en-US" sz="2800" b="1" dirty="0">
                <a:solidFill>
                  <a:schemeClr val="tx1"/>
                </a:solidFill>
              </a:rPr>
              <a:t> </a:t>
            </a: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Workforce Data &amp; Outcomes</a:t>
            </a:r>
            <a:endParaRPr lang="en-US" sz="2800" b="1" dirty="0">
              <a:solidFill>
                <a:schemeClr val="tx1"/>
              </a:solidFill>
            </a:endParaRPr>
          </a:p>
        </p:txBody>
      </p:sp>
      <p:sp>
        <p:nvSpPr>
          <p:cNvPr id="3" name="Content Placeholder 2"/>
          <p:cNvSpPr>
            <a:spLocks noGrp="1"/>
          </p:cNvSpPr>
          <p:nvPr>
            <p:ph idx="1"/>
          </p:nvPr>
        </p:nvSpPr>
        <p:spPr>
          <a:xfrm>
            <a:off x="1008530" y="2073088"/>
            <a:ext cx="6660776" cy="4262977"/>
          </a:xfrm>
          <a:solidFill>
            <a:schemeClr val="bg1"/>
          </a:solidFill>
        </p:spPr>
        <p:txBody>
          <a:bodyPr>
            <a:noAutofit/>
          </a:bodyPr>
          <a:lstStyle/>
          <a:p>
            <a:pPr marL="457200" indent="-457200">
              <a:spcBef>
                <a:spcPts val="1200"/>
              </a:spcBef>
              <a:buNone/>
            </a:pPr>
            <a:r>
              <a:rPr lang="en-US" sz="2000" dirty="0" smtClean="0"/>
              <a:t>4a. </a:t>
            </a:r>
            <a:r>
              <a:rPr lang="en-US" sz="2000" b="1" dirty="0" smtClean="0">
                <a:solidFill>
                  <a:srgbClr val="003399"/>
                </a:solidFill>
              </a:rPr>
              <a:t>Common </a:t>
            </a:r>
            <a:r>
              <a:rPr lang="en-US" sz="2000" b="1" dirty="0">
                <a:solidFill>
                  <a:srgbClr val="003399"/>
                </a:solidFill>
              </a:rPr>
              <a:t>workforce </a:t>
            </a:r>
            <a:r>
              <a:rPr lang="en-US" sz="2000" b="1" dirty="0" smtClean="0">
                <a:solidFill>
                  <a:srgbClr val="003399"/>
                </a:solidFill>
              </a:rPr>
              <a:t>metrics</a:t>
            </a:r>
            <a:endParaRPr lang="en-US" sz="2000" dirty="0" smtClean="0"/>
          </a:p>
          <a:p>
            <a:pPr marL="457200" indent="-457200">
              <a:spcBef>
                <a:spcPts val="1200"/>
              </a:spcBef>
              <a:buNone/>
            </a:pPr>
            <a:r>
              <a:rPr lang="en-US" sz="2000" dirty="0" smtClean="0"/>
              <a:t>4b. </a:t>
            </a:r>
            <a:r>
              <a:rPr lang="en-US" sz="2000" b="1" dirty="0" smtClean="0">
                <a:solidFill>
                  <a:srgbClr val="003399"/>
                </a:solidFill>
              </a:rPr>
              <a:t>Recognition of ‘skills builder’ </a:t>
            </a:r>
            <a:r>
              <a:rPr lang="en-US" sz="2000" dirty="0" smtClean="0"/>
              <a:t>in student                             success</a:t>
            </a:r>
          </a:p>
          <a:p>
            <a:pPr marL="457200" indent="-457200">
              <a:spcBef>
                <a:spcPts val="1200"/>
              </a:spcBef>
              <a:buNone/>
            </a:pPr>
            <a:r>
              <a:rPr lang="en-US" sz="2000" dirty="0" smtClean="0"/>
              <a:t>4c. 	Report outcomes by student </a:t>
            </a:r>
            <a:r>
              <a:rPr lang="en-US" sz="2000" b="1" dirty="0" smtClean="0">
                <a:solidFill>
                  <a:srgbClr val="003399"/>
                </a:solidFill>
              </a:rPr>
              <a:t>demographics </a:t>
            </a:r>
            <a:r>
              <a:rPr lang="en-US" sz="2000" dirty="0" smtClean="0"/>
              <a:t>characteristics</a:t>
            </a:r>
          </a:p>
          <a:p>
            <a:pPr marL="457200" indent="-457200">
              <a:spcBef>
                <a:spcPts val="1200"/>
              </a:spcBef>
              <a:buNone/>
            </a:pPr>
            <a:r>
              <a:rPr lang="en-US" sz="2000" dirty="0" smtClean="0"/>
              <a:t>5.   	</a:t>
            </a:r>
            <a:r>
              <a:rPr lang="en-US" sz="2000" b="1" dirty="0">
                <a:solidFill>
                  <a:srgbClr val="003399"/>
                </a:solidFill>
              </a:rPr>
              <a:t>S</a:t>
            </a:r>
            <a:r>
              <a:rPr lang="en-US" sz="2000" b="1" dirty="0" smtClean="0">
                <a:solidFill>
                  <a:srgbClr val="003399"/>
                </a:solidFill>
              </a:rPr>
              <a:t>tudent identifier</a:t>
            </a:r>
            <a:endParaRPr lang="en-US" sz="2000" dirty="0"/>
          </a:p>
          <a:p>
            <a:pPr marL="457200" indent="-457200">
              <a:spcBef>
                <a:spcPts val="1200"/>
              </a:spcBef>
              <a:buNone/>
            </a:pPr>
            <a:r>
              <a:rPr lang="en-US" sz="2000" dirty="0" smtClean="0"/>
              <a:t>5a.  </a:t>
            </a:r>
            <a:r>
              <a:rPr lang="en-US" sz="2000" b="1" dirty="0" smtClean="0">
                <a:solidFill>
                  <a:srgbClr val="003399"/>
                </a:solidFill>
              </a:rPr>
              <a:t>Share</a:t>
            </a:r>
            <a:r>
              <a:rPr lang="en-US" sz="2000" dirty="0" smtClean="0"/>
              <a:t> </a:t>
            </a:r>
            <a:r>
              <a:rPr lang="en-US" sz="2000" dirty="0"/>
              <a:t>employment, licensing, certification, and wage outcome </a:t>
            </a:r>
            <a:r>
              <a:rPr lang="en-US" sz="2000" b="1" dirty="0">
                <a:solidFill>
                  <a:srgbClr val="003399"/>
                </a:solidFill>
              </a:rPr>
              <a:t>information</a:t>
            </a:r>
            <a:r>
              <a:rPr lang="en-US" sz="2000" dirty="0"/>
              <a:t>.</a:t>
            </a:r>
          </a:p>
          <a:p>
            <a:pPr marL="457200" indent="-457200">
              <a:spcBef>
                <a:spcPts val="1200"/>
              </a:spcBef>
              <a:buNone/>
            </a:pPr>
            <a:r>
              <a:rPr lang="en-US" sz="2000" dirty="0" smtClean="0"/>
              <a:t>6. 	</a:t>
            </a:r>
            <a:r>
              <a:rPr lang="en-US" sz="2000" b="1" dirty="0" smtClean="0">
                <a:solidFill>
                  <a:srgbClr val="003399"/>
                </a:solidFill>
              </a:rPr>
              <a:t>Improve </a:t>
            </a:r>
            <a:r>
              <a:rPr lang="en-US" sz="2000" b="1" dirty="0">
                <a:solidFill>
                  <a:srgbClr val="003399"/>
                </a:solidFill>
              </a:rPr>
              <a:t>the quality, accessibility, and utility </a:t>
            </a:r>
            <a:r>
              <a:rPr lang="en-US" sz="2000" dirty="0"/>
              <a:t>of student outcome and labor market </a:t>
            </a:r>
            <a:r>
              <a:rPr lang="en-US" sz="2000" b="1" dirty="0" smtClean="0">
                <a:solidFill>
                  <a:srgbClr val="003399"/>
                </a:solidFill>
              </a:rPr>
              <a:t>data</a:t>
            </a:r>
            <a:endParaRPr lang="en-US" sz="2000" dirty="0"/>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12106" y="2447231"/>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37959" y="3124200"/>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3140" y="1725862"/>
            <a:ext cx="902719" cy="7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07352" y="3698193"/>
            <a:ext cx="902719" cy="7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37959" y="4302768"/>
            <a:ext cx="902719" cy="7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7217" y="5270979"/>
            <a:ext cx="902719" cy="7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99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34936" y="1052952"/>
            <a:ext cx="8001000" cy="822332"/>
          </a:xfrm>
        </p:spPr>
        <p:txBody>
          <a:bodyPr>
            <a:normAutofit/>
          </a:bodyPr>
          <a:lstStyle/>
          <a:p>
            <a:pPr>
              <a:buNone/>
            </a:pPr>
            <a:r>
              <a:rPr lang="en-US" sz="3200" b="1" dirty="0" smtClean="0">
                <a:solidFill>
                  <a:schemeClr val="tx1"/>
                </a:solidFill>
              </a:rPr>
              <a:t>Legislation</a:t>
            </a:r>
            <a:endParaRPr lang="en-US" sz="3200" b="1" dirty="0">
              <a:solidFill>
                <a:schemeClr val="tx1"/>
              </a:solidFill>
            </a:endParaRPr>
          </a:p>
        </p:txBody>
      </p:sp>
      <p:sp>
        <p:nvSpPr>
          <p:cNvPr id="3" name="Content Placeholder 2"/>
          <p:cNvSpPr>
            <a:spLocks noGrp="1"/>
          </p:cNvSpPr>
          <p:nvPr>
            <p:ph idx="1"/>
          </p:nvPr>
        </p:nvSpPr>
        <p:spPr>
          <a:xfrm>
            <a:off x="1948746" y="2338586"/>
            <a:ext cx="6849035" cy="4520652"/>
          </a:xfrm>
          <a:solidFill>
            <a:schemeClr val="bg1"/>
          </a:solidFill>
        </p:spPr>
        <p:txBody>
          <a:bodyPr>
            <a:normAutofit/>
          </a:bodyPr>
          <a:lstStyle/>
          <a:p>
            <a:pPr marL="457200" indent="-457200">
              <a:spcBef>
                <a:spcPts val="1200"/>
              </a:spcBef>
              <a:buNone/>
            </a:pPr>
            <a:r>
              <a:rPr lang="en-US" sz="2500" b="1" dirty="0" smtClean="0">
                <a:solidFill>
                  <a:srgbClr val="003399"/>
                </a:solidFill>
              </a:rPr>
              <a:t>Assembly Bill 1892 (Medina) – </a:t>
            </a:r>
          </a:p>
          <a:p>
            <a:pPr marL="457200" indent="-457200">
              <a:spcBef>
                <a:spcPts val="1200"/>
              </a:spcBef>
              <a:buNone/>
            </a:pPr>
            <a:r>
              <a:rPr lang="en-US" sz="2500" b="1" dirty="0">
                <a:solidFill>
                  <a:srgbClr val="003399"/>
                </a:solidFill>
              </a:rPr>
              <a:t>	</a:t>
            </a:r>
            <a:r>
              <a:rPr lang="en-US" sz="2500" dirty="0" err="1" smtClean="0"/>
              <a:t>CalGrant</a:t>
            </a:r>
            <a:r>
              <a:rPr lang="en-US" sz="2500" dirty="0" smtClean="0"/>
              <a:t> C financial aid </a:t>
            </a:r>
          </a:p>
          <a:p>
            <a:pPr marL="457200" indent="-457200">
              <a:spcBef>
                <a:spcPts val="1200"/>
              </a:spcBef>
              <a:buNone/>
            </a:pPr>
            <a:r>
              <a:rPr lang="en-US" sz="2500" dirty="0"/>
              <a:t>	</a:t>
            </a:r>
            <a:r>
              <a:rPr lang="en-US" sz="2500" dirty="0" smtClean="0"/>
              <a:t>Recommendation #1F</a:t>
            </a:r>
          </a:p>
          <a:p>
            <a:pPr marL="457200" indent="-457200">
              <a:spcBef>
                <a:spcPts val="1200"/>
              </a:spcBef>
              <a:buNone/>
            </a:pPr>
            <a:r>
              <a:rPr lang="en-US" sz="2500" b="1" dirty="0" smtClean="0">
                <a:solidFill>
                  <a:srgbClr val="003399"/>
                </a:solidFill>
              </a:rPr>
              <a:t>Senate Bill 66 (Leyva) – </a:t>
            </a:r>
          </a:p>
          <a:p>
            <a:pPr marL="457200" indent="-457200">
              <a:spcBef>
                <a:spcPts val="1200"/>
              </a:spcBef>
              <a:buNone/>
            </a:pPr>
            <a:r>
              <a:rPr lang="en-US" sz="2500" b="1" dirty="0">
                <a:solidFill>
                  <a:srgbClr val="003399"/>
                </a:solidFill>
              </a:rPr>
              <a:t>	</a:t>
            </a:r>
            <a:r>
              <a:rPr lang="en-US" sz="2500" dirty="0"/>
              <a:t>D</a:t>
            </a:r>
            <a:r>
              <a:rPr lang="en-US" sz="2500" dirty="0" smtClean="0"/>
              <a:t>ata sharing </a:t>
            </a:r>
          </a:p>
          <a:p>
            <a:pPr marL="457200" indent="-457200">
              <a:spcBef>
                <a:spcPts val="1200"/>
              </a:spcBef>
              <a:buNone/>
            </a:pPr>
            <a:r>
              <a:rPr lang="en-US" sz="2500" dirty="0"/>
              <a:t>	</a:t>
            </a:r>
            <a:r>
              <a:rPr lang="en-US" sz="2500" dirty="0" smtClean="0"/>
              <a:t>Recommendations #4a, 5a, 5b</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56866" y="2580839"/>
            <a:ext cx="902719" cy="7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05507" y="4073648"/>
            <a:ext cx="902719" cy="7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54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6158" y="1113310"/>
            <a:ext cx="8001000" cy="822332"/>
          </a:xfrm>
        </p:spPr>
        <p:txBody>
          <a:bodyPr>
            <a:normAutofit/>
          </a:bodyPr>
          <a:lstStyle/>
          <a:p>
            <a:pPr>
              <a:buNone/>
            </a:pPr>
            <a:r>
              <a:rPr lang="en-US" b="1" dirty="0" smtClean="0">
                <a:solidFill>
                  <a:schemeClr val="tx1"/>
                </a:solidFill>
              </a:rPr>
              <a:t>Budget</a:t>
            </a:r>
            <a:endParaRPr lang="en-US" b="1" dirty="0">
              <a:solidFill>
                <a:schemeClr val="tx1"/>
              </a:solidFill>
            </a:endParaRPr>
          </a:p>
        </p:txBody>
      </p:sp>
      <p:sp>
        <p:nvSpPr>
          <p:cNvPr id="3" name="Content Placeholder 2"/>
          <p:cNvSpPr>
            <a:spLocks noGrp="1"/>
          </p:cNvSpPr>
          <p:nvPr>
            <p:ph idx="1"/>
          </p:nvPr>
        </p:nvSpPr>
        <p:spPr>
          <a:xfrm>
            <a:off x="1237129" y="2129277"/>
            <a:ext cx="5903093" cy="3613945"/>
          </a:xfrm>
          <a:solidFill>
            <a:schemeClr val="bg1"/>
          </a:solidFill>
        </p:spPr>
        <p:txBody>
          <a:bodyPr>
            <a:normAutofit/>
          </a:bodyPr>
          <a:lstStyle/>
          <a:p>
            <a:pPr marL="457200" indent="-457200">
              <a:spcBef>
                <a:spcPts val="1200"/>
              </a:spcBef>
              <a:buNone/>
            </a:pPr>
            <a:r>
              <a:rPr lang="en-US" sz="2500" b="1" dirty="0" smtClean="0">
                <a:solidFill>
                  <a:srgbClr val="1575BB"/>
                </a:solidFill>
              </a:rPr>
              <a:t>$200M Trailer Bill Language</a:t>
            </a:r>
          </a:p>
          <a:p>
            <a:pPr marL="457200" indent="-457200">
              <a:spcBef>
                <a:spcPts val="1200"/>
              </a:spcBef>
              <a:buFont typeface="Wingdings" panose="05000000000000000000" pitchFamily="2" charset="2"/>
              <a:buChar char="§"/>
            </a:pPr>
            <a:r>
              <a:rPr lang="en-US" sz="2000" u="sng" dirty="0" smtClean="0">
                <a:solidFill>
                  <a:schemeClr val="tx1"/>
                </a:solidFill>
              </a:rPr>
              <a:t>Expand</a:t>
            </a:r>
            <a:r>
              <a:rPr lang="en-US" sz="2000" dirty="0" smtClean="0">
                <a:solidFill>
                  <a:schemeClr val="tx1"/>
                </a:solidFill>
              </a:rPr>
              <a:t> the availability of </a:t>
            </a:r>
            <a:r>
              <a:rPr lang="en-US" sz="2000" u="sng" dirty="0" smtClean="0">
                <a:solidFill>
                  <a:schemeClr val="tx1"/>
                </a:solidFill>
              </a:rPr>
              <a:t>quality</a:t>
            </a:r>
            <a:r>
              <a:rPr lang="en-US" sz="2000" dirty="0" smtClean="0">
                <a:solidFill>
                  <a:schemeClr val="tx1"/>
                </a:solidFill>
              </a:rPr>
              <a:t> CTE</a:t>
            </a:r>
          </a:p>
          <a:p>
            <a:pPr marL="457200" indent="-457200">
              <a:spcBef>
                <a:spcPts val="1200"/>
              </a:spcBef>
              <a:buFont typeface="Wingdings" panose="05000000000000000000" pitchFamily="2" charset="2"/>
              <a:buChar char="§"/>
            </a:pPr>
            <a:r>
              <a:rPr lang="en-US" sz="2000" dirty="0" smtClean="0">
                <a:solidFill>
                  <a:schemeClr val="tx1"/>
                </a:solidFill>
              </a:rPr>
              <a:t>Key components:</a:t>
            </a:r>
          </a:p>
          <a:p>
            <a:pPr marL="889200" lvl="1" indent="-457200">
              <a:spcBef>
                <a:spcPts val="1200"/>
              </a:spcBef>
              <a:buFont typeface="Wingdings" panose="05000000000000000000" pitchFamily="2" charset="2"/>
              <a:buChar char="ü"/>
            </a:pPr>
            <a:r>
              <a:rPr lang="en-US" sz="2000" dirty="0" smtClean="0">
                <a:solidFill>
                  <a:schemeClr val="tx1"/>
                </a:solidFill>
              </a:rPr>
              <a:t>Regional planning</a:t>
            </a:r>
          </a:p>
          <a:p>
            <a:pPr marL="889200" lvl="1" indent="-457200">
              <a:spcBef>
                <a:spcPts val="1200"/>
              </a:spcBef>
              <a:buFont typeface="Wingdings" panose="05000000000000000000" pitchFamily="2" charset="2"/>
              <a:buChar char="ü"/>
            </a:pPr>
            <a:r>
              <a:rPr lang="en-US" sz="2000" dirty="0" smtClean="0">
                <a:solidFill>
                  <a:schemeClr val="tx1"/>
                </a:solidFill>
              </a:rPr>
              <a:t>Allocation model</a:t>
            </a:r>
          </a:p>
          <a:p>
            <a:pPr marL="889200" lvl="1" indent="-457200">
              <a:spcBef>
                <a:spcPts val="1200"/>
              </a:spcBef>
              <a:buFont typeface="Wingdings" panose="05000000000000000000" pitchFamily="2" charset="2"/>
              <a:buChar char="ü"/>
            </a:pPr>
            <a:r>
              <a:rPr lang="en-US" sz="2000" dirty="0" smtClean="0">
                <a:solidFill>
                  <a:schemeClr val="tx1"/>
                </a:solidFill>
              </a:rPr>
              <a:t>Allowable expenditures</a:t>
            </a:r>
          </a:p>
          <a:p>
            <a:pPr marL="889200" lvl="1" indent="-457200">
              <a:spcBef>
                <a:spcPts val="1200"/>
              </a:spcBef>
              <a:buFont typeface="Wingdings" panose="05000000000000000000" pitchFamily="2" charset="2"/>
              <a:buChar char="ü"/>
            </a:pPr>
            <a:r>
              <a:rPr lang="en-US" sz="2000" dirty="0" smtClean="0">
                <a:solidFill>
                  <a:schemeClr val="tx1"/>
                </a:solidFill>
              </a:rPr>
              <a:t>Maintenance of effort</a:t>
            </a:r>
          </a:p>
          <a:p>
            <a:pPr marL="889200" lvl="1" indent="-457200">
              <a:spcBef>
                <a:spcPts val="1200"/>
              </a:spcBef>
              <a:buFont typeface="Wingdings" panose="05000000000000000000" pitchFamily="2" charset="2"/>
              <a:buChar char="§"/>
            </a:pPr>
            <a:endParaRPr lang="en-US" sz="2000" dirty="0" smtClean="0">
              <a:solidFill>
                <a:schemeClr val="tx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40222" y="1955135"/>
            <a:ext cx="902719" cy="7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5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heme/theme1.xml><?xml version="1.0" encoding="utf-8"?>
<a:theme xmlns:a="http://schemas.openxmlformats.org/drawingml/2006/main" name="Senate Template Plain">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E08B9877-1A5F-4C8C-AE8B-A393F1B2205C}" vid="{6C1C3204-970A-4D19-960B-0C81057B6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Senate Template Plain.thmx</Template>
  <TotalTime>234</TotalTime>
  <Words>732</Words>
  <Application>Microsoft Macintosh PowerPoint</Application>
  <PresentationFormat>On-screen Show (4:3)</PresentationFormat>
  <Paragraphs>192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Senate Template Plain</vt:lpstr>
      <vt:lpstr>CTE Strong Workforce Task Force Recommendation Implementation</vt:lpstr>
      <vt:lpstr>PowerPoint Presentation</vt:lpstr>
      <vt:lpstr>Student Success</vt:lpstr>
      <vt:lpstr>California needs  1 million more  AA, certificates, or industry-valued credentials.  </vt:lpstr>
      <vt:lpstr>Career Technical Education (CTE):  The Path Out of Poverty</vt:lpstr>
      <vt:lpstr>25 Strong Workforce Recommendations </vt:lpstr>
      <vt:lpstr>Recommendations:   Workforce Data &amp; Outcomes</vt:lpstr>
      <vt:lpstr>Legislation</vt:lpstr>
      <vt:lpstr>Budget</vt:lpstr>
      <vt:lpstr>PowerPoint Presentation</vt:lpstr>
      <vt:lpstr>PowerPoint Presentation</vt:lpstr>
      <vt:lpstr>Strong Workforce Task Force Recommendations Implementation</vt:lpstr>
      <vt:lpstr>Recommendations and Faculty Purview</vt:lpstr>
      <vt:lpstr>Involvement of ASCCC Committees</vt:lpstr>
      <vt:lpstr>Work in Progress…</vt:lpstr>
      <vt:lpstr>Participate!</vt:lpstr>
      <vt:lpstr>Participate!</vt:lpstr>
      <vt:lpstr>Student Success Act Speaks Through the CCC System Strategic Plan (2013 Update)</vt:lpstr>
      <vt:lpstr>SSSP to StrongForce  Advisement &amp; Ed Plans</vt:lpstr>
      <vt:lpstr>Career Pathway Relational System</vt:lpstr>
      <vt:lpstr>Questions or Comments?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Task Force Implementation</dc:title>
  <dc:creator>Julie Bruno</dc:creator>
  <cp:lastModifiedBy>Julie Bruno</cp:lastModifiedBy>
  <cp:revision>18</cp:revision>
  <dcterms:created xsi:type="dcterms:W3CDTF">2016-05-02T22:00:14Z</dcterms:created>
  <dcterms:modified xsi:type="dcterms:W3CDTF">2016-05-11T16:12:26Z</dcterms:modified>
</cp:coreProperties>
</file>