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20"/>
  </p:notesMasterIdLst>
  <p:sldIdLst>
    <p:sldId id="256" r:id="rId2"/>
    <p:sldId id="257" r:id="rId3"/>
    <p:sldId id="263" r:id="rId4"/>
    <p:sldId id="258" r:id="rId5"/>
    <p:sldId id="261" r:id="rId6"/>
    <p:sldId id="266" r:id="rId7"/>
    <p:sldId id="267" r:id="rId8"/>
    <p:sldId id="271" r:id="rId9"/>
    <p:sldId id="275" r:id="rId10"/>
    <p:sldId id="268" r:id="rId11"/>
    <p:sldId id="273" r:id="rId12"/>
    <p:sldId id="269" r:id="rId13"/>
    <p:sldId id="277" r:id="rId14"/>
    <p:sldId id="270" r:id="rId15"/>
    <p:sldId id="274" r:id="rId16"/>
    <p:sldId id="265" r:id="rId17"/>
    <p:sldId id="264" r:id="rId18"/>
    <p:sldId id="262"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19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57C533B-3191-45BD-A02B-988C129AB4FE}" type="datetimeFigureOut">
              <a:rPr lang="en-US" smtClean="0"/>
              <a:t>5/26/2016</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746296D-FDF8-4110-9396-758951FA094A}" type="slidenum">
              <a:rPr lang="en-US" smtClean="0"/>
              <a:t>‹#›</a:t>
            </a:fld>
            <a:endParaRPr lang="en-US" dirty="0"/>
          </a:p>
        </p:txBody>
      </p:sp>
    </p:spTree>
    <p:extLst>
      <p:ext uri="{BB962C8B-B14F-4D97-AF65-F5344CB8AC3E}">
        <p14:creationId xmlns:p14="http://schemas.microsoft.com/office/powerpoint/2010/main" val="660915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46296D-FDF8-4110-9396-758951FA094A}" type="slidenum">
              <a:rPr lang="en-US" smtClean="0"/>
              <a:t>8</a:t>
            </a:fld>
            <a:endParaRPr lang="en-US" dirty="0"/>
          </a:p>
        </p:txBody>
      </p:sp>
    </p:spTree>
    <p:extLst>
      <p:ext uri="{BB962C8B-B14F-4D97-AF65-F5344CB8AC3E}">
        <p14:creationId xmlns:p14="http://schemas.microsoft.com/office/powerpoint/2010/main" val="377171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974E4A-DB7E-4A6D-BAD1-FDEA4836B179}"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879407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EDBC2791-4CA5-42B6-8606-7F37C1EFA1DF}" type="datetime1">
              <a:rPr lang="en-US" smtClean="0"/>
              <a:t>5/26/2016</a:t>
            </a:fld>
            <a:endParaRPr lang="en-US"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B9D2C864-9362-43C7-A136-D9C41D93A96D}" type="slidenum">
              <a:rPr lang="en-US" smtClean="0"/>
              <a:t>‹#›</a:t>
            </a:fld>
            <a:endParaRPr lang="en-US"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3362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9FFA52-E533-4F68-9B6A-B8C0F9A2007B}" type="datetime1">
              <a:rPr lang="en-US" smtClean="0"/>
              <a:t>5/26/2016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2936982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A172EE-4573-4151-8F7A-1486B00B1076}" type="datetime1">
              <a:rPr lang="en-US" smtClean="0"/>
              <a:t>5/26/2016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351602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38EF2C-8D0F-4582-88D6-96CE4624B6B6}" type="datetime1">
              <a:rPr lang="en-US" smtClean="0"/>
              <a:t>5/26/2016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552259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130D809B-4553-41A7-B12C-C409D0D74926}" type="datetime1">
              <a:rPr lang="en-US" smtClean="0"/>
              <a:t>5/26/2016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extLst>
      <p:ext uri="{BB962C8B-B14F-4D97-AF65-F5344CB8AC3E}">
        <p14:creationId xmlns:p14="http://schemas.microsoft.com/office/powerpoint/2010/main" val="122698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3F83C2-5FBE-4030-8951-DC90B0513B48}" type="datetime1">
              <a:rPr lang="en-US" smtClean="0"/>
              <a:t>5/26/2016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2910511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FA15D9CE-C3A0-4C5E-931B-3130954054C3}" type="datetime1">
              <a:rPr lang="en-US" smtClean="0"/>
              <a:t>5/26/2016</a:t>
            </a:fld>
            <a:endParaRPr lang="en-US" dirty="0"/>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B9D2C864-9362-43C7-A136-D9C41D93A96D}" type="slidenum">
              <a:rPr lang="en-US" smtClean="0"/>
              <a:t>‹#›</a:t>
            </a:fld>
            <a:endParaRPr lang="en-US" dirty="0"/>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7652263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C61694-067D-4A25-898C-4C387520487D}" type="datetime1">
              <a:rPr lang="en-US" smtClean="0"/>
              <a:t>5/26/2016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4063940703"/>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01FF85-F76B-4D9B-9E2C-AA7AEBCC7C71}" type="datetime1">
              <a:rPr lang="en-US" smtClean="0"/>
              <a:t>5/26/2016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319393126"/>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C01970-B53C-41F3-9AA1-4F5CDD668BA1}" type="datetime1">
              <a:rPr lang="en-US" smtClean="0"/>
              <a:t>5/26/2016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217132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7B147-8836-4451-A054-E9761DDE3921}" type="datetime1">
              <a:rPr lang="en-US" smtClean="0"/>
              <a:t>5/26/2016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420713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73789" y="6375679"/>
            <a:ext cx="925016" cy="348462"/>
          </a:xfrm>
        </p:spPr>
        <p:txBody>
          <a:bodyPr/>
          <a:lstStyle/>
          <a:p>
            <a:fld id="{83B1724E-1EAA-46BC-A4F8-786ED2099C89}" type="datetime1">
              <a:rPr lang="en-US" smtClean="0"/>
              <a:t>5/26/2016</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68261" y="6375679"/>
            <a:ext cx="924342" cy="345796"/>
          </a:xfrm>
        </p:spPr>
        <p:txBody>
          <a:bodyPr/>
          <a:lstStyle/>
          <a:p>
            <a:fld id="{B9D2C864-9362-43C7-A136-D9C41D93A96D}" type="slidenum">
              <a:rPr lang="en-US" smtClean="0"/>
              <a:t>‹#›</a:t>
            </a:fld>
            <a:endParaRPr lang="en-US" dirty="0"/>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44597076"/>
      </p:ext>
    </p:extLst>
  </p:cSld>
  <p:clrMapOvr>
    <a:masterClrMapping/>
  </p:clrMapOvr>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74463" y="6375679"/>
            <a:ext cx="924342" cy="348462"/>
          </a:xfrm>
        </p:spPr>
        <p:txBody>
          <a:bodyPr/>
          <a:lstStyle/>
          <a:p>
            <a:fld id="{E7DF1F64-BF04-4B54-85B3-1071825A4E6E}" type="datetime1">
              <a:rPr lang="en-US" smtClean="0"/>
              <a:t>5/26/2016</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fld id="{B9D2C864-9362-43C7-A136-D9C41D93A96D}" type="slidenum">
              <a:rPr lang="en-US" smtClean="0"/>
              <a:t>‹#›</a:t>
            </a:fld>
            <a:endParaRPr lang="en-US" dirty="0"/>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6153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9B1D933C-1599-4270-ABC1-D77148D95C89}" type="datetime1">
              <a:rPr lang="en-US" smtClean="0"/>
              <a:t>5/26/2016</a:t>
            </a:fld>
            <a:endParaRPr lang="en-US"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B9D2C864-9362-43C7-A136-D9C41D93A96D}" type="slidenum">
              <a:rPr lang="en-US" smtClean="0"/>
              <a:t>‹#›</a:t>
            </a:fld>
            <a:endParaRPr lang="en-US"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1115349400"/>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Lst>
  <p:hf hdr="0"/>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jpe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mailto:fosteraa@wlac.edu" TargetMode="External"/><Relationship Id="rId2" Type="http://schemas.openxmlformats.org/officeDocument/2006/relationships/hyperlink" Target="mailto:robinsej@lattc.ec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Equity: Still Working on It</a:t>
            </a:r>
            <a:endParaRPr lang="en-US" dirty="0"/>
          </a:p>
        </p:txBody>
      </p:sp>
      <p:sp>
        <p:nvSpPr>
          <p:cNvPr id="3" name="Subtitle 2"/>
          <p:cNvSpPr>
            <a:spLocks noGrp="1"/>
          </p:cNvSpPr>
          <p:nvPr>
            <p:ph type="subTitle" idx="1"/>
          </p:nvPr>
        </p:nvSpPr>
        <p:spPr/>
        <p:txBody>
          <a:bodyPr>
            <a:normAutofit fontScale="25000" lnSpcReduction="20000"/>
          </a:bodyPr>
          <a:lstStyle/>
          <a:p>
            <a:r>
              <a:rPr lang="en-US" sz="4400" dirty="0" smtClean="0"/>
              <a:t>Elton J. Robinson</a:t>
            </a:r>
          </a:p>
          <a:p>
            <a:r>
              <a:rPr lang="en-US" sz="4400" dirty="0" smtClean="0"/>
              <a:t>Los Angeles Trade Technical College</a:t>
            </a:r>
          </a:p>
          <a:p>
            <a:r>
              <a:rPr lang="en-US" sz="4400" dirty="0" smtClean="0"/>
              <a:t>Adrienne Foster, Ph.D.</a:t>
            </a:r>
          </a:p>
          <a:p>
            <a:r>
              <a:rPr lang="en-US" sz="4400" dirty="0" smtClean="0"/>
              <a:t>West Los Angeles College</a:t>
            </a:r>
          </a:p>
          <a:p>
            <a:endParaRPr lang="en-US" dirty="0"/>
          </a:p>
          <a:p>
            <a:r>
              <a:rPr lang="en-US" dirty="0" smtClean="0"/>
              <a:t>Adr</a:t>
            </a:r>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1</a:t>
            </a:fld>
            <a:endParaRPr lang="en-US" dirty="0"/>
          </a:p>
        </p:txBody>
      </p:sp>
    </p:spTree>
    <p:extLst>
      <p:ext uri="{BB962C8B-B14F-4D97-AF65-F5344CB8AC3E}">
        <p14:creationId xmlns:p14="http://schemas.microsoft.com/office/powerpoint/2010/main" val="24837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244" y="352179"/>
            <a:ext cx="7313613" cy="868362"/>
          </a:xfrm>
        </p:spPr>
        <p:txBody>
          <a:bodyPr/>
          <a:lstStyle/>
          <a:p>
            <a:r>
              <a:rPr lang="en-US" sz="3600" dirty="0" smtClean="0"/>
              <a:t>Equity: Recruitment of Students</a:t>
            </a:r>
            <a:endParaRPr lang="en-US" sz="3600" dirty="0"/>
          </a:p>
        </p:txBody>
      </p:sp>
      <p:sp>
        <p:nvSpPr>
          <p:cNvPr id="3" name="Content Placeholder 2"/>
          <p:cNvSpPr>
            <a:spLocks noGrp="1"/>
          </p:cNvSpPr>
          <p:nvPr>
            <p:ph idx="1"/>
          </p:nvPr>
        </p:nvSpPr>
        <p:spPr/>
        <p:txBody>
          <a:bodyPr>
            <a:normAutofit fontScale="62500" lnSpcReduction="20000"/>
          </a:bodyPr>
          <a:lstStyle/>
          <a:p>
            <a:r>
              <a:rPr lang="en-US" sz="4000" dirty="0" smtClean="0"/>
              <a:t>Campus Career Days</a:t>
            </a:r>
          </a:p>
          <a:p>
            <a:pPr lvl="1"/>
            <a:r>
              <a:rPr lang="en-US" sz="2700" dirty="0" smtClean="0"/>
              <a:t>Department demonstrations</a:t>
            </a:r>
          </a:p>
          <a:p>
            <a:r>
              <a:rPr lang="en-US" sz="4000" dirty="0" smtClean="0"/>
              <a:t>Program and faculty webpages</a:t>
            </a:r>
          </a:p>
          <a:p>
            <a:r>
              <a:rPr lang="en-US" sz="4000" dirty="0" smtClean="0"/>
              <a:t>Tours of the CTE programs</a:t>
            </a:r>
          </a:p>
          <a:p>
            <a:pPr lvl="1"/>
            <a:r>
              <a:rPr lang="en-US" sz="2400" dirty="0" smtClean="0"/>
              <a:t>Department presentations</a:t>
            </a:r>
          </a:p>
          <a:p>
            <a:r>
              <a:rPr lang="en-US" sz="4000" dirty="0" smtClean="0"/>
              <a:t>Utilize on-campus PR</a:t>
            </a:r>
          </a:p>
          <a:p>
            <a:pPr lvl="1"/>
            <a:r>
              <a:rPr lang="en-US" sz="2400" dirty="0" smtClean="0"/>
              <a:t>Radio advertising </a:t>
            </a:r>
          </a:p>
          <a:p>
            <a:r>
              <a:rPr lang="en-US" sz="4000" dirty="0" smtClean="0"/>
              <a:t>Informing high school students about the CTE Pathways</a:t>
            </a:r>
            <a:endParaRPr lang="en-US" sz="4000" dirty="0"/>
          </a:p>
        </p:txBody>
      </p:sp>
      <p:sp>
        <p:nvSpPr>
          <p:cNvPr id="4" name="Date Placeholder 3"/>
          <p:cNvSpPr>
            <a:spLocks noGrp="1"/>
          </p:cNvSpPr>
          <p:nvPr>
            <p:ph type="dt" sz="half" idx="10"/>
          </p:nvPr>
        </p:nvSpPr>
        <p:spPr/>
        <p:txBody>
          <a:bodyPr/>
          <a:lstStyle/>
          <a:p>
            <a:fld id="{F83F83C2-5FBE-4030-8951-DC90B0513B48}" type="datetime1">
              <a:rPr lang="en-US" smtClean="0"/>
              <a:t>5/26/2016</a:t>
            </a:fld>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10</a:t>
            </a:fld>
            <a:endParaRPr lang="en-US" dirty="0"/>
          </a:p>
        </p:txBody>
      </p:sp>
    </p:spTree>
    <p:extLst>
      <p:ext uri="{BB962C8B-B14F-4D97-AF65-F5344CB8AC3E}">
        <p14:creationId xmlns:p14="http://schemas.microsoft.com/office/powerpoint/2010/main" val="1892465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642"/>
            <a:ext cx="7467600" cy="1348966"/>
          </a:xfrm>
        </p:spPr>
        <p:txBody>
          <a:bodyPr>
            <a:noAutofit/>
          </a:bodyPr>
          <a:lstStyle/>
          <a:p>
            <a:pPr algn="ctr"/>
            <a:r>
              <a:rPr lang="en-US" sz="4000" dirty="0" smtClean="0">
                <a:solidFill>
                  <a:schemeClr val="accent1">
                    <a:lumMod val="75000"/>
                  </a:schemeClr>
                </a:solidFill>
              </a:rPr>
              <a:t>barbering program </a:t>
            </a:r>
            <a:br>
              <a:rPr lang="en-US" sz="4000" dirty="0" smtClean="0">
                <a:solidFill>
                  <a:schemeClr val="accent1">
                    <a:lumMod val="75000"/>
                  </a:schemeClr>
                </a:solidFill>
              </a:rPr>
            </a:br>
            <a:r>
              <a:rPr lang="en-US" sz="4000" dirty="0" smtClean="0">
                <a:solidFill>
                  <a:schemeClr val="accent1">
                    <a:lumMod val="75000"/>
                  </a:schemeClr>
                </a:solidFill>
              </a:rPr>
              <a:t> the 1</a:t>
            </a:r>
            <a:r>
              <a:rPr lang="en-US" sz="4000" baseline="30000" dirty="0" smtClean="0">
                <a:solidFill>
                  <a:schemeClr val="accent1">
                    <a:lumMod val="75000"/>
                  </a:schemeClr>
                </a:solidFill>
              </a:rPr>
              <a:t>st</a:t>
            </a:r>
            <a:r>
              <a:rPr lang="en-US" sz="4000" dirty="0" smtClean="0">
                <a:solidFill>
                  <a:schemeClr val="accent1">
                    <a:lumMod val="75000"/>
                  </a:schemeClr>
                </a:solidFill>
              </a:rPr>
              <a:t> barbering program at the community college level in the state of California!</a:t>
            </a:r>
            <a:endParaRPr lang="en-US" sz="4000" dirty="0">
              <a:solidFill>
                <a:schemeClr val="accent1">
                  <a:lumMod val="75000"/>
                </a:schemeClr>
              </a:solidFill>
            </a:endParaRPr>
          </a:p>
        </p:txBody>
      </p:sp>
      <p:pic>
        <p:nvPicPr>
          <p:cNvPr id="4"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825294" y="3391278"/>
            <a:ext cx="2667000" cy="2221871"/>
          </a:xfrm>
        </p:spPr>
      </p:pic>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201625" y="3216361"/>
            <a:ext cx="1982204" cy="1986868"/>
          </a:xfrm>
          <a:prstGeom prst="rect">
            <a:avLst/>
          </a:prstGeom>
        </p:spPr>
      </p:pic>
      <p:pic>
        <p:nvPicPr>
          <p:cNvPr id="5" name="Picture 4"/>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657599" y="4934139"/>
            <a:ext cx="2475585" cy="1895787"/>
          </a:xfrm>
          <a:prstGeom prst="rect">
            <a:avLst/>
          </a:prstGeom>
        </p:spPr>
      </p:pic>
    </p:spTree>
    <p:extLst>
      <p:ext uri="{BB962C8B-B14F-4D97-AF65-F5344CB8AC3E}">
        <p14:creationId xmlns:p14="http://schemas.microsoft.com/office/powerpoint/2010/main" val="245669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Reshaping Student Orientations</a:t>
            </a:r>
            <a:endParaRPr lang="en-US" sz="3600" dirty="0"/>
          </a:p>
        </p:txBody>
      </p:sp>
      <p:sp>
        <p:nvSpPr>
          <p:cNvPr id="3" name="Content Placeholder 2"/>
          <p:cNvSpPr>
            <a:spLocks noGrp="1"/>
          </p:cNvSpPr>
          <p:nvPr>
            <p:ph idx="1"/>
          </p:nvPr>
        </p:nvSpPr>
        <p:spPr/>
        <p:txBody>
          <a:bodyPr>
            <a:normAutofit/>
          </a:bodyPr>
          <a:lstStyle/>
          <a:p>
            <a:r>
              <a:rPr lang="en-US" dirty="0"/>
              <a:t>Orientation Video of </a:t>
            </a:r>
            <a:r>
              <a:rPr lang="en-US" dirty="0" smtClean="0"/>
              <a:t>program or programs</a:t>
            </a:r>
          </a:p>
          <a:p>
            <a:r>
              <a:rPr lang="en-US" dirty="0" smtClean="0"/>
              <a:t>Curriculum maps made available at the orientations</a:t>
            </a:r>
            <a:endParaRPr lang="en-US" dirty="0"/>
          </a:p>
          <a:p>
            <a:r>
              <a:rPr lang="en-US" dirty="0" smtClean="0"/>
              <a:t>CTE Student Organizations – extracurricular activities for secondary/community college CTE students to deepen their understanding and knowledge about industries</a:t>
            </a:r>
          </a:p>
          <a:p>
            <a:r>
              <a:rPr lang="en-US" dirty="0" smtClean="0"/>
              <a:t> Counselors assigned to CTE disciplines</a:t>
            </a:r>
            <a:endParaRPr lang="en-US" dirty="0"/>
          </a:p>
        </p:txBody>
      </p:sp>
      <p:sp>
        <p:nvSpPr>
          <p:cNvPr id="4" name="Date Placeholder 3"/>
          <p:cNvSpPr>
            <a:spLocks noGrp="1"/>
          </p:cNvSpPr>
          <p:nvPr>
            <p:ph type="dt" sz="half" idx="10"/>
          </p:nvPr>
        </p:nvSpPr>
        <p:spPr/>
        <p:txBody>
          <a:bodyPr/>
          <a:lstStyle/>
          <a:p>
            <a:fld id="{F83F83C2-5FBE-4030-8951-DC90B0513B48}" type="datetime1">
              <a:rPr lang="en-US" smtClean="0"/>
              <a:t>5/26/2016</a:t>
            </a:fld>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12</a:t>
            </a:fld>
            <a:endParaRPr lang="en-US" dirty="0"/>
          </a:p>
        </p:txBody>
      </p:sp>
    </p:spTree>
    <p:extLst>
      <p:ext uri="{BB962C8B-B14F-4D97-AF65-F5344CB8AC3E}">
        <p14:creationId xmlns:p14="http://schemas.microsoft.com/office/powerpoint/2010/main" val="8332482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pPr algn="ctr"/>
            <a:r>
              <a:rPr lang="en-US" sz="3600" b="1" dirty="0" smtClean="0">
                <a:solidFill>
                  <a:schemeClr val="accent1">
                    <a:lumMod val="75000"/>
                  </a:schemeClr>
                </a:solidFill>
              </a:rPr>
              <a:t>2014 Junior Style Stars Winner Maria Solis </a:t>
            </a:r>
            <a:endParaRPr lang="en-US" sz="3600" b="1" dirty="0">
              <a:solidFill>
                <a:schemeClr val="accent1">
                  <a:lumMod val="75000"/>
                </a:schemeClr>
              </a:solidFill>
            </a:endParaRPr>
          </a:p>
        </p:txBody>
      </p:sp>
      <p:pic>
        <p:nvPicPr>
          <p:cNvPr id="3" name="Content Placeholder 2"/>
          <p:cNvPicPr>
            <a:picLocks noGrp="1" noChangeAspect="1"/>
          </p:cNvPicPr>
          <p:nvPr>
            <p:ph sz="quarter" idx="1"/>
          </p:nvPr>
        </p:nvPicPr>
        <p:blipFill>
          <a:blip r:embed="rId2" cstate="email">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381000" y="1752600"/>
            <a:ext cx="3426618" cy="4568825"/>
          </a:xfrm>
        </p:spPr>
      </p:pic>
      <p:pic>
        <p:nvPicPr>
          <p:cNvPr id="4" name="Picture 3"/>
          <p:cNvPicPr>
            <a:picLocks noChangeAspect="1"/>
          </p:cNvPicPr>
          <p:nvPr/>
        </p:nvPicPr>
        <p:blipFill>
          <a:blip r:embed="rId4" cstate="email">
            <a:extLst>
              <a:ext uri="{BEBA8EAE-BF5A-486C-A8C5-ECC9F3942E4B}">
                <a14:imgProps xmlns:a14="http://schemas.microsoft.com/office/drawing/2010/main">
                  <a14:imgLayer r:embed="rId5">
                    <a14:imgEffect>
                      <a14:brightnessContrast bright="40000"/>
                    </a14:imgEffect>
                  </a14:imgLayer>
                </a14:imgProps>
              </a:ext>
              <a:ext uri="{28A0092B-C50C-407E-A947-70E740481C1C}">
                <a14:useLocalDpi xmlns:a14="http://schemas.microsoft.com/office/drawing/2010/main" val="0"/>
              </a:ext>
            </a:extLst>
          </a:blip>
          <a:stretch>
            <a:fillRect/>
          </a:stretch>
        </p:blipFill>
        <p:spPr>
          <a:xfrm>
            <a:off x="4800600" y="1676400"/>
            <a:ext cx="3065859" cy="4572000"/>
          </a:xfrm>
          <a:prstGeom prst="rect">
            <a:avLst/>
          </a:prstGeom>
        </p:spPr>
      </p:pic>
    </p:spTree>
    <p:extLst>
      <p:ext uri="{BB962C8B-B14F-4D97-AF65-F5344CB8AC3E}">
        <p14:creationId xmlns:p14="http://schemas.microsoft.com/office/powerpoint/2010/main" val="3866435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 presetClass="entr" presetSubtype="4"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&amp; recruitment Options</a:t>
            </a:r>
            <a:endParaRPr lang="en-US" dirty="0"/>
          </a:p>
        </p:txBody>
      </p:sp>
      <p:sp>
        <p:nvSpPr>
          <p:cNvPr id="3" name="Content Placeholder 2"/>
          <p:cNvSpPr>
            <a:spLocks noGrp="1"/>
          </p:cNvSpPr>
          <p:nvPr>
            <p:ph idx="1"/>
          </p:nvPr>
        </p:nvSpPr>
        <p:spPr/>
        <p:txBody>
          <a:bodyPr/>
          <a:lstStyle/>
          <a:p>
            <a:endParaRPr lang="en-US" dirty="0" smtClean="0"/>
          </a:p>
          <a:p>
            <a:r>
              <a:rPr lang="en-US" sz="3200" dirty="0" smtClean="0"/>
              <a:t>Facebook</a:t>
            </a:r>
          </a:p>
          <a:p>
            <a:r>
              <a:rPr lang="en-US" sz="3200" dirty="0" smtClean="0"/>
              <a:t>College website</a:t>
            </a:r>
          </a:p>
          <a:p>
            <a:r>
              <a:rPr lang="en-US" sz="3200" dirty="0" smtClean="0"/>
              <a:t>Brochures and college ground media campaigns</a:t>
            </a:r>
          </a:p>
          <a:p>
            <a:endParaRPr lang="en-US" sz="3200" dirty="0"/>
          </a:p>
        </p:txBody>
      </p:sp>
      <p:sp>
        <p:nvSpPr>
          <p:cNvPr id="4" name="Date Placeholder 3"/>
          <p:cNvSpPr>
            <a:spLocks noGrp="1"/>
          </p:cNvSpPr>
          <p:nvPr>
            <p:ph type="dt" sz="half" idx="10"/>
          </p:nvPr>
        </p:nvSpPr>
        <p:spPr/>
        <p:txBody>
          <a:bodyPr/>
          <a:lstStyle/>
          <a:p>
            <a:fld id="{F83F83C2-5FBE-4030-8951-DC90B0513B48}" type="datetime1">
              <a:rPr lang="en-US" smtClean="0"/>
              <a:t>5/26/2016</a:t>
            </a:fld>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14</a:t>
            </a:fld>
            <a:endParaRPr lang="en-US" dirty="0"/>
          </a:p>
        </p:txBody>
      </p:sp>
    </p:spTree>
    <p:extLst>
      <p:ext uri="{BB962C8B-B14F-4D97-AF65-F5344CB8AC3E}">
        <p14:creationId xmlns:p14="http://schemas.microsoft.com/office/powerpoint/2010/main" val="3299778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Social Media</a:t>
            </a:r>
            <a:endParaRPr lang="en-US" dirty="0"/>
          </a:p>
        </p:txBody>
      </p:sp>
      <p:pic>
        <p:nvPicPr>
          <p:cNvPr id="7" name="Content Placeholder 6"/>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rot="16200000">
            <a:off x="2467931" y="-257166"/>
            <a:ext cx="4669867" cy="7939891"/>
          </a:xfrm>
        </p:spPr>
      </p:pic>
      <p:sp>
        <p:nvSpPr>
          <p:cNvPr id="4" name="Date Placeholder 3"/>
          <p:cNvSpPr>
            <a:spLocks noGrp="1"/>
          </p:cNvSpPr>
          <p:nvPr>
            <p:ph type="dt" sz="half" idx="10"/>
          </p:nvPr>
        </p:nvSpPr>
        <p:spPr/>
        <p:txBody>
          <a:bodyPr/>
          <a:lstStyle/>
          <a:p>
            <a:fld id="{F83F83C2-5FBE-4030-8951-DC90B0513B48}" type="datetime1">
              <a:rPr lang="en-US" smtClean="0"/>
              <a:t>5/26/2016</a:t>
            </a:fld>
            <a:endParaRPr lang="en-US" dirty="0"/>
          </a:p>
        </p:txBody>
      </p:sp>
      <p:sp>
        <p:nvSpPr>
          <p:cNvPr id="5" name="Footer Placeholder 4"/>
          <p:cNvSpPr>
            <a:spLocks noGrp="1"/>
          </p:cNvSpPr>
          <p:nvPr>
            <p:ph type="ftr" sz="quarter" idx="11"/>
          </p:nvPr>
        </p:nvSpPr>
        <p:spPr/>
        <p:txBody>
          <a:bodyPr/>
          <a:lstStyle/>
          <a:p>
            <a:r>
              <a:rPr lang="en-US" dirty="0" smtClean="0"/>
              <a:t>We have QR codes</a:t>
            </a:r>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15</a:t>
            </a:fld>
            <a:endParaRPr lang="en-US" dirty="0"/>
          </a:p>
        </p:txBody>
      </p:sp>
    </p:spTree>
    <p:extLst>
      <p:ext uri="{BB962C8B-B14F-4D97-AF65-F5344CB8AC3E}">
        <p14:creationId xmlns:p14="http://schemas.microsoft.com/office/powerpoint/2010/main" val="2677868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1805286" flipV="1">
            <a:off x="1287352" y="1827622"/>
            <a:ext cx="7313613" cy="2408295"/>
          </a:xfrm>
        </p:spPr>
        <p:txBody>
          <a:bodyPr>
            <a:normAutofit/>
          </a:bodyPr>
          <a:lstStyle/>
          <a:p>
            <a:r>
              <a:rPr lang="en-US" dirty="0" smtClean="0"/>
              <a:t>Sharing of Colleges’ Equity </a:t>
            </a:r>
            <a:r>
              <a:rPr lang="en-US" dirty="0" err="1" smtClean="0"/>
              <a:t>PractiCES</a:t>
            </a:r>
            <a:endParaRPr lang="en-US" dirty="0"/>
          </a:p>
        </p:txBody>
      </p:sp>
      <p:sp>
        <p:nvSpPr>
          <p:cNvPr id="3" name="Date Placeholder 2"/>
          <p:cNvSpPr>
            <a:spLocks noGrp="1"/>
          </p:cNvSpPr>
          <p:nvPr>
            <p:ph type="dt" sz="half" idx="10"/>
          </p:nvPr>
        </p:nvSpPr>
        <p:spPr/>
        <p:txBody>
          <a:bodyPr/>
          <a:lstStyle/>
          <a:p>
            <a:fld id="{6EC01970-B53C-41F3-9AA1-4F5CDD668BA1}" type="datetime1">
              <a:rPr lang="en-US" smtClean="0"/>
              <a:t>5/26/2016</a:t>
            </a:fld>
            <a:endParaRPr lang="en-US" dirty="0"/>
          </a:p>
        </p:txBody>
      </p:sp>
      <p:sp>
        <p:nvSpPr>
          <p:cNvPr id="5" name="Slide Number Placeholder 4"/>
          <p:cNvSpPr>
            <a:spLocks noGrp="1"/>
          </p:cNvSpPr>
          <p:nvPr>
            <p:ph type="sldNum" sz="quarter" idx="12"/>
          </p:nvPr>
        </p:nvSpPr>
        <p:spPr/>
        <p:txBody>
          <a:bodyPr/>
          <a:lstStyle/>
          <a:p>
            <a:fld id="{B9D2C864-9362-43C7-A136-D9C41D93A96D}" type="slidenum">
              <a:rPr lang="en-US" smtClean="0"/>
              <a:t>16</a:t>
            </a:fld>
            <a:endParaRPr lang="en-US" dirty="0"/>
          </a:p>
        </p:txBody>
      </p:sp>
    </p:spTree>
    <p:extLst>
      <p:ext uri="{BB962C8B-B14F-4D97-AF65-F5344CB8AC3E}">
        <p14:creationId xmlns:p14="http://schemas.microsoft.com/office/powerpoint/2010/main" val="1657816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928" y="2585611"/>
            <a:ext cx="7313613" cy="868362"/>
          </a:xfrm>
        </p:spPr>
        <p:txBody>
          <a:bodyPr/>
          <a:lstStyle/>
          <a:p>
            <a:r>
              <a:rPr lang="en-US" dirty="0" smtClean="0"/>
              <a:t>	Questions????</a:t>
            </a:r>
            <a:endParaRPr lang="en-US" dirty="0"/>
          </a:p>
        </p:txBody>
      </p:sp>
      <p:sp>
        <p:nvSpPr>
          <p:cNvPr id="3" name="Date Placeholder 2"/>
          <p:cNvSpPr>
            <a:spLocks noGrp="1"/>
          </p:cNvSpPr>
          <p:nvPr>
            <p:ph type="dt" sz="half" idx="10"/>
          </p:nvPr>
        </p:nvSpPr>
        <p:spPr/>
        <p:txBody>
          <a:bodyPr/>
          <a:lstStyle/>
          <a:p>
            <a:fld id="{6EC01970-B53C-41F3-9AA1-4F5CDD668BA1}" type="datetime1">
              <a:rPr lang="en-US" smtClean="0"/>
              <a:t>5/26/2016</a:t>
            </a:fld>
            <a:endParaRPr lang="en-US" dirty="0"/>
          </a:p>
        </p:txBody>
      </p:sp>
      <p:sp>
        <p:nvSpPr>
          <p:cNvPr id="5" name="Slide Number Placeholder 4"/>
          <p:cNvSpPr>
            <a:spLocks noGrp="1"/>
          </p:cNvSpPr>
          <p:nvPr>
            <p:ph type="sldNum" sz="quarter" idx="12"/>
          </p:nvPr>
        </p:nvSpPr>
        <p:spPr/>
        <p:txBody>
          <a:bodyPr/>
          <a:lstStyle/>
          <a:p>
            <a:fld id="{B9D2C864-9362-43C7-A136-D9C41D93A96D}" type="slidenum">
              <a:rPr lang="en-US" smtClean="0"/>
              <a:t>17</a:t>
            </a:fld>
            <a:endParaRPr lang="en-US" dirty="0"/>
          </a:p>
        </p:txBody>
      </p:sp>
    </p:spTree>
    <p:extLst>
      <p:ext uri="{BB962C8B-B14F-4D97-AF65-F5344CB8AC3E}">
        <p14:creationId xmlns:p14="http://schemas.microsoft.com/office/powerpoint/2010/main" val="1593015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2179746"/>
          </a:xfrm>
        </p:spPr>
        <p:txBody>
          <a:bodyPr/>
          <a:lstStyle/>
          <a:p>
            <a:pPr algn="ctr"/>
            <a:r>
              <a:rPr lang="en-US" dirty="0" smtClean="0"/>
              <a:t>Equity:  </a:t>
            </a:r>
            <a:br>
              <a:rPr lang="en-US" dirty="0" smtClean="0"/>
            </a:br>
            <a:r>
              <a:rPr lang="en-US" dirty="0" smtClean="0"/>
              <a:t>Still Working on It</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	Elton J. Robinson  </a:t>
            </a:r>
            <a:r>
              <a:rPr lang="en-US" dirty="0" smtClean="0">
                <a:hlinkClick r:id="rId2"/>
              </a:rPr>
              <a:t>robinsej@lattc.ecu</a:t>
            </a:r>
            <a:endParaRPr lang="en-US" dirty="0" smtClean="0"/>
          </a:p>
          <a:p>
            <a:pPr marL="0" indent="0">
              <a:buNone/>
            </a:pPr>
            <a:r>
              <a:rPr lang="en-US" dirty="0"/>
              <a:t> </a:t>
            </a:r>
            <a:r>
              <a:rPr lang="en-US" dirty="0" smtClean="0"/>
              <a:t>            Adrienne Foster    </a:t>
            </a:r>
            <a:r>
              <a:rPr lang="en-US" dirty="0" smtClean="0">
                <a:hlinkClick r:id="rId3"/>
              </a:rPr>
              <a:t>fosteraa@wlac.edu</a:t>
            </a: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fld id="{4A4BF466-1D6B-4428-9829-781F39C5A02E}" type="datetime1">
              <a:rPr lang="en-US" smtClean="0"/>
              <a:t>5/26/2016</a:t>
            </a:fld>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18</a:t>
            </a:fld>
            <a:endParaRPr lang="en-US" dirty="0"/>
          </a:p>
        </p:txBody>
      </p:sp>
    </p:spTree>
    <p:extLst>
      <p:ext uri="{BB962C8B-B14F-4D97-AF65-F5344CB8AC3E}">
        <p14:creationId xmlns:p14="http://schemas.microsoft.com/office/powerpoint/2010/main" val="1020706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Still Working on It</a:t>
            </a:r>
            <a:endParaRPr lang="en-US" dirty="0"/>
          </a:p>
        </p:txBody>
      </p:sp>
      <p:sp>
        <p:nvSpPr>
          <p:cNvPr id="3" name="Content Placeholder 2"/>
          <p:cNvSpPr>
            <a:spLocks noGrp="1"/>
          </p:cNvSpPr>
          <p:nvPr>
            <p:ph idx="1"/>
          </p:nvPr>
        </p:nvSpPr>
        <p:spPr/>
        <p:txBody>
          <a:bodyPr>
            <a:normAutofit/>
          </a:bodyPr>
          <a:lstStyle/>
          <a:p>
            <a:r>
              <a:rPr lang="en-US" dirty="0"/>
              <a:t>CTE faculty strive for equity in our classrooms, but looking around the classroom faculty can wonder where or even if that equity exists. Finding students who are interested in non-traditional workforce fields can be a daunting task. This session will discuss how CTE faculty and program directors have increased their equity numbers for program review reporting, Perkins reporting purposes and most importantly for those students who are looking for career in these fields. CTE faculty will have time to share their best personal equity practices for their programs with other attendees.</a:t>
            </a:r>
          </a:p>
        </p:txBody>
      </p:sp>
      <p:sp>
        <p:nvSpPr>
          <p:cNvPr id="4" name="Date Placeholder 3"/>
          <p:cNvSpPr>
            <a:spLocks noGrp="1"/>
          </p:cNvSpPr>
          <p:nvPr>
            <p:ph type="dt" sz="half" idx="10"/>
          </p:nvPr>
        </p:nvSpPr>
        <p:spPr/>
        <p:txBody>
          <a:bodyPr/>
          <a:lstStyle/>
          <a:p>
            <a:fld id="{42A7513E-E873-4B9B-A945-2772A5C9E060}" type="datetime1">
              <a:rPr lang="en-US" smtClean="0"/>
              <a:t>5/26/2016</a:t>
            </a:fld>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2</a:t>
            </a:fld>
            <a:endParaRPr lang="en-US" dirty="0"/>
          </a:p>
        </p:txBody>
      </p:sp>
    </p:spTree>
    <p:extLst>
      <p:ext uri="{BB962C8B-B14F-4D97-AF65-F5344CB8AC3E}">
        <p14:creationId xmlns:p14="http://schemas.microsoft.com/office/powerpoint/2010/main" val="890785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426" y="1041121"/>
            <a:ext cx="7313613" cy="868362"/>
          </a:xfrm>
        </p:spPr>
        <p:txBody>
          <a:bodyPr>
            <a:normAutofit fontScale="90000"/>
          </a:bodyPr>
          <a:lstStyle/>
          <a:p>
            <a:r>
              <a:rPr lang="en-US" sz="4000" dirty="0" smtClean="0"/>
              <a:t>Culturally Responsive Workforce</a:t>
            </a:r>
            <a:endParaRPr lang="en-US" sz="4000"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lgn="ctr">
              <a:buNone/>
            </a:pPr>
            <a:r>
              <a:rPr lang="en-US" dirty="0" smtClean="0"/>
              <a:t>Education Code Section 87100(a)(3):</a:t>
            </a:r>
          </a:p>
          <a:p>
            <a:pPr marL="0" indent="0" algn="ctr">
              <a:buNone/>
            </a:pPr>
            <a:r>
              <a:rPr lang="en-US" dirty="0" smtClean="0"/>
              <a:t>“A work force that is continually responsive to the needs of a diverse student population [which] may be achieved by ensuring that all persons receive an equal opportunity to compete for employment and promotion within the community college districts and by eliminating barriers to equal employment opportunity.”</a:t>
            </a:r>
            <a:endParaRPr lang="en-US" dirty="0"/>
          </a:p>
        </p:txBody>
      </p:sp>
      <p:sp>
        <p:nvSpPr>
          <p:cNvPr id="4" name="Date Placeholder 3"/>
          <p:cNvSpPr>
            <a:spLocks noGrp="1"/>
          </p:cNvSpPr>
          <p:nvPr>
            <p:ph type="dt" sz="half" idx="10"/>
          </p:nvPr>
        </p:nvSpPr>
        <p:spPr/>
        <p:txBody>
          <a:bodyPr/>
          <a:lstStyle/>
          <a:p>
            <a:fld id="{854F34FA-7ABF-48EA-AB74-57E21F3B52CA}" type="datetime1">
              <a:rPr lang="en-US" smtClean="0"/>
              <a:t>5/26/2016</a:t>
            </a:fld>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3</a:t>
            </a:fld>
            <a:endParaRPr lang="en-US" dirty="0"/>
          </a:p>
        </p:txBody>
      </p:sp>
    </p:spTree>
    <p:extLst>
      <p:ext uri="{BB962C8B-B14F-4D97-AF65-F5344CB8AC3E}">
        <p14:creationId xmlns:p14="http://schemas.microsoft.com/office/powerpoint/2010/main" val="1177641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and Faculty Hiring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r>
              <a:rPr lang="en-US" sz="2000" dirty="0" smtClean="0"/>
              <a:t>Recruiting and hiring faculty to meet the needs of and reflect the diversity of our student bodies is a complex  issue and one that is being addressed in many arenas.</a:t>
            </a:r>
          </a:p>
          <a:p>
            <a:pPr marL="0" indent="0">
              <a:buNone/>
            </a:pPr>
            <a:r>
              <a:rPr lang="en-US" sz="2000" dirty="0" smtClean="0"/>
              <a:t>	EEO and Diversity Advisory Committee of the CCCCO has at least two initiatives:</a:t>
            </a:r>
          </a:p>
          <a:p>
            <a:pPr>
              <a:buFont typeface="Wingdings" panose="05000000000000000000" pitchFamily="2" charset="2"/>
              <a:buChar char="Ø"/>
            </a:pPr>
            <a:r>
              <a:rPr lang="en-US" sz="2000" dirty="0" smtClean="0"/>
              <a:t>Focused presentations and discussions on diversifying faculty</a:t>
            </a:r>
          </a:p>
          <a:p>
            <a:pPr>
              <a:buFont typeface="Wingdings" panose="05000000000000000000" pitchFamily="2" charset="2"/>
              <a:buChar char="Ø"/>
            </a:pPr>
            <a:r>
              <a:rPr lang="en-US" sz="2000" dirty="0" smtClean="0"/>
              <a:t>AA to MA Faculty Diversity Pathway Initiative – encourages our community college students to consider community college teaching.  Parallel and connected to recruit CTE students into the teaching careers.  While a master’s degree may not be required, the same mentorship and employment possibilities could be offered to CTE  students.</a:t>
            </a:r>
            <a:endParaRPr lang="en-US" dirty="0"/>
          </a:p>
        </p:txBody>
      </p:sp>
      <p:sp>
        <p:nvSpPr>
          <p:cNvPr id="4" name="Date Placeholder 3"/>
          <p:cNvSpPr>
            <a:spLocks noGrp="1"/>
          </p:cNvSpPr>
          <p:nvPr>
            <p:ph type="dt" sz="half" idx="10"/>
          </p:nvPr>
        </p:nvSpPr>
        <p:spPr/>
        <p:txBody>
          <a:bodyPr/>
          <a:lstStyle/>
          <a:p>
            <a:fld id="{47181AA8-D06A-435F-A151-D546B6EB14D2}" type="datetime1">
              <a:rPr lang="en-US" smtClean="0"/>
              <a:t>5/26/2016</a:t>
            </a:fld>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4</a:t>
            </a:fld>
            <a:endParaRPr lang="en-US" dirty="0"/>
          </a:p>
        </p:txBody>
      </p:sp>
    </p:spTree>
    <p:extLst>
      <p:ext uri="{BB962C8B-B14F-4D97-AF65-F5344CB8AC3E}">
        <p14:creationId xmlns:p14="http://schemas.microsoft.com/office/powerpoint/2010/main" val="1222620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Faculty Skill Sets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t>
            </a:r>
          </a:p>
          <a:p>
            <a:pPr>
              <a:buFont typeface="Wingdings" panose="05000000000000000000" pitchFamily="2" charset="2"/>
              <a:buChar char="Ø"/>
            </a:pPr>
            <a:r>
              <a:rPr lang="en-US" dirty="0" smtClean="0"/>
              <a:t>	</a:t>
            </a:r>
            <a:r>
              <a:rPr lang="en-US" sz="3200" dirty="0" smtClean="0"/>
              <a:t>Culturally Responsive Teaching:</a:t>
            </a:r>
          </a:p>
          <a:p>
            <a:pPr marL="0" indent="0">
              <a:buNone/>
            </a:pPr>
            <a:r>
              <a:rPr lang="en-US" sz="3200" dirty="0"/>
              <a:t>	</a:t>
            </a:r>
            <a:r>
              <a:rPr lang="en-US" sz="3200" dirty="0" smtClean="0"/>
              <a:t>“It is an approach that empowers students intellectually, socially, emotionally, and politically by using  cultural referents to impart knowledge, skills, and attitudes.”</a:t>
            </a:r>
          </a:p>
          <a:p>
            <a:pPr marL="0" indent="0">
              <a:buNone/>
            </a:pPr>
            <a:r>
              <a:rPr lang="en-US" sz="3200" dirty="0" smtClean="0"/>
              <a:t>- Dr. Gloria Ladson-Billings</a:t>
            </a:r>
          </a:p>
          <a:p>
            <a:pPr marL="0" indent="0">
              <a:buNone/>
            </a:pPr>
            <a:r>
              <a:rPr lang="en-US" sz="3200" dirty="0"/>
              <a:t> </a:t>
            </a:r>
            <a:endParaRPr lang="en-US" dirty="0" smtClean="0"/>
          </a:p>
        </p:txBody>
      </p:sp>
      <p:sp>
        <p:nvSpPr>
          <p:cNvPr id="4" name="Date Placeholder 3"/>
          <p:cNvSpPr>
            <a:spLocks noGrp="1"/>
          </p:cNvSpPr>
          <p:nvPr>
            <p:ph type="dt" sz="half" idx="10"/>
          </p:nvPr>
        </p:nvSpPr>
        <p:spPr/>
        <p:txBody>
          <a:bodyPr/>
          <a:lstStyle/>
          <a:p>
            <a:fld id="{8832F888-2F5A-4246-9737-8A631E243C11}" type="datetime1">
              <a:rPr lang="en-US" smtClean="0"/>
              <a:t>5/26/2016</a:t>
            </a:fld>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5</a:t>
            </a:fld>
            <a:endParaRPr lang="en-US" dirty="0"/>
          </a:p>
        </p:txBody>
      </p:sp>
    </p:spTree>
    <p:extLst>
      <p:ext uri="{BB962C8B-B14F-4D97-AF65-F5344CB8AC3E}">
        <p14:creationId xmlns:p14="http://schemas.microsoft.com/office/powerpoint/2010/main" val="468955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How do we become culturally responsive instructors?</a:t>
            </a:r>
            <a:endParaRPr lang="en-US" sz="3200" dirty="0"/>
          </a:p>
        </p:txBody>
      </p:sp>
      <p:sp>
        <p:nvSpPr>
          <p:cNvPr id="3" name="Picture Placeholder 2"/>
          <p:cNvSpPr>
            <a:spLocks noGrp="1"/>
          </p:cNvSpPr>
          <p:nvPr>
            <p:ph type="pic" sz="quarter" idx="15"/>
          </p:nvPr>
        </p:nvSpPr>
        <p:spPr>
          <a:xfrm rot="21240000">
            <a:off x="1050260" y="836141"/>
            <a:ext cx="5271015" cy="3021047"/>
          </a:xfrm>
        </p:spPr>
      </p:sp>
      <p:sp>
        <p:nvSpPr>
          <p:cNvPr id="4" name="Text Placeholder 3"/>
          <p:cNvSpPr>
            <a:spLocks noGrp="1"/>
          </p:cNvSpPr>
          <p:nvPr>
            <p:ph type="body" sz="half" idx="2"/>
          </p:nvPr>
        </p:nvSpPr>
        <p:spPr/>
        <p:txBody>
          <a:bodyPr>
            <a:normAutofit fontScale="62500" lnSpcReduction="20000"/>
          </a:bodyPr>
          <a:lstStyle/>
          <a:p>
            <a:r>
              <a:rPr lang="en-US" dirty="0" smtClean="0">
                <a:solidFill>
                  <a:schemeClr val="accent1">
                    <a:lumMod val="50000"/>
                  </a:schemeClr>
                </a:solidFill>
              </a:rPr>
              <a:t>Acknowledge</a:t>
            </a:r>
            <a:r>
              <a:rPr lang="en-US" dirty="0" smtClean="0">
                <a:solidFill>
                  <a:schemeClr val="accent1">
                    <a:lumMod val="60000"/>
                    <a:lumOff val="40000"/>
                  </a:schemeClr>
                </a:solidFill>
              </a:rPr>
              <a:t> </a:t>
            </a:r>
            <a:r>
              <a:rPr lang="en-US" dirty="0" smtClean="0"/>
              <a:t>the legitimacy of the cultural heritages of our student body, both as legacies that affect students’ dispositions, attitudes and approaches to learning and as worthy content to be taught in the course.</a:t>
            </a:r>
            <a:endParaRPr lang="en-US" dirty="0">
              <a:solidFill>
                <a:schemeClr val="accent1">
                  <a:lumMod val="60000"/>
                  <a:lumOff val="40000"/>
                </a:schemeClr>
              </a:solidFill>
            </a:endParaRPr>
          </a:p>
        </p:txBody>
      </p:sp>
      <p:sp>
        <p:nvSpPr>
          <p:cNvPr id="5" name="Date Placeholder 4"/>
          <p:cNvSpPr>
            <a:spLocks noGrp="1"/>
          </p:cNvSpPr>
          <p:nvPr>
            <p:ph type="dt" sz="half" idx="10"/>
          </p:nvPr>
        </p:nvSpPr>
        <p:spPr/>
        <p:txBody>
          <a:bodyPr/>
          <a:lstStyle/>
          <a:p>
            <a:fld id="{4E38EF2C-8D0F-4582-88D6-96CE4624B6B6}" type="datetime1">
              <a:rPr lang="en-US" smtClean="0"/>
              <a:t>5/26/2016</a:t>
            </a:fld>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6</a:t>
            </a:fld>
            <a:endParaRPr lang="en-US" dirty="0"/>
          </a:p>
        </p:txBody>
      </p:sp>
      <p:sp>
        <p:nvSpPr>
          <p:cNvPr id="8" name="Picture Placeholder 2"/>
          <p:cNvSpPr txBox="1">
            <a:spLocks/>
          </p:cNvSpPr>
          <p:nvPr/>
        </p:nvSpPr>
        <p:spPr>
          <a:xfrm rot="21361861" flipV="1">
            <a:off x="3075104" y="2192642"/>
            <a:ext cx="100176" cy="646784"/>
          </a:xfrm>
          <a:prstGeom prst="rect">
            <a:avLst/>
          </a:prstGeom>
          <a:solidFill>
            <a:schemeClr val="bg1">
              <a:lumMod val="85000"/>
            </a:schemeClr>
          </a:solidFill>
        </p:spPr>
      </p:sp>
      <p:pic>
        <p:nvPicPr>
          <p:cNvPr id="1026" name="Picture 2" descr="http://news.uic.edu/files/2013/07/UIC-seeks-minority-transfer-students-in-sciences-featured-img2-372x25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21861">
            <a:off x="661381" y="561071"/>
            <a:ext cx="6345372" cy="3288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043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Reshaping the Curriculum</a:t>
            </a:r>
            <a:endParaRPr lang="en-US" dirty="0"/>
          </a:p>
        </p:txBody>
      </p:sp>
      <p:sp>
        <p:nvSpPr>
          <p:cNvPr id="3" name="Date Placeholder 2"/>
          <p:cNvSpPr>
            <a:spLocks noGrp="1"/>
          </p:cNvSpPr>
          <p:nvPr>
            <p:ph type="dt" sz="half" idx="10"/>
          </p:nvPr>
        </p:nvSpPr>
        <p:spPr/>
        <p:txBody>
          <a:bodyPr/>
          <a:lstStyle/>
          <a:p>
            <a:fld id="{130D809B-4553-41A7-B12C-C409D0D74926}" type="datetime1">
              <a:rPr lang="en-US" smtClean="0"/>
              <a:t>5/26/2016</a:t>
            </a:fld>
            <a:endParaRPr lang="en-US" dirty="0"/>
          </a:p>
        </p:txBody>
      </p:sp>
      <p:sp>
        <p:nvSpPr>
          <p:cNvPr id="5" name="Slide Number Placeholder 4"/>
          <p:cNvSpPr>
            <a:spLocks noGrp="1"/>
          </p:cNvSpPr>
          <p:nvPr>
            <p:ph type="sldNum" sz="quarter" idx="12"/>
          </p:nvPr>
        </p:nvSpPr>
        <p:spPr/>
        <p:txBody>
          <a:bodyPr/>
          <a:lstStyle/>
          <a:p>
            <a:fld id="{B9D2C864-9362-43C7-A136-D9C41D93A96D}" type="slidenum">
              <a:rPr lang="en-US" smtClean="0"/>
              <a:t>7</a:t>
            </a:fld>
            <a:endParaRPr lang="en-US" dirty="0"/>
          </a:p>
        </p:txBody>
      </p:sp>
      <p:sp>
        <p:nvSpPr>
          <p:cNvPr id="6" name="Content Placeholder 5"/>
          <p:cNvSpPr>
            <a:spLocks noGrp="1"/>
          </p:cNvSpPr>
          <p:nvPr>
            <p:ph sz="half" idx="14"/>
          </p:nvPr>
        </p:nvSpPr>
        <p:spPr/>
        <p:txBody>
          <a:bodyPr>
            <a:normAutofit lnSpcReduction="10000"/>
          </a:bodyPr>
          <a:lstStyle/>
          <a:p>
            <a:r>
              <a:rPr lang="en-US" dirty="0" smtClean="0"/>
              <a:t>You should know the cultural heritage of the diversity of the students being served and include references in the course.</a:t>
            </a:r>
            <a:endParaRPr lang="en-US" dirty="0"/>
          </a:p>
        </p:txBody>
      </p:sp>
      <p:sp>
        <p:nvSpPr>
          <p:cNvPr id="7" name="Content Placeholder 6"/>
          <p:cNvSpPr>
            <a:spLocks noGrp="1"/>
          </p:cNvSpPr>
          <p:nvPr>
            <p:ph sz="half" idx="15"/>
          </p:nvPr>
        </p:nvSpPr>
        <p:spPr/>
        <p:txBody>
          <a:bodyPr>
            <a:normAutofit fontScale="77500" lnSpcReduction="20000"/>
          </a:bodyPr>
          <a:lstStyle/>
          <a:p>
            <a:r>
              <a:rPr lang="en-US" dirty="0" smtClean="0"/>
              <a:t>A culturally </a:t>
            </a:r>
            <a:r>
              <a:rPr lang="en-US" dirty="0"/>
              <a:t>r</a:t>
            </a:r>
            <a:r>
              <a:rPr lang="en-US" dirty="0" smtClean="0"/>
              <a:t>esponsive (CT) curriculum does not rely on “one-time references” or mentioning of the usual underrepresented minority suspects but CT curriculum should be infused throughout the course.</a:t>
            </a:r>
            <a:endParaRPr lang="en-US" dirty="0"/>
          </a:p>
        </p:txBody>
      </p:sp>
      <p:sp>
        <p:nvSpPr>
          <p:cNvPr id="8" name="Content Placeholder 7"/>
          <p:cNvSpPr>
            <a:spLocks noGrp="1"/>
          </p:cNvSpPr>
          <p:nvPr>
            <p:ph sz="half" idx="1"/>
          </p:nvPr>
        </p:nvSpPr>
        <p:spPr/>
        <p:txBody>
          <a:bodyPr/>
          <a:lstStyle/>
          <a:p>
            <a:pPr marL="0" indent="0">
              <a:buNone/>
            </a:pPr>
            <a:r>
              <a:rPr lang="en-US" dirty="0" smtClean="0"/>
              <a:t> </a:t>
            </a:r>
          </a:p>
          <a:p>
            <a:pPr marL="0" indent="0">
              <a:buNone/>
            </a:pPr>
            <a:endParaRPr lang="en-US" dirty="0"/>
          </a:p>
          <a:p>
            <a:pPr marL="0" indent="0">
              <a:buNone/>
            </a:pPr>
            <a:r>
              <a:rPr lang="en-US" dirty="0" smtClean="0"/>
              <a:t> </a:t>
            </a:r>
            <a:r>
              <a:rPr lang="en-US" sz="2800" dirty="0" smtClean="0"/>
              <a:t>A reshaped curriculum is culturally responsive to the background of your students.</a:t>
            </a:r>
            <a:endParaRPr lang="en-US" sz="2800" dirty="0"/>
          </a:p>
        </p:txBody>
      </p:sp>
    </p:spTree>
    <p:extLst>
      <p:ext uri="{BB962C8B-B14F-4D97-AF65-F5344CB8AC3E}">
        <p14:creationId xmlns:p14="http://schemas.microsoft.com/office/powerpoint/2010/main" val="2209794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Community college students are being increasingly sought after by many ..."/>
          <p:cNvPicPr>
            <a:picLocks noGrp="1" noChangeAspect="1"/>
          </p:cNvPicPr>
          <p:nvPr>
            <p:ph type="pic" idx="1"/>
          </p:nvPr>
        </p:nvPicPr>
        <p:blipFill>
          <a:blip r:embed="rId3">
            <a:extLst>
              <a:ext uri="{28A0092B-C50C-407E-A947-70E740481C1C}">
                <a14:useLocalDpi xmlns:a14="http://schemas.microsoft.com/office/drawing/2010/main" val="0"/>
              </a:ext>
            </a:extLst>
          </a:blip>
          <a:srcRect l="24393" r="24393"/>
          <a:stretch>
            <a:fillRect/>
          </a:stretch>
        </p:blipFill>
        <p:spPr/>
      </p:pic>
      <p:sp>
        <p:nvSpPr>
          <p:cNvPr id="3" name="Title 2"/>
          <p:cNvSpPr>
            <a:spLocks noGrp="1"/>
          </p:cNvSpPr>
          <p:nvPr>
            <p:ph type="title"/>
          </p:nvPr>
        </p:nvSpPr>
        <p:spPr/>
        <p:txBody>
          <a:bodyPr/>
          <a:lstStyle/>
          <a:p>
            <a:r>
              <a:rPr lang="en-US" dirty="0" smtClean="0"/>
              <a:t>Access &amp; equitable outcomes</a:t>
            </a:r>
            <a:endParaRPr lang="en-US" dirty="0"/>
          </a:p>
        </p:txBody>
      </p:sp>
      <p:sp>
        <p:nvSpPr>
          <p:cNvPr id="4" name="Text Placeholder 3"/>
          <p:cNvSpPr>
            <a:spLocks noGrp="1"/>
          </p:cNvSpPr>
          <p:nvPr>
            <p:ph type="body" sz="half" idx="2"/>
          </p:nvPr>
        </p:nvSpPr>
        <p:spPr/>
        <p:txBody>
          <a:bodyPr/>
          <a:lstStyle/>
          <a:p>
            <a:endParaRPr lang="en-US" dirty="0" smtClean="0"/>
          </a:p>
          <a:p>
            <a:endParaRPr lang="en-US" dirty="0"/>
          </a:p>
          <a:p>
            <a:r>
              <a:rPr lang="en-US" dirty="0" smtClean="0"/>
              <a:t>Community colleges are open-access institutions that enable any student to participate in a wide range of academic, workforce training and personal development activities – regardless of their economic or skill level upon entry into the college.</a:t>
            </a:r>
            <a:endParaRPr lang="en-US" dirty="0"/>
          </a:p>
        </p:txBody>
      </p:sp>
      <p:sp>
        <p:nvSpPr>
          <p:cNvPr id="5" name="Date Placeholder 4"/>
          <p:cNvSpPr>
            <a:spLocks noGrp="1"/>
          </p:cNvSpPr>
          <p:nvPr>
            <p:ph type="dt" sz="half" idx="10"/>
          </p:nvPr>
        </p:nvSpPr>
        <p:spPr/>
        <p:txBody>
          <a:bodyPr/>
          <a:lstStyle/>
          <a:p>
            <a:fld id="{E7DF1F64-BF04-4B54-85B3-1071825A4E6E}" type="datetime1">
              <a:rPr lang="en-US" smtClean="0"/>
              <a:t>5/26/2016</a:t>
            </a:fld>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8</a:t>
            </a:fld>
            <a:endParaRPr lang="en-US" dirty="0"/>
          </a:p>
        </p:txBody>
      </p:sp>
    </p:spTree>
    <p:extLst>
      <p:ext uri="{BB962C8B-B14F-4D97-AF65-F5344CB8AC3E}">
        <p14:creationId xmlns:p14="http://schemas.microsoft.com/office/powerpoint/2010/main" val="3584573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Campus Career Day for all the </a:t>
            </a:r>
            <a:r>
              <a:rPr lang="en-US" dirty="0" err="1" smtClean="0"/>
              <a:t>TRades</a:t>
            </a:r>
            <a:endParaRPr lang="en-US" dirty="0"/>
          </a:p>
        </p:txBody>
      </p:sp>
      <p:pic>
        <p:nvPicPr>
          <p:cNvPr id="7" name="Content Placeholder 6"/>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938759" y="1874517"/>
            <a:ext cx="7633742" cy="4408588"/>
          </a:xfrm>
        </p:spPr>
      </p:pic>
      <p:sp>
        <p:nvSpPr>
          <p:cNvPr id="4" name="Date Placeholder 3"/>
          <p:cNvSpPr>
            <a:spLocks noGrp="1"/>
          </p:cNvSpPr>
          <p:nvPr>
            <p:ph type="dt" sz="half" idx="10"/>
          </p:nvPr>
        </p:nvSpPr>
        <p:spPr/>
        <p:txBody>
          <a:bodyPr/>
          <a:lstStyle/>
          <a:p>
            <a:fld id="{F83F83C2-5FBE-4030-8951-DC90B0513B48}" type="datetime1">
              <a:rPr lang="en-US" smtClean="0"/>
              <a:t>5/26/2016</a:t>
            </a:fld>
            <a:endParaRPr lang="en-US" dirty="0"/>
          </a:p>
        </p:txBody>
      </p:sp>
      <p:sp>
        <p:nvSpPr>
          <p:cNvPr id="5" name="Footer Placeholder 4"/>
          <p:cNvSpPr>
            <a:spLocks noGrp="1"/>
          </p:cNvSpPr>
          <p:nvPr>
            <p:ph type="ftr" sz="quarter" idx="11"/>
          </p:nvPr>
        </p:nvSpPr>
        <p:spPr/>
        <p:txBody>
          <a:bodyPr/>
          <a:lstStyle/>
          <a:p>
            <a:r>
              <a:rPr lang="en-US" sz="1600" dirty="0" smtClean="0"/>
              <a:t>Approximately 1500 students from LAUSD</a:t>
            </a:r>
            <a:endParaRPr lang="en-US" sz="1600" dirty="0"/>
          </a:p>
        </p:txBody>
      </p:sp>
      <p:sp>
        <p:nvSpPr>
          <p:cNvPr id="6" name="Slide Number Placeholder 5"/>
          <p:cNvSpPr>
            <a:spLocks noGrp="1"/>
          </p:cNvSpPr>
          <p:nvPr>
            <p:ph type="sldNum" sz="quarter" idx="12"/>
          </p:nvPr>
        </p:nvSpPr>
        <p:spPr/>
        <p:txBody>
          <a:bodyPr/>
          <a:lstStyle/>
          <a:p>
            <a:fld id="{B9D2C864-9362-43C7-A136-D9C41D93A96D}" type="slidenum">
              <a:rPr lang="en-US" smtClean="0"/>
              <a:t>9</a:t>
            </a:fld>
            <a:endParaRPr lang="en-US" dirty="0"/>
          </a:p>
        </p:txBody>
      </p:sp>
    </p:spTree>
    <p:extLst>
      <p:ext uri="{BB962C8B-B14F-4D97-AF65-F5344CB8AC3E}">
        <p14:creationId xmlns:p14="http://schemas.microsoft.com/office/powerpoint/2010/main" val="2695521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293</TotalTime>
  <Words>514</Words>
  <Application>Microsoft Office PowerPoint</Application>
  <PresentationFormat>On-screen Show (4:3)</PresentationFormat>
  <Paragraphs>102</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Badge</vt:lpstr>
      <vt:lpstr>Equity: Still Working on It</vt:lpstr>
      <vt:lpstr>Equity: Still Working on It</vt:lpstr>
      <vt:lpstr>Culturally Responsive Workforce</vt:lpstr>
      <vt:lpstr>Equity and Faculty Hiring</vt:lpstr>
      <vt:lpstr>Equity: Faculty Skill Sets</vt:lpstr>
      <vt:lpstr>How do we become culturally responsive instructors?</vt:lpstr>
      <vt:lpstr>Reshaping the Curriculum</vt:lpstr>
      <vt:lpstr>Access &amp; equitable outcomes</vt:lpstr>
      <vt:lpstr>Campus Career Day for all the TRades</vt:lpstr>
      <vt:lpstr>Equity: Recruitment of Students</vt:lpstr>
      <vt:lpstr>barbering program   the 1st barbering program at the community college level in the state of California!</vt:lpstr>
      <vt:lpstr>Reshaping Student Orientations</vt:lpstr>
      <vt:lpstr>2014 Junior Style Stars Winner Maria Solis </vt:lpstr>
      <vt:lpstr>Social Media &amp; recruitment Options</vt:lpstr>
      <vt:lpstr>Social Media</vt:lpstr>
      <vt:lpstr>Sharing of Colleges’ Equity PractiCES</vt:lpstr>
      <vt:lpstr> Questions????</vt:lpstr>
      <vt:lpstr>Equity:   Still Working on It</vt:lpstr>
    </vt:vector>
  </TitlesOfParts>
  <Company>West L.A.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 Still Working on It</dc:title>
  <dc:creator>Adrienne Foster</dc:creator>
  <cp:lastModifiedBy>Conan McKay</cp:lastModifiedBy>
  <cp:revision>34</cp:revision>
  <cp:lastPrinted>2016-05-02T20:47:24Z</cp:lastPrinted>
  <dcterms:created xsi:type="dcterms:W3CDTF">2016-05-02T17:48:53Z</dcterms:created>
  <dcterms:modified xsi:type="dcterms:W3CDTF">2016-05-26T17:12:53Z</dcterms:modified>
</cp:coreProperties>
</file>