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8.jpg" ContentType="image/jpeg"/>
  <Override PartName="/ppt/media/image9.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0.jpg" ContentType="image/jpeg"/>
  <Override PartName="/ppt/notesSlides/notesSlide11.xml" ContentType="application/vnd.openxmlformats-officedocument.presentationml.notesSlide+xml"/>
  <Override PartName="/ppt/media/image11.jpg" ContentType="image/jpeg"/>
  <Override PartName="/ppt/notesSlides/notesSlide12.xml" ContentType="application/vnd.openxmlformats-officedocument.presentationml.notesSlide+xml"/>
  <Override PartName="/ppt/media/image12.jpg" ContentType="image/jpeg"/>
  <Override PartName="/ppt/notesSlides/notesSlide13.xml" ContentType="application/vnd.openxmlformats-officedocument.presentationml.notesSlide+xml"/>
  <Override PartName="/ppt/media/image13.jpg" ContentType="image/jpeg"/>
  <Override PartName="/ppt/notesSlides/notesSlide14.xml" ContentType="application/vnd.openxmlformats-officedocument.presentationml.notesSlide+xml"/>
  <Override PartName="/ppt/media/image14.jpg" ContentType="image/jpeg"/>
  <Override PartName="/ppt/media/image16.jpg" ContentType="image/jpeg"/>
  <Override PartName="/ppt/notesSlides/notesSlide15.xml" ContentType="application/vnd.openxmlformats-officedocument.presentationml.notesSlide+xml"/>
  <Override PartName="/ppt/media/image18.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463" r:id="rId2"/>
    <p:sldId id="498" r:id="rId3"/>
    <p:sldId id="442" r:id="rId4"/>
    <p:sldId id="445" r:id="rId5"/>
    <p:sldId id="499" r:id="rId6"/>
    <p:sldId id="491" r:id="rId7"/>
    <p:sldId id="460" r:id="rId8"/>
    <p:sldId id="492" r:id="rId9"/>
    <p:sldId id="436" r:id="rId10"/>
    <p:sldId id="453" r:id="rId11"/>
    <p:sldId id="447" r:id="rId12"/>
    <p:sldId id="448" r:id="rId13"/>
    <p:sldId id="449" r:id="rId14"/>
    <p:sldId id="450" r:id="rId15"/>
    <p:sldId id="451" r:id="rId16"/>
    <p:sldId id="500" r:id="rId17"/>
    <p:sldId id="497" r:id="rId18"/>
    <p:sldId id="495" r:id="rId19"/>
    <p:sldId id="496" r:id="rId20"/>
    <p:sldId id="468" r:id="rId21"/>
    <p:sldId id="469" r:id="rId22"/>
    <p:sldId id="470" r:id="rId23"/>
    <p:sldId id="471" r:id="rId24"/>
    <p:sldId id="502" r:id="rId25"/>
    <p:sldId id="4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5E2FD-4BE4-43E0-A543-7C1AB02CB34E}" v="1" dt="2023-02-15T18:48:54.8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25"/>
    <p:restoredTop sz="93232"/>
  </p:normalViewPr>
  <p:slideViewPr>
    <p:cSldViewPr snapToGrid="0" snapToObjects="1">
      <p:cViewPr varScale="1">
        <p:scale>
          <a:sx n="80" d="100"/>
          <a:sy n="80" d="100"/>
        </p:scale>
        <p:origin x="33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ie Roberson" userId="ad15ced66ed045d5" providerId="LiveId" clId="{1435E2FD-4BE4-43E0-A543-7C1AB02CB34E}"/>
    <pc:docChg chg="custSel modSld">
      <pc:chgData name="Carrie Roberson" userId="ad15ced66ed045d5" providerId="LiveId" clId="{1435E2FD-4BE4-43E0-A543-7C1AB02CB34E}" dt="2023-02-15T18:56:23.324" v="315" actId="113"/>
      <pc:docMkLst>
        <pc:docMk/>
      </pc:docMkLst>
      <pc:sldChg chg="addSp delSp modSp mod">
        <pc:chgData name="Carrie Roberson" userId="ad15ced66ed045d5" providerId="LiveId" clId="{1435E2FD-4BE4-43E0-A543-7C1AB02CB34E}" dt="2023-02-15T18:56:23.324" v="315" actId="113"/>
        <pc:sldMkLst>
          <pc:docMk/>
          <pc:sldMk cId="1584290927" sldId="463"/>
        </pc:sldMkLst>
        <pc:spChg chg="mod">
          <ac:chgData name="Carrie Roberson" userId="ad15ced66ed045d5" providerId="LiveId" clId="{1435E2FD-4BE4-43E0-A543-7C1AB02CB34E}" dt="2023-02-15T18:56:23.324" v="315" actId="113"/>
          <ac:spMkLst>
            <pc:docMk/>
            <pc:sldMk cId="1584290927" sldId="463"/>
            <ac:spMk id="6" creationId="{842F18CD-AEA4-7046-9CFD-26C7EBDA57D1}"/>
          </ac:spMkLst>
        </pc:spChg>
        <pc:spChg chg="mod">
          <ac:chgData name="Carrie Roberson" userId="ad15ced66ed045d5" providerId="LiveId" clId="{1435E2FD-4BE4-43E0-A543-7C1AB02CB34E}" dt="2023-02-15T18:50:19.046" v="29" actId="20577"/>
          <ac:spMkLst>
            <pc:docMk/>
            <pc:sldMk cId="1584290927" sldId="463"/>
            <ac:spMk id="7" creationId="{C5B3014B-B408-4A41-BAE7-5EA1DCF098F3}"/>
          </ac:spMkLst>
        </pc:spChg>
        <pc:picChg chg="add mod">
          <ac:chgData name="Carrie Roberson" userId="ad15ced66ed045d5" providerId="LiveId" clId="{1435E2FD-4BE4-43E0-A543-7C1AB02CB34E}" dt="2023-02-15T18:49:02.253" v="3" actId="1076"/>
          <ac:picMkLst>
            <pc:docMk/>
            <pc:sldMk cId="1584290927" sldId="463"/>
            <ac:picMk id="2" creationId="{64986EA2-A40F-B499-5861-CDDABB6A6BE1}"/>
          </ac:picMkLst>
        </pc:picChg>
        <pc:picChg chg="del">
          <ac:chgData name="Carrie Roberson" userId="ad15ced66ed045d5" providerId="LiveId" clId="{1435E2FD-4BE4-43E0-A543-7C1AB02CB34E}" dt="2023-02-15T18:48:53.164" v="0" actId="478"/>
          <ac:picMkLst>
            <pc:docMk/>
            <pc:sldMk cId="1584290927" sldId="463"/>
            <ac:picMk id="4" creationId="{833C8D1F-BA7E-4244-A04B-3EC83522F87B}"/>
          </ac:picMkLst>
        </pc:picChg>
      </pc:sldChg>
      <pc:sldChg chg="modSp mod">
        <pc:chgData name="Carrie Roberson" userId="ad15ced66ed045d5" providerId="LiveId" clId="{1435E2FD-4BE4-43E0-A543-7C1AB02CB34E}" dt="2023-02-15T18:52:15.113" v="42" actId="1036"/>
        <pc:sldMkLst>
          <pc:docMk/>
          <pc:sldMk cId="2594227482" sldId="495"/>
        </pc:sldMkLst>
        <pc:spChg chg="mod">
          <ac:chgData name="Carrie Roberson" userId="ad15ced66ed045d5" providerId="LiveId" clId="{1435E2FD-4BE4-43E0-A543-7C1AB02CB34E}" dt="2023-02-15T18:52:15.113" v="42" actId="1036"/>
          <ac:spMkLst>
            <pc:docMk/>
            <pc:sldMk cId="2594227482" sldId="495"/>
            <ac:spMk id="2" creationId="{8C5FDF8E-CA35-704C-B296-1EFCFBA875A9}"/>
          </ac:spMkLst>
        </pc:spChg>
        <pc:spChg chg="mod">
          <ac:chgData name="Carrie Roberson" userId="ad15ced66ed045d5" providerId="LiveId" clId="{1435E2FD-4BE4-43E0-A543-7C1AB02CB34E}" dt="2023-02-15T18:51:46.054" v="37" actId="14100"/>
          <ac:spMkLst>
            <pc:docMk/>
            <pc:sldMk cId="2594227482" sldId="495"/>
            <ac:spMk id="3" creationId="{FB405BD4-A9B2-4943-AA17-CB9122699AD8}"/>
          </ac:spMkLst>
        </pc:spChg>
        <pc:picChg chg="mod">
          <ac:chgData name="Carrie Roberson" userId="ad15ced66ed045d5" providerId="LiveId" clId="{1435E2FD-4BE4-43E0-A543-7C1AB02CB34E}" dt="2023-02-15T18:51:18.588" v="31" actId="1076"/>
          <ac:picMkLst>
            <pc:docMk/>
            <pc:sldMk cId="2594227482" sldId="495"/>
            <ac:picMk id="5" creationId="{C554ACAA-E1D1-654F-AEBB-8AFD2CFB64FB}"/>
          </ac:picMkLst>
        </pc:picChg>
      </pc:sldChg>
      <pc:sldChg chg="addSp delSp modSp mod modClrScheme chgLayout">
        <pc:chgData name="Carrie Roberson" userId="ad15ced66ed045d5" providerId="LiveId" clId="{1435E2FD-4BE4-43E0-A543-7C1AB02CB34E}" dt="2023-02-15T18:54:38.255" v="295" actId="14100"/>
        <pc:sldMkLst>
          <pc:docMk/>
          <pc:sldMk cId="1571400135" sldId="496"/>
        </pc:sldMkLst>
        <pc:spChg chg="mod ord">
          <ac:chgData name="Carrie Roberson" userId="ad15ced66ed045d5" providerId="LiveId" clId="{1435E2FD-4BE4-43E0-A543-7C1AB02CB34E}" dt="2023-02-15T18:54:16.841" v="282" actId="20577"/>
          <ac:spMkLst>
            <pc:docMk/>
            <pc:sldMk cId="1571400135" sldId="496"/>
            <ac:spMk id="2" creationId="{5DEE633C-6247-924E-BEBF-40971E187F7A}"/>
          </ac:spMkLst>
        </pc:spChg>
        <pc:spChg chg="add del mod ord">
          <ac:chgData name="Carrie Roberson" userId="ad15ced66ed045d5" providerId="LiveId" clId="{1435E2FD-4BE4-43E0-A543-7C1AB02CB34E}" dt="2023-02-15T18:52:54.673" v="45" actId="26606"/>
          <ac:spMkLst>
            <pc:docMk/>
            <pc:sldMk cId="1571400135" sldId="496"/>
            <ac:spMk id="3" creationId="{F8F89393-C70D-CC9A-A928-2249D10530C0}"/>
          </ac:spMkLst>
        </pc:spChg>
        <pc:spChg chg="add mod">
          <ac:chgData name="Carrie Roberson" userId="ad15ced66ed045d5" providerId="LiveId" clId="{1435E2FD-4BE4-43E0-A543-7C1AB02CB34E}" dt="2023-02-15T18:54:38.255" v="295" actId="14100"/>
          <ac:spMkLst>
            <pc:docMk/>
            <pc:sldMk cId="1571400135" sldId="496"/>
            <ac:spMk id="9" creationId="{4D0891CA-ED5F-BE7A-42CF-EF802174296E}"/>
          </ac:spMkLst>
        </pc:spChg>
        <pc:picChg chg="mod ord">
          <ac:chgData name="Carrie Roberson" userId="ad15ced66ed045d5" providerId="LiveId" clId="{1435E2FD-4BE4-43E0-A543-7C1AB02CB34E}" dt="2023-02-15T18:52:54.673" v="45" actId="26606"/>
          <ac:picMkLst>
            <pc:docMk/>
            <pc:sldMk cId="1571400135" sldId="496"/>
            <ac:picMk id="4" creationId="{F5F7F885-5619-8849-9611-B7CC3366717A}"/>
          </ac:picMkLst>
        </pc:picChg>
      </pc:sldChg>
      <pc:sldChg chg="modSp mod modClrScheme chgLayout">
        <pc:chgData name="Carrie Roberson" userId="ad15ced66ed045d5" providerId="LiveId" clId="{1435E2FD-4BE4-43E0-A543-7C1AB02CB34E}" dt="2023-02-15T18:50:09.199" v="21" actId="255"/>
        <pc:sldMkLst>
          <pc:docMk/>
          <pc:sldMk cId="1240583229" sldId="498"/>
        </pc:sldMkLst>
        <pc:spChg chg="mod">
          <ac:chgData name="Carrie Roberson" userId="ad15ced66ed045d5" providerId="LiveId" clId="{1435E2FD-4BE4-43E0-A543-7C1AB02CB34E}" dt="2023-02-15T18:50:09.199" v="21" actId="255"/>
          <ac:spMkLst>
            <pc:docMk/>
            <pc:sldMk cId="1240583229" sldId="498"/>
            <ac:spMk id="2" creationId="{5D755694-19FC-F345-85EF-7EDC854C382F}"/>
          </ac:spMkLst>
        </pc:spChg>
        <pc:spChg chg="mod ord">
          <ac:chgData name="Carrie Roberson" userId="ad15ced66ed045d5" providerId="LiveId" clId="{1435E2FD-4BE4-43E0-A543-7C1AB02CB34E}" dt="2023-02-15T18:49:56.280" v="19" actId="20577"/>
          <ac:spMkLst>
            <pc:docMk/>
            <pc:sldMk cId="1240583229" sldId="498"/>
            <ac:spMk id="3" creationId="{1FFE45A7-9528-6C46-8B43-3AEC95CF247D}"/>
          </ac:spMkLst>
        </pc:spChg>
        <pc:picChg chg="mod">
          <ac:chgData name="Carrie Roberson" userId="ad15ced66ed045d5" providerId="LiveId" clId="{1435E2FD-4BE4-43E0-A543-7C1AB02CB34E}" dt="2023-02-15T18:49:36.081" v="10" actId="26606"/>
          <ac:picMkLst>
            <pc:docMk/>
            <pc:sldMk cId="1240583229" sldId="498"/>
            <ac:picMk id="1026" creationId="{25A53143-BED4-4B40-8C58-CD822417FC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A592D-6AE2-3840-9A18-21B1B11E8D9A}" type="datetimeFigureOut">
              <a:rPr lang="en-US" smtClean="0"/>
              <a:t>2/15/2023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8FB0F-793B-C342-95DB-99D9DA10A71F}" type="slidenum">
              <a:rPr lang="en-US" smtClean="0"/>
              <a:t>‹#›</a:t>
            </a:fld>
            <a:endParaRPr lang="en-US" dirty="0"/>
          </a:p>
        </p:txBody>
      </p:sp>
    </p:spTree>
    <p:extLst>
      <p:ext uri="{BB962C8B-B14F-4D97-AF65-F5344CB8AC3E}">
        <p14:creationId xmlns:p14="http://schemas.microsoft.com/office/powerpoint/2010/main" val="317477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8D8FB0F-793B-C342-95DB-99D9DA10A71F}" type="slidenum">
              <a:rPr lang="en-US" smtClean="0"/>
              <a:t>1</a:t>
            </a:fld>
            <a:endParaRPr lang="en-US"/>
          </a:p>
        </p:txBody>
      </p:sp>
    </p:spTree>
    <p:extLst>
      <p:ext uri="{BB962C8B-B14F-4D97-AF65-F5344CB8AC3E}">
        <p14:creationId xmlns:p14="http://schemas.microsoft.com/office/powerpoint/2010/main" val="52787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B50FE-A74A-2545-9D2C-085B20D96B54}" type="slidenum">
              <a:rPr lang="en-US" smtClean="0"/>
              <a:t>11</a:t>
            </a:fld>
            <a:endParaRPr lang="en-US" dirty="0"/>
          </a:p>
        </p:txBody>
      </p:sp>
    </p:spTree>
    <p:extLst>
      <p:ext uri="{BB962C8B-B14F-4D97-AF65-F5344CB8AC3E}">
        <p14:creationId xmlns:p14="http://schemas.microsoft.com/office/powerpoint/2010/main" val="2396583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B50FE-A74A-2545-9D2C-085B20D96B54}" type="slidenum">
              <a:rPr lang="en-US" smtClean="0"/>
              <a:t>12</a:t>
            </a:fld>
            <a:endParaRPr lang="en-US" dirty="0"/>
          </a:p>
        </p:txBody>
      </p:sp>
    </p:spTree>
    <p:extLst>
      <p:ext uri="{BB962C8B-B14F-4D97-AF65-F5344CB8AC3E}">
        <p14:creationId xmlns:p14="http://schemas.microsoft.com/office/powerpoint/2010/main" val="86004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B50FE-A74A-2545-9D2C-085B20D96B54}" type="slidenum">
              <a:rPr lang="en-US" smtClean="0"/>
              <a:t>13</a:t>
            </a:fld>
            <a:endParaRPr lang="en-US" dirty="0"/>
          </a:p>
        </p:txBody>
      </p:sp>
    </p:spTree>
    <p:extLst>
      <p:ext uri="{BB962C8B-B14F-4D97-AF65-F5344CB8AC3E}">
        <p14:creationId xmlns:p14="http://schemas.microsoft.com/office/powerpoint/2010/main" val="1951336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 talks about all the specific areas of the general education areas focusing on the cte examples</a:t>
            </a:r>
          </a:p>
        </p:txBody>
      </p:sp>
      <p:sp>
        <p:nvSpPr>
          <p:cNvPr id="4" name="Slide Number Placeholder 3"/>
          <p:cNvSpPr>
            <a:spLocks noGrp="1"/>
          </p:cNvSpPr>
          <p:nvPr>
            <p:ph type="sldNum" sz="quarter" idx="10"/>
          </p:nvPr>
        </p:nvSpPr>
        <p:spPr/>
        <p:txBody>
          <a:bodyPr/>
          <a:lstStyle/>
          <a:p>
            <a:fld id="{455B50FE-A74A-2545-9D2C-085B20D96B54}" type="slidenum">
              <a:rPr lang="en-US" smtClean="0"/>
              <a:t>14</a:t>
            </a:fld>
            <a:endParaRPr lang="en-US" dirty="0"/>
          </a:p>
        </p:txBody>
      </p:sp>
    </p:spTree>
    <p:extLst>
      <p:ext uri="{BB962C8B-B14F-4D97-AF65-F5344CB8AC3E}">
        <p14:creationId xmlns:p14="http://schemas.microsoft.com/office/powerpoint/2010/main" val="642996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 talks about all the specific areas of the general education areas focusing on the cte examples</a:t>
            </a:r>
          </a:p>
        </p:txBody>
      </p:sp>
      <p:sp>
        <p:nvSpPr>
          <p:cNvPr id="4" name="Slide Number Placeholder 3"/>
          <p:cNvSpPr>
            <a:spLocks noGrp="1"/>
          </p:cNvSpPr>
          <p:nvPr>
            <p:ph type="sldNum" sz="quarter" idx="10"/>
          </p:nvPr>
        </p:nvSpPr>
        <p:spPr/>
        <p:txBody>
          <a:bodyPr/>
          <a:lstStyle/>
          <a:p>
            <a:fld id="{455B50FE-A74A-2545-9D2C-085B20D96B54}" type="slidenum">
              <a:rPr lang="en-US" smtClean="0"/>
              <a:t>15</a:t>
            </a:fld>
            <a:endParaRPr lang="en-US" dirty="0"/>
          </a:p>
        </p:txBody>
      </p:sp>
    </p:spTree>
    <p:extLst>
      <p:ext uri="{BB962C8B-B14F-4D97-AF65-F5344CB8AC3E}">
        <p14:creationId xmlns:p14="http://schemas.microsoft.com/office/powerpoint/2010/main" val="66453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Lynn facilitates questions and comments</a:t>
            </a:r>
          </a:p>
          <a:p>
            <a:endParaRPr lang="en-US"/>
          </a:p>
        </p:txBody>
      </p:sp>
      <p:sp>
        <p:nvSpPr>
          <p:cNvPr id="4" name="Slide Number Placeholder 3"/>
          <p:cNvSpPr>
            <a:spLocks noGrp="1"/>
          </p:cNvSpPr>
          <p:nvPr>
            <p:ph type="sldNum" sz="quarter" idx="10"/>
          </p:nvPr>
        </p:nvSpPr>
        <p:spPr/>
        <p:txBody>
          <a:bodyPr/>
          <a:lstStyle/>
          <a:p>
            <a:fld id="{88D8FB0F-793B-C342-95DB-99D9DA10A71F}" type="slidenum">
              <a:rPr lang="en-US" smtClean="0"/>
              <a:t>25</a:t>
            </a:fld>
            <a:endParaRPr lang="en-US"/>
          </a:p>
        </p:txBody>
      </p:sp>
    </p:spTree>
    <p:extLst>
      <p:ext uri="{BB962C8B-B14F-4D97-AF65-F5344CB8AC3E}">
        <p14:creationId xmlns:p14="http://schemas.microsoft.com/office/powerpoint/2010/main" val="154279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1425" tIns="45713" rIns="91425" bIns="45713">
            <a:normAutofit/>
          </a:bodyPr>
          <a:lstStyle/>
          <a:p>
            <a:r>
              <a:rPr lang="en-US" dirty="0"/>
              <a:t>Describe recommendation 13</a:t>
            </a:r>
          </a:p>
        </p:txBody>
      </p:sp>
    </p:spTree>
    <p:extLst>
      <p:ext uri="{BB962C8B-B14F-4D97-AF65-F5344CB8AC3E}">
        <p14:creationId xmlns:p14="http://schemas.microsoft.com/office/powerpoint/2010/main" val="2168087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 gives history of the Workgroup</a:t>
            </a:r>
          </a:p>
        </p:txBody>
      </p:sp>
      <p:sp>
        <p:nvSpPr>
          <p:cNvPr id="4" name="Slide Number Placeholder 3"/>
          <p:cNvSpPr>
            <a:spLocks noGrp="1"/>
          </p:cNvSpPr>
          <p:nvPr>
            <p:ph type="sldNum" sz="quarter" idx="10"/>
          </p:nvPr>
        </p:nvSpPr>
        <p:spPr/>
        <p:txBody>
          <a:bodyPr/>
          <a:lstStyle/>
          <a:p>
            <a:fld id="{455B50FE-A74A-2545-9D2C-085B20D96B54}" type="slidenum">
              <a:rPr lang="en-US" smtClean="0"/>
              <a:t>4</a:t>
            </a:fld>
            <a:endParaRPr lang="en-US"/>
          </a:p>
        </p:txBody>
      </p:sp>
    </p:spTree>
    <p:extLst>
      <p:ext uri="{BB962C8B-B14F-4D97-AF65-F5344CB8AC3E}">
        <p14:creationId xmlns:p14="http://schemas.microsoft.com/office/powerpoint/2010/main" val="283558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8D8FB0F-793B-C342-95DB-99D9DA10A71F}" type="slidenum">
              <a:rPr lang="en-US" smtClean="0"/>
              <a:t>5</a:t>
            </a:fld>
            <a:endParaRPr lang="en-US"/>
          </a:p>
        </p:txBody>
      </p:sp>
    </p:spTree>
    <p:extLst>
      <p:ext uri="{BB962C8B-B14F-4D97-AF65-F5344CB8AC3E}">
        <p14:creationId xmlns:p14="http://schemas.microsoft.com/office/powerpoint/2010/main" val="4263566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find it nearly impossible to hire industry experts</a:t>
            </a:r>
          </a:p>
          <a:p>
            <a:pPr marL="0" indent="0">
              <a:buNone/>
            </a:pPr>
            <a:r>
              <a:rPr lang="en-US" sz="1200" b="1" dirty="0"/>
              <a:t>Chancellor’s Request of a Survey: 43 Colleges</a:t>
            </a:r>
            <a:endParaRPr lang="en-US" sz="1200" dirty="0"/>
          </a:p>
          <a:p>
            <a:pPr marL="0" indent="0">
              <a:buNone/>
            </a:pPr>
            <a:r>
              <a:rPr lang="en-US" sz="1200" b="1" dirty="0"/>
              <a:t>Comments in the survey</a:t>
            </a:r>
          </a:p>
          <a:p>
            <a:pPr marL="0" indent="0">
              <a:buNone/>
            </a:pPr>
            <a:endParaRPr lang="en-US" sz="1200" b="1" dirty="0"/>
          </a:p>
          <a:p>
            <a:r>
              <a:rPr lang="en-US" sz="1200" dirty="0"/>
              <a:t>Recognize the abilities people have</a:t>
            </a:r>
          </a:p>
          <a:p>
            <a:pPr marL="0" indent="0">
              <a:buNone/>
            </a:pPr>
            <a:endParaRPr lang="en-US" sz="1200" dirty="0"/>
          </a:p>
          <a:p>
            <a:r>
              <a:rPr lang="en-US" sz="1200" dirty="0"/>
              <a:t>Eminent or nationally recognized experts in their field, without an Associate Degree</a:t>
            </a:r>
          </a:p>
          <a:p>
            <a:pPr marL="0" indent="0">
              <a:buNone/>
            </a:pPr>
            <a:r>
              <a:rPr lang="en-US" sz="1200" dirty="0"/>
              <a:t> </a:t>
            </a:r>
          </a:p>
          <a:p>
            <a:r>
              <a:rPr lang="en-US" sz="1200" dirty="0"/>
              <a:t>Very small pool of applicants, often far less than 10, as opposed to general education areas that get </a:t>
            </a:r>
            <a:r>
              <a:rPr lang="en-US" sz="1200" dirty="0" err="1"/>
              <a:t>xxx’s</a:t>
            </a:r>
            <a:r>
              <a:rPr lang="en-US" sz="1200" dirty="0"/>
              <a:t> of applicants </a:t>
            </a:r>
          </a:p>
          <a:p>
            <a:endParaRPr lang="en-US" sz="1200" dirty="0"/>
          </a:p>
          <a:p>
            <a:r>
              <a:rPr lang="en-US" sz="1200" dirty="0"/>
              <a:t>Not understanding their CTE colleague’s issues and programs </a:t>
            </a:r>
          </a:p>
          <a:p>
            <a:endParaRPr lang="en-US" sz="1200" dirty="0"/>
          </a:p>
          <a:p>
            <a:r>
              <a:rPr lang="en-US" sz="1200" dirty="0"/>
              <a:t>Many comment on the irony of college preparing people for work, yet we didn’t accept industry credentials (the very place we are sending students to work) as equivalent to an Associate Degree </a:t>
            </a:r>
          </a:p>
          <a:p>
            <a:endParaRPr lang="en-US" sz="1200" dirty="0"/>
          </a:p>
          <a:p>
            <a:r>
              <a:rPr lang="en-US" sz="1200" dirty="0"/>
              <a:t>a mismatch of what colleges require and what the industry actually needs and wants. Colleges are preparing people for jobs in industries that sponsor the industry credentials, yet the college does not accept the industry experts as instructors with the industry credentials</a:t>
            </a:r>
          </a:p>
          <a:p>
            <a:r>
              <a:rPr lang="en-US" dirty="0"/>
              <a:t>“Boils down to this- Experience should be the most important factor in any CTE discipline.”</a:t>
            </a:r>
          </a:p>
          <a:p>
            <a:endParaRPr lang="en-US" dirty="0"/>
          </a:p>
          <a:p>
            <a:r>
              <a:rPr lang="en-US" dirty="0"/>
              <a:t>“The need to revise the equivalency evaluation process for industry experts that do not have an AA/AS degree is extreme.”</a:t>
            </a:r>
          </a:p>
        </p:txBody>
      </p:sp>
      <p:sp>
        <p:nvSpPr>
          <p:cNvPr id="4" name="Slide Number Placeholder 3"/>
          <p:cNvSpPr>
            <a:spLocks noGrp="1"/>
          </p:cNvSpPr>
          <p:nvPr>
            <p:ph type="sldNum" sz="quarter" idx="5"/>
          </p:nvPr>
        </p:nvSpPr>
        <p:spPr/>
        <p:txBody>
          <a:bodyPr/>
          <a:lstStyle/>
          <a:p>
            <a:fld id="{88D8FB0F-793B-C342-95DB-99D9DA10A71F}" type="slidenum">
              <a:rPr lang="en-US" smtClean="0"/>
              <a:t>6</a:t>
            </a:fld>
            <a:endParaRPr lang="en-US"/>
          </a:p>
        </p:txBody>
      </p:sp>
    </p:spTree>
    <p:extLst>
      <p:ext uri="{BB962C8B-B14F-4D97-AF65-F5344CB8AC3E}">
        <p14:creationId xmlns:p14="http://schemas.microsoft.com/office/powerpoint/2010/main" val="367051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B50FE-A74A-2545-9D2C-085B20D96B54}" type="slidenum">
              <a:rPr lang="en-US" smtClean="0"/>
              <a:t>7</a:t>
            </a:fld>
            <a:endParaRPr lang="en-US" dirty="0"/>
          </a:p>
        </p:txBody>
      </p:sp>
    </p:spTree>
    <p:extLst>
      <p:ext uri="{BB962C8B-B14F-4D97-AF65-F5344CB8AC3E}">
        <p14:creationId xmlns:p14="http://schemas.microsoft.com/office/powerpoint/2010/main" val="277318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B50FE-A74A-2545-9D2C-085B20D96B54}" type="slidenum">
              <a:rPr lang="en-US" smtClean="0"/>
              <a:t>8</a:t>
            </a:fld>
            <a:endParaRPr lang="en-US"/>
          </a:p>
        </p:txBody>
      </p:sp>
    </p:spTree>
    <p:extLst>
      <p:ext uri="{BB962C8B-B14F-4D97-AF65-F5344CB8AC3E}">
        <p14:creationId xmlns:p14="http://schemas.microsoft.com/office/powerpoint/2010/main" val="1092035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B50FE-A74A-2545-9D2C-085B20D96B54}" type="slidenum">
              <a:rPr lang="en-US" smtClean="0"/>
              <a:t>9</a:t>
            </a:fld>
            <a:endParaRPr lang="en-US" dirty="0"/>
          </a:p>
        </p:txBody>
      </p:sp>
    </p:spTree>
    <p:extLst>
      <p:ext uri="{BB962C8B-B14F-4D97-AF65-F5344CB8AC3E}">
        <p14:creationId xmlns:p14="http://schemas.microsoft.com/office/powerpoint/2010/main" val="258959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B50FE-A74A-2545-9D2C-085B20D96B54}" type="slidenum">
              <a:rPr lang="en-US" smtClean="0"/>
              <a:t>10</a:t>
            </a:fld>
            <a:endParaRPr lang="en-US" dirty="0"/>
          </a:p>
        </p:txBody>
      </p:sp>
    </p:spTree>
    <p:extLst>
      <p:ext uri="{BB962C8B-B14F-4D97-AF65-F5344CB8AC3E}">
        <p14:creationId xmlns:p14="http://schemas.microsoft.com/office/powerpoint/2010/main" val="241500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31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3928975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141615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269689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6001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2527612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B05FF7-24E6-4142-819E-CEB2DA7CE016}" type="slidenum">
              <a:rPr lang="en-US" smtClean="0"/>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60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197788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3893604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05FF7-24E6-4142-819E-CEB2DA7CE016}" type="slidenum">
              <a:rPr lang="en-US" smtClean="0"/>
              <a:t>‹#›</a:t>
            </a:fld>
            <a:endParaRPr lang="en-US"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50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2802AFD-CA7C-5047-A9EA-BA4B60729C48}"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1951721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02802AFD-CA7C-5047-A9EA-BA4B60729C48}" type="datetimeFigureOut">
              <a:rPr lang="en-US" smtClean="0"/>
              <a:t>2/15/2023</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3B05FF7-24E6-4142-819E-CEB2DA7CE016}" type="slidenum">
              <a:rPr lang="en-US" smtClean="0"/>
              <a:t>‹#›</a:t>
            </a:fld>
            <a:endParaRPr lang="en-US" dirty="0"/>
          </a:p>
        </p:txBody>
      </p:sp>
    </p:spTree>
    <p:extLst>
      <p:ext uri="{BB962C8B-B14F-4D97-AF65-F5344CB8AC3E}">
        <p14:creationId xmlns:p14="http://schemas.microsoft.com/office/powerpoint/2010/main" val="1686962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asccc.org/contact/request-services" TargetMode="External"/><Relationship Id="rId2" Type="http://schemas.openxmlformats.org/officeDocument/2006/relationships/hyperlink" Target="https://asccc.org/sites/default/files/ADAversion_CTEMinQualsToolkit.pdf" TargetMode="Externa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2F18CD-AEA4-7046-9CFD-26C7EBDA57D1}"/>
              </a:ext>
            </a:extLst>
          </p:cNvPr>
          <p:cNvSpPr>
            <a:spLocks noGrp="1"/>
          </p:cNvSpPr>
          <p:nvPr>
            <p:ph type="ctrTitle"/>
          </p:nvPr>
        </p:nvSpPr>
        <p:spPr>
          <a:xfrm>
            <a:off x="914400" y="657225"/>
            <a:ext cx="10464800" cy="1800225"/>
          </a:xfrm>
        </p:spPr>
        <p:txBody>
          <a:bodyPr/>
          <a:lstStyle/>
          <a:p>
            <a:br>
              <a:rPr lang="en-US" sz="3200" cap="none" dirty="0">
                <a:latin typeface="+mn-lt"/>
              </a:rPr>
            </a:br>
            <a:r>
              <a:rPr lang="en-US" sz="3200" b="1" cap="none" dirty="0">
                <a:latin typeface="+mn-lt"/>
              </a:rPr>
              <a:t>USING THE CTE FACULTY </a:t>
            </a:r>
            <a:br>
              <a:rPr lang="en-US" sz="3200" b="1" cap="none" dirty="0">
                <a:latin typeface="+mn-lt"/>
              </a:rPr>
            </a:br>
            <a:r>
              <a:rPr lang="en-US" sz="3200" b="1" cap="none" dirty="0">
                <a:latin typeface="+mn-lt"/>
              </a:rPr>
              <a:t>MINIMUM QUALIFICATIONS TOOLKIT</a:t>
            </a:r>
            <a:br>
              <a:rPr lang="en-US" sz="3200" cap="none" dirty="0">
                <a:latin typeface="+mn-lt"/>
              </a:rPr>
            </a:br>
            <a:endParaRPr lang="en-US" sz="3200" cap="none" dirty="0">
              <a:latin typeface="+mn-lt"/>
            </a:endParaRPr>
          </a:p>
        </p:txBody>
      </p:sp>
      <p:sp>
        <p:nvSpPr>
          <p:cNvPr id="7" name="TextBox 6">
            <a:extLst>
              <a:ext uri="{FF2B5EF4-FFF2-40B4-BE49-F238E27FC236}">
                <a16:creationId xmlns:a16="http://schemas.microsoft.com/office/drawing/2014/main" id="{C5B3014B-B408-4A41-BAE7-5EA1DCF098F3}"/>
              </a:ext>
            </a:extLst>
          </p:cNvPr>
          <p:cNvSpPr txBox="1"/>
          <p:nvPr/>
        </p:nvSpPr>
        <p:spPr>
          <a:xfrm>
            <a:off x="1536700" y="4559300"/>
            <a:ext cx="5811591" cy="1938992"/>
          </a:xfrm>
          <a:prstGeom prst="rect">
            <a:avLst/>
          </a:prstGeom>
          <a:noFill/>
        </p:spPr>
        <p:txBody>
          <a:bodyPr wrap="none" rtlCol="0">
            <a:spAutoFit/>
          </a:bodyPr>
          <a:lstStyle/>
          <a:p>
            <a:r>
              <a:rPr lang="en-US" sz="2400" dirty="0"/>
              <a:t>Career &amp; Technical Education/ Noncredit </a:t>
            </a:r>
          </a:p>
          <a:p>
            <a:r>
              <a:rPr lang="en-US" sz="2400" dirty="0"/>
              <a:t>Regional Event</a:t>
            </a:r>
          </a:p>
          <a:p>
            <a:br>
              <a:rPr lang="en-US" sz="2400" dirty="0"/>
            </a:br>
            <a:r>
              <a:rPr lang="en-US" sz="2400" dirty="0"/>
              <a:t>Dr. Lynn Shaw</a:t>
            </a:r>
          </a:p>
          <a:p>
            <a:r>
              <a:rPr lang="en-US" sz="2400" dirty="0"/>
              <a:t>Carrie Roberson, ASCCC </a:t>
            </a:r>
          </a:p>
        </p:txBody>
      </p:sp>
      <p:pic>
        <p:nvPicPr>
          <p:cNvPr id="2" name="Picture 1">
            <a:extLst>
              <a:ext uri="{FF2B5EF4-FFF2-40B4-BE49-F238E27FC236}">
                <a16:creationId xmlns:a16="http://schemas.microsoft.com/office/drawing/2014/main" id="{64986EA2-A40F-B499-5861-CDDABB6A6BE1}"/>
              </a:ext>
            </a:extLst>
          </p:cNvPr>
          <p:cNvPicPr>
            <a:picLocks noChangeAspect="1"/>
          </p:cNvPicPr>
          <p:nvPr/>
        </p:nvPicPr>
        <p:blipFill>
          <a:blip r:embed="rId3"/>
          <a:stretch>
            <a:fillRect/>
          </a:stretch>
        </p:blipFill>
        <p:spPr>
          <a:xfrm>
            <a:off x="8396216" y="2571749"/>
            <a:ext cx="2881384" cy="3765769"/>
          </a:xfrm>
          <a:prstGeom prst="rect">
            <a:avLst/>
          </a:prstGeom>
        </p:spPr>
      </p:pic>
    </p:spTree>
    <p:extLst>
      <p:ext uri="{BB962C8B-B14F-4D97-AF65-F5344CB8AC3E}">
        <p14:creationId xmlns:p14="http://schemas.microsoft.com/office/powerpoint/2010/main" val="158429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GE is required for an </a:t>
            </a:r>
            <a:br>
              <a:rPr lang="en-US" dirty="0"/>
            </a:br>
            <a:r>
              <a:rPr lang="en-US" dirty="0"/>
              <a:t>Associate of Arts </a:t>
            </a:r>
            <a:r>
              <a:rPr lang="en-US" i="1" dirty="0"/>
              <a:t>or</a:t>
            </a:r>
            <a:r>
              <a:rPr lang="en-US" dirty="0"/>
              <a:t> Associate of Sciences?</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GE for an AA degree includes demonstrated competencies in math and English along with 18 units in 5 areas:</a:t>
            </a:r>
          </a:p>
          <a:p>
            <a:pPr marL="0" indent="0">
              <a:buNone/>
            </a:pPr>
            <a:endParaRPr lang="en-US" dirty="0"/>
          </a:p>
          <a:p>
            <a:pPr lvl="1"/>
            <a:r>
              <a:rPr lang="en-US" dirty="0"/>
              <a:t>A. Natural Sciences </a:t>
            </a:r>
          </a:p>
          <a:p>
            <a:pPr lvl="1"/>
            <a:r>
              <a:rPr lang="en-US" dirty="0"/>
              <a:t>B. Social and Behavioral Sciences </a:t>
            </a:r>
          </a:p>
          <a:p>
            <a:pPr lvl="1"/>
            <a:r>
              <a:rPr lang="en-US" dirty="0"/>
              <a:t>C. Humanities </a:t>
            </a:r>
          </a:p>
          <a:p>
            <a:pPr lvl="1"/>
            <a:r>
              <a:rPr lang="en-US" dirty="0"/>
              <a:t>D.1. Language and Rationality: English Composition </a:t>
            </a:r>
          </a:p>
          <a:p>
            <a:pPr lvl="1"/>
            <a:r>
              <a:rPr lang="en-US" dirty="0"/>
              <a:t>D.2. Language and Rationality: Communication and Analytical Thinking </a:t>
            </a:r>
          </a:p>
        </p:txBody>
      </p:sp>
    </p:spTree>
    <p:extLst>
      <p:ext uri="{BB962C8B-B14F-4D97-AF65-F5344CB8AC3E}">
        <p14:creationId xmlns:p14="http://schemas.microsoft.com/office/powerpoint/2010/main" val="2181681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538" y="499132"/>
            <a:ext cx="10515600" cy="1325563"/>
          </a:xfrm>
        </p:spPr>
        <p:txBody>
          <a:bodyPr>
            <a:normAutofit fontScale="90000"/>
          </a:bodyPr>
          <a:lstStyle/>
          <a:p>
            <a:br>
              <a:rPr lang="en-US" dirty="0"/>
            </a:br>
            <a:r>
              <a:rPr lang="en-US" dirty="0"/>
              <a:t>General Education Area A </a:t>
            </a:r>
            <a:br>
              <a:rPr lang="en-US" dirty="0"/>
            </a:br>
            <a:r>
              <a:rPr lang="en-US" dirty="0"/>
              <a:t>Natural Sciences</a:t>
            </a:r>
            <a:br>
              <a:rPr lang="en-US" dirty="0"/>
            </a:br>
            <a:endParaRPr lang="en-US" dirty="0"/>
          </a:p>
        </p:txBody>
      </p:sp>
      <p:sp>
        <p:nvSpPr>
          <p:cNvPr id="3" name="Content Placeholder 2"/>
          <p:cNvSpPr>
            <a:spLocks noGrp="1"/>
          </p:cNvSpPr>
          <p:nvPr>
            <p:ph idx="1"/>
          </p:nvPr>
        </p:nvSpPr>
        <p:spPr>
          <a:xfrm>
            <a:off x="546538" y="2417379"/>
            <a:ext cx="11361682" cy="3762704"/>
          </a:xfrm>
        </p:spPr>
        <p:txBody>
          <a:bodyPr>
            <a:normAutofit/>
          </a:bodyPr>
          <a:lstStyle/>
          <a:p>
            <a:pPr marL="0" lvl="0" indent="0">
              <a:buNone/>
            </a:pPr>
            <a:r>
              <a:rPr lang="en-US" sz="2000" b="1" dirty="0"/>
              <a:t>Example: Aviation (Certified Flight Instructor)</a:t>
            </a:r>
          </a:p>
          <a:p>
            <a:r>
              <a:rPr lang="en-US" sz="2000" dirty="0"/>
              <a:t>A certified recreational, private, or commercial must </a:t>
            </a:r>
          </a:p>
          <a:p>
            <a:pPr marL="0" indent="0">
              <a:buNone/>
            </a:pPr>
            <a:r>
              <a:rPr lang="en-US" sz="2000" dirty="0"/>
              <a:t>understand and apply Newton’s Basic Laws of Motion </a:t>
            </a:r>
          </a:p>
          <a:p>
            <a:pPr marL="0" indent="0">
              <a:buNone/>
            </a:pPr>
            <a:r>
              <a:rPr lang="en-US" sz="2000" dirty="0"/>
              <a:t>and Bernoulli’s Principle Ref: FAR 61.185(2)</a:t>
            </a:r>
          </a:p>
          <a:p>
            <a:pPr marL="0" indent="0">
              <a:buNone/>
            </a:pPr>
            <a:endParaRPr lang="en-US" sz="2000" dirty="0"/>
          </a:p>
          <a:p>
            <a:pPr marL="0" indent="0">
              <a:buNone/>
            </a:pPr>
            <a:r>
              <a:rPr lang="en-US" sz="2000" b="1" dirty="0"/>
              <a:t>Purpose for Including One Course in Natural Sciences for General Education</a:t>
            </a:r>
            <a:endParaRPr lang="en-US" sz="2000" dirty="0"/>
          </a:p>
          <a:p>
            <a:pPr lvl="0"/>
            <a:r>
              <a:rPr lang="en-US" sz="1800" dirty="0"/>
              <a:t>To develop the ability to examine the physical universe, its life forms, and its natural phenomena</a:t>
            </a:r>
          </a:p>
          <a:p>
            <a:pPr lvl="0"/>
            <a:r>
              <a:rPr lang="en-US" sz="1800" dirty="0"/>
              <a:t>To develop an appreciation of, understanding of, and ability to apply the scientific method</a:t>
            </a:r>
          </a:p>
          <a:p>
            <a:pPr lvl="0"/>
            <a:r>
              <a:rPr lang="en-US" sz="1800" dirty="0"/>
              <a:t>To develop the ability to understand the relationship between science and other human activities</a:t>
            </a:r>
          </a:p>
          <a:p>
            <a:pPr lvl="0"/>
            <a:endParaRPr lang="en-US" sz="1800" dirty="0"/>
          </a:p>
        </p:txBody>
      </p:sp>
      <p:pic>
        <p:nvPicPr>
          <p:cNvPr id="5" name="Picture 4">
            <a:extLst>
              <a:ext uri="{FF2B5EF4-FFF2-40B4-BE49-F238E27FC236}">
                <a16:creationId xmlns:a16="http://schemas.microsoft.com/office/drawing/2014/main" id="{DABB5541-FAE4-0F49-89F7-38A8149BCAF3}"/>
              </a:ext>
            </a:extLst>
          </p:cNvPr>
          <p:cNvPicPr>
            <a:picLocks noChangeAspect="1"/>
          </p:cNvPicPr>
          <p:nvPr/>
        </p:nvPicPr>
        <p:blipFill>
          <a:blip r:embed="rId3"/>
          <a:stretch>
            <a:fillRect/>
          </a:stretch>
        </p:blipFill>
        <p:spPr>
          <a:xfrm>
            <a:off x="7041931" y="571149"/>
            <a:ext cx="4603531" cy="3452648"/>
          </a:xfrm>
          <a:prstGeom prst="rect">
            <a:avLst/>
          </a:prstGeom>
        </p:spPr>
      </p:pic>
    </p:spTree>
    <p:extLst>
      <p:ext uri="{BB962C8B-B14F-4D97-AF65-F5344CB8AC3E}">
        <p14:creationId xmlns:p14="http://schemas.microsoft.com/office/powerpoint/2010/main" val="3241348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372" y="413373"/>
            <a:ext cx="11070020" cy="1448950"/>
          </a:xfrm>
        </p:spPr>
        <p:txBody>
          <a:bodyPr>
            <a:normAutofit/>
          </a:bodyPr>
          <a:lstStyle/>
          <a:p>
            <a:r>
              <a:rPr lang="en-US" dirty="0"/>
              <a:t>General Education Area B </a:t>
            </a:r>
            <a:br>
              <a:rPr lang="en-US" dirty="0"/>
            </a:br>
            <a:r>
              <a:rPr lang="en-US" dirty="0"/>
              <a:t>Social and Behavioral Sciences</a:t>
            </a:r>
          </a:p>
        </p:txBody>
      </p:sp>
      <p:sp>
        <p:nvSpPr>
          <p:cNvPr id="3" name="Content Placeholder 2"/>
          <p:cNvSpPr>
            <a:spLocks noGrp="1"/>
          </p:cNvSpPr>
          <p:nvPr>
            <p:ph idx="1"/>
          </p:nvPr>
        </p:nvSpPr>
        <p:spPr>
          <a:xfrm>
            <a:off x="378372" y="2163448"/>
            <a:ext cx="11624442" cy="4485002"/>
          </a:xfrm>
        </p:spPr>
        <p:txBody>
          <a:bodyPr>
            <a:normAutofit/>
          </a:bodyPr>
          <a:lstStyle/>
          <a:p>
            <a:pPr marL="0" indent="0">
              <a:buNone/>
            </a:pPr>
            <a:r>
              <a:rPr lang="en-US" sz="2000" b="1" dirty="0"/>
              <a:t>Example: Culinary Arts/Food Production</a:t>
            </a:r>
          </a:p>
          <a:p>
            <a:pPr marL="0" lvl="0" indent="0">
              <a:buNone/>
            </a:pPr>
            <a:r>
              <a:rPr lang="en-US" sz="2000" dirty="0"/>
              <a:t>A chef or culinary artist works within varied ethnic </a:t>
            </a:r>
          </a:p>
          <a:p>
            <a:pPr marL="0" lvl="0" indent="0">
              <a:buNone/>
            </a:pPr>
            <a:r>
              <a:rPr lang="en-US" sz="2000" dirty="0"/>
              <a:t>foods and understands and applies an understanding </a:t>
            </a:r>
          </a:p>
          <a:p>
            <a:pPr marL="0" lvl="0" indent="0">
              <a:buNone/>
            </a:pPr>
            <a:r>
              <a:rPr lang="en-US" sz="2000" dirty="0"/>
              <a:t>of foods and culture as well as historical food trends</a:t>
            </a:r>
          </a:p>
          <a:p>
            <a:pPr marL="0" indent="0">
              <a:buNone/>
            </a:pPr>
            <a:endParaRPr lang="en-US" sz="2000" b="1" dirty="0"/>
          </a:p>
          <a:p>
            <a:pPr marL="0" indent="0">
              <a:buNone/>
            </a:pPr>
            <a:r>
              <a:rPr lang="en-US" sz="2000" b="1" dirty="0"/>
              <a:t>Purpose for Including One Course in Social and Behavioral Sciences for GE</a:t>
            </a:r>
          </a:p>
          <a:p>
            <a:pPr lvl="0"/>
            <a:r>
              <a:rPr lang="en-US" sz="1800" dirty="0"/>
              <a:t>To develop an awareness of the methods of inquiry used by the social and behavioral sciences.</a:t>
            </a:r>
          </a:p>
          <a:p>
            <a:pPr lvl="0"/>
            <a:r>
              <a:rPr lang="en-US" sz="1800" dirty="0"/>
              <a:t>To stimulate students’ critical thinking about ways people act or have acted in response to their societies</a:t>
            </a:r>
          </a:p>
          <a:p>
            <a:pPr lvl="0"/>
            <a:r>
              <a:rPr lang="en-US" sz="1800" dirty="0"/>
              <a:t>To promote students’ appreciation of how societies and social subgroups operate</a:t>
            </a:r>
          </a:p>
          <a:p>
            <a:pPr lvl="0"/>
            <a:r>
              <a:rPr lang="en-US" sz="1800" dirty="0"/>
              <a:t>To develop or promote a students’ understanding and appreciation of ethnic groups (Title 5 §55063 (b)(2) requires a course in Ethnic Studies. It is most likely met through the course/experience/ability counted in Area B or Area C)</a:t>
            </a:r>
          </a:p>
        </p:txBody>
      </p:sp>
      <p:pic>
        <p:nvPicPr>
          <p:cNvPr id="6" name="Picture 5">
            <a:extLst>
              <a:ext uri="{FF2B5EF4-FFF2-40B4-BE49-F238E27FC236}">
                <a16:creationId xmlns:a16="http://schemas.microsoft.com/office/drawing/2014/main" id="{81D72FC4-DC1B-1D45-9E97-703265488AFE}"/>
              </a:ext>
            </a:extLst>
          </p:cNvPr>
          <p:cNvPicPr>
            <a:picLocks noChangeAspect="1"/>
          </p:cNvPicPr>
          <p:nvPr/>
        </p:nvPicPr>
        <p:blipFill>
          <a:blip r:embed="rId3"/>
          <a:stretch>
            <a:fillRect/>
          </a:stretch>
        </p:blipFill>
        <p:spPr>
          <a:xfrm>
            <a:off x="7410450" y="541817"/>
            <a:ext cx="4324350" cy="3243262"/>
          </a:xfrm>
          <a:prstGeom prst="rect">
            <a:avLst/>
          </a:prstGeom>
        </p:spPr>
      </p:pic>
    </p:spTree>
    <p:extLst>
      <p:ext uri="{BB962C8B-B14F-4D97-AF65-F5344CB8AC3E}">
        <p14:creationId xmlns:p14="http://schemas.microsoft.com/office/powerpoint/2010/main" val="399226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734" y="274636"/>
            <a:ext cx="10515600" cy="1325563"/>
          </a:xfrm>
        </p:spPr>
        <p:txBody>
          <a:bodyPr>
            <a:normAutofit/>
          </a:bodyPr>
          <a:lstStyle/>
          <a:p>
            <a:r>
              <a:rPr lang="en-US" dirty="0"/>
              <a:t>General Education Area C </a:t>
            </a:r>
            <a:br>
              <a:rPr lang="en-US" dirty="0"/>
            </a:br>
            <a:r>
              <a:rPr lang="en-US" dirty="0"/>
              <a:t>Humanities</a:t>
            </a:r>
          </a:p>
        </p:txBody>
      </p:sp>
      <p:sp>
        <p:nvSpPr>
          <p:cNvPr id="3" name="Content Placeholder 2"/>
          <p:cNvSpPr>
            <a:spLocks noGrp="1"/>
          </p:cNvSpPr>
          <p:nvPr>
            <p:ph idx="1"/>
          </p:nvPr>
        </p:nvSpPr>
        <p:spPr>
          <a:xfrm>
            <a:off x="404734" y="1600199"/>
            <a:ext cx="11587569" cy="4892675"/>
          </a:xfrm>
        </p:spPr>
        <p:txBody>
          <a:bodyPr>
            <a:normAutofit/>
          </a:bodyPr>
          <a:lstStyle/>
          <a:p>
            <a:pPr marL="0" indent="0">
              <a:buNone/>
            </a:pPr>
            <a:r>
              <a:rPr lang="en-US" sz="2400" b="1" dirty="0"/>
              <a:t>Example: Mortuary Science</a:t>
            </a:r>
          </a:p>
          <a:p>
            <a:pPr marL="0" indent="0">
              <a:buNone/>
            </a:pPr>
            <a:r>
              <a:rPr lang="en-US" sz="2000" dirty="0"/>
              <a:t>Certified Funeral Service Practitioners complete </a:t>
            </a:r>
          </a:p>
          <a:p>
            <a:pPr marL="0" indent="0">
              <a:buNone/>
            </a:pPr>
            <a:r>
              <a:rPr lang="en-US" sz="2000" dirty="0"/>
              <a:t>Celebrant training to develop an awareness of traditions </a:t>
            </a:r>
          </a:p>
          <a:p>
            <a:pPr marL="0" indent="0">
              <a:buNone/>
            </a:pPr>
            <a:r>
              <a:rPr lang="en-US" sz="2000" dirty="0"/>
              <a:t>of different cultures and religions</a:t>
            </a:r>
          </a:p>
          <a:p>
            <a:pPr marL="0" indent="0">
              <a:buNone/>
            </a:pPr>
            <a:endParaRPr lang="en-US" sz="2000" dirty="0"/>
          </a:p>
          <a:p>
            <a:pPr marL="0" indent="0">
              <a:buNone/>
            </a:pPr>
            <a:endParaRPr lang="en-US" sz="2000" dirty="0"/>
          </a:p>
          <a:p>
            <a:pPr marL="0" indent="0">
              <a:buNone/>
            </a:pPr>
            <a:r>
              <a:rPr lang="en-US" sz="2000" b="1" dirty="0"/>
              <a:t>Purpose for Including One Course in Humanities for GE</a:t>
            </a:r>
            <a:endParaRPr lang="en-US" sz="2000" dirty="0"/>
          </a:p>
          <a:p>
            <a:pPr lvl="0"/>
            <a:r>
              <a:rPr lang="en-US" sz="1800" dirty="0"/>
              <a:t>To develop an awareness of the way in which people throughout the ages and in different cultures have responded to themselves and the world around them in artistic and cultural creations.</a:t>
            </a:r>
          </a:p>
          <a:p>
            <a:pPr lvl="0"/>
            <a:r>
              <a:rPr lang="en-US" sz="1800" dirty="0"/>
              <a:t>To develop or demonstrate aesthetic understanding and an ability to make value judgements.</a:t>
            </a:r>
          </a:p>
          <a:p>
            <a:pPr lvl="0"/>
            <a:r>
              <a:rPr lang="en-US" sz="1800" dirty="0"/>
              <a:t>To promote a students’ understanding and appreciation of ethnic groups (Title 5 §55063 (b)(2) requires a course in Ethnic Studies. It is most likely met through the course/experience/ability counted in Area B or Area C)</a:t>
            </a:r>
          </a:p>
        </p:txBody>
      </p:sp>
      <p:pic>
        <p:nvPicPr>
          <p:cNvPr id="5" name="Picture 4">
            <a:extLst>
              <a:ext uri="{FF2B5EF4-FFF2-40B4-BE49-F238E27FC236}">
                <a16:creationId xmlns:a16="http://schemas.microsoft.com/office/drawing/2014/main" id="{F2E82717-4104-9D4D-B0FE-8C5F9955AD9E}"/>
              </a:ext>
            </a:extLst>
          </p:cNvPr>
          <p:cNvPicPr>
            <a:picLocks noChangeAspect="1"/>
          </p:cNvPicPr>
          <p:nvPr/>
        </p:nvPicPr>
        <p:blipFill>
          <a:blip r:embed="rId3"/>
          <a:stretch>
            <a:fillRect/>
          </a:stretch>
        </p:blipFill>
        <p:spPr>
          <a:xfrm>
            <a:off x="7473603" y="530403"/>
            <a:ext cx="4313663" cy="3235247"/>
          </a:xfrm>
          <a:prstGeom prst="rect">
            <a:avLst/>
          </a:prstGeom>
        </p:spPr>
      </p:pic>
    </p:spTree>
    <p:extLst>
      <p:ext uri="{BB962C8B-B14F-4D97-AF65-F5344CB8AC3E}">
        <p14:creationId xmlns:p14="http://schemas.microsoft.com/office/powerpoint/2010/main" val="1236308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643583"/>
            <a:ext cx="11410212" cy="1004242"/>
          </a:xfrm>
        </p:spPr>
        <p:txBody>
          <a:bodyPr>
            <a:normAutofit fontScale="90000"/>
          </a:bodyPr>
          <a:lstStyle/>
          <a:p>
            <a:r>
              <a:rPr lang="en-US" dirty="0"/>
              <a:t>General Education Area D.1. </a:t>
            </a:r>
            <a:br>
              <a:rPr lang="en-US" dirty="0"/>
            </a:br>
            <a:r>
              <a:rPr lang="en-US" dirty="0"/>
              <a:t>Language and Rationality: </a:t>
            </a:r>
            <a:br>
              <a:rPr lang="en-US" dirty="0"/>
            </a:br>
            <a:r>
              <a:rPr lang="en-US" dirty="0"/>
              <a:t>English Composition</a:t>
            </a:r>
          </a:p>
        </p:txBody>
      </p:sp>
      <p:sp>
        <p:nvSpPr>
          <p:cNvPr id="3" name="Content Placeholder 2"/>
          <p:cNvSpPr>
            <a:spLocks noGrp="1"/>
          </p:cNvSpPr>
          <p:nvPr>
            <p:ph idx="1"/>
          </p:nvPr>
        </p:nvSpPr>
        <p:spPr>
          <a:xfrm>
            <a:off x="200025" y="1985200"/>
            <a:ext cx="7029450" cy="4872800"/>
          </a:xfrm>
        </p:spPr>
        <p:txBody>
          <a:bodyPr>
            <a:normAutofit/>
          </a:bodyPr>
          <a:lstStyle/>
          <a:p>
            <a:pPr marL="0" lvl="0" indent="0">
              <a:buNone/>
            </a:pPr>
            <a:r>
              <a:rPr lang="en-US" sz="2000" b="1" dirty="0"/>
              <a:t>Example: Any Discipline</a:t>
            </a:r>
          </a:p>
          <a:p>
            <a:r>
              <a:rPr lang="en-US" sz="2000" dirty="0"/>
              <a:t>Publishing a peer-reviewed article</a:t>
            </a:r>
          </a:p>
          <a:p>
            <a:r>
              <a:rPr lang="en-US" sz="2000" dirty="0"/>
              <a:t>Writing of a market, technical or sales report or manual, or writing of a similar document within the work environment</a:t>
            </a:r>
          </a:p>
          <a:p>
            <a:pPr marL="0" indent="0">
              <a:buNone/>
            </a:pPr>
            <a:endParaRPr lang="en-US" sz="1800" dirty="0"/>
          </a:p>
          <a:p>
            <a:pPr marL="0" indent="0">
              <a:buNone/>
            </a:pPr>
            <a:r>
              <a:rPr lang="en-US" sz="2000" b="1" dirty="0"/>
              <a:t>Purpose for Including English Competency and One Course in Language and Rationality: English Composition for General Education</a:t>
            </a:r>
            <a:endParaRPr lang="en-US" sz="2000" dirty="0"/>
          </a:p>
          <a:p>
            <a:pPr lvl="0"/>
            <a:r>
              <a:rPr lang="en-US" sz="2000" dirty="0"/>
              <a:t>To develop the principles and applications of language toward logical thought, clear and precise written expression and critical evaluation of written communication in whatever symbol system the student uses.</a:t>
            </a:r>
          </a:p>
          <a:p>
            <a:pPr lvl="0"/>
            <a:r>
              <a:rPr lang="en-US" sz="2000" dirty="0"/>
              <a:t>To develop expository and argumentative writing skills (English Composition)</a:t>
            </a:r>
            <a:endParaRPr lang="en-US" sz="1800" dirty="0"/>
          </a:p>
        </p:txBody>
      </p:sp>
      <p:pic>
        <p:nvPicPr>
          <p:cNvPr id="8" name="Picture 7">
            <a:extLst>
              <a:ext uri="{FF2B5EF4-FFF2-40B4-BE49-F238E27FC236}">
                <a16:creationId xmlns:a16="http://schemas.microsoft.com/office/drawing/2014/main" id="{6D4F6C3A-CE95-4141-8E4E-3FB98DDB81F4}"/>
              </a:ext>
            </a:extLst>
          </p:cNvPr>
          <p:cNvPicPr>
            <a:picLocks noChangeAspect="1"/>
          </p:cNvPicPr>
          <p:nvPr/>
        </p:nvPicPr>
        <p:blipFill>
          <a:blip r:embed="rId3"/>
          <a:stretch>
            <a:fillRect/>
          </a:stretch>
        </p:blipFill>
        <p:spPr>
          <a:xfrm>
            <a:off x="7322600" y="531554"/>
            <a:ext cx="4564595" cy="6105964"/>
          </a:xfrm>
          <a:prstGeom prst="rect">
            <a:avLst/>
          </a:prstGeom>
        </p:spPr>
      </p:pic>
    </p:spTree>
    <p:extLst>
      <p:ext uri="{BB962C8B-B14F-4D97-AF65-F5344CB8AC3E}">
        <p14:creationId xmlns:p14="http://schemas.microsoft.com/office/powerpoint/2010/main" val="3094177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29" y="628021"/>
            <a:ext cx="11875742" cy="1580213"/>
          </a:xfrm>
        </p:spPr>
        <p:txBody>
          <a:bodyPr>
            <a:normAutofit fontScale="90000"/>
          </a:bodyPr>
          <a:lstStyle/>
          <a:p>
            <a:r>
              <a:rPr lang="en-US" dirty="0"/>
              <a:t>General Education Area D.2. </a:t>
            </a:r>
            <a:br>
              <a:rPr lang="en-US" dirty="0"/>
            </a:br>
            <a:r>
              <a:rPr lang="en-US" dirty="0"/>
              <a:t>Language &amp; Rationality: </a:t>
            </a:r>
            <a:br>
              <a:rPr lang="en-US" dirty="0"/>
            </a:br>
            <a:r>
              <a:rPr lang="en-US" dirty="0"/>
              <a:t>Communication &amp; Analytical Thinking</a:t>
            </a:r>
          </a:p>
        </p:txBody>
      </p:sp>
      <p:sp>
        <p:nvSpPr>
          <p:cNvPr id="3" name="Content Placeholder 2"/>
          <p:cNvSpPr>
            <a:spLocks noGrp="1"/>
          </p:cNvSpPr>
          <p:nvPr>
            <p:ph idx="1"/>
          </p:nvPr>
        </p:nvSpPr>
        <p:spPr>
          <a:xfrm>
            <a:off x="158129" y="2457408"/>
            <a:ext cx="6842277" cy="2054957"/>
          </a:xfrm>
        </p:spPr>
        <p:txBody>
          <a:bodyPr>
            <a:normAutofit/>
          </a:bodyPr>
          <a:lstStyle/>
          <a:p>
            <a:pPr marL="0" lvl="0" indent="0">
              <a:buNone/>
            </a:pPr>
            <a:r>
              <a:rPr lang="en-US" sz="2000" b="1" dirty="0"/>
              <a:t>Example: Automotive Technology</a:t>
            </a:r>
          </a:p>
          <a:p>
            <a:pPr marL="0" lvl="0" indent="0">
              <a:buNone/>
            </a:pPr>
            <a:r>
              <a:rPr lang="en-US" sz="2000" dirty="0"/>
              <a:t>A licensed automotive technician must use mathematical skills to manage and calculate ratios, measurements, comparisons, and specifications related to investigation of problems; may also use mathematical skills and reasoning to machine parts and tools to exact specification.</a:t>
            </a:r>
          </a:p>
          <a:p>
            <a:pPr marL="0" lvl="0" indent="0">
              <a:buNone/>
            </a:pPr>
            <a:endParaRPr lang="en-US" sz="1800" dirty="0"/>
          </a:p>
        </p:txBody>
      </p:sp>
      <p:pic>
        <p:nvPicPr>
          <p:cNvPr id="6" name="Picture 5">
            <a:extLst>
              <a:ext uri="{FF2B5EF4-FFF2-40B4-BE49-F238E27FC236}">
                <a16:creationId xmlns:a16="http://schemas.microsoft.com/office/drawing/2014/main" id="{C6882FEE-B144-484D-8AEC-D8FE590EFDF9}"/>
              </a:ext>
            </a:extLst>
          </p:cNvPr>
          <p:cNvPicPr>
            <a:picLocks noChangeAspect="1"/>
          </p:cNvPicPr>
          <p:nvPr/>
        </p:nvPicPr>
        <p:blipFill>
          <a:blip r:embed="rId3"/>
          <a:stretch>
            <a:fillRect/>
          </a:stretch>
        </p:blipFill>
        <p:spPr>
          <a:xfrm>
            <a:off x="7608976" y="834473"/>
            <a:ext cx="4262970" cy="4262970"/>
          </a:xfrm>
          <a:prstGeom prst="rect">
            <a:avLst/>
          </a:prstGeom>
        </p:spPr>
      </p:pic>
      <p:sp>
        <p:nvSpPr>
          <p:cNvPr id="4" name="TextBox 3"/>
          <p:cNvSpPr txBox="1"/>
          <p:nvPr/>
        </p:nvSpPr>
        <p:spPr>
          <a:xfrm>
            <a:off x="609600" y="4673648"/>
            <a:ext cx="9527032" cy="1754326"/>
          </a:xfrm>
          <a:prstGeom prst="rect">
            <a:avLst/>
          </a:prstGeom>
          <a:noFill/>
        </p:spPr>
        <p:txBody>
          <a:bodyPr wrap="none" rtlCol="0">
            <a:spAutoFit/>
          </a:bodyPr>
          <a:lstStyle/>
          <a:p>
            <a:r>
              <a:rPr lang="en-US" b="1" dirty="0"/>
              <a:t>Purpose for Including One Course in </a:t>
            </a:r>
          </a:p>
          <a:p>
            <a:r>
              <a:rPr lang="en-US" b="1" dirty="0"/>
              <a:t>Language and Rationality for General Education</a:t>
            </a:r>
          </a:p>
          <a:p>
            <a:endParaRPr lang="en-US" dirty="0"/>
          </a:p>
          <a:p>
            <a:pPr marL="285750" lvl="0" indent="-285750">
              <a:buFont typeface="Arial" charset="0"/>
              <a:buChar char="•"/>
            </a:pPr>
            <a:r>
              <a:rPr lang="en-US" dirty="0"/>
              <a:t>To demonstrate competence in mathematics at a level equivalent to intermediate algebra</a:t>
            </a:r>
          </a:p>
          <a:p>
            <a:pPr marL="285750" lvl="0" indent="-285750">
              <a:buFont typeface="Arial" charset="0"/>
              <a:buChar char="•"/>
            </a:pPr>
            <a:r>
              <a:rPr lang="en-US" dirty="0"/>
              <a:t>To develop oral communication and analytical thinking skills</a:t>
            </a:r>
          </a:p>
          <a:p>
            <a:pPr marL="285750" lvl="0" indent="-285750">
              <a:buFont typeface="Arial" charset="0"/>
              <a:buChar char="•"/>
            </a:pPr>
            <a:r>
              <a:rPr lang="en-US" dirty="0"/>
              <a:t>To develop skills interpreting and assessing data and statistics to draw conclusions </a:t>
            </a:r>
          </a:p>
        </p:txBody>
      </p:sp>
    </p:spTree>
    <p:extLst>
      <p:ext uri="{BB962C8B-B14F-4D97-AF65-F5344CB8AC3E}">
        <p14:creationId xmlns:p14="http://schemas.microsoft.com/office/powerpoint/2010/main" val="3841502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C94E-A25A-A640-8729-D368B3F4CD24}"/>
              </a:ext>
            </a:extLst>
          </p:cNvPr>
          <p:cNvSpPr>
            <a:spLocks noGrp="1"/>
          </p:cNvSpPr>
          <p:nvPr>
            <p:ph type="title"/>
          </p:nvPr>
        </p:nvSpPr>
        <p:spPr>
          <a:xfrm>
            <a:off x="2082800" y="876300"/>
            <a:ext cx="9880600" cy="990600"/>
          </a:xfrm>
        </p:spPr>
        <p:txBody>
          <a:bodyPr>
            <a:normAutofit/>
          </a:bodyPr>
          <a:lstStyle/>
          <a:p>
            <a:r>
              <a:rPr lang="en-US" sz="3600" dirty="0"/>
              <a:t>Change to Apprenticeship Minimum Qualifications</a:t>
            </a:r>
          </a:p>
        </p:txBody>
      </p:sp>
      <p:sp>
        <p:nvSpPr>
          <p:cNvPr id="3" name="Content Placeholder 2">
            <a:extLst>
              <a:ext uri="{FF2B5EF4-FFF2-40B4-BE49-F238E27FC236}">
                <a16:creationId xmlns:a16="http://schemas.microsoft.com/office/drawing/2014/main" id="{62C53E88-1CDE-534F-9AFB-14F02744EA12}"/>
              </a:ext>
            </a:extLst>
          </p:cNvPr>
          <p:cNvSpPr>
            <a:spLocks noGrp="1"/>
          </p:cNvSpPr>
          <p:nvPr>
            <p:ph idx="1"/>
          </p:nvPr>
        </p:nvSpPr>
        <p:spPr>
          <a:xfrm>
            <a:off x="295275" y="2400300"/>
            <a:ext cx="11668125" cy="3581400"/>
          </a:xfrm>
        </p:spPr>
        <p:txBody>
          <a:bodyPr>
            <a:normAutofit/>
          </a:bodyPr>
          <a:lstStyle/>
          <a:p>
            <a:pPr marL="0" indent="0">
              <a:buNone/>
            </a:pPr>
            <a:r>
              <a:rPr lang="en-US" sz="2800" dirty="0"/>
              <a:t>In May 2018, the Board of Governors approved a Title 5 change revising the minimum qualifications for apprenticeship instructors (Section 53413 of article 2 of subchapter 4 of chapter 4 of division 6 of title 5 of the California Code of Regulations). The goal and the result of this change was to expand the pool of industry experts to teach in apprenticeship classrooms. In the past, the minimum qualifications required a community college apprenticeship instructor to have 18 units of general education courses. </a:t>
            </a:r>
          </a:p>
        </p:txBody>
      </p:sp>
      <p:pic>
        <p:nvPicPr>
          <p:cNvPr id="4" name="Picture 3">
            <a:extLst>
              <a:ext uri="{FF2B5EF4-FFF2-40B4-BE49-F238E27FC236}">
                <a16:creationId xmlns:a16="http://schemas.microsoft.com/office/drawing/2014/main" id="{4E4CE7D1-FED4-264A-9A83-C0F11E6B1974}"/>
              </a:ext>
            </a:extLst>
          </p:cNvPr>
          <p:cNvPicPr>
            <a:picLocks noChangeAspect="1"/>
          </p:cNvPicPr>
          <p:nvPr/>
        </p:nvPicPr>
        <p:blipFill>
          <a:blip r:embed="rId2"/>
          <a:stretch>
            <a:fillRect/>
          </a:stretch>
        </p:blipFill>
        <p:spPr>
          <a:xfrm>
            <a:off x="127000" y="443681"/>
            <a:ext cx="1955800" cy="1871680"/>
          </a:xfrm>
          <a:prstGeom prst="rect">
            <a:avLst/>
          </a:prstGeom>
        </p:spPr>
      </p:pic>
    </p:spTree>
    <p:extLst>
      <p:ext uri="{BB962C8B-B14F-4D97-AF65-F5344CB8AC3E}">
        <p14:creationId xmlns:p14="http://schemas.microsoft.com/office/powerpoint/2010/main" val="2551419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C94E-A25A-A640-8729-D368B3F4CD24}"/>
              </a:ext>
            </a:extLst>
          </p:cNvPr>
          <p:cNvSpPr>
            <a:spLocks noGrp="1"/>
          </p:cNvSpPr>
          <p:nvPr>
            <p:ph type="title"/>
          </p:nvPr>
        </p:nvSpPr>
        <p:spPr>
          <a:xfrm>
            <a:off x="2082800" y="876300"/>
            <a:ext cx="10972800" cy="990600"/>
          </a:xfrm>
        </p:spPr>
        <p:txBody>
          <a:bodyPr>
            <a:normAutofit/>
          </a:bodyPr>
          <a:lstStyle/>
          <a:p>
            <a:r>
              <a:rPr lang="en-US" sz="3600" dirty="0"/>
              <a:t>Change to Apprenticeship Minimum Qualifications</a:t>
            </a:r>
          </a:p>
        </p:txBody>
      </p:sp>
      <p:sp>
        <p:nvSpPr>
          <p:cNvPr id="3" name="Content Placeholder 2">
            <a:extLst>
              <a:ext uri="{FF2B5EF4-FFF2-40B4-BE49-F238E27FC236}">
                <a16:creationId xmlns:a16="http://schemas.microsoft.com/office/drawing/2014/main" id="{62C53E88-1CDE-534F-9AFB-14F02744EA12}"/>
              </a:ext>
            </a:extLst>
          </p:cNvPr>
          <p:cNvSpPr>
            <a:spLocks noGrp="1"/>
          </p:cNvSpPr>
          <p:nvPr>
            <p:ph idx="1"/>
          </p:nvPr>
        </p:nvSpPr>
        <p:spPr>
          <a:xfrm>
            <a:off x="723900" y="2268521"/>
            <a:ext cx="10972800" cy="4876800"/>
          </a:xfrm>
        </p:spPr>
        <p:txBody>
          <a:bodyPr>
            <a:normAutofit/>
          </a:bodyPr>
          <a:lstStyle/>
          <a:p>
            <a:pPr marL="0" indent="0">
              <a:buNone/>
            </a:pPr>
            <a:endParaRPr lang="en-US" sz="2800" dirty="0"/>
          </a:p>
          <a:p>
            <a:pPr marL="0" indent="0">
              <a:buNone/>
            </a:pPr>
            <a:r>
              <a:rPr lang="en-US" sz="2800" dirty="0"/>
              <a:t>The new regulations allow for credits earned within an apprenticeship program to count toward meeting the new minimum qualifications. In practice, this means anyone who completes a credit-based registered apprenticeship program (and nearly all community college apprenticeship programs are credit based) and has six years of work experience can qualify to teach.</a:t>
            </a:r>
          </a:p>
        </p:txBody>
      </p:sp>
      <p:pic>
        <p:nvPicPr>
          <p:cNvPr id="4" name="Picture 3">
            <a:extLst>
              <a:ext uri="{FF2B5EF4-FFF2-40B4-BE49-F238E27FC236}">
                <a16:creationId xmlns:a16="http://schemas.microsoft.com/office/drawing/2014/main" id="{4E4CE7D1-FED4-264A-9A83-C0F11E6B1974}"/>
              </a:ext>
            </a:extLst>
          </p:cNvPr>
          <p:cNvPicPr>
            <a:picLocks noChangeAspect="1"/>
          </p:cNvPicPr>
          <p:nvPr/>
        </p:nvPicPr>
        <p:blipFill>
          <a:blip r:embed="rId2"/>
          <a:stretch>
            <a:fillRect/>
          </a:stretch>
        </p:blipFill>
        <p:spPr>
          <a:xfrm>
            <a:off x="127000" y="443681"/>
            <a:ext cx="1955800" cy="1871680"/>
          </a:xfrm>
          <a:prstGeom prst="rect">
            <a:avLst/>
          </a:prstGeom>
        </p:spPr>
      </p:pic>
    </p:spTree>
    <p:extLst>
      <p:ext uri="{BB962C8B-B14F-4D97-AF65-F5344CB8AC3E}">
        <p14:creationId xmlns:p14="http://schemas.microsoft.com/office/powerpoint/2010/main" val="410581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DF8E-CA35-704C-B296-1EFCFBA875A9}"/>
              </a:ext>
            </a:extLst>
          </p:cNvPr>
          <p:cNvSpPr>
            <a:spLocks noGrp="1"/>
          </p:cNvSpPr>
          <p:nvPr>
            <p:ph type="title"/>
          </p:nvPr>
        </p:nvSpPr>
        <p:spPr>
          <a:xfrm>
            <a:off x="2261111" y="542924"/>
            <a:ext cx="7301990" cy="1876425"/>
          </a:xfrm>
        </p:spPr>
        <p:txBody>
          <a:bodyPr>
            <a:normAutofit/>
          </a:bodyPr>
          <a:lstStyle/>
          <a:p>
            <a:pPr algn="ctr"/>
            <a:r>
              <a:rPr lang="en-US" sz="5400" dirty="0"/>
              <a:t>Changing Title 5</a:t>
            </a:r>
          </a:p>
        </p:txBody>
      </p:sp>
      <p:sp>
        <p:nvSpPr>
          <p:cNvPr id="3" name="Content Placeholder 2">
            <a:extLst>
              <a:ext uri="{FF2B5EF4-FFF2-40B4-BE49-F238E27FC236}">
                <a16:creationId xmlns:a16="http://schemas.microsoft.com/office/drawing/2014/main" id="{FB405BD4-A9B2-4943-AA17-CB9122699AD8}"/>
              </a:ext>
            </a:extLst>
          </p:cNvPr>
          <p:cNvSpPr>
            <a:spLocks noGrp="1"/>
          </p:cNvSpPr>
          <p:nvPr>
            <p:ph idx="1"/>
          </p:nvPr>
        </p:nvSpPr>
        <p:spPr>
          <a:xfrm>
            <a:off x="229603" y="2647950"/>
            <a:ext cx="11762372" cy="3829050"/>
          </a:xfrm>
        </p:spPr>
        <p:txBody>
          <a:bodyPr/>
          <a:lstStyle/>
          <a:p>
            <a:r>
              <a:rPr lang="en-US" dirty="0"/>
              <a:t>In addition to apprenticeship credits” is eliminated from regulation, allowing credits earned in an apprenticeship program to count toward meeting the faculty minimum qualifications.</a:t>
            </a:r>
          </a:p>
          <a:p>
            <a:r>
              <a:rPr lang="en-US" dirty="0"/>
              <a:t>A section on an urgency condition is added</a:t>
            </a:r>
          </a:p>
          <a:p>
            <a:r>
              <a:rPr lang="en-US" dirty="0"/>
              <a:t>18 semester units is changed to 12 semester units.</a:t>
            </a:r>
          </a:p>
          <a:p>
            <a:r>
              <a:rPr lang="en-US" dirty="0"/>
              <a:t>“Community college faculty” member is changed to apprenticeship instructor</a:t>
            </a:r>
          </a:p>
        </p:txBody>
      </p:sp>
      <p:pic>
        <p:nvPicPr>
          <p:cNvPr id="5" name="Picture 4">
            <a:extLst>
              <a:ext uri="{FF2B5EF4-FFF2-40B4-BE49-F238E27FC236}">
                <a16:creationId xmlns:a16="http://schemas.microsoft.com/office/drawing/2014/main" id="{C554ACAA-E1D1-654F-AEBB-8AFD2CFB64FB}"/>
              </a:ext>
            </a:extLst>
          </p:cNvPr>
          <p:cNvPicPr>
            <a:picLocks noChangeAspect="1"/>
          </p:cNvPicPr>
          <p:nvPr/>
        </p:nvPicPr>
        <p:blipFill>
          <a:blip r:embed="rId2"/>
          <a:stretch>
            <a:fillRect/>
          </a:stretch>
        </p:blipFill>
        <p:spPr>
          <a:xfrm>
            <a:off x="229602" y="381000"/>
            <a:ext cx="2031509" cy="1944132"/>
          </a:xfrm>
          <a:prstGeom prst="rect">
            <a:avLst/>
          </a:prstGeom>
        </p:spPr>
      </p:pic>
    </p:spTree>
    <p:extLst>
      <p:ext uri="{BB962C8B-B14F-4D97-AF65-F5344CB8AC3E}">
        <p14:creationId xmlns:p14="http://schemas.microsoft.com/office/powerpoint/2010/main" val="2594227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633C-6247-924E-BEBF-40971E187F7A}"/>
              </a:ext>
            </a:extLst>
          </p:cNvPr>
          <p:cNvSpPr>
            <a:spLocks noGrp="1"/>
          </p:cNvSpPr>
          <p:nvPr>
            <p:ph type="title"/>
          </p:nvPr>
        </p:nvSpPr>
        <p:spPr>
          <a:xfrm>
            <a:off x="609600" y="533400"/>
            <a:ext cx="10972800" cy="990600"/>
          </a:xfrm>
        </p:spPr>
        <p:txBody>
          <a:bodyPr anchor="ctr">
            <a:normAutofit/>
          </a:bodyPr>
          <a:lstStyle/>
          <a:p>
            <a:r>
              <a:rPr lang="en-US" dirty="0"/>
              <a:t>Effective Practices:</a:t>
            </a:r>
          </a:p>
        </p:txBody>
      </p:sp>
      <p:sp>
        <p:nvSpPr>
          <p:cNvPr id="9" name="Content Placeholder 2">
            <a:extLst>
              <a:ext uri="{FF2B5EF4-FFF2-40B4-BE49-F238E27FC236}">
                <a16:creationId xmlns:a16="http://schemas.microsoft.com/office/drawing/2014/main" id="{4D0891CA-ED5F-BE7A-42CF-EF802174296E}"/>
              </a:ext>
            </a:extLst>
          </p:cNvPr>
          <p:cNvSpPr>
            <a:spLocks noGrp="1"/>
          </p:cNvSpPr>
          <p:nvPr>
            <p:ph sz="half" idx="1"/>
          </p:nvPr>
        </p:nvSpPr>
        <p:spPr>
          <a:xfrm>
            <a:off x="609600" y="1524000"/>
            <a:ext cx="5384800" cy="4867656"/>
          </a:xfrm>
        </p:spPr>
        <p:txBody>
          <a:bodyPr/>
          <a:lstStyle/>
          <a:p>
            <a:pPr marL="0" indent="0">
              <a:buNone/>
            </a:pPr>
            <a:endParaRPr lang="en-US" dirty="0"/>
          </a:p>
          <a:p>
            <a:r>
              <a:rPr lang="en-US" dirty="0"/>
              <a:t>Train the local equivalency committee </a:t>
            </a:r>
          </a:p>
          <a:p>
            <a:r>
              <a:rPr lang="en-US" dirty="0"/>
              <a:t>Professional development/ learning</a:t>
            </a:r>
          </a:p>
          <a:p>
            <a:r>
              <a:rPr lang="en-US" dirty="0"/>
              <a:t>Disseminate resources</a:t>
            </a:r>
          </a:p>
          <a:p>
            <a:r>
              <a:rPr lang="en-US" dirty="0"/>
              <a:t>Consider who is at the table, who is missing</a:t>
            </a:r>
          </a:p>
          <a:p>
            <a:r>
              <a:rPr lang="en-US" dirty="0"/>
              <a:t>What else?</a:t>
            </a:r>
          </a:p>
        </p:txBody>
      </p:sp>
      <p:pic>
        <p:nvPicPr>
          <p:cNvPr id="4" name="Content Placeholder 3">
            <a:extLst>
              <a:ext uri="{FF2B5EF4-FFF2-40B4-BE49-F238E27FC236}">
                <a16:creationId xmlns:a16="http://schemas.microsoft.com/office/drawing/2014/main" id="{F5F7F885-5619-8849-9611-B7CC3366717A}"/>
              </a:ext>
            </a:extLst>
          </p:cNvPr>
          <p:cNvPicPr>
            <a:picLocks noGrp="1" noChangeAspect="1"/>
          </p:cNvPicPr>
          <p:nvPr>
            <p:ph sz="half" idx="2"/>
          </p:nvPr>
        </p:nvPicPr>
        <p:blipFill>
          <a:blip r:embed="rId2"/>
          <a:stretch>
            <a:fillRect/>
          </a:stretch>
        </p:blipFill>
        <p:spPr>
          <a:xfrm>
            <a:off x="6197600" y="2076027"/>
            <a:ext cx="5384800" cy="3912954"/>
          </a:xfrm>
          <a:prstGeom prst="rect">
            <a:avLst/>
          </a:prstGeom>
          <a:noFill/>
        </p:spPr>
      </p:pic>
    </p:spTree>
    <p:extLst>
      <p:ext uri="{BB962C8B-B14F-4D97-AF65-F5344CB8AC3E}">
        <p14:creationId xmlns:p14="http://schemas.microsoft.com/office/powerpoint/2010/main" val="1571400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55694-19FC-F345-85EF-7EDC854C382F}"/>
              </a:ext>
            </a:extLst>
          </p:cNvPr>
          <p:cNvSpPr>
            <a:spLocks noGrp="1"/>
          </p:cNvSpPr>
          <p:nvPr>
            <p:ph type="title"/>
          </p:nvPr>
        </p:nvSpPr>
        <p:spPr>
          <a:xfrm>
            <a:off x="609600" y="533400"/>
            <a:ext cx="10972800" cy="990600"/>
          </a:xfrm>
        </p:spPr>
        <p:txBody>
          <a:bodyPr anchor="ctr">
            <a:normAutofit/>
          </a:bodyPr>
          <a:lstStyle/>
          <a:p>
            <a:r>
              <a:rPr lang="en-US" sz="5400" b="1" dirty="0"/>
              <a:t>TODAY!</a:t>
            </a:r>
          </a:p>
        </p:txBody>
      </p:sp>
      <p:pic>
        <p:nvPicPr>
          <p:cNvPr id="1026" name="Picture 2" descr="Toolbox 4 SVG Contractor Svg Repairman Svg Builder image 0">
            <a:extLst>
              <a:ext uri="{FF2B5EF4-FFF2-40B4-BE49-F238E27FC236}">
                <a16:creationId xmlns:a16="http://schemas.microsoft.com/office/drawing/2014/main" id="{25A53143-BED4-4B40-8C58-CD822417FC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 y="1878584"/>
            <a:ext cx="5384800" cy="430784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FFE45A7-9528-6C46-8B43-3AEC95CF247D}"/>
              </a:ext>
            </a:extLst>
          </p:cNvPr>
          <p:cNvSpPr>
            <a:spLocks noGrp="1"/>
          </p:cNvSpPr>
          <p:nvPr>
            <p:ph sz="half" idx="2"/>
          </p:nvPr>
        </p:nvSpPr>
        <p:spPr>
          <a:xfrm>
            <a:off x="5829299" y="1673352"/>
            <a:ext cx="6105525" cy="4718304"/>
          </a:xfrm>
        </p:spPr>
        <p:txBody>
          <a:bodyPr>
            <a:normAutofit/>
          </a:bodyPr>
          <a:lstStyle/>
          <a:p>
            <a:r>
              <a:rPr lang="en-US" dirty="0"/>
              <a:t>Introductions</a:t>
            </a:r>
          </a:p>
          <a:p>
            <a:r>
              <a:rPr lang="en-US" dirty="0"/>
              <a:t>History of the development of       the Toolkit</a:t>
            </a:r>
          </a:p>
          <a:p>
            <a:r>
              <a:rPr lang="en-US" dirty="0"/>
              <a:t>Connecting General Education Areas to Experience</a:t>
            </a:r>
          </a:p>
          <a:p>
            <a:r>
              <a:rPr lang="en-US" dirty="0"/>
              <a:t>Scenarios</a:t>
            </a:r>
          </a:p>
          <a:p>
            <a:r>
              <a:rPr lang="en-US" dirty="0"/>
              <a:t>Discussion and Questions</a:t>
            </a:r>
          </a:p>
        </p:txBody>
      </p:sp>
    </p:spTree>
    <p:extLst>
      <p:ext uri="{BB962C8B-B14F-4D97-AF65-F5344CB8AC3E}">
        <p14:creationId xmlns:p14="http://schemas.microsoft.com/office/powerpoint/2010/main" val="1240583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a:t>
            </a:r>
          </a:p>
        </p:txBody>
      </p:sp>
      <p:sp>
        <p:nvSpPr>
          <p:cNvPr id="3" name="Content Placeholder 2"/>
          <p:cNvSpPr>
            <a:spLocks noGrp="1"/>
          </p:cNvSpPr>
          <p:nvPr>
            <p:ph idx="1"/>
          </p:nvPr>
        </p:nvSpPr>
        <p:spPr/>
        <p:txBody>
          <a:bodyPr>
            <a:normAutofit/>
          </a:bodyPr>
          <a:lstStyle/>
          <a:p>
            <a:pPr marL="0" indent="0">
              <a:buNone/>
            </a:pPr>
            <a:r>
              <a:rPr lang="en-US" b="1" dirty="0"/>
              <a:t>Diesel Mechanics</a:t>
            </a:r>
            <a:endParaRPr lang="en-US" dirty="0"/>
          </a:p>
          <a:p>
            <a:pPr marL="0" indent="0">
              <a:buNone/>
            </a:pPr>
            <a:r>
              <a:rPr lang="en-US" sz="2600" dirty="0"/>
              <a:t>Barron Drivetrain is actively managing one of the largest diesel repair facilities in the region. He has 15 years of experiences in diesel repair and is considered one of the region’s most highly respected diesel repair experts. He has extensive experience in training new mechanics and has established the first online, industry supported, professional development program in California for diesel professionals. Barron hires about 35% of the local program graduates and has been recognized by the High School Board of Trustees for his work with non-traditional students. Barron has a high school and certification from a private trade school.  </a:t>
            </a:r>
          </a:p>
          <a:p>
            <a:endParaRPr lang="en-US" dirty="0"/>
          </a:p>
        </p:txBody>
      </p:sp>
    </p:spTree>
    <p:extLst>
      <p:ext uri="{BB962C8B-B14F-4D97-AF65-F5344CB8AC3E}">
        <p14:creationId xmlns:p14="http://schemas.microsoft.com/office/powerpoint/2010/main" val="1523560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do you think?</a:t>
            </a:r>
          </a:p>
        </p:txBody>
      </p:sp>
      <p:sp>
        <p:nvSpPr>
          <p:cNvPr id="3" name="Subtitle 2"/>
          <p:cNvSpPr>
            <a:spLocks noGrp="1"/>
          </p:cNvSpPr>
          <p:nvPr>
            <p:ph type="subTitle" idx="1"/>
          </p:nvPr>
        </p:nvSpPr>
        <p:spPr>
          <a:xfrm>
            <a:off x="914399" y="3505199"/>
            <a:ext cx="9767455" cy="2583873"/>
          </a:xfrm>
        </p:spPr>
        <p:txBody>
          <a:bodyPr>
            <a:normAutofit/>
          </a:bodyPr>
          <a:lstStyle/>
          <a:p>
            <a:r>
              <a:rPr lang="en-US" sz="2800" dirty="0"/>
              <a:t>Does your equivalency committee recommend Tanisha Diesel for equivalency in the discipline of Diesel Mechanics?</a:t>
            </a:r>
          </a:p>
          <a:p>
            <a:endParaRPr lang="en-US" sz="2800" dirty="0"/>
          </a:p>
          <a:p>
            <a:r>
              <a:rPr lang="en-US" sz="2800" dirty="0"/>
              <a:t>Why or why not?</a:t>
            </a:r>
          </a:p>
        </p:txBody>
      </p:sp>
    </p:spTree>
    <p:extLst>
      <p:ext uri="{BB962C8B-B14F-4D97-AF65-F5344CB8AC3E}">
        <p14:creationId xmlns:p14="http://schemas.microsoft.com/office/powerpoint/2010/main" val="1352271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a:t>
            </a:r>
          </a:p>
        </p:txBody>
      </p:sp>
      <p:sp>
        <p:nvSpPr>
          <p:cNvPr id="3" name="Content Placeholder 2"/>
          <p:cNvSpPr>
            <a:spLocks noGrp="1"/>
          </p:cNvSpPr>
          <p:nvPr>
            <p:ph idx="1"/>
          </p:nvPr>
        </p:nvSpPr>
        <p:spPr/>
        <p:txBody>
          <a:bodyPr>
            <a:normAutofit/>
          </a:bodyPr>
          <a:lstStyle/>
          <a:p>
            <a:pPr marL="0" indent="0">
              <a:buNone/>
            </a:pPr>
            <a:r>
              <a:rPr lang="en-US" b="1" dirty="0"/>
              <a:t>Health Information Technology (Medical record technology)</a:t>
            </a:r>
            <a:endParaRPr lang="en-US" dirty="0"/>
          </a:p>
          <a:p>
            <a:pPr marL="0" indent="0">
              <a:buNone/>
            </a:pPr>
            <a:r>
              <a:rPr lang="en-US" dirty="0"/>
              <a:t>Danika Datawinski currently manages an office of 5 staff at a regional Health Information Technology (HIT) company and has 15 years experience implementing HIT recommendations from California’s Department of Health Services. Danika has completed several industry recognized credentials. She is responsible for the staff development of her employees and has developed a training handbook as a resource.  Danika’s organization provides internships for the local community college’s HIT graduates. Danika speaks fluent Spanish, is a veteran, and has a certificate of achievement in HIT from her local community college. </a:t>
            </a:r>
          </a:p>
        </p:txBody>
      </p:sp>
    </p:spTree>
    <p:extLst>
      <p:ext uri="{BB962C8B-B14F-4D97-AF65-F5344CB8AC3E}">
        <p14:creationId xmlns:p14="http://schemas.microsoft.com/office/powerpoint/2010/main" val="1185117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do you think?</a:t>
            </a:r>
          </a:p>
        </p:txBody>
      </p:sp>
      <p:sp>
        <p:nvSpPr>
          <p:cNvPr id="3" name="Subtitle 2"/>
          <p:cNvSpPr>
            <a:spLocks noGrp="1"/>
          </p:cNvSpPr>
          <p:nvPr>
            <p:ph type="subTitle" idx="1"/>
          </p:nvPr>
        </p:nvSpPr>
        <p:spPr>
          <a:xfrm>
            <a:off x="914400" y="3505200"/>
            <a:ext cx="10723418" cy="2895600"/>
          </a:xfrm>
        </p:spPr>
        <p:txBody>
          <a:bodyPr>
            <a:normAutofit/>
          </a:bodyPr>
          <a:lstStyle/>
          <a:p>
            <a:r>
              <a:rPr lang="en-US" sz="2800" dirty="0"/>
              <a:t>Does your equivalency committee recommend Danika </a:t>
            </a:r>
            <a:r>
              <a:rPr lang="en-US" sz="2800" dirty="0" err="1"/>
              <a:t>Datawinski</a:t>
            </a:r>
            <a:r>
              <a:rPr lang="en-US" sz="2800" dirty="0"/>
              <a:t> for equivalency in the discipline of Health Information Technology?</a:t>
            </a:r>
          </a:p>
          <a:p>
            <a:br>
              <a:rPr lang="en-US" sz="2800" dirty="0"/>
            </a:br>
            <a:r>
              <a:rPr lang="en-US" sz="2800" dirty="0"/>
              <a:t>Why or why not?</a:t>
            </a:r>
          </a:p>
        </p:txBody>
      </p:sp>
    </p:spTree>
    <p:extLst>
      <p:ext uri="{BB962C8B-B14F-4D97-AF65-F5344CB8AC3E}">
        <p14:creationId xmlns:p14="http://schemas.microsoft.com/office/powerpoint/2010/main" val="12956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EB42A5-F582-604D-BBA5-EA57E1AC4FA6}"/>
              </a:ext>
            </a:extLst>
          </p:cNvPr>
          <p:cNvSpPr>
            <a:spLocks noGrp="1"/>
          </p:cNvSpPr>
          <p:nvPr>
            <p:ph idx="1"/>
          </p:nvPr>
        </p:nvSpPr>
        <p:spPr>
          <a:xfrm>
            <a:off x="609600" y="733425"/>
            <a:ext cx="6657975" cy="5743575"/>
          </a:xfrm>
        </p:spPr>
        <p:txBody>
          <a:bodyPr>
            <a:normAutofit/>
          </a:bodyPr>
          <a:lstStyle/>
          <a:p>
            <a:pPr marL="0" indent="0">
              <a:buNone/>
            </a:pPr>
            <a:r>
              <a:rPr lang="en-US" sz="2800" b="1" dirty="0"/>
              <a:t>ASCCC Resources &amp; Support</a:t>
            </a:r>
          </a:p>
          <a:p>
            <a:pPr marL="0" indent="0">
              <a:buNone/>
            </a:pPr>
            <a:endParaRPr lang="en-US" dirty="0"/>
          </a:p>
          <a:p>
            <a:pPr marL="0" indent="0">
              <a:buNone/>
            </a:pPr>
            <a:r>
              <a:rPr lang="en-US" dirty="0"/>
              <a:t>CTE Minimum Qualifications Toolkit:</a:t>
            </a:r>
          </a:p>
          <a:p>
            <a:r>
              <a:rPr lang="en-US" dirty="0">
                <a:hlinkClick r:id="rId2"/>
              </a:rPr>
              <a:t>https://asccc.org/sites/default/files/ADAversion_CTEMinQualsToolkit.pdf</a:t>
            </a:r>
            <a:endParaRPr lang="en-US" dirty="0"/>
          </a:p>
          <a:p>
            <a:pPr marL="0" indent="0">
              <a:buNone/>
            </a:pPr>
            <a:endParaRPr lang="en-US" dirty="0"/>
          </a:p>
          <a:p>
            <a:endParaRPr lang="en-US" dirty="0"/>
          </a:p>
          <a:p>
            <a:pPr marL="0" indent="0">
              <a:buNone/>
            </a:pPr>
            <a:r>
              <a:rPr lang="en-US" dirty="0"/>
              <a:t>Technical visits, including training your Equivalency Committee:</a:t>
            </a:r>
          </a:p>
          <a:p>
            <a:r>
              <a:rPr lang="en-US" dirty="0">
                <a:hlinkClick r:id="rId3"/>
              </a:rPr>
              <a:t>https://www.asccc.org/contact/request-services</a:t>
            </a:r>
            <a:endParaRPr lang="en-US" dirty="0"/>
          </a:p>
          <a:p>
            <a:pPr marL="0" indent="0">
              <a:buNone/>
            </a:pPr>
            <a:endParaRPr lang="en-US" dirty="0"/>
          </a:p>
        </p:txBody>
      </p:sp>
      <p:pic>
        <p:nvPicPr>
          <p:cNvPr id="2" name="Picture 1">
            <a:extLst>
              <a:ext uri="{FF2B5EF4-FFF2-40B4-BE49-F238E27FC236}">
                <a16:creationId xmlns:a16="http://schemas.microsoft.com/office/drawing/2014/main" id="{55AEFCB1-D393-683B-9463-31FB56304053}"/>
              </a:ext>
            </a:extLst>
          </p:cNvPr>
          <p:cNvPicPr>
            <a:picLocks noChangeAspect="1"/>
          </p:cNvPicPr>
          <p:nvPr/>
        </p:nvPicPr>
        <p:blipFill>
          <a:blip r:embed="rId4"/>
          <a:stretch>
            <a:fillRect/>
          </a:stretch>
        </p:blipFill>
        <p:spPr>
          <a:xfrm>
            <a:off x="7267575" y="2752439"/>
            <a:ext cx="4467225" cy="3886486"/>
          </a:xfrm>
          <a:prstGeom prst="rect">
            <a:avLst/>
          </a:prstGeom>
          <a:noFill/>
        </p:spPr>
      </p:pic>
    </p:spTree>
    <p:extLst>
      <p:ext uri="{BB962C8B-B14F-4D97-AF65-F5344CB8AC3E}">
        <p14:creationId xmlns:p14="http://schemas.microsoft.com/office/powerpoint/2010/main" val="2434521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8E17C8D-69F5-3F5F-8B4F-1781D023D08D}"/>
              </a:ext>
            </a:extLst>
          </p:cNvPr>
          <p:cNvSpPr>
            <a:spLocks noGrp="1"/>
          </p:cNvSpPr>
          <p:nvPr>
            <p:ph type="title"/>
          </p:nvPr>
        </p:nvSpPr>
        <p:spPr>
          <a:xfrm>
            <a:off x="609600" y="533400"/>
            <a:ext cx="10972800" cy="990600"/>
          </a:xfrm>
        </p:spPr>
        <p:txBody>
          <a:bodyPr/>
          <a:lstStyle/>
          <a:p>
            <a:r>
              <a:rPr lang="en-US" dirty="0"/>
              <a:t>Questions, comments, thoughts, ideas…?</a:t>
            </a:r>
          </a:p>
        </p:txBody>
      </p:sp>
      <p:sp>
        <p:nvSpPr>
          <p:cNvPr id="13" name="Content Placeholder 2">
            <a:extLst>
              <a:ext uri="{FF2B5EF4-FFF2-40B4-BE49-F238E27FC236}">
                <a16:creationId xmlns:a16="http://schemas.microsoft.com/office/drawing/2014/main" id="{FA87648B-5289-B17C-8B54-2563215C37D6}"/>
              </a:ext>
            </a:extLst>
          </p:cNvPr>
          <p:cNvSpPr>
            <a:spLocks noGrp="1"/>
          </p:cNvSpPr>
          <p:nvPr>
            <p:ph sz="half" idx="1"/>
          </p:nvPr>
        </p:nvSpPr>
        <p:spPr>
          <a:xfrm>
            <a:off x="609600" y="1673352"/>
            <a:ext cx="5384800" cy="4718304"/>
          </a:xfrm>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70C0"/>
                </a:solidFill>
              </a:rPr>
              <a:t>INFO@ASCCC.ORG</a:t>
            </a:r>
          </a:p>
        </p:txBody>
      </p:sp>
      <p:pic>
        <p:nvPicPr>
          <p:cNvPr id="6" name="Content Placeholder 5">
            <a:extLst>
              <a:ext uri="{FF2B5EF4-FFF2-40B4-BE49-F238E27FC236}">
                <a16:creationId xmlns:a16="http://schemas.microsoft.com/office/drawing/2014/main" id="{15B35078-65DC-2F4F-A335-20C566743A33}"/>
              </a:ext>
            </a:extLst>
          </p:cNvPr>
          <p:cNvPicPr>
            <a:picLocks noGrp="1" noChangeAspect="1"/>
          </p:cNvPicPr>
          <p:nvPr>
            <p:ph sz="half" idx="2"/>
          </p:nvPr>
        </p:nvPicPr>
        <p:blipFill>
          <a:blip r:embed="rId3"/>
          <a:stretch>
            <a:fillRect/>
          </a:stretch>
        </p:blipFill>
        <p:spPr>
          <a:xfrm>
            <a:off x="6197600" y="1809842"/>
            <a:ext cx="5384800" cy="4445324"/>
          </a:xfrm>
          <a:noFill/>
        </p:spPr>
      </p:pic>
    </p:spTree>
    <p:extLst>
      <p:ext uri="{BB962C8B-B14F-4D97-AF65-F5344CB8AC3E}">
        <p14:creationId xmlns:p14="http://schemas.microsoft.com/office/powerpoint/2010/main" val="19768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9840" y="1955263"/>
            <a:ext cx="9672320" cy="984885"/>
          </a:xfrm>
          <a:prstGeom prst="rect">
            <a:avLst/>
          </a:prstGeom>
        </p:spPr>
        <p:txBody>
          <a:bodyPr vert="horz" wrap="square" lIns="0" tIns="0" rIns="0" bIns="0" rtlCol="0">
            <a:spAutoFit/>
          </a:bodyPr>
          <a:lstStyle/>
          <a:p>
            <a:pPr marL="12700" marR="5080" indent="575945" algn="ctr">
              <a:lnSpc>
                <a:spcPct val="100000"/>
              </a:lnSpc>
            </a:pPr>
            <a:r>
              <a:rPr sz="3200" b="1">
                <a:latin typeface="+mn-lt"/>
              </a:rPr>
              <a:t>25 </a:t>
            </a:r>
            <a:r>
              <a:rPr sz="3200" b="1" spc="-10">
                <a:latin typeface="+mn-lt"/>
              </a:rPr>
              <a:t>Strong </a:t>
            </a:r>
            <a:r>
              <a:rPr sz="3200" b="1" spc="-25">
                <a:latin typeface="+mn-lt"/>
              </a:rPr>
              <a:t>Workforce </a:t>
            </a:r>
            <a:r>
              <a:rPr sz="3200" b="1" spc="-10">
                <a:latin typeface="+mn-lt"/>
              </a:rPr>
              <a:t>Recommendations  </a:t>
            </a:r>
            <a:br>
              <a:rPr lang="en-US" sz="3200" b="1" spc="-10">
                <a:latin typeface="+mn-lt"/>
              </a:rPr>
            </a:br>
            <a:r>
              <a:rPr sz="3200" b="1" spc="-10">
                <a:latin typeface="+mn-lt"/>
              </a:rPr>
              <a:t>Adopted by </a:t>
            </a:r>
            <a:r>
              <a:rPr sz="3200" b="1">
                <a:latin typeface="+mn-lt"/>
              </a:rPr>
              <a:t>the </a:t>
            </a:r>
            <a:r>
              <a:rPr sz="3200" b="1" spc="-10">
                <a:latin typeface="+mn-lt"/>
              </a:rPr>
              <a:t>Board </a:t>
            </a:r>
            <a:r>
              <a:rPr sz="3200" b="1" spc="-5">
                <a:latin typeface="+mn-lt"/>
              </a:rPr>
              <a:t>of </a:t>
            </a:r>
            <a:r>
              <a:rPr sz="3200" b="1" spc="-10">
                <a:latin typeface="+mn-lt"/>
              </a:rPr>
              <a:t>Governors </a:t>
            </a:r>
            <a:r>
              <a:rPr sz="3200" b="1" spc="-5">
                <a:latin typeface="+mn-lt"/>
              </a:rPr>
              <a:t>in </a:t>
            </a:r>
            <a:r>
              <a:rPr sz="3200" b="1" spc="-25">
                <a:latin typeface="+mn-lt"/>
              </a:rPr>
              <a:t>Fall</a:t>
            </a:r>
            <a:r>
              <a:rPr sz="3200" b="1" spc="-110">
                <a:latin typeface="+mn-lt"/>
              </a:rPr>
              <a:t> </a:t>
            </a:r>
            <a:r>
              <a:rPr sz="3200" b="1">
                <a:latin typeface="+mn-lt"/>
              </a:rPr>
              <a:t>2015</a:t>
            </a:r>
          </a:p>
        </p:txBody>
      </p:sp>
      <p:sp>
        <p:nvSpPr>
          <p:cNvPr id="6" name="object 6"/>
          <p:cNvSpPr txBox="1">
            <a:spLocks noGrp="1"/>
          </p:cNvSpPr>
          <p:nvPr>
            <p:ph type="sldNum" sz="quarter" idx="12"/>
          </p:nvPr>
        </p:nvSpPr>
        <p:spPr>
          <a:xfrm>
            <a:off x="11772053" y="6683375"/>
            <a:ext cx="222672" cy="276999"/>
          </a:xfrm>
          <a:prstGeom prst="rect">
            <a:avLst/>
          </a:prstGeom>
        </p:spPr>
        <p:txBody>
          <a:bodyPr vert="horz" wrap="square" lIns="0" tIns="0" rIns="0" bIns="0" rtlCol="0">
            <a:spAutoFit/>
          </a:bodyPr>
          <a:lstStyle/>
          <a:p>
            <a:pPr marL="25400">
              <a:lnSpc>
                <a:spcPts val="955"/>
              </a:lnSpc>
            </a:pPr>
            <a:fld id="{81D60167-4931-47E6-BA6A-407CBD079E47}" type="slidenum">
              <a:rPr/>
              <a:t>3</a:t>
            </a:fld>
            <a:endParaRPr/>
          </a:p>
        </p:txBody>
      </p:sp>
      <p:sp>
        <p:nvSpPr>
          <p:cNvPr id="3" name="object 3"/>
          <p:cNvSpPr/>
          <p:nvPr/>
        </p:nvSpPr>
        <p:spPr>
          <a:xfrm>
            <a:off x="3794234" y="449451"/>
            <a:ext cx="4603532" cy="1467651"/>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395235" y="3016469"/>
            <a:ext cx="5401530" cy="3575722"/>
          </a:xfrm>
          <a:prstGeom prst="rect">
            <a:avLst/>
          </a:prstGeom>
        </p:spPr>
        <p:txBody>
          <a:bodyPr vert="horz" wrap="square" lIns="0" tIns="0" rIns="0" bIns="0" rtlCol="0">
            <a:spAutoFit/>
          </a:bodyPr>
          <a:lstStyle/>
          <a:p>
            <a:pPr marL="12700" marR="1555115">
              <a:lnSpc>
                <a:spcPct val="120000"/>
              </a:lnSpc>
            </a:pPr>
            <a:r>
              <a:rPr sz="2800" spc="-10">
                <a:latin typeface="Calibri"/>
                <a:cs typeface="Calibri"/>
              </a:rPr>
              <a:t>Student </a:t>
            </a:r>
            <a:r>
              <a:rPr sz="2800" spc="-5">
                <a:latin typeface="Calibri"/>
                <a:cs typeface="Calibri"/>
              </a:rPr>
              <a:t>Success  </a:t>
            </a:r>
            <a:endParaRPr lang="en-US" sz="2800" spc="-5">
              <a:latin typeface="Calibri"/>
              <a:cs typeface="Calibri"/>
            </a:endParaRPr>
          </a:p>
          <a:p>
            <a:pPr marL="12700" marR="1555115">
              <a:lnSpc>
                <a:spcPct val="120000"/>
              </a:lnSpc>
            </a:pPr>
            <a:r>
              <a:rPr sz="2800" spc="-5">
                <a:latin typeface="Calibri"/>
                <a:cs typeface="Calibri"/>
              </a:rPr>
              <a:t>Career</a:t>
            </a:r>
            <a:r>
              <a:rPr sz="2800" spc="-90">
                <a:latin typeface="Calibri"/>
                <a:cs typeface="Calibri"/>
              </a:rPr>
              <a:t> </a:t>
            </a:r>
            <a:r>
              <a:rPr sz="2800" spc="-25">
                <a:latin typeface="Calibri"/>
                <a:cs typeface="Calibri"/>
              </a:rPr>
              <a:t>Pathways</a:t>
            </a:r>
            <a:endParaRPr sz="2800">
              <a:latin typeface="Calibri"/>
              <a:cs typeface="Calibri"/>
            </a:endParaRPr>
          </a:p>
          <a:p>
            <a:pPr marL="12700" marR="5080" indent="-635">
              <a:lnSpc>
                <a:spcPct val="120000"/>
              </a:lnSpc>
            </a:pPr>
            <a:r>
              <a:rPr sz="2800" spc="-25">
                <a:latin typeface="Calibri"/>
                <a:cs typeface="Calibri"/>
              </a:rPr>
              <a:t>Workforce </a:t>
            </a:r>
            <a:r>
              <a:rPr sz="2800" spc="-20">
                <a:latin typeface="Calibri"/>
                <a:cs typeface="Calibri"/>
              </a:rPr>
              <a:t>Data </a:t>
            </a:r>
            <a:r>
              <a:rPr sz="2800" spc="-5">
                <a:latin typeface="Calibri"/>
                <a:cs typeface="Calibri"/>
              </a:rPr>
              <a:t>&amp; </a:t>
            </a:r>
            <a:r>
              <a:rPr sz="2800" spc="-10">
                <a:latin typeface="Calibri"/>
                <a:cs typeface="Calibri"/>
              </a:rPr>
              <a:t>Outcomes  </a:t>
            </a:r>
            <a:endParaRPr lang="en-US" sz="2800" spc="-10">
              <a:latin typeface="Calibri"/>
              <a:cs typeface="Calibri"/>
            </a:endParaRPr>
          </a:p>
          <a:p>
            <a:pPr marL="12700" marR="5080" indent="-635">
              <a:lnSpc>
                <a:spcPct val="120000"/>
              </a:lnSpc>
            </a:pPr>
            <a:r>
              <a:rPr sz="2800" spc="-5">
                <a:latin typeface="Calibri"/>
                <a:cs typeface="Calibri"/>
              </a:rPr>
              <a:t>Curriculum</a:t>
            </a:r>
            <a:endParaRPr sz="2800">
              <a:latin typeface="Calibri"/>
              <a:cs typeface="Calibri"/>
            </a:endParaRPr>
          </a:p>
          <a:p>
            <a:pPr marL="12700">
              <a:lnSpc>
                <a:spcPct val="100000"/>
              </a:lnSpc>
              <a:spcBef>
                <a:spcPts val="600"/>
              </a:spcBef>
            </a:pPr>
            <a:r>
              <a:rPr sz="2800" b="1" spc="-5">
                <a:latin typeface="Calibri"/>
                <a:cs typeface="Calibri"/>
              </a:rPr>
              <a:t>CTE</a:t>
            </a:r>
            <a:r>
              <a:rPr sz="2800" b="1" spc="-70">
                <a:latin typeface="Calibri"/>
                <a:cs typeface="Calibri"/>
              </a:rPr>
              <a:t> </a:t>
            </a:r>
            <a:r>
              <a:rPr sz="2800" b="1" spc="-15">
                <a:latin typeface="Calibri"/>
                <a:cs typeface="Calibri"/>
              </a:rPr>
              <a:t>Faculty</a:t>
            </a:r>
            <a:endParaRPr sz="2800" b="1">
              <a:latin typeface="Calibri"/>
              <a:cs typeface="Calibri"/>
            </a:endParaRPr>
          </a:p>
          <a:p>
            <a:pPr marL="12700" marR="837565">
              <a:lnSpc>
                <a:spcPct val="120000"/>
              </a:lnSpc>
            </a:pPr>
            <a:r>
              <a:rPr sz="2800" spc="-10">
                <a:latin typeface="Calibri"/>
                <a:cs typeface="Calibri"/>
              </a:rPr>
              <a:t>Regional Coordination  </a:t>
            </a:r>
            <a:endParaRPr lang="en-US" sz="2800" spc="-10">
              <a:latin typeface="Calibri"/>
              <a:cs typeface="Calibri"/>
            </a:endParaRPr>
          </a:p>
          <a:p>
            <a:pPr marL="12700" marR="837565">
              <a:lnSpc>
                <a:spcPct val="120000"/>
              </a:lnSpc>
            </a:pPr>
            <a:r>
              <a:rPr sz="2800" spc="-10">
                <a:latin typeface="Calibri"/>
                <a:cs typeface="Calibri"/>
              </a:rPr>
              <a:t>Funding</a:t>
            </a:r>
            <a:endParaRPr sz="2800">
              <a:latin typeface="Calibri"/>
              <a:cs typeface="Calibri"/>
            </a:endParaRPr>
          </a:p>
        </p:txBody>
      </p:sp>
    </p:spTree>
    <p:extLst>
      <p:ext uri="{BB962C8B-B14F-4D97-AF65-F5344CB8AC3E}">
        <p14:creationId xmlns:p14="http://schemas.microsoft.com/office/powerpoint/2010/main" val="2040451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925" y="2041452"/>
            <a:ext cx="11401425" cy="4635573"/>
          </a:xfrm>
        </p:spPr>
        <p:txBody>
          <a:bodyPr>
            <a:normAutofit fontScale="92500" lnSpcReduction="10000"/>
          </a:bodyPr>
          <a:lstStyle/>
          <a:p>
            <a:pPr marL="0" indent="0">
              <a:buNone/>
            </a:pPr>
            <a:r>
              <a:rPr lang="en-US" b="1" dirty="0"/>
              <a:t>“Increase the pool of qualified CTE instructors by addressing CTE faculty recruitment and hiring practices. </a:t>
            </a:r>
            <a:endParaRPr lang="en-US" dirty="0"/>
          </a:p>
          <a:p>
            <a:pPr marL="0" indent="0">
              <a:buNone/>
            </a:pPr>
            <a:r>
              <a:rPr lang="en-US" dirty="0"/>
              <a:t> </a:t>
            </a:r>
          </a:p>
          <a:p>
            <a:pPr marL="514350" lvl="0" indent="-514350" fontAlgn="base">
              <a:buFont typeface="+mj-lt"/>
              <a:buAutoNum type="alphaUcPeriod"/>
            </a:pPr>
            <a:r>
              <a:rPr lang="en-US" dirty="0"/>
              <a:t>Clarify legislative and regulatory </a:t>
            </a:r>
            <a:r>
              <a:rPr lang="en-US" b="1" dirty="0"/>
              <a:t>barriers to hiring CTE instructors </a:t>
            </a:r>
            <a:r>
              <a:rPr lang="en-US" dirty="0"/>
              <a:t>who may not meet existing college hiring standards but possess significant industry experience.</a:t>
            </a:r>
          </a:p>
          <a:p>
            <a:pPr marL="514350" lvl="0" indent="-514350" fontAlgn="base">
              <a:buFont typeface="+mj-lt"/>
              <a:buAutoNum type="alphaUcPeriod"/>
            </a:pPr>
            <a:r>
              <a:rPr lang="en-US" b="1" dirty="0"/>
              <a:t>Disseminate effective practices </a:t>
            </a:r>
            <a:r>
              <a:rPr lang="en-US" dirty="0"/>
              <a:t>in the recruitment and hiring of diverse faculty and the application of minimum qualifications and equivalencies. </a:t>
            </a:r>
          </a:p>
          <a:p>
            <a:pPr marL="514350" lvl="0" indent="-514350" fontAlgn="base">
              <a:buFont typeface="+mj-lt"/>
              <a:buAutoNum type="alphaUcPeriod"/>
            </a:pPr>
            <a:r>
              <a:rPr lang="en-US" dirty="0"/>
              <a:t>Develop </a:t>
            </a:r>
            <a:r>
              <a:rPr lang="en-US" b="1" dirty="0"/>
              <a:t>pipelines to recruit community college faculty </a:t>
            </a:r>
            <a:r>
              <a:rPr lang="en-US" dirty="0"/>
              <a:t>with industry expertise through collaborations with higher education, business, and industry professional organizations. </a:t>
            </a:r>
          </a:p>
          <a:p>
            <a:pPr marL="514350" lvl="0" indent="-514350" fontAlgn="base">
              <a:buFont typeface="+mj-lt"/>
              <a:buAutoNum type="alphaUcPeriod"/>
            </a:pPr>
            <a:r>
              <a:rPr lang="en-US" b="1" dirty="0"/>
              <a:t>Establish a mentorship model </a:t>
            </a:r>
            <a:r>
              <a:rPr lang="en-US" dirty="0"/>
              <a:t>that delineates pathways for industry professionals to intern at colleges to gain teaching skills, knowledge, and experience while pursuing an associate degree or an equivalent.”</a:t>
            </a:r>
          </a:p>
          <a:p>
            <a:pPr lvl="1"/>
            <a:endParaRPr lang="en-US" dirty="0"/>
          </a:p>
          <a:p>
            <a:endParaRPr lang="en-US" dirty="0"/>
          </a:p>
        </p:txBody>
      </p:sp>
      <p:sp>
        <p:nvSpPr>
          <p:cNvPr id="4" name="object 3">
            <a:extLst>
              <a:ext uri="{FF2B5EF4-FFF2-40B4-BE49-F238E27FC236}">
                <a16:creationId xmlns:a16="http://schemas.microsoft.com/office/drawing/2014/main" id="{C75BD1B8-C2CB-614C-AD87-9F57185C082A}"/>
              </a:ext>
            </a:extLst>
          </p:cNvPr>
          <p:cNvSpPr/>
          <p:nvPr/>
        </p:nvSpPr>
        <p:spPr>
          <a:xfrm>
            <a:off x="3794234" y="384102"/>
            <a:ext cx="4603532" cy="146765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99743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1A7C07-3603-D74D-8107-A25E80027669}"/>
              </a:ext>
            </a:extLst>
          </p:cNvPr>
          <p:cNvSpPr>
            <a:spLocks noGrp="1"/>
          </p:cNvSpPr>
          <p:nvPr>
            <p:ph type="title"/>
          </p:nvPr>
        </p:nvSpPr>
        <p:spPr>
          <a:xfrm>
            <a:off x="609600" y="533400"/>
            <a:ext cx="10972800" cy="990600"/>
          </a:xfrm>
        </p:spPr>
        <p:txBody>
          <a:bodyPr anchor="ctr">
            <a:normAutofit/>
          </a:bodyPr>
          <a:lstStyle/>
          <a:p>
            <a:pPr>
              <a:lnSpc>
                <a:spcPct val="90000"/>
              </a:lnSpc>
            </a:pPr>
            <a:r>
              <a:rPr lang="en-US" sz="2800" dirty="0"/>
              <a:t>       </a:t>
            </a:r>
            <a:endParaRPr lang="en-US" sz="2800" b="1" dirty="0"/>
          </a:p>
        </p:txBody>
      </p:sp>
      <p:sp>
        <p:nvSpPr>
          <p:cNvPr id="6" name="Content Placeholder 5">
            <a:extLst>
              <a:ext uri="{FF2B5EF4-FFF2-40B4-BE49-F238E27FC236}">
                <a16:creationId xmlns:a16="http://schemas.microsoft.com/office/drawing/2014/main" id="{DE48A4C5-2B44-8622-A29C-D44AE9D9E49B}"/>
              </a:ext>
            </a:extLst>
          </p:cNvPr>
          <p:cNvSpPr>
            <a:spLocks noGrp="1"/>
          </p:cNvSpPr>
          <p:nvPr>
            <p:ph sz="half" idx="2"/>
          </p:nvPr>
        </p:nvSpPr>
        <p:spPr>
          <a:xfrm>
            <a:off x="5994400" y="1524000"/>
            <a:ext cx="5588000" cy="4867656"/>
          </a:xfrm>
        </p:spPr>
        <p:txBody>
          <a:bodyPr>
            <a:normAutofit/>
          </a:bodyPr>
          <a:lstStyle/>
          <a:p>
            <a:pPr marL="0" indent="0">
              <a:lnSpc>
                <a:spcPct val="90000"/>
              </a:lnSpc>
              <a:buNone/>
            </a:pPr>
            <a:r>
              <a:rPr lang="en-US" sz="2200" dirty="0"/>
              <a:t>CCCCO CTE Minimum Qualifications Work Group: Academic Senate, Chief Instructional Officers, College Presidents, Human Resources, California Community College Chancellor’s Office</a:t>
            </a:r>
          </a:p>
          <a:p>
            <a:pPr marL="0" indent="0">
              <a:lnSpc>
                <a:spcPct val="90000"/>
              </a:lnSpc>
              <a:buNone/>
            </a:pPr>
            <a:endParaRPr lang="en-US" sz="2200" dirty="0"/>
          </a:p>
          <a:p>
            <a:pPr>
              <a:lnSpc>
                <a:spcPct val="90000"/>
              </a:lnSpc>
            </a:pPr>
            <a:r>
              <a:rPr lang="en-US" sz="2200" dirty="0"/>
              <a:t>Colleges and districts who are struggling with consistent application of equivalency.</a:t>
            </a:r>
          </a:p>
          <a:p>
            <a:pPr>
              <a:lnSpc>
                <a:spcPct val="90000"/>
              </a:lnSpc>
            </a:pPr>
            <a:endParaRPr lang="en-US" sz="2200" dirty="0"/>
          </a:p>
          <a:p>
            <a:pPr>
              <a:lnSpc>
                <a:spcPct val="90000"/>
              </a:lnSpc>
            </a:pPr>
            <a:r>
              <a:rPr lang="en-US" sz="2200" dirty="0"/>
              <a:t>Address difficulties surround equivalence to the associate’s degree, particularly to the general education component.</a:t>
            </a:r>
          </a:p>
          <a:p>
            <a:pPr marL="0" indent="0">
              <a:lnSpc>
                <a:spcPct val="90000"/>
              </a:lnSpc>
              <a:buNone/>
            </a:pPr>
            <a:endParaRPr lang="en-US" sz="2200" dirty="0"/>
          </a:p>
        </p:txBody>
      </p:sp>
      <p:pic>
        <p:nvPicPr>
          <p:cNvPr id="10" name="Picture 9">
            <a:extLst>
              <a:ext uri="{FF2B5EF4-FFF2-40B4-BE49-F238E27FC236}">
                <a16:creationId xmlns:a16="http://schemas.microsoft.com/office/drawing/2014/main" id="{C222CCB2-245B-E836-326F-5FECB9BD07E5}"/>
              </a:ext>
            </a:extLst>
          </p:cNvPr>
          <p:cNvPicPr>
            <a:picLocks noChangeAspect="1"/>
          </p:cNvPicPr>
          <p:nvPr/>
        </p:nvPicPr>
        <p:blipFill>
          <a:blip r:embed="rId3"/>
          <a:stretch>
            <a:fillRect/>
          </a:stretch>
        </p:blipFill>
        <p:spPr>
          <a:xfrm>
            <a:off x="609600" y="533400"/>
            <a:ext cx="4579504" cy="5985094"/>
          </a:xfrm>
          <a:prstGeom prst="rect">
            <a:avLst/>
          </a:prstGeom>
        </p:spPr>
      </p:pic>
    </p:spTree>
    <p:extLst>
      <p:ext uri="{BB962C8B-B14F-4D97-AF65-F5344CB8AC3E}">
        <p14:creationId xmlns:p14="http://schemas.microsoft.com/office/powerpoint/2010/main" val="895019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Challenges hiring CTE faculty?</a:t>
            </a:r>
          </a:p>
        </p:txBody>
      </p:sp>
      <p:sp>
        <p:nvSpPr>
          <p:cNvPr id="3" name="Content Placeholder 2"/>
          <p:cNvSpPr>
            <a:spLocks noGrp="1"/>
          </p:cNvSpPr>
          <p:nvPr>
            <p:ph sz="half" idx="1"/>
          </p:nvPr>
        </p:nvSpPr>
        <p:spPr/>
        <p:txBody>
          <a:bodyPr>
            <a:normAutofit fontScale="92500"/>
          </a:bodyPr>
          <a:lstStyle/>
          <a:p>
            <a:pPr marL="0" indent="0">
              <a:buNone/>
            </a:pPr>
            <a:br>
              <a:rPr lang="en-US" sz="5600" dirty="0"/>
            </a:br>
            <a:br>
              <a:rPr lang="en-US" sz="5600" dirty="0"/>
            </a:br>
            <a:endParaRPr lang="en-US" sz="5600" dirty="0"/>
          </a:p>
        </p:txBody>
      </p:sp>
      <p:sp>
        <p:nvSpPr>
          <p:cNvPr id="6" name="Content Placeholder 5">
            <a:extLst>
              <a:ext uri="{FF2B5EF4-FFF2-40B4-BE49-F238E27FC236}">
                <a16:creationId xmlns:a16="http://schemas.microsoft.com/office/drawing/2014/main" id="{0F0B3BA3-12E7-CEFA-DC9D-B673C03F2CB1}"/>
              </a:ext>
            </a:extLst>
          </p:cNvPr>
          <p:cNvSpPr>
            <a:spLocks noGrp="1"/>
          </p:cNvSpPr>
          <p:nvPr>
            <p:ph sz="half" idx="2"/>
          </p:nvPr>
        </p:nvSpPr>
        <p:spPr/>
        <p:txBody>
          <a:bodyPr>
            <a:normAutofit fontScale="92500"/>
          </a:bodyPr>
          <a:lstStyle/>
          <a:p>
            <a:pPr>
              <a:lnSpc>
                <a:spcPct val="90000"/>
              </a:lnSpc>
            </a:pPr>
            <a:r>
              <a:rPr lang="en-US" sz="2800" dirty="0"/>
              <a:t>Recognizing every community has a wealth of experts that never got an Associates Degree.</a:t>
            </a:r>
          </a:p>
          <a:p>
            <a:pPr marL="0" indent="0">
              <a:lnSpc>
                <a:spcPct val="90000"/>
              </a:lnSpc>
              <a:buNone/>
            </a:pPr>
            <a:endParaRPr lang="en-US" sz="2800" dirty="0"/>
          </a:p>
          <a:p>
            <a:pPr>
              <a:lnSpc>
                <a:spcPct val="90000"/>
              </a:lnSpc>
            </a:pPr>
            <a:r>
              <a:rPr lang="en-US" sz="2800" dirty="0"/>
              <a:t>Finding the best possible faculty for our students is a crucial part in CTE program excellence. </a:t>
            </a:r>
            <a:br>
              <a:rPr lang="en-US" sz="2800" dirty="0"/>
            </a:br>
            <a:endParaRPr lang="en-US" sz="2800" dirty="0"/>
          </a:p>
          <a:p>
            <a:pPr>
              <a:lnSpc>
                <a:spcPct val="90000"/>
              </a:lnSpc>
            </a:pPr>
            <a:r>
              <a:rPr lang="en-US" sz="2800" dirty="0"/>
              <a:t>Document credentials and get local industry experts into the hiring pool.</a:t>
            </a:r>
          </a:p>
        </p:txBody>
      </p:sp>
      <p:pic>
        <p:nvPicPr>
          <p:cNvPr id="5" name="Picture 4" descr="Sticky notes with question marks">
            <a:extLst>
              <a:ext uri="{FF2B5EF4-FFF2-40B4-BE49-F238E27FC236}">
                <a16:creationId xmlns:a16="http://schemas.microsoft.com/office/drawing/2014/main" id="{6F30A168-AD85-B395-4696-A542570B53EF}"/>
              </a:ext>
            </a:extLst>
          </p:cNvPr>
          <p:cNvPicPr>
            <a:picLocks noChangeAspect="1"/>
          </p:cNvPicPr>
          <p:nvPr/>
        </p:nvPicPr>
        <p:blipFill>
          <a:blip r:embed="rId3"/>
          <a:stretch>
            <a:fillRect/>
          </a:stretch>
        </p:blipFill>
        <p:spPr>
          <a:xfrm>
            <a:off x="933450" y="1992024"/>
            <a:ext cx="4715447" cy="3951956"/>
          </a:xfrm>
          <a:prstGeom prst="rect">
            <a:avLst/>
          </a:prstGeom>
        </p:spPr>
      </p:pic>
    </p:spTree>
    <p:extLst>
      <p:ext uri="{BB962C8B-B14F-4D97-AF65-F5344CB8AC3E}">
        <p14:creationId xmlns:p14="http://schemas.microsoft.com/office/powerpoint/2010/main" val="2301591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6177" y="2796072"/>
            <a:ext cx="10515600" cy="4351338"/>
          </a:xfrm>
        </p:spPr>
        <p:txBody>
          <a:bodyPr>
            <a:normAutofit/>
          </a:bodyPr>
          <a:lstStyle/>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a:buFont typeface="Arial" charset="0"/>
              <a:buChar char="•"/>
            </a:pPr>
            <a:r>
              <a:rPr lang="en-US" sz="3200" b="1" dirty="0"/>
              <a:t>CTE Minimum Qualifications Toolkit</a:t>
            </a:r>
          </a:p>
          <a:p>
            <a:pPr>
              <a:buFont typeface="Arial" charset="0"/>
              <a:buChar char="•"/>
            </a:pPr>
            <a:r>
              <a:rPr lang="en-US" sz="2400" dirty="0"/>
              <a:t>Equivalency</a:t>
            </a:r>
          </a:p>
          <a:p>
            <a:pPr>
              <a:buFont typeface="Arial" charset="0"/>
              <a:buChar char="•"/>
            </a:pPr>
            <a:r>
              <a:rPr lang="en-US" sz="2400" dirty="0"/>
              <a:t>Faculty Internship</a:t>
            </a:r>
          </a:p>
          <a:p>
            <a:pPr>
              <a:buFont typeface="Arial" charset="0"/>
              <a:buChar char="•"/>
            </a:pPr>
            <a:r>
              <a:rPr lang="en-US" sz="2400" dirty="0"/>
              <a:t>Apprenticeship Minimum Qualifications</a:t>
            </a:r>
          </a:p>
          <a:p>
            <a:pPr marL="0" indent="0">
              <a:buNone/>
            </a:pPr>
            <a:endParaRPr lang="en-US" dirty="0"/>
          </a:p>
          <a:p>
            <a:endParaRPr lang="en-US" dirty="0"/>
          </a:p>
          <a:p>
            <a:endParaRPr lang="en-US" dirty="0"/>
          </a:p>
        </p:txBody>
      </p:sp>
      <p:pic>
        <p:nvPicPr>
          <p:cNvPr id="7" name="Picture 4" descr="D:\tool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034" y="419902"/>
            <a:ext cx="9597931" cy="3941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0697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502963"/>
            <a:ext cx="10665941" cy="6123923"/>
          </a:xfrm>
        </p:spPr>
        <p:txBody>
          <a:bodyPr>
            <a:normAutofit fontScale="92500" lnSpcReduction="10000"/>
          </a:bodyPr>
          <a:lstStyle/>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lgn="ctr">
              <a:buNone/>
            </a:pPr>
            <a:endParaRPr lang="en-US" sz="3200" b="1" dirty="0"/>
          </a:p>
          <a:p>
            <a:pPr marL="0" indent="0" algn="ctr">
              <a:buNone/>
            </a:pPr>
            <a:endParaRPr lang="en-US" sz="3200" b="1" dirty="0"/>
          </a:p>
          <a:p>
            <a:pPr marL="0" indent="0" algn="ctr">
              <a:buNone/>
            </a:pPr>
            <a:r>
              <a:rPr lang="en-US" sz="3200" b="1" dirty="0"/>
              <a:t>CTE Faculty Minimum Qualifications </a:t>
            </a:r>
          </a:p>
          <a:p>
            <a:pPr marL="0" indent="0" algn="ctr">
              <a:buNone/>
            </a:pPr>
            <a:r>
              <a:rPr lang="en-US" sz="3200" b="1" dirty="0"/>
              <a:t>Toolkit Contents</a:t>
            </a:r>
          </a:p>
          <a:p>
            <a:pPr marL="0" indent="0" algn="ctr">
              <a:buNone/>
            </a:pPr>
            <a:endParaRPr lang="en-US" sz="3200" b="1" dirty="0"/>
          </a:p>
          <a:p>
            <a:pPr>
              <a:buFont typeface="Arial" charset="0"/>
              <a:buChar char="•"/>
            </a:pPr>
            <a:r>
              <a:rPr lang="en-US" sz="2400" dirty="0"/>
              <a:t>Pre-planning checklist for Equivalency by Department</a:t>
            </a:r>
          </a:p>
          <a:p>
            <a:pPr>
              <a:buFont typeface="Arial" charset="0"/>
              <a:buChar char="•"/>
            </a:pPr>
            <a:r>
              <a:rPr lang="en-US" sz="2400" dirty="0"/>
              <a:t>Equivalency Checklist for Human Resources Departments</a:t>
            </a:r>
          </a:p>
          <a:p>
            <a:pPr>
              <a:buFont typeface="Arial" charset="0"/>
              <a:buChar char="•"/>
            </a:pPr>
            <a:r>
              <a:rPr lang="en-US" dirty="0"/>
              <a:t>Model Equivalency Committees Composition and Policies</a:t>
            </a:r>
          </a:p>
          <a:p>
            <a:pPr>
              <a:buFont typeface="Arial" charset="0"/>
              <a:buChar char="•"/>
            </a:pPr>
            <a:r>
              <a:rPr lang="en-US" sz="2400" dirty="0"/>
              <a:t>Information and Checklist for </a:t>
            </a:r>
            <a:r>
              <a:rPr lang="en-US" dirty="0"/>
              <a:t>P</a:t>
            </a:r>
            <a:r>
              <a:rPr lang="en-US" sz="2400" dirty="0"/>
              <a:t>otential Equivalency Applicants</a:t>
            </a:r>
          </a:p>
          <a:p>
            <a:pPr>
              <a:buFont typeface="Arial" charset="0"/>
              <a:buChar char="•"/>
            </a:pPr>
            <a:r>
              <a:rPr lang="en-US" sz="2400" dirty="0"/>
              <a:t>Credit for Prior Learning</a:t>
            </a:r>
          </a:p>
          <a:p>
            <a:pPr>
              <a:buFont typeface="Arial" charset="0"/>
              <a:buChar char="•"/>
            </a:pPr>
            <a:endParaRPr lang="en-US" sz="2400" dirty="0"/>
          </a:p>
          <a:p>
            <a:pPr marL="0" indent="0">
              <a:buNone/>
            </a:pPr>
            <a:endParaRPr lang="en-US" dirty="0"/>
          </a:p>
          <a:p>
            <a:endParaRPr lang="en-US" dirty="0"/>
          </a:p>
          <a:p>
            <a:endParaRPr lang="en-US" dirty="0"/>
          </a:p>
        </p:txBody>
      </p:sp>
      <p:pic>
        <p:nvPicPr>
          <p:cNvPr id="7" name="Picture 4" descr="D:\tool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440" y="502963"/>
            <a:ext cx="5299708" cy="2176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78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General Education?</a:t>
            </a:r>
          </a:p>
        </p:txBody>
      </p:sp>
      <p:sp>
        <p:nvSpPr>
          <p:cNvPr id="3" name="Content Placeholder 2"/>
          <p:cNvSpPr>
            <a:spLocks noGrp="1"/>
          </p:cNvSpPr>
          <p:nvPr>
            <p:ph idx="1"/>
          </p:nvPr>
        </p:nvSpPr>
        <p:spPr/>
        <p:txBody>
          <a:bodyPr>
            <a:normAutofit/>
          </a:bodyPr>
          <a:lstStyle/>
          <a:p>
            <a:pPr marL="0" indent="0">
              <a:buNone/>
            </a:pPr>
            <a:r>
              <a:rPr lang="en-US" dirty="0"/>
              <a:t>Purpose of GE is to produce a citizen who can interact effectively with the world around them based on critical thinking and reasoning, sound oral and written communication, an applied understanding of other peoples and cultures, and applied experiences with science and its impact on people. </a:t>
            </a:r>
          </a:p>
        </p:txBody>
      </p:sp>
      <p:pic>
        <p:nvPicPr>
          <p:cNvPr id="4" name="Picture 3" descr="Book PNG Transparent Images | PNG 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997" y="4046469"/>
            <a:ext cx="4016473" cy="2811531"/>
          </a:xfrm>
          <a:prstGeom prst="rect">
            <a:avLst/>
          </a:prstGeom>
        </p:spPr>
      </p:pic>
      <p:pic>
        <p:nvPicPr>
          <p:cNvPr id="5" name="Picture 4" descr="A game of movement and music by Arlene-Devon on DeviantArt"/>
          <p:cNvPicPr>
            <a:picLocks noChangeAspect="1"/>
          </p:cNvPicPr>
          <p:nvPr/>
        </p:nvPicPr>
        <p:blipFill rotWithShape="1">
          <a:blip r:embed="rId4">
            <a:extLst>
              <a:ext uri="{28A0092B-C50C-407E-A947-70E740481C1C}">
                <a14:useLocalDpi xmlns:a14="http://schemas.microsoft.com/office/drawing/2010/main" val="0"/>
              </a:ext>
            </a:extLst>
          </a:blip>
          <a:srcRect l="2655" t="-1" r="-1" b="5528"/>
          <a:stretch/>
        </p:blipFill>
        <p:spPr>
          <a:xfrm>
            <a:off x="8730532" y="4558604"/>
            <a:ext cx="2722402" cy="1981531"/>
          </a:xfrm>
          <a:prstGeom prst="rect">
            <a:avLst/>
          </a:prstGeom>
        </p:spPr>
      </p:pic>
      <p:pic>
        <p:nvPicPr>
          <p:cNvPr id="6" name="Picture 5" descr="Luz Olivia Badillo | Boletín BoC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29" y="4558604"/>
            <a:ext cx="2899079" cy="2133722"/>
          </a:xfrm>
          <a:prstGeom prst="rect">
            <a:avLst/>
          </a:prstGeom>
        </p:spPr>
      </p:pic>
    </p:spTree>
    <p:extLst>
      <p:ext uri="{BB962C8B-B14F-4D97-AF65-F5344CB8AC3E}">
        <p14:creationId xmlns:p14="http://schemas.microsoft.com/office/powerpoint/2010/main" val="20187404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5">
  <a:themeElements>
    <a:clrScheme name="Custom 4">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141AD2"/>
      </a:hlink>
      <a:folHlink>
        <a:srgbClr val="D89243"/>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Theme5" id="{213A183A-1CFB-4CD6-A1B9-3F90E6114F51}" vid="{F0541254-7032-432E-8130-4D693CAE14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Theme5</Template>
  <TotalTime>686</TotalTime>
  <Words>1885</Words>
  <Application>Microsoft Office PowerPoint</Application>
  <PresentationFormat>Widescreen</PresentationFormat>
  <Paragraphs>203</Paragraphs>
  <Slides>25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Theme5</vt:lpstr>
      <vt:lpstr> USING THE CTE FACULTY  MINIMUM QUALIFICATIONS TOOLKIT </vt:lpstr>
      <vt:lpstr>TODAY!</vt:lpstr>
      <vt:lpstr>25 Strong Workforce Recommendations   Adopted by the Board of Governors in Fall 2015</vt:lpstr>
      <vt:lpstr>PowerPoint Presentation</vt:lpstr>
      <vt:lpstr>       </vt:lpstr>
      <vt:lpstr>Challenges hiring CTE faculty?</vt:lpstr>
      <vt:lpstr>PowerPoint Presentation</vt:lpstr>
      <vt:lpstr>PowerPoint Presentation</vt:lpstr>
      <vt:lpstr>Why General Education?</vt:lpstr>
      <vt:lpstr>What GE is required for an  Associate of Arts or Associate of Sciences?</vt:lpstr>
      <vt:lpstr> General Education Area A  Natural Sciences </vt:lpstr>
      <vt:lpstr>General Education Area B  Social and Behavioral Sciences</vt:lpstr>
      <vt:lpstr>General Education Area C  Humanities</vt:lpstr>
      <vt:lpstr>General Education Area D.1.  Language and Rationality:  English Composition</vt:lpstr>
      <vt:lpstr>General Education Area D.2.  Language &amp; Rationality:  Communication &amp; Analytical Thinking</vt:lpstr>
      <vt:lpstr>Change to Apprenticeship Minimum Qualifications</vt:lpstr>
      <vt:lpstr>Change to Apprenticeship Minimum Qualifications</vt:lpstr>
      <vt:lpstr>Changing Title 5</vt:lpstr>
      <vt:lpstr>Effective Practices:</vt:lpstr>
      <vt:lpstr>Scenario</vt:lpstr>
      <vt:lpstr>What do you think?</vt:lpstr>
      <vt:lpstr>Scenario</vt:lpstr>
      <vt:lpstr>What do you think?</vt:lpstr>
      <vt:lpstr>PowerPoint Presentation</vt:lpstr>
      <vt:lpstr>Questions, comments, thoughts,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Technical Education Minimum Qualifications Tool Kit</dc:title>
  <dc:creator>Lynn Shaw</dc:creator>
  <cp:lastModifiedBy>Carrie Roberson</cp:lastModifiedBy>
  <cp:revision>69</cp:revision>
  <dcterms:created xsi:type="dcterms:W3CDTF">2019-03-19T18:23:13Z</dcterms:created>
  <dcterms:modified xsi:type="dcterms:W3CDTF">2023-02-15T18:56:29Z</dcterms:modified>
</cp:coreProperties>
</file>