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74831"/>
    <a:srgbClr val="533A2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6"/>
    <p:restoredTop sz="94168"/>
  </p:normalViewPr>
  <p:slideViewPr>
    <p:cSldViewPr snapToGrid="0" snapToObjects="1">
      <p:cViewPr varScale="1">
        <p:scale>
          <a:sx n="73" d="100"/>
          <a:sy n="73" d="100"/>
        </p:scale>
        <p:origin x="160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F1718C-EE5C-A545-A26B-F1D44DE2C295}" type="datetimeFigureOut">
              <a:rPr lang="en-US" smtClean="0"/>
              <a:t>10/29/20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7E57F4-9D9C-5847-BCD2-13B860A1E044}" type="slidenum">
              <a:rPr lang="en-US" smtClean="0"/>
              <a:t>‹#›</a:t>
            </a:fld>
            <a:endParaRPr lang="en-US"/>
          </a:p>
        </p:txBody>
      </p:sp>
    </p:spTree>
    <p:extLst>
      <p:ext uri="{BB962C8B-B14F-4D97-AF65-F5344CB8AC3E}">
        <p14:creationId xmlns:p14="http://schemas.microsoft.com/office/powerpoint/2010/main" val="1454596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err="1" smtClean="0"/>
              <a:t>GInni</a:t>
            </a:r>
            <a:endParaRPr dirty="0"/>
          </a:p>
        </p:txBody>
      </p:sp>
    </p:spTree>
    <p:extLst>
      <p:ext uri="{BB962C8B-B14F-4D97-AF65-F5344CB8AC3E}">
        <p14:creationId xmlns:p14="http://schemas.microsoft.com/office/powerpoint/2010/main" val="15967883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a1ef71d471_0_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a1ef71d471_0_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err="1" smtClean="0"/>
              <a:t>Ginni</a:t>
            </a:r>
            <a:r>
              <a:rPr lang="en-US" dirty="0" smtClean="0"/>
              <a:t> &amp; Ben</a:t>
            </a:r>
            <a:endParaRPr dirty="0"/>
          </a:p>
        </p:txBody>
      </p:sp>
    </p:spTree>
    <p:extLst>
      <p:ext uri="{BB962C8B-B14F-4D97-AF65-F5344CB8AC3E}">
        <p14:creationId xmlns:p14="http://schemas.microsoft.com/office/powerpoint/2010/main" val="7982423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a1ef71d471_0_1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a1ef71d471_0_1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smtClean="0"/>
              <a:t>Cheryl &amp; Ben</a:t>
            </a:r>
            <a:endParaRPr dirty="0"/>
          </a:p>
        </p:txBody>
      </p:sp>
    </p:spTree>
    <p:extLst>
      <p:ext uri="{BB962C8B-B14F-4D97-AF65-F5344CB8AC3E}">
        <p14:creationId xmlns:p14="http://schemas.microsoft.com/office/powerpoint/2010/main" val="4661841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a1ef71d471_0_1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a1ef71d471_0_1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err="1" smtClean="0"/>
              <a:t>Ginni</a:t>
            </a:r>
            <a:r>
              <a:rPr lang="en-US" dirty="0" smtClean="0"/>
              <a:t> (1</a:t>
            </a:r>
            <a:r>
              <a:rPr lang="en-US" baseline="30000" dirty="0" smtClean="0"/>
              <a:t>st</a:t>
            </a:r>
            <a:r>
              <a:rPr lang="en-US" dirty="0" smtClean="0"/>
              <a:t> 4) &amp; Ben (2</a:t>
            </a:r>
            <a:r>
              <a:rPr lang="en-US" baseline="30000" dirty="0" smtClean="0"/>
              <a:t>nd</a:t>
            </a:r>
            <a:r>
              <a:rPr lang="en-US" dirty="0" smtClean="0"/>
              <a:t> 4)</a:t>
            </a:r>
            <a:endParaRPr dirty="0"/>
          </a:p>
        </p:txBody>
      </p:sp>
    </p:spTree>
    <p:extLst>
      <p:ext uri="{BB962C8B-B14F-4D97-AF65-F5344CB8AC3E}">
        <p14:creationId xmlns:p14="http://schemas.microsoft.com/office/powerpoint/2010/main" val="19495077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a50e48912a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a50e48912a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smtClean="0"/>
              <a:t>Cheryl</a:t>
            </a:r>
            <a:endParaRPr dirty="0"/>
          </a:p>
        </p:txBody>
      </p:sp>
    </p:spTree>
    <p:extLst>
      <p:ext uri="{BB962C8B-B14F-4D97-AF65-F5344CB8AC3E}">
        <p14:creationId xmlns:p14="http://schemas.microsoft.com/office/powerpoint/2010/main" val="21203552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a1ef71d471_0_1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a1ef71d471_0_1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err="1" smtClean="0"/>
              <a:t>Ginni</a:t>
            </a:r>
            <a:r>
              <a:rPr lang="en-US" dirty="0" smtClean="0"/>
              <a:t> </a:t>
            </a:r>
            <a:endParaRPr dirty="0"/>
          </a:p>
        </p:txBody>
      </p:sp>
    </p:spTree>
    <p:extLst>
      <p:ext uri="{BB962C8B-B14F-4D97-AF65-F5344CB8AC3E}">
        <p14:creationId xmlns:p14="http://schemas.microsoft.com/office/powerpoint/2010/main" val="507939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a1ef71d471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a1ef71d471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smtClean="0"/>
              <a:t>Cheryl</a:t>
            </a:r>
            <a:endParaRPr dirty="0"/>
          </a:p>
        </p:txBody>
      </p:sp>
    </p:spTree>
    <p:extLst>
      <p:ext uri="{BB962C8B-B14F-4D97-AF65-F5344CB8AC3E}">
        <p14:creationId xmlns:p14="http://schemas.microsoft.com/office/powerpoint/2010/main" val="7219313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a1ef71d471_0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a1ef71d471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err="1" smtClean="0"/>
              <a:t>Ginni</a:t>
            </a:r>
            <a:endParaRPr dirty="0"/>
          </a:p>
        </p:txBody>
      </p:sp>
    </p:spTree>
    <p:extLst>
      <p:ext uri="{BB962C8B-B14F-4D97-AF65-F5344CB8AC3E}">
        <p14:creationId xmlns:p14="http://schemas.microsoft.com/office/powerpoint/2010/main" val="14041714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a1ef71d471_0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a1ef71d471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smtClean="0"/>
              <a:t>Ben</a:t>
            </a:r>
            <a:endParaRPr dirty="0"/>
          </a:p>
        </p:txBody>
      </p:sp>
    </p:spTree>
    <p:extLst>
      <p:ext uri="{BB962C8B-B14F-4D97-AF65-F5344CB8AC3E}">
        <p14:creationId xmlns:p14="http://schemas.microsoft.com/office/powerpoint/2010/main" val="16864710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a1ef71d471_0_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a1ef71d471_0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smtClean="0"/>
              <a:t>Cheryl</a:t>
            </a:r>
            <a:r>
              <a:rPr lang="en-US" baseline="0" dirty="0" smtClean="0"/>
              <a:t> &amp; Ben</a:t>
            </a:r>
            <a:endParaRPr dirty="0"/>
          </a:p>
        </p:txBody>
      </p:sp>
    </p:spTree>
    <p:extLst>
      <p:ext uri="{BB962C8B-B14F-4D97-AF65-F5344CB8AC3E}">
        <p14:creationId xmlns:p14="http://schemas.microsoft.com/office/powerpoint/2010/main" val="20903838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a1ef71d471_0_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a1ef71d471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err="1" smtClean="0"/>
              <a:t>Ginni</a:t>
            </a:r>
            <a:r>
              <a:rPr lang="en-US" dirty="0" smtClean="0"/>
              <a:t> &amp;  Ben</a:t>
            </a:r>
            <a:endParaRPr dirty="0"/>
          </a:p>
        </p:txBody>
      </p:sp>
    </p:spTree>
    <p:extLst>
      <p:ext uri="{BB962C8B-B14F-4D97-AF65-F5344CB8AC3E}">
        <p14:creationId xmlns:p14="http://schemas.microsoft.com/office/powerpoint/2010/main" val="5522307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a1ef71d471_0_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a1ef71d471_0_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smtClean="0"/>
              <a:t>Cheryl (1</a:t>
            </a:r>
            <a:r>
              <a:rPr lang="en-US" baseline="30000" dirty="0" smtClean="0"/>
              <a:t>st</a:t>
            </a:r>
            <a:r>
              <a:rPr lang="en-US" dirty="0" smtClean="0"/>
              <a:t> 3) &amp; Ben (2</a:t>
            </a:r>
            <a:r>
              <a:rPr lang="en-US" baseline="30000" dirty="0" smtClean="0"/>
              <a:t>nd</a:t>
            </a:r>
            <a:r>
              <a:rPr lang="en-US" baseline="0" dirty="0" smtClean="0"/>
              <a:t> 3)</a:t>
            </a:r>
            <a:endParaRPr dirty="0"/>
          </a:p>
        </p:txBody>
      </p:sp>
    </p:spTree>
    <p:extLst>
      <p:ext uri="{BB962C8B-B14F-4D97-AF65-F5344CB8AC3E}">
        <p14:creationId xmlns:p14="http://schemas.microsoft.com/office/powerpoint/2010/main" val="13435188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a1ef71d471_0_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a1ef71d471_0_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smtClean="0"/>
              <a:t>Cheryl</a:t>
            </a:r>
            <a:endParaRPr dirty="0"/>
          </a:p>
        </p:txBody>
      </p:sp>
    </p:spTree>
    <p:extLst>
      <p:ext uri="{BB962C8B-B14F-4D97-AF65-F5344CB8AC3E}">
        <p14:creationId xmlns:p14="http://schemas.microsoft.com/office/powerpoint/2010/main" val="16002317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a1ef71d471_0_1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a1ef71d471_0_1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smtClean="0"/>
              <a:t>Ben</a:t>
            </a:r>
            <a:endParaRPr dirty="0"/>
          </a:p>
        </p:txBody>
      </p:sp>
    </p:spTree>
    <p:extLst>
      <p:ext uri="{BB962C8B-B14F-4D97-AF65-F5344CB8AC3E}">
        <p14:creationId xmlns:p14="http://schemas.microsoft.com/office/powerpoint/2010/main" val="1731519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emf"/><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em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em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 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4887DC-488F-2240-8400-A13B96844E4F}"/>
              </a:ext>
            </a:extLst>
          </p:cNvPr>
          <p:cNvSpPr>
            <a:spLocks noGrp="1"/>
          </p:cNvSpPr>
          <p:nvPr>
            <p:ph type="ctrTitle" hasCustomPrompt="1"/>
          </p:nvPr>
        </p:nvSpPr>
        <p:spPr>
          <a:xfrm>
            <a:off x="3682313" y="2038864"/>
            <a:ext cx="7485998" cy="1780017"/>
          </a:xfrm>
        </p:spPr>
        <p:txBody>
          <a:bodyPr anchor="b">
            <a:normAutofit/>
          </a:bodyPr>
          <a:lstStyle>
            <a:lvl1pPr algn="ctr">
              <a:defRPr sz="4400">
                <a:solidFill>
                  <a:schemeClr val="accent2"/>
                </a:solidFill>
                <a:latin typeface="Palatino" pitchFamily="2" charset="77"/>
                <a:ea typeface="Palatino" pitchFamily="2" charset="77"/>
              </a:defRPr>
            </a:lvl1pPr>
          </a:lstStyle>
          <a:p>
            <a:r>
              <a:rPr lang="en-US" dirty="0"/>
              <a:t>Click to Edit</a:t>
            </a:r>
            <a:br>
              <a:rPr lang="en-US" dirty="0"/>
            </a:br>
            <a:r>
              <a:rPr lang="en-US" dirty="0"/>
              <a:t>Title</a:t>
            </a:r>
          </a:p>
        </p:txBody>
      </p:sp>
      <p:sp>
        <p:nvSpPr>
          <p:cNvPr id="3" name="Subtitle 2">
            <a:extLst>
              <a:ext uri="{FF2B5EF4-FFF2-40B4-BE49-F238E27FC236}">
                <a16:creationId xmlns:a16="http://schemas.microsoft.com/office/drawing/2014/main" xmlns="" id="{BC33C611-85E4-614D-A578-E6A3786610E8}"/>
              </a:ext>
            </a:extLst>
          </p:cNvPr>
          <p:cNvSpPr>
            <a:spLocks noGrp="1"/>
          </p:cNvSpPr>
          <p:nvPr>
            <p:ph type="subTitle" idx="1" hasCustomPrompt="1"/>
          </p:nvPr>
        </p:nvSpPr>
        <p:spPr>
          <a:xfrm>
            <a:off x="3682313" y="3910957"/>
            <a:ext cx="7485998" cy="1655762"/>
          </a:xfrm>
        </p:spPr>
        <p:txBody>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2400" b="0" i="0">
                <a:solidFill>
                  <a:srgbClr val="674831"/>
                </a:solidFill>
                <a:latin typeface="Gill Sans" panose="020B0502020104020203" pitchFamily="34" charset="-79"/>
                <a:cs typeface="Gill Sans" panose="020B0502020104020203" pitchFamily="34" charset="-79"/>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 </a:t>
            </a:r>
            <a:br>
              <a:rPr lang="en-US" dirty="0"/>
            </a:br>
            <a:r>
              <a:rPr lang="en-US" dirty="0"/>
              <a:t>(Remember to add alt text to all </a:t>
            </a:r>
            <a:br>
              <a:rPr lang="en-US" dirty="0"/>
            </a:br>
            <a:r>
              <a:rPr lang="en-US" dirty="0"/>
              <a:t>imported graphics and images.)</a:t>
            </a:r>
          </a:p>
          <a:p>
            <a:endParaRPr lang="en-US" dirty="0"/>
          </a:p>
        </p:txBody>
      </p:sp>
      <p:pic>
        <p:nvPicPr>
          <p:cNvPr id="11" name="Picture 10" descr="ASCCC logo">
            <a:extLst>
              <a:ext uri="{FF2B5EF4-FFF2-40B4-BE49-F238E27FC236}">
                <a16:creationId xmlns:a16="http://schemas.microsoft.com/office/drawing/2014/main" xmlns="" id="{7C5D4022-9CB8-C34D-BC12-06698F834C7D}"/>
              </a:ext>
            </a:extLst>
          </p:cNvPr>
          <p:cNvPicPr>
            <a:picLocks noChangeAspect="1"/>
          </p:cNvPicPr>
          <p:nvPr userDrawn="1"/>
        </p:nvPicPr>
        <p:blipFill>
          <a:blip r:embed="rId3"/>
          <a:stretch>
            <a:fillRect/>
          </a:stretch>
        </p:blipFill>
        <p:spPr>
          <a:xfrm>
            <a:off x="138669" y="193589"/>
            <a:ext cx="3545565" cy="2215978"/>
          </a:xfrm>
          <a:prstGeom prst="rect">
            <a:avLst/>
          </a:prstGeom>
        </p:spPr>
      </p:pic>
    </p:spTree>
    <p:extLst>
      <p:ext uri="{BB962C8B-B14F-4D97-AF65-F5344CB8AC3E}">
        <p14:creationId xmlns:p14="http://schemas.microsoft.com/office/powerpoint/2010/main" val="3057468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36"/>
        <p:cNvGrpSpPr/>
        <p:nvPr/>
      </p:nvGrpSpPr>
      <p:grpSpPr>
        <a:xfrm>
          <a:off x="0" y="0"/>
          <a:ext cx="0" cy="0"/>
          <a:chOff x="0" y="0"/>
          <a:chExt cx="0" cy="0"/>
        </a:xfrm>
      </p:grpSpPr>
      <p:sp>
        <p:nvSpPr>
          <p:cNvPr id="37" name="Google Shape;37;p7"/>
          <p:cNvSpPr/>
          <p:nvPr/>
        </p:nvSpPr>
        <p:spPr>
          <a:xfrm>
            <a:off x="0" y="0"/>
            <a:ext cx="5019200" cy="68580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8" name="Google Shape;38;p7"/>
          <p:cNvSpPr txBox="1">
            <a:spLocks noGrp="1"/>
          </p:cNvSpPr>
          <p:nvPr>
            <p:ph type="title"/>
          </p:nvPr>
        </p:nvSpPr>
        <p:spPr>
          <a:xfrm>
            <a:off x="415633" y="667900"/>
            <a:ext cx="4170000" cy="24388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39" name="Google Shape;39;p7"/>
          <p:cNvSpPr txBox="1">
            <a:spLocks noGrp="1"/>
          </p:cNvSpPr>
          <p:nvPr>
            <p:ph type="body" idx="1"/>
          </p:nvPr>
        </p:nvSpPr>
        <p:spPr>
          <a:xfrm>
            <a:off x="415600" y="3187533"/>
            <a:ext cx="4170000" cy="3064000"/>
          </a:xfrm>
          <a:prstGeom prst="rect">
            <a:avLst/>
          </a:prstGeom>
        </p:spPr>
        <p:txBody>
          <a:bodyPr spcFirstLastPara="1" wrap="square" lIns="91425" tIns="91425" rIns="91425" bIns="91425" anchor="t" anchorCtr="0">
            <a:noAutofit/>
          </a:bodyPr>
          <a:lstStyle>
            <a:lvl1pPr marL="609585" lvl="0" indent="-414856">
              <a:spcBef>
                <a:spcPts val="0"/>
              </a:spcBef>
              <a:spcAft>
                <a:spcPts val="0"/>
              </a:spcAft>
              <a:buClr>
                <a:schemeClr val="accent2"/>
              </a:buClr>
              <a:buSzPts val="1300"/>
              <a:buChar char="●"/>
              <a:defRPr>
                <a:solidFill>
                  <a:schemeClr val="accent2"/>
                </a:solidFill>
              </a:defRPr>
            </a:lvl1pPr>
            <a:lvl2pPr marL="1219170" lvl="1" indent="-397923">
              <a:spcBef>
                <a:spcPts val="2133"/>
              </a:spcBef>
              <a:spcAft>
                <a:spcPts val="0"/>
              </a:spcAft>
              <a:buClr>
                <a:schemeClr val="accent2"/>
              </a:buClr>
              <a:buSzPts val="1100"/>
              <a:buChar char="○"/>
              <a:defRPr>
                <a:solidFill>
                  <a:schemeClr val="accent2"/>
                </a:solidFill>
              </a:defRPr>
            </a:lvl2pPr>
            <a:lvl3pPr marL="1828754" lvl="2" indent="-397923">
              <a:spcBef>
                <a:spcPts val="2133"/>
              </a:spcBef>
              <a:spcAft>
                <a:spcPts val="0"/>
              </a:spcAft>
              <a:buClr>
                <a:schemeClr val="accent2"/>
              </a:buClr>
              <a:buSzPts val="1100"/>
              <a:buChar char="■"/>
              <a:defRPr>
                <a:solidFill>
                  <a:schemeClr val="accent2"/>
                </a:solidFill>
              </a:defRPr>
            </a:lvl3pPr>
            <a:lvl4pPr marL="2438339" lvl="3" indent="-397923">
              <a:spcBef>
                <a:spcPts val="2133"/>
              </a:spcBef>
              <a:spcAft>
                <a:spcPts val="0"/>
              </a:spcAft>
              <a:buClr>
                <a:schemeClr val="accent2"/>
              </a:buClr>
              <a:buSzPts val="1100"/>
              <a:buChar char="●"/>
              <a:defRPr>
                <a:solidFill>
                  <a:schemeClr val="accent2"/>
                </a:solidFill>
              </a:defRPr>
            </a:lvl4pPr>
            <a:lvl5pPr marL="3047924" lvl="4" indent="-397923">
              <a:spcBef>
                <a:spcPts val="2133"/>
              </a:spcBef>
              <a:spcAft>
                <a:spcPts val="0"/>
              </a:spcAft>
              <a:buClr>
                <a:schemeClr val="accent2"/>
              </a:buClr>
              <a:buSzPts val="1100"/>
              <a:buChar char="○"/>
              <a:defRPr>
                <a:solidFill>
                  <a:schemeClr val="accent2"/>
                </a:solidFill>
              </a:defRPr>
            </a:lvl5pPr>
            <a:lvl6pPr marL="3657509" lvl="5" indent="-397923">
              <a:spcBef>
                <a:spcPts val="2133"/>
              </a:spcBef>
              <a:spcAft>
                <a:spcPts val="0"/>
              </a:spcAft>
              <a:buClr>
                <a:schemeClr val="accent2"/>
              </a:buClr>
              <a:buSzPts val="1100"/>
              <a:buChar char="■"/>
              <a:defRPr>
                <a:solidFill>
                  <a:schemeClr val="accent2"/>
                </a:solidFill>
              </a:defRPr>
            </a:lvl6pPr>
            <a:lvl7pPr marL="4267093" lvl="6" indent="-397923">
              <a:spcBef>
                <a:spcPts val="2133"/>
              </a:spcBef>
              <a:spcAft>
                <a:spcPts val="0"/>
              </a:spcAft>
              <a:buClr>
                <a:schemeClr val="accent2"/>
              </a:buClr>
              <a:buSzPts val="1100"/>
              <a:buChar char="●"/>
              <a:defRPr>
                <a:solidFill>
                  <a:schemeClr val="accent2"/>
                </a:solidFill>
              </a:defRPr>
            </a:lvl7pPr>
            <a:lvl8pPr marL="4876678" lvl="7" indent="-397923">
              <a:spcBef>
                <a:spcPts val="2133"/>
              </a:spcBef>
              <a:spcAft>
                <a:spcPts val="0"/>
              </a:spcAft>
              <a:buClr>
                <a:schemeClr val="accent2"/>
              </a:buClr>
              <a:buSzPts val="1100"/>
              <a:buChar char="○"/>
              <a:defRPr>
                <a:solidFill>
                  <a:schemeClr val="accent2"/>
                </a:solidFill>
              </a:defRPr>
            </a:lvl8pPr>
            <a:lvl9pPr marL="5486263" lvl="8" indent="-397923">
              <a:spcBef>
                <a:spcPts val="2133"/>
              </a:spcBef>
              <a:spcAft>
                <a:spcPts val="2133"/>
              </a:spcAft>
              <a:buClr>
                <a:schemeClr val="accent2"/>
              </a:buClr>
              <a:buSzPts val="1100"/>
              <a:buChar char="■"/>
              <a:defRPr>
                <a:solidFill>
                  <a:schemeClr val="accent2"/>
                </a:solidFill>
              </a:defRPr>
            </a:lvl9pPr>
          </a:lstStyle>
          <a:p>
            <a:endParaRPr/>
          </a:p>
        </p:txBody>
      </p:sp>
      <p:sp>
        <p:nvSpPr>
          <p:cNvPr id="40" name="Google Shape;40;p7"/>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uk-UA" smtClean="0"/>
              <a:pPr/>
              <a:t>‹#›</a:t>
            </a:fld>
            <a:endParaRPr lang="uk-UA"/>
          </a:p>
        </p:txBody>
      </p:sp>
    </p:spTree>
    <p:extLst>
      <p:ext uri="{BB962C8B-B14F-4D97-AF65-F5344CB8AC3E}">
        <p14:creationId xmlns:p14="http://schemas.microsoft.com/office/powerpoint/2010/main" val="1395417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 Section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47BF83-3E38-3D43-BAD6-E56667BA8032}"/>
              </a:ext>
            </a:extLst>
          </p:cNvPr>
          <p:cNvSpPr>
            <a:spLocks noGrp="1"/>
          </p:cNvSpPr>
          <p:nvPr>
            <p:ph type="title" hasCustomPrompt="1"/>
          </p:nvPr>
        </p:nvSpPr>
        <p:spPr>
          <a:xfrm>
            <a:off x="393357" y="1408670"/>
            <a:ext cx="3128319" cy="3576680"/>
          </a:xfrm>
        </p:spPr>
        <p:txBody>
          <a:bodyPr anchor="t">
            <a:normAutofit/>
          </a:bodyPr>
          <a:lstStyle>
            <a:lvl1pPr>
              <a:defRPr sz="3600">
                <a:solidFill>
                  <a:schemeClr val="bg1"/>
                </a:solidFill>
              </a:defRPr>
            </a:lvl1pPr>
          </a:lstStyle>
          <a:p>
            <a:r>
              <a:rPr lang="en-US" dirty="0"/>
              <a:t>Click to edit Section title</a:t>
            </a:r>
          </a:p>
        </p:txBody>
      </p:sp>
      <p:sp>
        <p:nvSpPr>
          <p:cNvPr id="3" name="Content Placeholder 2">
            <a:extLst>
              <a:ext uri="{FF2B5EF4-FFF2-40B4-BE49-F238E27FC236}">
                <a16:creationId xmlns:a16="http://schemas.microsoft.com/office/drawing/2014/main" xmlns="" id="{42B6B5A0-4BE7-D242-883D-240F42A74477}"/>
              </a:ext>
            </a:extLst>
          </p:cNvPr>
          <p:cNvSpPr>
            <a:spLocks noGrp="1"/>
          </p:cNvSpPr>
          <p:nvPr>
            <p:ph idx="1" hasCustomPrompt="1"/>
          </p:nvPr>
        </p:nvSpPr>
        <p:spPr>
          <a:xfrm>
            <a:off x="4733667" y="1408670"/>
            <a:ext cx="6868297" cy="4397590"/>
          </a:xfrm>
        </p:spPr>
        <p:txBody>
          <a:bodyPr/>
          <a:lstStyle/>
          <a:p>
            <a:pPr lvl="0"/>
            <a:r>
              <a:rPr lang="en-US" dirty="0"/>
              <a:t>Edit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xmlns="" id="{801C9CC6-E19B-F843-BB2D-96D46C72A971}"/>
              </a:ext>
            </a:extLst>
          </p:cNvPr>
          <p:cNvSpPr>
            <a:spLocks noGrp="1"/>
          </p:cNvSpPr>
          <p:nvPr>
            <p:ph type="sldNum" sz="quarter" idx="12"/>
          </p:nvPr>
        </p:nvSpPr>
        <p:spPr>
          <a:xfrm>
            <a:off x="11244648" y="6356350"/>
            <a:ext cx="714633" cy="365125"/>
          </a:xfrm>
        </p:spPr>
        <p:txBody>
          <a:bodyPr/>
          <a:lstStyle>
            <a:lvl1pPr>
              <a:defRPr b="0" i="0">
                <a:solidFill>
                  <a:schemeClr val="bg2"/>
                </a:solidFill>
                <a:latin typeface="Gill Sans" panose="020B0502020104020203" pitchFamily="34" charset="-79"/>
                <a:cs typeface="Gill Sans" panose="020B0502020104020203" pitchFamily="34" charset="-79"/>
              </a:defRPr>
            </a:lvl1pPr>
          </a:lstStyle>
          <a:p>
            <a:fld id="{492D8F1A-69A8-9242-9469-8400121D240A}" type="slidenum">
              <a:rPr lang="en-US" smtClean="0"/>
              <a:pPr/>
              <a:t>‹#›</a:t>
            </a:fld>
            <a:endParaRPr lang="en-US" dirty="0"/>
          </a:p>
        </p:txBody>
      </p:sp>
    </p:spTree>
    <p:extLst>
      <p:ext uri="{BB962C8B-B14F-4D97-AF65-F5344CB8AC3E}">
        <p14:creationId xmlns:p14="http://schemas.microsoft.com/office/powerpoint/2010/main" val="2905878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1 Content 2 Column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28DA5A-03EB-7C4E-BED7-BCB1E5A11604}"/>
              </a:ext>
            </a:extLst>
          </p:cNvPr>
          <p:cNvSpPr>
            <a:spLocks noGrp="1"/>
          </p:cNvSpPr>
          <p:nvPr>
            <p:ph type="title"/>
          </p:nvPr>
        </p:nvSpPr>
        <p:spPr>
          <a:xfrm>
            <a:off x="1260388" y="365125"/>
            <a:ext cx="9885407" cy="1325563"/>
          </a:xfrm>
        </p:spPr>
        <p:txBody>
          <a:bodyPr anchor="b"/>
          <a:lstStyle>
            <a:lvl1pPr algn="ctr">
              <a:defRPr/>
            </a:lvl1pPr>
          </a:lstStyle>
          <a:p>
            <a:r>
              <a:rPr lang="en-US" smtClean="0"/>
              <a:t>Click to edit Master title style</a:t>
            </a:r>
            <a:endParaRPr lang="en-US" dirty="0"/>
          </a:p>
        </p:txBody>
      </p:sp>
      <p:sp>
        <p:nvSpPr>
          <p:cNvPr id="3" name="Content Placeholder 2">
            <a:extLst>
              <a:ext uri="{FF2B5EF4-FFF2-40B4-BE49-F238E27FC236}">
                <a16:creationId xmlns:a16="http://schemas.microsoft.com/office/drawing/2014/main" xmlns="" id="{11062FDB-A149-0B44-BB49-58F5C3155A54}"/>
              </a:ext>
            </a:extLst>
          </p:cNvPr>
          <p:cNvSpPr>
            <a:spLocks noGrp="1"/>
          </p:cNvSpPr>
          <p:nvPr>
            <p:ph sz="half" idx="1"/>
          </p:nvPr>
        </p:nvSpPr>
        <p:spPr>
          <a:xfrm>
            <a:off x="1062683" y="1868487"/>
            <a:ext cx="50436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a:extLst>
              <a:ext uri="{FF2B5EF4-FFF2-40B4-BE49-F238E27FC236}">
                <a16:creationId xmlns:a16="http://schemas.microsoft.com/office/drawing/2014/main" xmlns="" id="{4B07721E-11C3-6B42-AE2E-8506E4B9E51F}"/>
              </a:ext>
            </a:extLst>
          </p:cNvPr>
          <p:cNvSpPr>
            <a:spLocks noGrp="1"/>
          </p:cNvSpPr>
          <p:nvPr>
            <p:ph sz="half" idx="2"/>
          </p:nvPr>
        </p:nvSpPr>
        <p:spPr>
          <a:xfrm>
            <a:off x="6258699" y="1868487"/>
            <a:ext cx="5072448"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Slide Number Placeholder 5">
            <a:extLst>
              <a:ext uri="{FF2B5EF4-FFF2-40B4-BE49-F238E27FC236}">
                <a16:creationId xmlns:a16="http://schemas.microsoft.com/office/drawing/2014/main" xmlns="" id="{D153CCDF-37BD-944A-A424-C52A8AA05BC0}"/>
              </a:ext>
            </a:extLst>
          </p:cNvPr>
          <p:cNvSpPr>
            <a:spLocks noGrp="1"/>
          </p:cNvSpPr>
          <p:nvPr>
            <p:ph type="sldNum" sz="quarter" idx="12"/>
          </p:nvPr>
        </p:nvSpPr>
        <p:spPr>
          <a:xfrm>
            <a:off x="11244648" y="6356350"/>
            <a:ext cx="714633" cy="365125"/>
          </a:xfrm>
        </p:spPr>
        <p:txBody>
          <a:bodyPr/>
          <a:lstStyle>
            <a:lvl1pPr>
              <a:defRPr b="0" i="0">
                <a:solidFill>
                  <a:schemeClr val="bg2"/>
                </a:solidFill>
                <a:latin typeface="Gill Sans" panose="020B0502020104020203" pitchFamily="34" charset="-79"/>
                <a:cs typeface="Gill Sans" panose="020B0502020104020203" pitchFamily="34" charset="-79"/>
              </a:defRPr>
            </a:lvl1pPr>
          </a:lstStyle>
          <a:p>
            <a:fld id="{492D8F1A-69A8-9242-9469-8400121D240A}" type="slidenum">
              <a:rPr lang="en-US" smtClean="0"/>
              <a:pPr/>
              <a:t>‹#›</a:t>
            </a:fld>
            <a:endParaRPr lang="en-US" dirty="0"/>
          </a:p>
        </p:txBody>
      </p:sp>
    </p:spTree>
    <p:extLst>
      <p:ext uri="{BB962C8B-B14F-4D97-AF65-F5344CB8AC3E}">
        <p14:creationId xmlns:p14="http://schemas.microsoft.com/office/powerpoint/2010/main" val="4257124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Content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28DA5A-03EB-7C4E-BED7-BCB1E5A11604}"/>
              </a:ext>
            </a:extLst>
          </p:cNvPr>
          <p:cNvSpPr>
            <a:spLocks noGrp="1"/>
          </p:cNvSpPr>
          <p:nvPr>
            <p:ph type="title"/>
          </p:nvPr>
        </p:nvSpPr>
        <p:spPr>
          <a:xfrm>
            <a:off x="1260388" y="365125"/>
            <a:ext cx="9885407" cy="1325563"/>
          </a:xfrm>
        </p:spPr>
        <p:txBody>
          <a:bodyPr anchor="b"/>
          <a:lstStyle>
            <a:lvl1pPr algn="ctr">
              <a:defRPr/>
            </a:lvl1pPr>
          </a:lstStyle>
          <a:p>
            <a:r>
              <a:rPr lang="en-US" smtClean="0"/>
              <a:t>Click to edit Master title style</a:t>
            </a:r>
            <a:endParaRPr lang="en-US" dirty="0"/>
          </a:p>
        </p:txBody>
      </p:sp>
      <p:sp>
        <p:nvSpPr>
          <p:cNvPr id="3" name="Content Placeholder 2">
            <a:extLst>
              <a:ext uri="{FF2B5EF4-FFF2-40B4-BE49-F238E27FC236}">
                <a16:creationId xmlns:a16="http://schemas.microsoft.com/office/drawing/2014/main" xmlns="" id="{11062FDB-A149-0B44-BB49-58F5C3155A54}"/>
              </a:ext>
            </a:extLst>
          </p:cNvPr>
          <p:cNvSpPr>
            <a:spLocks noGrp="1"/>
          </p:cNvSpPr>
          <p:nvPr>
            <p:ph sz="half" idx="1"/>
          </p:nvPr>
        </p:nvSpPr>
        <p:spPr>
          <a:xfrm>
            <a:off x="1062683" y="1868487"/>
            <a:ext cx="1029317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Slide Number Placeholder 5">
            <a:extLst>
              <a:ext uri="{FF2B5EF4-FFF2-40B4-BE49-F238E27FC236}">
                <a16:creationId xmlns:a16="http://schemas.microsoft.com/office/drawing/2014/main" xmlns="" id="{D153CCDF-37BD-944A-A424-C52A8AA05BC0}"/>
              </a:ext>
            </a:extLst>
          </p:cNvPr>
          <p:cNvSpPr>
            <a:spLocks noGrp="1"/>
          </p:cNvSpPr>
          <p:nvPr>
            <p:ph type="sldNum" sz="quarter" idx="12"/>
          </p:nvPr>
        </p:nvSpPr>
        <p:spPr>
          <a:xfrm>
            <a:off x="11244648" y="6356350"/>
            <a:ext cx="714633" cy="365125"/>
          </a:xfrm>
        </p:spPr>
        <p:txBody>
          <a:bodyPr/>
          <a:lstStyle>
            <a:lvl1pPr>
              <a:defRPr b="0" i="0">
                <a:solidFill>
                  <a:schemeClr val="bg2"/>
                </a:solidFill>
                <a:latin typeface="Gill Sans" panose="020B0502020104020203" pitchFamily="34" charset="-79"/>
                <a:cs typeface="Gill Sans" panose="020B0502020104020203" pitchFamily="34" charset="-79"/>
              </a:defRPr>
            </a:lvl1pPr>
          </a:lstStyle>
          <a:p>
            <a:fld id="{492D8F1A-69A8-9242-9469-8400121D240A}" type="slidenum">
              <a:rPr lang="en-US" smtClean="0"/>
              <a:pPr/>
              <a:t>‹#›</a:t>
            </a:fld>
            <a:endParaRPr lang="en-US" dirty="0"/>
          </a:p>
        </p:txBody>
      </p:sp>
    </p:spTree>
    <p:extLst>
      <p:ext uri="{BB962C8B-B14F-4D97-AF65-F5344CB8AC3E}">
        <p14:creationId xmlns:p14="http://schemas.microsoft.com/office/powerpoint/2010/main" val="226473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B8B9249B-BE17-6849-9D73-B0C3BA84C550}"/>
              </a:ext>
            </a:extLst>
          </p:cNvPr>
          <p:cNvSpPr>
            <a:spLocks noGrp="1"/>
          </p:cNvSpPr>
          <p:nvPr>
            <p:ph type="sldNum" sz="quarter" idx="12"/>
          </p:nvPr>
        </p:nvSpPr>
        <p:spPr/>
        <p:txBody>
          <a:bodyPr/>
          <a:lstStyle/>
          <a:p>
            <a:fld id="{492D8F1A-69A8-9242-9469-8400121D240A}" type="slidenum">
              <a:rPr lang="en-US" smtClean="0"/>
              <a:t>‹#›</a:t>
            </a:fld>
            <a:endParaRPr lang="en-US"/>
          </a:p>
        </p:txBody>
      </p:sp>
    </p:spTree>
    <p:extLst>
      <p:ext uri="{BB962C8B-B14F-4D97-AF65-F5344CB8AC3E}">
        <p14:creationId xmlns:p14="http://schemas.microsoft.com/office/powerpoint/2010/main" val="568866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9"/>
        <p:cNvGrpSpPr/>
        <p:nvPr/>
      </p:nvGrpSpPr>
      <p:grpSpPr>
        <a:xfrm>
          <a:off x="0" y="0"/>
          <a:ext cx="0" cy="0"/>
          <a:chOff x="0" y="0"/>
          <a:chExt cx="0" cy="0"/>
        </a:xfrm>
      </p:grpSpPr>
      <p:sp>
        <p:nvSpPr>
          <p:cNvPr id="20" name="Google Shape;20;p4"/>
          <p:cNvSpPr/>
          <p:nvPr/>
        </p:nvSpPr>
        <p:spPr>
          <a:xfrm>
            <a:off x="0" y="0"/>
            <a:ext cx="5752000" cy="68580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1" name="Google Shape;21;p4"/>
          <p:cNvSpPr/>
          <p:nvPr/>
        </p:nvSpPr>
        <p:spPr>
          <a:xfrm>
            <a:off x="1" y="58834"/>
            <a:ext cx="5751500" cy="5865833"/>
          </a:xfrm>
          <a:custGeom>
            <a:avLst/>
            <a:gdLst/>
            <a:ahLst/>
            <a:cxnLst/>
            <a:rect l="l" t="t" r="r" b="b"/>
            <a:pathLst>
              <a:path w="172545" h="175975" extrusionOk="0">
                <a:moveTo>
                  <a:pt x="0" y="157"/>
                </a:moveTo>
                <a:lnTo>
                  <a:pt x="172419" y="0"/>
                </a:lnTo>
                <a:lnTo>
                  <a:pt x="172545" y="126541"/>
                </a:lnTo>
                <a:lnTo>
                  <a:pt x="0" y="175975"/>
                </a:lnTo>
                <a:close/>
              </a:path>
            </a:pathLst>
          </a:custGeom>
          <a:solidFill>
            <a:schemeClr val="accent2"/>
          </a:solidFill>
          <a:ln>
            <a:noFill/>
          </a:ln>
        </p:spPr>
      </p:sp>
      <p:sp>
        <p:nvSpPr>
          <p:cNvPr id="22" name="Google Shape;22;p4"/>
          <p:cNvSpPr/>
          <p:nvPr/>
        </p:nvSpPr>
        <p:spPr>
          <a:xfrm>
            <a:off x="-167" y="0"/>
            <a:ext cx="5755867" cy="5860800"/>
          </a:xfrm>
          <a:custGeom>
            <a:avLst/>
            <a:gdLst/>
            <a:ahLst/>
            <a:cxnLst/>
            <a:rect l="l" t="t" r="r" b="b"/>
            <a:pathLst>
              <a:path w="172676" h="175824" extrusionOk="0">
                <a:moveTo>
                  <a:pt x="0" y="6"/>
                </a:moveTo>
                <a:lnTo>
                  <a:pt x="172676" y="0"/>
                </a:lnTo>
                <a:lnTo>
                  <a:pt x="172562" y="126442"/>
                </a:lnTo>
                <a:lnTo>
                  <a:pt x="0" y="175824"/>
                </a:lnTo>
                <a:close/>
              </a:path>
            </a:pathLst>
          </a:custGeom>
          <a:solidFill>
            <a:schemeClr val="dk1"/>
          </a:solidFill>
          <a:ln>
            <a:noFill/>
          </a:ln>
        </p:spPr>
      </p:sp>
      <p:sp>
        <p:nvSpPr>
          <p:cNvPr id="23" name="Google Shape;23;p4"/>
          <p:cNvSpPr txBox="1">
            <a:spLocks noGrp="1"/>
          </p:cNvSpPr>
          <p:nvPr>
            <p:ph type="title"/>
          </p:nvPr>
        </p:nvSpPr>
        <p:spPr>
          <a:xfrm>
            <a:off x="415633" y="667900"/>
            <a:ext cx="4942000" cy="33452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24" name="Google Shape;24;p4"/>
          <p:cNvSpPr txBox="1">
            <a:spLocks noGrp="1"/>
          </p:cNvSpPr>
          <p:nvPr>
            <p:ph type="body" idx="1"/>
          </p:nvPr>
        </p:nvSpPr>
        <p:spPr>
          <a:xfrm>
            <a:off x="6192900" y="667900"/>
            <a:ext cx="5555200" cy="5464800"/>
          </a:xfrm>
          <a:prstGeom prst="rect">
            <a:avLst/>
          </a:prstGeom>
        </p:spPr>
        <p:txBody>
          <a:bodyPr spcFirstLastPara="1" wrap="square" lIns="91425" tIns="91425" rIns="91425" bIns="91425" anchor="t" anchorCtr="0">
            <a:noAutofit/>
          </a:bodyPr>
          <a:lstStyle>
            <a:lvl1pPr marL="609585" lvl="0" indent="-414856">
              <a:spcBef>
                <a:spcPts val="0"/>
              </a:spcBef>
              <a:spcAft>
                <a:spcPts val="0"/>
              </a:spcAft>
              <a:buSzPts val="1300"/>
              <a:buChar char="●"/>
              <a:defRPr/>
            </a:lvl1pPr>
            <a:lvl2pPr marL="1219170" lvl="1" indent="-397923">
              <a:spcBef>
                <a:spcPts val="2133"/>
              </a:spcBef>
              <a:spcAft>
                <a:spcPts val="0"/>
              </a:spcAft>
              <a:buSzPts val="1100"/>
              <a:buChar char="○"/>
              <a:defRPr/>
            </a:lvl2pPr>
            <a:lvl3pPr marL="1828754" lvl="2" indent="-397923">
              <a:spcBef>
                <a:spcPts val="2133"/>
              </a:spcBef>
              <a:spcAft>
                <a:spcPts val="0"/>
              </a:spcAft>
              <a:buSzPts val="1100"/>
              <a:buChar char="■"/>
              <a:defRPr/>
            </a:lvl3pPr>
            <a:lvl4pPr marL="2438339" lvl="3" indent="-397923">
              <a:spcBef>
                <a:spcPts val="2133"/>
              </a:spcBef>
              <a:spcAft>
                <a:spcPts val="0"/>
              </a:spcAft>
              <a:buSzPts val="1100"/>
              <a:buChar char="●"/>
              <a:defRPr/>
            </a:lvl4pPr>
            <a:lvl5pPr marL="3047924" lvl="4" indent="-397923">
              <a:spcBef>
                <a:spcPts val="2133"/>
              </a:spcBef>
              <a:spcAft>
                <a:spcPts val="0"/>
              </a:spcAft>
              <a:buSzPts val="1100"/>
              <a:buChar char="○"/>
              <a:defRPr/>
            </a:lvl5pPr>
            <a:lvl6pPr marL="3657509" lvl="5" indent="-397923">
              <a:spcBef>
                <a:spcPts val="2133"/>
              </a:spcBef>
              <a:spcAft>
                <a:spcPts val="0"/>
              </a:spcAft>
              <a:buSzPts val="1100"/>
              <a:buChar char="■"/>
              <a:defRPr/>
            </a:lvl6pPr>
            <a:lvl7pPr marL="4267093" lvl="6" indent="-397923">
              <a:spcBef>
                <a:spcPts val="2133"/>
              </a:spcBef>
              <a:spcAft>
                <a:spcPts val="0"/>
              </a:spcAft>
              <a:buSzPts val="1100"/>
              <a:buChar char="●"/>
              <a:defRPr/>
            </a:lvl7pPr>
            <a:lvl8pPr marL="4876678" lvl="7" indent="-397923">
              <a:spcBef>
                <a:spcPts val="2133"/>
              </a:spcBef>
              <a:spcAft>
                <a:spcPts val="0"/>
              </a:spcAft>
              <a:buSzPts val="1100"/>
              <a:buChar char="○"/>
              <a:defRPr/>
            </a:lvl8pPr>
            <a:lvl9pPr marL="5486263" lvl="8" indent="-397923">
              <a:spcBef>
                <a:spcPts val="2133"/>
              </a:spcBef>
              <a:spcAft>
                <a:spcPts val="2133"/>
              </a:spcAft>
              <a:buSzPts val="1100"/>
              <a:buChar char="■"/>
              <a:defRPr/>
            </a:lvl9pPr>
          </a:lstStyle>
          <a:p>
            <a:endParaRPr/>
          </a:p>
        </p:txBody>
      </p:sp>
      <p:sp>
        <p:nvSpPr>
          <p:cNvPr id="25" name="Google Shape;25;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uk-UA" smtClean="0"/>
              <a:pPr/>
              <a:t>‹#›</a:t>
            </a:fld>
            <a:endParaRPr lang="uk-UA"/>
          </a:p>
        </p:txBody>
      </p:sp>
    </p:spTree>
    <p:extLst>
      <p:ext uri="{BB962C8B-B14F-4D97-AF65-F5344CB8AC3E}">
        <p14:creationId xmlns:p14="http://schemas.microsoft.com/office/powerpoint/2010/main" val="525833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32"/>
        <p:cNvGrpSpPr/>
        <p:nvPr/>
      </p:nvGrpSpPr>
      <p:grpSpPr>
        <a:xfrm>
          <a:off x="0" y="0"/>
          <a:ext cx="0" cy="0"/>
          <a:chOff x="0" y="0"/>
          <a:chExt cx="0" cy="0"/>
        </a:xfrm>
      </p:grpSpPr>
      <p:sp>
        <p:nvSpPr>
          <p:cNvPr id="33" name="Google Shape;33;p6"/>
          <p:cNvSpPr/>
          <p:nvPr/>
        </p:nvSpPr>
        <p:spPr>
          <a:xfrm>
            <a:off x="0" y="0"/>
            <a:ext cx="12192000" cy="17028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4" name="Google Shape;34;p6"/>
          <p:cNvSpPr txBox="1">
            <a:spLocks noGrp="1"/>
          </p:cNvSpPr>
          <p:nvPr>
            <p:ph type="title"/>
          </p:nvPr>
        </p:nvSpPr>
        <p:spPr>
          <a:xfrm>
            <a:off x="415633" y="667900"/>
            <a:ext cx="11360800" cy="8316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35" name="Google Shape;35;p6"/>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uk-UA" smtClean="0"/>
              <a:pPr/>
              <a:t>‹#›</a:t>
            </a:fld>
            <a:endParaRPr lang="uk-UA"/>
          </a:p>
        </p:txBody>
      </p:sp>
    </p:spTree>
    <p:extLst>
      <p:ext uri="{BB962C8B-B14F-4D97-AF65-F5344CB8AC3E}">
        <p14:creationId xmlns:p14="http://schemas.microsoft.com/office/powerpoint/2010/main" val="956967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44"/>
        <p:cNvGrpSpPr/>
        <p:nvPr/>
      </p:nvGrpSpPr>
      <p:grpSpPr>
        <a:xfrm>
          <a:off x="0" y="0"/>
          <a:ext cx="0" cy="0"/>
          <a:chOff x="0" y="0"/>
          <a:chExt cx="0" cy="0"/>
        </a:xfrm>
      </p:grpSpPr>
      <p:sp>
        <p:nvSpPr>
          <p:cNvPr id="45" name="Google Shape;45;p9"/>
          <p:cNvSpPr/>
          <p:nvPr/>
        </p:nvSpPr>
        <p:spPr>
          <a:xfrm>
            <a:off x="0" y="0"/>
            <a:ext cx="6096000" cy="68580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6" name="Google Shape;46;p9"/>
          <p:cNvSpPr txBox="1">
            <a:spLocks noGrp="1"/>
          </p:cNvSpPr>
          <p:nvPr>
            <p:ph type="title"/>
          </p:nvPr>
        </p:nvSpPr>
        <p:spPr>
          <a:xfrm>
            <a:off x="415067" y="667900"/>
            <a:ext cx="4939200" cy="27328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47" name="Google Shape;47;p9"/>
          <p:cNvSpPr txBox="1">
            <a:spLocks noGrp="1"/>
          </p:cNvSpPr>
          <p:nvPr>
            <p:ph type="subTitle" idx="1"/>
          </p:nvPr>
        </p:nvSpPr>
        <p:spPr>
          <a:xfrm>
            <a:off x="406400" y="3502300"/>
            <a:ext cx="4939200" cy="12356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accent2"/>
              </a:buClr>
              <a:buSzPts val="1600"/>
              <a:buNone/>
              <a:defRPr sz="2133">
                <a:solidFill>
                  <a:schemeClr val="accent2"/>
                </a:solidFill>
              </a:defRPr>
            </a:lvl1pPr>
            <a:lvl2pPr lvl="1">
              <a:lnSpc>
                <a:spcPct val="100000"/>
              </a:lnSpc>
              <a:spcBef>
                <a:spcPts val="0"/>
              </a:spcBef>
              <a:spcAft>
                <a:spcPts val="0"/>
              </a:spcAft>
              <a:buClr>
                <a:schemeClr val="accent2"/>
              </a:buClr>
              <a:buSzPts val="1600"/>
              <a:buNone/>
              <a:defRPr sz="2133">
                <a:solidFill>
                  <a:schemeClr val="accent2"/>
                </a:solidFill>
              </a:defRPr>
            </a:lvl2pPr>
            <a:lvl3pPr lvl="2">
              <a:lnSpc>
                <a:spcPct val="100000"/>
              </a:lnSpc>
              <a:spcBef>
                <a:spcPts val="0"/>
              </a:spcBef>
              <a:spcAft>
                <a:spcPts val="0"/>
              </a:spcAft>
              <a:buClr>
                <a:schemeClr val="accent2"/>
              </a:buClr>
              <a:buSzPts val="1600"/>
              <a:buNone/>
              <a:defRPr sz="2133">
                <a:solidFill>
                  <a:schemeClr val="accent2"/>
                </a:solidFill>
              </a:defRPr>
            </a:lvl3pPr>
            <a:lvl4pPr lvl="3">
              <a:lnSpc>
                <a:spcPct val="100000"/>
              </a:lnSpc>
              <a:spcBef>
                <a:spcPts val="0"/>
              </a:spcBef>
              <a:spcAft>
                <a:spcPts val="0"/>
              </a:spcAft>
              <a:buClr>
                <a:schemeClr val="accent2"/>
              </a:buClr>
              <a:buSzPts val="1600"/>
              <a:buNone/>
              <a:defRPr sz="2133">
                <a:solidFill>
                  <a:schemeClr val="accent2"/>
                </a:solidFill>
              </a:defRPr>
            </a:lvl4pPr>
            <a:lvl5pPr lvl="4">
              <a:lnSpc>
                <a:spcPct val="100000"/>
              </a:lnSpc>
              <a:spcBef>
                <a:spcPts val="0"/>
              </a:spcBef>
              <a:spcAft>
                <a:spcPts val="0"/>
              </a:spcAft>
              <a:buClr>
                <a:schemeClr val="accent2"/>
              </a:buClr>
              <a:buSzPts val="1600"/>
              <a:buNone/>
              <a:defRPr sz="2133">
                <a:solidFill>
                  <a:schemeClr val="accent2"/>
                </a:solidFill>
              </a:defRPr>
            </a:lvl5pPr>
            <a:lvl6pPr lvl="5">
              <a:lnSpc>
                <a:spcPct val="100000"/>
              </a:lnSpc>
              <a:spcBef>
                <a:spcPts val="0"/>
              </a:spcBef>
              <a:spcAft>
                <a:spcPts val="0"/>
              </a:spcAft>
              <a:buClr>
                <a:schemeClr val="accent2"/>
              </a:buClr>
              <a:buSzPts val="1600"/>
              <a:buNone/>
              <a:defRPr sz="2133">
                <a:solidFill>
                  <a:schemeClr val="accent2"/>
                </a:solidFill>
              </a:defRPr>
            </a:lvl6pPr>
            <a:lvl7pPr lvl="6">
              <a:lnSpc>
                <a:spcPct val="100000"/>
              </a:lnSpc>
              <a:spcBef>
                <a:spcPts val="0"/>
              </a:spcBef>
              <a:spcAft>
                <a:spcPts val="0"/>
              </a:spcAft>
              <a:buClr>
                <a:schemeClr val="accent2"/>
              </a:buClr>
              <a:buSzPts val="1600"/>
              <a:buNone/>
              <a:defRPr sz="2133">
                <a:solidFill>
                  <a:schemeClr val="accent2"/>
                </a:solidFill>
              </a:defRPr>
            </a:lvl7pPr>
            <a:lvl8pPr lvl="7">
              <a:lnSpc>
                <a:spcPct val="100000"/>
              </a:lnSpc>
              <a:spcBef>
                <a:spcPts val="0"/>
              </a:spcBef>
              <a:spcAft>
                <a:spcPts val="0"/>
              </a:spcAft>
              <a:buClr>
                <a:schemeClr val="accent2"/>
              </a:buClr>
              <a:buSzPts val="1600"/>
              <a:buNone/>
              <a:defRPr sz="2133">
                <a:solidFill>
                  <a:schemeClr val="accent2"/>
                </a:solidFill>
              </a:defRPr>
            </a:lvl8pPr>
            <a:lvl9pPr lvl="8">
              <a:lnSpc>
                <a:spcPct val="100000"/>
              </a:lnSpc>
              <a:spcBef>
                <a:spcPts val="0"/>
              </a:spcBef>
              <a:spcAft>
                <a:spcPts val="0"/>
              </a:spcAft>
              <a:buClr>
                <a:schemeClr val="accent2"/>
              </a:buClr>
              <a:buSzPts val="1600"/>
              <a:buNone/>
              <a:defRPr sz="2133">
                <a:solidFill>
                  <a:schemeClr val="accent2"/>
                </a:solidFill>
              </a:defRPr>
            </a:lvl9pPr>
          </a:lstStyle>
          <a:p>
            <a:endParaRPr/>
          </a:p>
        </p:txBody>
      </p:sp>
      <p:sp>
        <p:nvSpPr>
          <p:cNvPr id="48" name="Google Shape;48;p9"/>
          <p:cNvSpPr txBox="1">
            <a:spLocks noGrp="1"/>
          </p:cNvSpPr>
          <p:nvPr>
            <p:ph type="body" idx="2"/>
          </p:nvPr>
        </p:nvSpPr>
        <p:spPr>
          <a:xfrm>
            <a:off x="6505367" y="667900"/>
            <a:ext cx="5272000" cy="5482000"/>
          </a:xfrm>
          <a:prstGeom prst="rect">
            <a:avLst/>
          </a:prstGeom>
        </p:spPr>
        <p:txBody>
          <a:bodyPr spcFirstLastPara="1" wrap="square" lIns="91425" tIns="91425" rIns="91425" bIns="91425" anchor="t" anchorCtr="0">
            <a:noAutofit/>
          </a:bodyPr>
          <a:lstStyle>
            <a:lvl1pPr marL="609585" lvl="0" indent="-414856">
              <a:spcBef>
                <a:spcPts val="0"/>
              </a:spcBef>
              <a:spcAft>
                <a:spcPts val="0"/>
              </a:spcAft>
              <a:buSzPts val="1300"/>
              <a:buChar char="●"/>
              <a:defRPr/>
            </a:lvl1pPr>
            <a:lvl2pPr marL="1219170" lvl="1" indent="-397923">
              <a:spcBef>
                <a:spcPts val="2133"/>
              </a:spcBef>
              <a:spcAft>
                <a:spcPts val="0"/>
              </a:spcAft>
              <a:buSzPts val="1100"/>
              <a:buChar char="○"/>
              <a:defRPr/>
            </a:lvl2pPr>
            <a:lvl3pPr marL="1828754" lvl="2" indent="-397923">
              <a:spcBef>
                <a:spcPts val="2133"/>
              </a:spcBef>
              <a:spcAft>
                <a:spcPts val="0"/>
              </a:spcAft>
              <a:buSzPts val="1100"/>
              <a:buChar char="■"/>
              <a:defRPr/>
            </a:lvl3pPr>
            <a:lvl4pPr marL="2438339" lvl="3" indent="-397923">
              <a:spcBef>
                <a:spcPts val="2133"/>
              </a:spcBef>
              <a:spcAft>
                <a:spcPts val="0"/>
              </a:spcAft>
              <a:buSzPts val="1100"/>
              <a:buChar char="●"/>
              <a:defRPr/>
            </a:lvl4pPr>
            <a:lvl5pPr marL="3047924" lvl="4" indent="-397923">
              <a:spcBef>
                <a:spcPts val="2133"/>
              </a:spcBef>
              <a:spcAft>
                <a:spcPts val="0"/>
              </a:spcAft>
              <a:buSzPts val="1100"/>
              <a:buChar char="○"/>
              <a:defRPr/>
            </a:lvl5pPr>
            <a:lvl6pPr marL="3657509" lvl="5" indent="-397923">
              <a:spcBef>
                <a:spcPts val="2133"/>
              </a:spcBef>
              <a:spcAft>
                <a:spcPts val="0"/>
              </a:spcAft>
              <a:buSzPts val="1100"/>
              <a:buChar char="■"/>
              <a:defRPr/>
            </a:lvl6pPr>
            <a:lvl7pPr marL="4267093" lvl="6" indent="-397923">
              <a:spcBef>
                <a:spcPts val="2133"/>
              </a:spcBef>
              <a:spcAft>
                <a:spcPts val="0"/>
              </a:spcAft>
              <a:buSzPts val="1100"/>
              <a:buChar char="●"/>
              <a:defRPr/>
            </a:lvl7pPr>
            <a:lvl8pPr marL="4876678" lvl="7" indent="-397923">
              <a:spcBef>
                <a:spcPts val="2133"/>
              </a:spcBef>
              <a:spcAft>
                <a:spcPts val="0"/>
              </a:spcAft>
              <a:buSzPts val="1100"/>
              <a:buChar char="○"/>
              <a:defRPr/>
            </a:lvl8pPr>
            <a:lvl9pPr marL="5486263" lvl="8" indent="-397923">
              <a:spcBef>
                <a:spcPts val="2133"/>
              </a:spcBef>
              <a:spcAft>
                <a:spcPts val="2133"/>
              </a:spcAft>
              <a:buSzPts val="1100"/>
              <a:buChar char="■"/>
              <a:defRPr/>
            </a:lvl9pPr>
          </a:lstStyle>
          <a:p>
            <a:endParaRPr/>
          </a:p>
        </p:txBody>
      </p:sp>
      <p:sp>
        <p:nvSpPr>
          <p:cNvPr id="49" name="Google Shape;49;p9"/>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uk-UA" smtClean="0"/>
              <a:pPr/>
              <a:t>‹#›</a:t>
            </a:fld>
            <a:endParaRPr lang="uk-UA"/>
          </a:p>
        </p:txBody>
      </p:sp>
    </p:spTree>
    <p:extLst>
      <p:ext uri="{BB962C8B-B14F-4D97-AF65-F5344CB8AC3E}">
        <p14:creationId xmlns:p14="http://schemas.microsoft.com/office/powerpoint/2010/main" val="683075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6"/>
        <p:cNvGrpSpPr/>
        <p:nvPr/>
      </p:nvGrpSpPr>
      <p:grpSpPr>
        <a:xfrm>
          <a:off x="0" y="0"/>
          <a:ext cx="0" cy="0"/>
          <a:chOff x="0" y="0"/>
          <a:chExt cx="0" cy="0"/>
        </a:xfrm>
      </p:grpSpPr>
      <p:sp>
        <p:nvSpPr>
          <p:cNvPr id="27" name="Google Shape;27;p5"/>
          <p:cNvSpPr/>
          <p:nvPr/>
        </p:nvSpPr>
        <p:spPr>
          <a:xfrm>
            <a:off x="0" y="0"/>
            <a:ext cx="12192000" cy="17028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8" name="Google Shape;28;p5"/>
          <p:cNvSpPr txBox="1">
            <a:spLocks noGrp="1"/>
          </p:cNvSpPr>
          <p:nvPr>
            <p:ph type="title"/>
          </p:nvPr>
        </p:nvSpPr>
        <p:spPr>
          <a:xfrm>
            <a:off x="415633" y="667900"/>
            <a:ext cx="11360800" cy="8316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29" name="Google Shape;29;p5"/>
          <p:cNvSpPr txBox="1">
            <a:spLocks noGrp="1"/>
          </p:cNvSpPr>
          <p:nvPr>
            <p:ph type="body" idx="1"/>
          </p:nvPr>
        </p:nvSpPr>
        <p:spPr>
          <a:xfrm>
            <a:off x="415600" y="2007600"/>
            <a:ext cx="5333200" cy="4101600"/>
          </a:xfrm>
          <a:prstGeom prst="rect">
            <a:avLst/>
          </a:prstGeom>
        </p:spPr>
        <p:txBody>
          <a:bodyPr spcFirstLastPara="1" wrap="square" lIns="91425" tIns="91425" rIns="91425" bIns="91425" anchor="t" anchorCtr="0">
            <a:noAutofit/>
          </a:bodyPr>
          <a:lstStyle>
            <a:lvl1pPr marL="609585" lvl="0" indent="-414856">
              <a:spcBef>
                <a:spcPts val="0"/>
              </a:spcBef>
              <a:spcAft>
                <a:spcPts val="0"/>
              </a:spcAft>
              <a:buSzPts val="1300"/>
              <a:buChar char="●"/>
              <a:defRPr/>
            </a:lvl1pPr>
            <a:lvl2pPr marL="1219170" lvl="1" indent="-397923">
              <a:spcBef>
                <a:spcPts val="2133"/>
              </a:spcBef>
              <a:spcAft>
                <a:spcPts val="0"/>
              </a:spcAft>
              <a:buSzPts val="1100"/>
              <a:buChar char="○"/>
              <a:defRPr/>
            </a:lvl2pPr>
            <a:lvl3pPr marL="1828754" lvl="2" indent="-397923">
              <a:spcBef>
                <a:spcPts val="2133"/>
              </a:spcBef>
              <a:spcAft>
                <a:spcPts val="0"/>
              </a:spcAft>
              <a:buSzPts val="1100"/>
              <a:buChar char="■"/>
              <a:defRPr/>
            </a:lvl3pPr>
            <a:lvl4pPr marL="2438339" lvl="3" indent="-397923">
              <a:spcBef>
                <a:spcPts val="2133"/>
              </a:spcBef>
              <a:spcAft>
                <a:spcPts val="0"/>
              </a:spcAft>
              <a:buSzPts val="1100"/>
              <a:buChar char="●"/>
              <a:defRPr/>
            </a:lvl4pPr>
            <a:lvl5pPr marL="3047924" lvl="4" indent="-397923">
              <a:spcBef>
                <a:spcPts val="2133"/>
              </a:spcBef>
              <a:spcAft>
                <a:spcPts val="0"/>
              </a:spcAft>
              <a:buSzPts val="1100"/>
              <a:buChar char="○"/>
              <a:defRPr/>
            </a:lvl5pPr>
            <a:lvl6pPr marL="3657509" lvl="5" indent="-397923">
              <a:spcBef>
                <a:spcPts val="2133"/>
              </a:spcBef>
              <a:spcAft>
                <a:spcPts val="0"/>
              </a:spcAft>
              <a:buSzPts val="1100"/>
              <a:buChar char="■"/>
              <a:defRPr/>
            </a:lvl6pPr>
            <a:lvl7pPr marL="4267093" lvl="6" indent="-397923">
              <a:spcBef>
                <a:spcPts val="2133"/>
              </a:spcBef>
              <a:spcAft>
                <a:spcPts val="0"/>
              </a:spcAft>
              <a:buSzPts val="1100"/>
              <a:buChar char="●"/>
              <a:defRPr/>
            </a:lvl7pPr>
            <a:lvl8pPr marL="4876678" lvl="7" indent="-397923">
              <a:spcBef>
                <a:spcPts val="2133"/>
              </a:spcBef>
              <a:spcAft>
                <a:spcPts val="0"/>
              </a:spcAft>
              <a:buSzPts val="1100"/>
              <a:buChar char="○"/>
              <a:defRPr/>
            </a:lvl8pPr>
            <a:lvl9pPr marL="5486263" lvl="8" indent="-397923">
              <a:spcBef>
                <a:spcPts val="2133"/>
              </a:spcBef>
              <a:spcAft>
                <a:spcPts val="2133"/>
              </a:spcAft>
              <a:buSzPts val="1100"/>
              <a:buChar char="■"/>
              <a:defRPr/>
            </a:lvl9pPr>
          </a:lstStyle>
          <a:p>
            <a:endParaRPr/>
          </a:p>
        </p:txBody>
      </p:sp>
      <p:sp>
        <p:nvSpPr>
          <p:cNvPr id="30" name="Google Shape;30;p5"/>
          <p:cNvSpPr txBox="1">
            <a:spLocks noGrp="1"/>
          </p:cNvSpPr>
          <p:nvPr>
            <p:ph type="body" idx="2"/>
          </p:nvPr>
        </p:nvSpPr>
        <p:spPr>
          <a:xfrm>
            <a:off x="6443200" y="2007600"/>
            <a:ext cx="5333200" cy="4101600"/>
          </a:xfrm>
          <a:prstGeom prst="rect">
            <a:avLst/>
          </a:prstGeom>
        </p:spPr>
        <p:txBody>
          <a:bodyPr spcFirstLastPara="1" wrap="square" lIns="91425" tIns="91425" rIns="91425" bIns="91425" anchor="t" anchorCtr="0">
            <a:noAutofit/>
          </a:bodyPr>
          <a:lstStyle>
            <a:lvl1pPr marL="609585" lvl="0" indent="-414856">
              <a:spcBef>
                <a:spcPts val="0"/>
              </a:spcBef>
              <a:spcAft>
                <a:spcPts val="0"/>
              </a:spcAft>
              <a:buSzPts val="1300"/>
              <a:buChar char="●"/>
              <a:defRPr/>
            </a:lvl1pPr>
            <a:lvl2pPr marL="1219170" lvl="1" indent="-397923">
              <a:spcBef>
                <a:spcPts val="2133"/>
              </a:spcBef>
              <a:spcAft>
                <a:spcPts val="0"/>
              </a:spcAft>
              <a:buSzPts val="1100"/>
              <a:buChar char="○"/>
              <a:defRPr/>
            </a:lvl2pPr>
            <a:lvl3pPr marL="1828754" lvl="2" indent="-397923">
              <a:spcBef>
                <a:spcPts val="2133"/>
              </a:spcBef>
              <a:spcAft>
                <a:spcPts val="0"/>
              </a:spcAft>
              <a:buSzPts val="1100"/>
              <a:buChar char="■"/>
              <a:defRPr/>
            </a:lvl3pPr>
            <a:lvl4pPr marL="2438339" lvl="3" indent="-397923">
              <a:spcBef>
                <a:spcPts val="2133"/>
              </a:spcBef>
              <a:spcAft>
                <a:spcPts val="0"/>
              </a:spcAft>
              <a:buSzPts val="1100"/>
              <a:buChar char="●"/>
              <a:defRPr/>
            </a:lvl4pPr>
            <a:lvl5pPr marL="3047924" lvl="4" indent="-397923">
              <a:spcBef>
                <a:spcPts val="2133"/>
              </a:spcBef>
              <a:spcAft>
                <a:spcPts val="0"/>
              </a:spcAft>
              <a:buSzPts val="1100"/>
              <a:buChar char="○"/>
              <a:defRPr/>
            </a:lvl5pPr>
            <a:lvl6pPr marL="3657509" lvl="5" indent="-397923">
              <a:spcBef>
                <a:spcPts val="2133"/>
              </a:spcBef>
              <a:spcAft>
                <a:spcPts val="0"/>
              </a:spcAft>
              <a:buSzPts val="1100"/>
              <a:buChar char="■"/>
              <a:defRPr/>
            </a:lvl6pPr>
            <a:lvl7pPr marL="4267093" lvl="6" indent="-397923">
              <a:spcBef>
                <a:spcPts val="2133"/>
              </a:spcBef>
              <a:spcAft>
                <a:spcPts val="0"/>
              </a:spcAft>
              <a:buSzPts val="1100"/>
              <a:buChar char="●"/>
              <a:defRPr/>
            </a:lvl7pPr>
            <a:lvl8pPr marL="4876678" lvl="7" indent="-397923">
              <a:spcBef>
                <a:spcPts val="2133"/>
              </a:spcBef>
              <a:spcAft>
                <a:spcPts val="0"/>
              </a:spcAft>
              <a:buSzPts val="1100"/>
              <a:buChar char="○"/>
              <a:defRPr/>
            </a:lvl8pPr>
            <a:lvl9pPr marL="5486263" lvl="8" indent="-397923">
              <a:spcBef>
                <a:spcPts val="2133"/>
              </a:spcBef>
              <a:spcAft>
                <a:spcPts val="2133"/>
              </a:spcAft>
              <a:buSzPts val="1100"/>
              <a:buChar char="■"/>
              <a:defRPr/>
            </a:lvl9pPr>
          </a:lstStyle>
          <a:p>
            <a:endParaRPr/>
          </a:p>
        </p:txBody>
      </p:sp>
      <p:sp>
        <p:nvSpPr>
          <p:cNvPr id="31" name="Google Shape;31;p5"/>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uk-UA" smtClean="0"/>
              <a:pPr/>
              <a:t>‹#›</a:t>
            </a:fld>
            <a:endParaRPr lang="uk-UA"/>
          </a:p>
        </p:txBody>
      </p:sp>
    </p:spTree>
    <p:extLst>
      <p:ext uri="{BB962C8B-B14F-4D97-AF65-F5344CB8AC3E}">
        <p14:creationId xmlns:p14="http://schemas.microsoft.com/office/powerpoint/2010/main" val="189758764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4A52D507-5401-464E-AD07-D24EE91AF6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a:extLst>
              <a:ext uri="{FF2B5EF4-FFF2-40B4-BE49-F238E27FC236}">
                <a16:creationId xmlns:a16="http://schemas.microsoft.com/office/drawing/2014/main" xmlns="" id="{2E3A2FC3-D2C7-9B4C-9B9B-A2C7D0FDA3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 Remember to ad alt text to all imported graphics and images.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xmlns="" id="{2F650318-0809-C04F-9288-E60B69D548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accent4"/>
                </a:solidFill>
                <a:latin typeface="Gill Sans Ultra Bold" panose="020B0A02020104020203" pitchFamily="34" charset="77"/>
              </a:defRPr>
            </a:lvl1pPr>
          </a:lstStyle>
          <a:p>
            <a:fld id="{492D8F1A-69A8-9242-9469-8400121D240A}" type="slidenum">
              <a:rPr lang="en-US" smtClean="0"/>
              <a:pPr/>
              <a:t>‹#›</a:t>
            </a:fld>
            <a:endParaRPr lang="en-US" dirty="0"/>
          </a:p>
        </p:txBody>
      </p:sp>
    </p:spTree>
    <p:extLst>
      <p:ext uri="{BB962C8B-B14F-4D97-AF65-F5344CB8AC3E}">
        <p14:creationId xmlns:p14="http://schemas.microsoft.com/office/powerpoint/2010/main" val="9846570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55" r:id="rId5"/>
    <p:sldLayoutId id="2147483662" r:id="rId6"/>
    <p:sldLayoutId id="2147483663" r:id="rId7"/>
    <p:sldLayoutId id="2147483664" r:id="rId8"/>
    <p:sldLayoutId id="2147483665" r:id="rId9"/>
    <p:sldLayoutId id="2147483666" r:id="rId10"/>
  </p:sldLayoutIdLst>
  <p:hf hdr="0" ftr="0" dt="0"/>
  <p:txStyles>
    <p:titleStyle>
      <a:lvl1pPr algn="l" defTabSz="914400" rtl="0" eaLnBrk="1" latinLnBrk="0" hangingPunct="1">
        <a:lnSpc>
          <a:spcPct val="90000"/>
        </a:lnSpc>
        <a:spcBef>
          <a:spcPct val="0"/>
        </a:spcBef>
        <a:buNone/>
        <a:defRPr sz="4400" kern="1200">
          <a:solidFill>
            <a:schemeClr val="accent2"/>
          </a:solidFill>
          <a:latin typeface="Palatino" pitchFamily="2" charset="77"/>
          <a:ea typeface="Palatino" pitchFamily="2" charset="77"/>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rgbClr val="674831"/>
          </a:solidFill>
          <a:latin typeface="Gill Sans" panose="020B0502020104020203" pitchFamily="34" charset="-79"/>
          <a:ea typeface="+mn-ea"/>
          <a:cs typeface="Gill Sans" panose="020B0502020104020203" pitchFamily="34" charset="-79"/>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rgbClr val="674831"/>
          </a:solidFill>
          <a:latin typeface="Gill Sans" panose="020B0502020104020203" pitchFamily="34" charset="-79"/>
          <a:ea typeface="+mn-ea"/>
          <a:cs typeface="Gill Sans" panose="020B0502020104020203" pitchFamily="34" charset="-79"/>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rgbClr val="674831"/>
          </a:solidFill>
          <a:latin typeface="Gill Sans" panose="020B0502020104020203" pitchFamily="34" charset="-79"/>
          <a:ea typeface="+mn-ea"/>
          <a:cs typeface="Gill Sans" panose="020B0502020104020203" pitchFamily="34" charset="-79"/>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rgbClr val="674831"/>
          </a:solidFill>
          <a:latin typeface="Gill Sans" panose="020B0502020104020203" pitchFamily="34" charset="-79"/>
          <a:ea typeface="+mn-ea"/>
          <a:cs typeface="Gill Sans" panose="020B0502020104020203" pitchFamily="34" charset="-79"/>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rgbClr val="674831"/>
          </a:solidFill>
          <a:latin typeface="Gill Sans" panose="020B0502020104020203" pitchFamily="34" charset="-79"/>
          <a:ea typeface="+mn-ea"/>
          <a:cs typeface="Gill Sans" panose="020B0502020104020203" pitchFamily="34" charset="-79"/>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3"/>
          <p:cNvSpPr txBox="1">
            <a:spLocks noGrp="1"/>
          </p:cNvSpPr>
          <p:nvPr>
            <p:ph type="ctrTitle"/>
          </p:nvPr>
        </p:nvSpPr>
        <p:spPr>
          <a:xfrm>
            <a:off x="6177343" y="930648"/>
            <a:ext cx="5657104" cy="3987600"/>
          </a:xfrm>
          <a:prstGeom prst="rect">
            <a:avLst/>
          </a:prstGeom>
        </p:spPr>
        <p:txBody>
          <a:bodyPr spcFirstLastPara="1" vert="horz" wrap="square" lIns="121900" tIns="121900" rIns="121900" bIns="121900" rtlCol="0" anchor="t" anchorCtr="0">
            <a:noAutofit/>
          </a:bodyPr>
          <a:lstStyle/>
          <a:p>
            <a:pPr algn="l">
              <a:spcBef>
                <a:spcPts val="0"/>
              </a:spcBef>
            </a:pPr>
            <a:r>
              <a:rPr lang="en" dirty="0"/>
              <a:t>Challenges and Opportunities Regarding Camera Use and Synchronous Online Instruction</a:t>
            </a:r>
            <a:endParaRPr dirty="0"/>
          </a:p>
        </p:txBody>
      </p:sp>
      <p:sp>
        <p:nvSpPr>
          <p:cNvPr id="65" name="Google Shape;65;p13"/>
          <p:cNvSpPr txBox="1">
            <a:spLocks noGrp="1"/>
          </p:cNvSpPr>
          <p:nvPr>
            <p:ph type="subTitle" idx="1"/>
          </p:nvPr>
        </p:nvSpPr>
        <p:spPr>
          <a:xfrm>
            <a:off x="1814646" y="4771362"/>
            <a:ext cx="9087815" cy="1273200"/>
          </a:xfrm>
          <a:prstGeom prst="rect">
            <a:avLst/>
          </a:prstGeom>
        </p:spPr>
        <p:txBody>
          <a:bodyPr spcFirstLastPara="1" vert="horz" wrap="square" lIns="121900" tIns="121900" rIns="121900" bIns="121900" rtlCol="0" anchor="t" anchorCtr="0">
            <a:noAutofit/>
          </a:bodyPr>
          <a:lstStyle/>
          <a:p>
            <a:pPr algn="l"/>
            <a:r>
              <a:rPr lang="en" dirty="0" err="1">
                <a:solidFill>
                  <a:schemeClr val="accent2"/>
                </a:solidFill>
              </a:rPr>
              <a:t>Ginni</a:t>
            </a:r>
            <a:r>
              <a:rPr lang="en" dirty="0">
                <a:solidFill>
                  <a:schemeClr val="accent2"/>
                </a:solidFill>
              </a:rPr>
              <a:t> May, ASCCC Vice President</a:t>
            </a:r>
            <a:endParaRPr dirty="0">
              <a:solidFill>
                <a:schemeClr val="accent2"/>
              </a:solidFill>
            </a:endParaRPr>
          </a:p>
          <a:p>
            <a:pPr algn="l"/>
            <a:r>
              <a:rPr lang="en" dirty="0">
                <a:solidFill>
                  <a:schemeClr val="accent2"/>
                </a:solidFill>
              </a:rPr>
              <a:t>Benjamin Blevins, SSCCC Vice President of Regional Affairs</a:t>
            </a:r>
            <a:endParaRPr dirty="0">
              <a:solidFill>
                <a:schemeClr val="accent2"/>
              </a:solidFill>
            </a:endParaRPr>
          </a:p>
          <a:p>
            <a:pPr algn="l"/>
            <a:r>
              <a:rPr lang="en" dirty="0">
                <a:solidFill>
                  <a:schemeClr val="accent2"/>
                </a:solidFill>
              </a:rPr>
              <a:t>Cheryl </a:t>
            </a:r>
            <a:r>
              <a:rPr lang="en" dirty="0" err="1">
                <a:solidFill>
                  <a:schemeClr val="accent2"/>
                </a:solidFill>
              </a:rPr>
              <a:t>Aschenbach</a:t>
            </a:r>
            <a:r>
              <a:rPr lang="en" dirty="0">
                <a:solidFill>
                  <a:schemeClr val="accent2"/>
                </a:solidFill>
              </a:rPr>
              <a:t>, ASCCC Secretary</a:t>
            </a:r>
            <a:endParaRPr dirty="0">
              <a:solidFill>
                <a:schemeClr val="accent2"/>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0181" y="2408424"/>
            <a:ext cx="2208223" cy="2070209"/>
          </a:xfrm>
          <a:prstGeom prst="rect">
            <a:avLst/>
          </a:prstGeom>
        </p:spPr>
      </p:pic>
    </p:spTree>
    <p:extLst>
      <p:ext uri="{BB962C8B-B14F-4D97-AF65-F5344CB8AC3E}">
        <p14:creationId xmlns:p14="http://schemas.microsoft.com/office/powerpoint/2010/main" val="17157053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5" name="Google Shape;125;p22"/>
          <p:cNvSpPr txBox="1">
            <a:spLocks noGrp="1"/>
          </p:cNvSpPr>
          <p:nvPr>
            <p:ph type="title"/>
          </p:nvPr>
        </p:nvSpPr>
        <p:spPr>
          <a:prstGeom prst="rect">
            <a:avLst/>
          </a:prstGeom>
        </p:spPr>
        <p:txBody>
          <a:bodyPr spcFirstLastPara="1" vert="horz" wrap="square" lIns="121900" tIns="121900" rIns="121900" bIns="121900" rtlCol="0" anchor="t" anchorCtr="0">
            <a:noAutofit/>
          </a:bodyPr>
          <a:lstStyle/>
          <a:p>
            <a:r>
              <a:rPr lang="en" sz="3200"/>
              <a:t>Required Camera Use</a:t>
            </a:r>
            <a:endParaRPr sz="3200"/>
          </a:p>
          <a:p>
            <a:r>
              <a:rPr lang="en" sz="3200"/>
              <a:t>Advantages &amp; Opportunities</a:t>
            </a:r>
            <a:endParaRPr sz="3200"/>
          </a:p>
        </p:txBody>
      </p:sp>
      <p:sp>
        <p:nvSpPr>
          <p:cNvPr id="123" name="Google Shape;123;p22"/>
          <p:cNvSpPr txBox="1">
            <a:spLocks noGrp="1"/>
          </p:cNvSpPr>
          <p:nvPr>
            <p:ph sz="half" idx="1"/>
          </p:nvPr>
        </p:nvSpPr>
        <p:spPr>
          <a:xfrm>
            <a:off x="974759" y="1690688"/>
            <a:ext cx="5043616" cy="4351338"/>
          </a:xfrm>
          <a:prstGeom prst="rect">
            <a:avLst/>
          </a:prstGeom>
        </p:spPr>
        <p:txBody>
          <a:bodyPr spcFirstLastPara="1" vert="horz" wrap="square" lIns="121900" tIns="121900" rIns="121900" bIns="121900" rtlCol="0" anchor="t" anchorCtr="0">
            <a:noAutofit/>
          </a:bodyPr>
          <a:lstStyle/>
          <a:p>
            <a:pPr marL="0" indent="0">
              <a:buNone/>
            </a:pPr>
            <a:r>
              <a:rPr lang="en" sz="2400" dirty="0"/>
              <a:t>Faculty Perspective..</a:t>
            </a:r>
            <a:endParaRPr sz="2400" dirty="0"/>
          </a:p>
          <a:p>
            <a:pPr>
              <a:spcBef>
                <a:spcPts val="2133"/>
              </a:spcBef>
            </a:pPr>
            <a:r>
              <a:rPr lang="en" sz="2400" dirty="0"/>
              <a:t>Helps instructors to get to know their students</a:t>
            </a:r>
            <a:endParaRPr sz="2400" dirty="0"/>
          </a:p>
          <a:p>
            <a:r>
              <a:rPr lang="en" sz="2400" dirty="0"/>
              <a:t>Helps instructors to read visual queues for assessing when students may have questions or need further clarification</a:t>
            </a:r>
            <a:endParaRPr sz="2400" dirty="0"/>
          </a:p>
          <a:p>
            <a:r>
              <a:rPr lang="en" sz="2400" dirty="0"/>
              <a:t>Means for ensuring that students are “there”</a:t>
            </a:r>
            <a:endParaRPr sz="2400" dirty="0"/>
          </a:p>
          <a:p>
            <a:r>
              <a:rPr lang="en" sz="2400" dirty="0"/>
              <a:t>Means for ensuring course integrity</a:t>
            </a:r>
            <a:endParaRPr sz="2400" dirty="0"/>
          </a:p>
          <a:p>
            <a:r>
              <a:rPr lang="en" sz="2400" dirty="0"/>
              <a:t>Means of monitoring and assessing performance-based skills</a:t>
            </a:r>
            <a:endParaRPr sz="2400" dirty="0"/>
          </a:p>
        </p:txBody>
      </p:sp>
      <p:sp>
        <p:nvSpPr>
          <p:cNvPr id="124" name="Google Shape;124;p22"/>
          <p:cNvSpPr txBox="1">
            <a:spLocks noGrp="1"/>
          </p:cNvSpPr>
          <p:nvPr>
            <p:ph sz="half" idx="2"/>
          </p:nvPr>
        </p:nvSpPr>
        <p:spPr>
          <a:xfrm>
            <a:off x="6203091" y="1690688"/>
            <a:ext cx="5072448" cy="4351338"/>
          </a:xfrm>
          <a:prstGeom prst="rect">
            <a:avLst/>
          </a:prstGeom>
        </p:spPr>
        <p:txBody>
          <a:bodyPr spcFirstLastPara="1" vert="horz" wrap="square" lIns="121900" tIns="121900" rIns="121900" bIns="121900" rtlCol="0" anchor="t" anchorCtr="0">
            <a:noAutofit/>
          </a:bodyPr>
          <a:lstStyle/>
          <a:p>
            <a:pPr marL="0" indent="0">
              <a:buNone/>
            </a:pPr>
            <a:r>
              <a:rPr lang="en" sz="2400" dirty="0"/>
              <a:t>Student Perspective…</a:t>
            </a:r>
            <a:endParaRPr sz="2400" dirty="0"/>
          </a:p>
          <a:p>
            <a:pPr>
              <a:spcBef>
                <a:spcPts val="2133"/>
              </a:spcBef>
            </a:pPr>
            <a:r>
              <a:rPr lang="en" sz="2400" dirty="0"/>
              <a:t>Visibility of and potential engagement with other students</a:t>
            </a:r>
            <a:endParaRPr sz="2400" dirty="0"/>
          </a:p>
          <a:p>
            <a:r>
              <a:rPr lang="en" sz="2400" dirty="0"/>
              <a:t>Ability to demonstrate performance-based skills</a:t>
            </a:r>
            <a:endParaRPr sz="2400" dirty="0"/>
          </a:p>
        </p:txBody>
      </p:sp>
    </p:spTree>
    <p:extLst>
      <p:ext uri="{BB962C8B-B14F-4D97-AF65-F5344CB8AC3E}">
        <p14:creationId xmlns:p14="http://schemas.microsoft.com/office/powerpoint/2010/main" val="6492629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2" name="Google Shape;132;p23"/>
          <p:cNvSpPr txBox="1">
            <a:spLocks noGrp="1"/>
          </p:cNvSpPr>
          <p:nvPr>
            <p:ph type="title"/>
          </p:nvPr>
        </p:nvSpPr>
        <p:spPr>
          <a:prstGeom prst="rect">
            <a:avLst/>
          </a:prstGeom>
        </p:spPr>
        <p:txBody>
          <a:bodyPr spcFirstLastPara="1" vert="horz" wrap="square" lIns="121900" tIns="121900" rIns="121900" bIns="121900" rtlCol="0" anchor="t" anchorCtr="0">
            <a:noAutofit/>
          </a:bodyPr>
          <a:lstStyle/>
          <a:p>
            <a:r>
              <a:rPr lang="en" sz="3200" dirty="0"/>
              <a:t>Required Camera Use</a:t>
            </a:r>
            <a:endParaRPr sz="3200" dirty="0"/>
          </a:p>
          <a:p>
            <a:r>
              <a:rPr lang="en" sz="3200" dirty="0"/>
              <a:t>Disadvantages &amp; Challenges</a:t>
            </a:r>
            <a:endParaRPr sz="3200" dirty="0"/>
          </a:p>
        </p:txBody>
      </p:sp>
      <p:sp>
        <p:nvSpPr>
          <p:cNvPr id="130" name="Google Shape;130;p23"/>
          <p:cNvSpPr txBox="1">
            <a:spLocks noGrp="1"/>
          </p:cNvSpPr>
          <p:nvPr>
            <p:ph sz="half" idx="1"/>
          </p:nvPr>
        </p:nvSpPr>
        <p:spPr>
          <a:xfrm>
            <a:off x="990124" y="1305416"/>
            <a:ext cx="5043616" cy="4351338"/>
          </a:xfrm>
          <a:prstGeom prst="rect">
            <a:avLst/>
          </a:prstGeom>
        </p:spPr>
        <p:txBody>
          <a:bodyPr spcFirstLastPara="1" vert="horz" wrap="square" lIns="121900" tIns="121900" rIns="121900" bIns="121900" rtlCol="0" anchor="t" anchorCtr="0">
            <a:noAutofit/>
          </a:bodyPr>
          <a:lstStyle/>
          <a:p>
            <a:pPr marL="0" indent="0">
              <a:buNone/>
            </a:pPr>
            <a:r>
              <a:rPr lang="en" sz="2400" dirty="0"/>
              <a:t>Faculty Perspective…</a:t>
            </a:r>
            <a:endParaRPr sz="2400" dirty="0"/>
          </a:p>
          <a:p>
            <a:pPr>
              <a:spcBef>
                <a:spcPts val="2133"/>
              </a:spcBef>
            </a:pPr>
            <a:r>
              <a:rPr lang="en" sz="2400" dirty="0"/>
              <a:t>Difficult to provide a lesson and monitor visual queues or chat for student reaction at the same time</a:t>
            </a:r>
            <a:endParaRPr sz="2400" dirty="0"/>
          </a:p>
          <a:p>
            <a:r>
              <a:rPr lang="en" sz="2400" dirty="0"/>
              <a:t>Internet and technical issues</a:t>
            </a:r>
            <a:endParaRPr sz="2400" dirty="0"/>
          </a:p>
          <a:p>
            <a:r>
              <a:rPr lang="en" sz="2400" dirty="0"/>
              <a:t>Home life may not be private</a:t>
            </a:r>
            <a:endParaRPr sz="2400" dirty="0"/>
          </a:p>
        </p:txBody>
      </p:sp>
      <p:sp>
        <p:nvSpPr>
          <p:cNvPr id="131" name="Google Shape;131;p23"/>
          <p:cNvSpPr txBox="1">
            <a:spLocks noGrp="1"/>
          </p:cNvSpPr>
          <p:nvPr>
            <p:ph sz="half" idx="2"/>
          </p:nvPr>
        </p:nvSpPr>
        <p:spPr>
          <a:xfrm>
            <a:off x="5763476" y="1302851"/>
            <a:ext cx="6428524" cy="5167312"/>
          </a:xfrm>
          <a:prstGeom prst="rect">
            <a:avLst/>
          </a:prstGeom>
        </p:spPr>
        <p:txBody>
          <a:bodyPr spcFirstLastPara="1" vert="horz" wrap="square" lIns="121900" tIns="121900" rIns="121900" bIns="121900" rtlCol="0" anchor="t" anchorCtr="0">
            <a:noAutofit/>
          </a:bodyPr>
          <a:lstStyle/>
          <a:p>
            <a:pPr marL="0" indent="0">
              <a:buNone/>
            </a:pPr>
            <a:r>
              <a:rPr lang="en" sz="2400" dirty="0"/>
              <a:t>Student Perspective</a:t>
            </a:r>
            <a:endParaRPr sz="2400" dirty="0"/>
          </a:p>
          <a:p>
            <a:r>
              <a:rPr lang="en-US" sz="2400" dirty="0"/>
              <a:t>Concentration issues by seeing all of the other students instead of focusing on the professor </a:t>
            </a:r>
          </a:p>
          <a:p>
            <a:r>
              <a:rPr lang="en-US" sz="2400" dirty="0"/>
              <a:t>Lack of confidence in the socio- economic standing of the environment in which they are </a:t>
            </a:r>
            <a:r>
              <a:rPr lang="en-US" sz="2400" dirty="0" smtClean="0"/>
              <a:t>in</a:t>
            </a:r>
          </a:p>
          <a:p>
            <a:r>
              <a:rPr lang="en" sz="2400" dirty="0" smtClean="0"/>
              <a:t>Intrusive</a:t>
            </a:r>
            <a:endParaRPr sz="2400" dirty="0"/>
          </a:p>
          <a:p>
            <a:r>
              <a:rPr lang="en" sz="2400" dirty="0"/>
              <a:t>Internet and technical </a:t>
            </a:r>
            <a:r>
              <a:rPr lang="en" sz="2400" dirty="0" smtClean="0"/>
              <a:t>issues</a:t>
            </a:r>
            <a:r>
              <a:rPr lang="en-US" sz="2400" dirty="0" smtClean="0"/>
              <a:t> or lack of technology</a:t>
            </a:r>
            <a:endParaRPr sz="2400" dirty="0"/>
          </a:p>
          <a:p>
            <a:r>
              <a:rPr lang="en" sz="2400" dirty="0"/>
              <a:t>Privacy concerns</a:t>
            </a:r>
            <a:endParaRPr sz="2400" dirty="0"/>
          </a:p>
          <a:p>
            <a:r>
              <a:rPr lang="en" sz="2400" dirty="0"/>
              <a:t>Discomfort seeing oneself on screen</a:t>
            </a:r>
            <a:endParaRPr sz="2400" dirty="0"/>
          </a:p>
          <a:p>
            <a:r>
              <a:rPr lang="en" sz="2400" dirty="0" smtClean="0"/>
              <a:t>Personal </a:t>
            </a:r>
            <a:r>
              <a:rPr lang="en" sz="2400" dirty="0"/>
              <a:t>or family issues </a:t>
            </a:r>
            <a:endParaRPr sz="2400" dirty="0"/>
          </a:p>
          <a:p>
            <a:r>
              <a:rPr lang="en" sz="2400" dirty="0"/>
              <a:t>Lack of self-confidence </a:t>
            </a:r>
            <a:endParaRPr sz="2400" dirty="0"/>
          </a:p>
        </p:txBody>
      </p:sp>
    </p:spTree>
    <p:extLst>
      <p:ext uri="{BB962C8B-B14F-4D97-AF65-F5344CB8AC3E}">
        <p14:creationId xmlns:p14="http://schemas.microsoft.com/office/powerpoint/2010/main" val="11816740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4"/>
          <p:cNvSpPr txBox="1">
            <a:spLocks noGrp="1"/>
          </p:cNvSpPr>
          <p:nvPr>
            <p:ph type="title"/>
          </p:nvPr>
        </p:nvSpPr>
        <p:spPr>
          <a:prstGeom prst="rect">
            <a:avLst/>
          </a:prstGeom>
        </p:spPr>
        <p:txBody>
          <a:bodyPr spcFirstLastPara="1" vert="horz" wrap="square" lIns="121900" tIns="121900" rIns="121900" bIns="121900" rtlCol="0" anchor="t" anchorCtr="0">
            <a:noAutofit/>
          </a:bodyPr>
          <a:lstStyle/>
          <a:p>
            <a:r>
              <a:rPr lang="en" sz="3200" dirty="0"/>
              <a:t>Required </a:t>
            </a:r>
            <a:r>
              <a:rPr lang="en-US" sz="3200" dirty="0" smtClean="0"/>
              <a:t/>
            </a:r>
            <a:br>
              <a:rPr lang="en-US" sz="3200" dirty="0" smtClean="0"/>
            </a:br>
            <a:r>
              <a:rPr lang="en" sz="3200" dirty="0" smtClean="0"/>
              <a:t>Camera </a:t>
            </a:r>
            <a:r>
              <a:rPr lang="en" sz="3200" dirty="0"/>
              <a:t>Use: </a:t>
            </a:r>
            <a:endParaRPr sz="3200" dirty="0"/>
          </a:p>
          <a:p>
            <a:r>
              <a:rPr lang="en" sz="3200" dirty="0"/>
              <a:t>Good Practices</a:t>
            </a:r>
            <a:endParaRPr sz="3200" dirty="0"/>
          </a:p>
        </p:txBody>
      </p:sp>
      <p:sp>
        <p:nvSpPr>
          <p:cNvPr id="139" name="Google Shape;139;p24"/>
          <p:cNvSpPr txBox="1">
            <a:spLocks noGrp="1"/>
          </p:cNvSpPr>
          <p:nvPr>
            <p:ph idx="1"/>
          </p:nvPr>
        </p:nvSpPr>
        <p:spPr>
          <a:xfrm>
            <a:off x="4680912" y="351693"/>
            <a:ext cx="6868297" cy="6858000"/>
          </a:xfrm>
          <a:prstGeom prst="rect">
            <a:avLst/>
          </a:prstGeom>
        </p:spPr>
        <p:txBody>
          <a:bodyPr spcFirstLastPara="1" vert="horz" wrap="square" lIns="121900" tIns="121900" rIns="121900" bIns="121900" rtlCol="0" anchor="t" anchorCtr="0">
            <a:noAutofit/>
          </a:bodyPr>
          <a:lstStyle/>
          <a:p>
            <a:pPr>
              <a:buClr>
                <a:srgbClr val="000000"/>
              </a:buClr>
            </a:pPr>
            <a:r>
              <a:rPr lang="en" sz="2000" dirty="0">
                <a:solidFill>
                  <a:schemeClr val="tx2"/>
                </a:solidFill>
                <a:latin typeface="+mn-lt"/>
              </a:rPr>
              <a:t>Camera use requirements must be included in the class schedule so that students are fully informed before enrolling in the class</a:t>
            </a:r>
            <a:endParaRPr sz="2000" dirty="0">
              <a:solidFill>
                <a:schemeClr val="tx2"/>
              </a:solidFill>
              <a:latin typeface="+mn-lt"/>
            </a:endParaRPr>
          </a:p>
          <a:p>
            <a:pPr>
              <a:buClr>
                <a:srgbClr val="000000"/>
              </a:buClr>
            </a:pPr>
            <a:r>
              <a:rPr lang="en" sz="2000" dirty="0">
                <a:solidFill>
                  <a:schemeClr val="tx2"/>
                </a:solidFill>
                <a:latin typeface="+mn-lt"/>
              </a:rPr>
              <a:t>Have clear policies regarding required camera use in syllabus</a:t>
            </a:r>
            <a:endParaRPr sz="2000" dirty="0">
              <a:solidFill>
                <a:schemeClr val="tx2"/>
              </a:solidFill>
              <a:latin typeface="+mn-lt"/>
            </a:endParaRPr>
          </a:p>
          <a:p>
            <a:pPr>
              <a:buClr>
                <a:srgbClr val="000000"/>
              </a:buClr>
            </a:pPr>
            <a:r>
              <a:rPr lang="en" sz="2000" dirty="0">
                <a:solidFill>
                  <a:schemeClr val="tx2"/>
                </a:solidFill>
                <a:latin typeface="+mn-lt"/>
              </a:rPr>
              <a:t>Consider whether camera use is absolutely necessary or preferred</a:t>
            </a:r>
            <a:endParaRPr sz="2000" dirty="0">
              <a:solidFill>
                <a:schemeClr val="tx2"/>
              </a:solidFill>
              <a:latin typeface="+mn-lt"/>
            </a:endParaRPr>
          </a:p>
          <a:p>
            <a:pPr>
              <a:buClr>
                <a:srgbClr val="000000"/>
              </a:buClr>
            </a:pPr>
            <a:r>
              <a:rPr lang="en" sz="2000" dirty="0">
                <a:solidFill>
                  <a:schemeClr val="tx2"/>
                </a:solidFill>
                <a:latin typeface="+mn-lt"/>
              </a:rPr>
              <a:t>Facilitate instruction and dialog in a way that encourages students to turn on cameras to engage with instructor and each other</a:t>
            </a:r>
            <a:endParaRPr sz="2000" dirty="0">
              <a:solidFill>
                <a:schemeClr val="tx2"/>
              </a:solidFill>
              <a:latin typeface="+mn-lt"/>
            </a:endParaRPr>
          </a:p>
          <a:p>
            <a:pPr>
              <a:buClr>
                <a:srgbClr val="000000"/>
              </a:buClr>
            </a:pPr>
            <a:r>
              <a:rPr lang="en" sz="2000" dirty="0">
                <a:solidFill>
                  <a:schemeClr val="tx2"/>
                </a:solidFill>
                <a:latin typeface="+mn-lt"/>
              </a:rPr>
              <a:t>Consider limiting required camera use to specific days and times such as during assessment or demonstrations</a:t>
            </a:r>
            <a:endParaRPr sz="2000" dirty="0">
              <a:solidFill>
                <a:schemeClr val="tx2"/>
              </a:solidFill>
              <a:latin typeface="+mn-lt"/>
            </a:endParaRPr>
          </a:p>
          <a:p>
            <a:pPr>
              <a:buClr>
                <a:srgbClr val="000000"/>
              </a:buClr>
            </a:pPr>
            <a:r>
              <a:rPr lang="en" sz="2000" dirty="0">
                <a:solidFill>
                  <a:schemeClr val="tx2"/>
                </a:solidFill>
                <a:latin typeface="+mn-lt"/>
              </a:rPr>
              <a:t>Work with students to figure out the best days for camera use, if needed</a:t>
            </a:r>
            <a:endParaRPr sz="2000" dirty="0">
              <a:solidFill>
                <a:schemeClr val="tx2"/>
              </a:solidFill>
              <a:latin typeface="+mn-lt"/>
            </a:endParaRPr>
          </a:p>
          <a:p>
            <a:pPr>
              <a:buClr>
                <a:srgbClr val="000000"/>
              </a:buClr>
            </a:pPr>
            <a:r>
              <a:rPr lang="en" sz="2000" dirty="0">
                <a:solidFill>
                  <a:schemeClr val="tx2"/>
                </a:solidFill>
                <a:latin typeface="+mn-lt"/>
              </a:rPr>
              <a:t>Warn students a day in advance in order for any arrangements that students need to be make can be </a:t>
            </a:r>
            <a:r>
              <a:rPr lang="en" sz="2000" dirty="0" smtClean="0">
                <a:solidFill>
                  <a:schemeClr val="tx2"/>
                </a:solidFill>
                <a:latin typeface="+mn-lt"/>
              </a:rPr>
              <a:t>made</a:t>
            </a:r>
            <a:endParaRPr lang="en-US" sz="2000" dirty="0">
              <a:solidFill>
                <a:schemeClr val="tx2"/>
              </a:solidFill>
              <a:latin typeface="+mn-lt"/>
            </a:endParaRPr>
          </a:p>
          <a:p>
            <a:pPr>
              <a:buClr>
                <a:srgbClr val="000000"/>
              </a:buClr>
            </a:pPr>
            <a:r>
              <a:rPr lang="en" sz="2000" dirty="0" smtClean="0">
                <a:solidFill>
                  <a:schemeClr val="tx2"/>
                </a:solidFill>
                <a:latin typeface="+mn-lt"/>
                <a:ea typeface="Arial"/>
                <a:cs typeface="Arial"/>
                <a:sym typeface="Arial"/>
              </a:rPr>
              <a:t>Provide </a:t>
            </a:r>
            <a:r>
              <a:rPr lang="en" sz="2000" dirty="0">
                <a:solidFill>
                  <a:schemeClr val="tx2"/>
                </a:solidFill>
                <a:latin typeface="+mn-lt"/>
                <a:ea typeface="Arial"/>
                <a:cs typeface="Arial"/>
                <a:sym typeface="Arial"/>
              </a:rPr>
              <a:t>students with practice using cameras during assessment before using them with a high stakes assessment.</a:t>
            </a:r>
            <a:endParaRPr sz="2000" dirty="0">
              <a:solidFill>
                <a:schemeClr val="tx2"/>
              </a:solidFill>
              <a:latin typeface="+mn-lt"/>
            </a:endParaRPr>
          </a:p>
          <a:p>
            <a:pPr indent="0">
              <a:spcAft>
                <a:spcPts val="2133"/>
              </a:spcAft>
              <a:buNone/>
            </a:pPr>
            <a:endParaRPr sz="2200" dirty="0">
              <a:solidFill>
                <a:schemeClr val="tx2"/>
              </a:solidFill>
              <a:latin typeface="+mn-lt"/>
            </a:endParaRPr>
          </a:p>
        </p:txBody>
      </p:sp>
    </p:spTree>
    <p:extLst>
      <p:ext uri="{BB962C8B-B14F-4D97-AF65-F5344CB8AC3E}">
        <p14:creationId xmlns:p14="http://schemas.microsoft.com/office/powerpoint/2010/main" val="229873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5"/>
          <p:cNvSpPr txBox="1">
            <a:spLocks noGrp="1"/>
          </p:cNvSpPr>
          <p:nvPr>
            <p:ph type="title"/>
          </p:nvPr>
        </p:nvSpPr>
        <p:spPr>
          <a:prstGeom prst="rect">
            <a:avLst/>
          </a:prstGeom>
        </p:spPr>
        <p:txBody>
          <a:bodyPr spcFirstLastPara="1" vert="horz" wrap="square" lIns="121900" tIns="121900" rIns="121900" bIns="121900" rtlCol="0" anchor="t" anchorCtr="0">
            <a:noAutofit/>
          </a:bodyPr>
          <a:lstStyle/>
          <a:p>
            <a:r>
              <a:rPr lang="en"/>
              <a:t>Chancellor’s Office Legal Opinion</a:t>
            </a:r>
            <a:endParaRPr/>
          </a:p>
        </p:txBody>
      </p:sp>
      <p:sp>
        <p:nvSpPr>
          <p:cNvPr id="145" name="Google Shape;145;p25"/>
          <p:cNvSpPr txBox="1">
            <a:spLocks noGrp="1"/>
          </p:cNvSpPr>
          <p:nvPr>
            <p:ph idx="1"/>
          </p:nvPr>
        </p:nvSpPr>
        <p:spPr>
          <a:prstGeom prst="rect">
            <a:avLst/>
          </a:prstGeom>
        </p:spPr>
        <p:txBody>
          <a:bodyPr spcFirstLastPara="1" vert="horz" wrap="square" lIns="121900" tIns="121900" rIns="121900" bIns="121900" rtlCol="0" anchor="t" anchorCtr="0">
            <a:noAutofit/>
          </a:bodyPr>
          <a:lstStyle/>
          <a:p>
            <a:pPr marL="0" indent="0">
              <a:buNone/>
            </a:pPr>
            <a:r>
              <a:rPr lang="en" dirty="0">
                <a:solidFill>
                  <a:schemeClr val="bg1"/>
                </a:solidFill>
              </a:rPr>
              <a:t>Legal Opinion 2020-12</a:t>
            </a:r>
            <a:endParaRPr dirty="0">
              <a:solidFill>
                <a:schemeClr val="bg1"/>
              </a:solidFill>
            </a:endParaRPr>
          </a:p>
          <a:p>
            <a:pPr marL="0" indent="0">
              <a:spcBef>
                <a:spcPts val="2133"/>
              </a:spcBef>
              <a:spcAft>
                <a:spcPts val="2133"/>
              </a:spcAft>
              <a:buNone/>
            </a:pPr>
            <a:r>
              <a:rPr lang="en" dirty="0">
                <a:solidFill>
                  <a:schemeClr val="bg1"/>
                </a:solidFill>
              </a:rPr>
              <a:t>October 19 Memo</a:t>
            </a:r>
            <a:endParaRPr dirty="0">
              <a:solidFill>
                <a:schemeClr val="bg1"/>
              </a:solidFill>
            </a:endParaRPr>
          </a:p>
        </p:txBody>
      </p:sp>
      <p:sp>
        <p:nvSpPr>
          <p:cNvPr id="146" name="Google Shape;146;p25"/>
          <p:cNvSpPr txBox="1">
            <a:spLocks noGrp="1"/>
          </p:cNvSpPr>
          <p:nvPr>
            <p:ph type="body" idx="4294967295"/>
          </p:nvPr>
        </p:nvSpPr>
        <p:spPr>
          <a:xfrm>
            <a:off x="5064125" y="175846"/>
            <a:ext cx="6670675" cy="6383338"/>
          </a:xfrm>
          <a:prstGeom prst="rect">
            <a:avLst/>
          </a:prstGeom>
        </p:spPr>
        <p:txBody>
          <a:bodyPr spcFirstLastPara="1" vert="horz" wrap="square" lIns="121900" tIns="121900" rIns="121900" bIns="121900" rtlCol="0" anchor="t" anchorCtr="0">
            <a:noAutofit/>
          </a:bodyPr>
          <a:lstStyle/>
          <a:p>
            <a:pPr marL="0" indent="0">
              <a:buNone/>
            </a:pPr>
            <a:r>
              <a:rPr lang="en" sz="2400" dirty="0">
                <a:solidFill>
                  <a:schemeClr val="tx2"/>
                </a:solidFill>
              </a:rPr>
              <a:t>Question: </a:t>
            </a:r>
            <a:endParaRPr lang="en-US" sz="2400" dirty="0" smtClean="0">
              <a:solidFill>
                <a:schemeClr val="tx2"/>
              </a:solidFill>
            </a:endParaRPr>
          </a:p>
          <a:p>
            <a:pPr marL="0" indent="0">
              <a:buNone/>
            </a:pPr>
            <a:r>
              <a:rPr lang="en" sz="2400" dirty="0" smtClean="0">
                <a:solidFill>
                  <a:schemeClr val="tx2"/>
                </a:solidFill>
              </a:rPr>
              <a:t>Is </a:t>
            </a:r>
            <a:r>
              <a:rPr lang="en" sz="2400" dirty="0">
                <a:solidFill>
                  <a:schemeClr val="tx2"/>
                </a:solidFill>
              </a:rPr>
              <a:t>it permissible for California community college faculty to require students to keep their cameras on during live synchronous online instruction?</a:t>
            </a:r>
            <a:endParaRPr sz="2400" dirty="0">
              <a:solidFill>
                <a:schemeClr val="tx2"/>
              </a:solidFill>
            </a:endParaRPr>
          </a:p>
          <a:p>
            <a:pPr marL="0" indent="0">
              <a:spcBef>
                <a:spcPts val="2133"/>
              </a:spcBef>
              <a:buNone/>
            </a:pPr>
            <a:r>
              <a:rPr lang="en" sz="2400" dirty="0">
                <a:solidFill>
                  <a:schemeClr val="tx2"/>
                </a:solidFill>
              </a:rPr>
              <a:t>Answer:</a:t>
            </a:r>
            <a:endParaRPr sz="2400" dirty="0">
              <a:solidFill>
                <a:schemeClr val="tx2"/>
              </a:solidFill>
            </a:endParaRPr>
          </a:p>
          <a:p>
            <a:pPr>
              <a:spcBef>
                <a:spcPts val="2133"/>
              </a:spcBef>
              <a:buClr>
                <a:srgbClr val="000000"/>
              </a:buClr>
            </a:pPr>
            <a:r>
              <a:rPr lang="en" sz="2400" dirty="0">
                <a:solidFill>
                  <a:schemeClr val="tx2"/>
                </a:solidFill>
              </a:rPr>
              <a:t>No express prohibition against it</a:t>
            </a:r>
            <a:endParaRPr sz="2400" dirty="0">
              <a:solidFill>
                <a:schemeClr val="tx2"/>
              </a:solidFill>
            </a:endParaRPr>
          </a:p>
          <a:p>
            <a:pPr>
              <a:buClr>
                <a:srgbClr val="000000"/>
              </a:buClr>
            </a:pPr>
            <a:r>
              <a:rPr lang="en" sz="2400" dirty="0">
                <a:solidFill>
                  <a:schemeClr val="tx2"/>
                </a:solidFill>
              </a:rPr>
              <a:t>Indiscriminate cameras-on requirement risks violation of student privacy rights</a:t>
            </a:r>
            <a:endParaRPr sz="2400" dirty="0">
              <a:solidFill>
                <a:schemeClr val="tx2"/>
              </a:solidFill>
            </a:endParaRPr>
          </a:p>
          <a:p>
            <a:pPr>
              <a:buClr>
                <a:srgbClr val="000000"/>
              </a:buClr>
            </a:pPr>
            <a:r>
              <a:rPr lang="en" sz="2400" dirty="0">
                <a:solidFill>
                  <a:schemeClr val="tx2"/>
                </a:solidFill>
              </a:rPr>
              <a:t>Circumstances where full audio-visual participation is essential, a carefully tailored cameras-on requirement might be appropriate</a:t>
            </a:r>
            <a:endParaRPr sz="2400" dirty="0">
              <a:solidFill>
                <a:schemeClr val="tx2"/>
              </a:solidFill>
            </a:endParaRPr>
          </a:p>
          <a:p>
            <a:pPr>
              <a:buClr>
                <a:srgbClr val="000000"/>
              </a:buClr>
            </a:pPr>
            <a:r>
              <a:rPr lang="en" sz="2400" dirty="0">
                <a:solidFill>
                  <a:schemeClr val="tx2"/>
                </a:solidFill>
              </a:rPr>
              <a:t>Community college districts should adopt policies to ensure faculty and students are fully informed and respecting personal educational privacy, access, and equity</a:t>
            </a:r>
            <a:endParaRPr sz="2400" dirty="0">
              <a:solidFill>
                <a:schemeClr val="tx2"/>
              </a:solidFill>
            </a:endParaRPr>
          </a:p>
        </p:txBody>
      </p:sp>
      <p:sp>
        <p:nvSpPr>
          <p:cNvPr id="5" name="Google Shape;145;p25"/>
          <p:cNvSpPr txBox="1">
            <a:spLocks/>
          </p:cNvSpPr>
          <p:nvPr/>
        </p:nvSpPr>
        <p:spPr>
          <a:xfrm>
            <a:off x="415600" y="3187533"/>
            <a:ext cx="2362769" cy="3002252"/>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rgbClr val="674831"/>
                </a:solidFill>
                <a:latin typeface="Gill Sans" panose="020B0502020104020203" pitchFamily="34" charset="-79"/>
                <a:ea typeface="+mn-ea"/>
                <a:cs typeface="Gill Sans" panose="020B0502020104020203" pitchFamily="34" charset="-79"/>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rgbClr val="674831"/>
                </a:solidFill>
                <a:latin typeface="Gill Sans" panose="020B0502020104020203" pitchFamily="34" charset="-79"/>
                <a:ea typeface="+mn-ea"/>
                <a:cs typeface="Gill Sans" panose="020B0502020104020203" pitchFamily="34" charset="-79"/>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rgbClr val="674831"/>
                </a:solidFill>
                <a:latin typeface="Gill Sans" panose="020B0502020104020203" pitchFamily="34" charset="-79"/>
                <a:ea typeface="+mn-ea"/>
                <a:cs typeface="Gill Sans" panose="020B0502020104020203" pitchFamily="34" charset="-79"/>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rgbClr val="674831"/>
                </a:solidFill>
                <a:latin typeface="Gill Sans" panose="020B0502020104020203" pitchFamily="34" charset="-79"/>
                <a:ea typeface="+mn-ea"/>
                <a:cs typeface="Gill Sans" panose="020B0502020104020203" pitchFamily="34" charset="-79"/>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rgbClr val="674831"/>
                </a:solidFill>
                <a:latin typeface="Gill Sans" panose="020B0502020104020203" pitchFamily="34" charset="-79"/>
                <a:ea typeface="+mn-ea"/>
                <a:cs typeface="Gill Sans" panose="020B0502020104020203" pitchFamily="34" charset="-79"/>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 smtClean="0">
                <a:solidFill>
                  <a:schemeClr val="bg1"/>
                </a:solidFill>
              </a:rPr>
              <a:t>Legal Opinion 2020-12</a:t>
            </a:r>
          </a:p>
          <a:p>
            <a:pPr marL="0" indent="0">
              <a:spcBef>
                <a:spcPts val="2133"/>
              </a:spcBef>
              <a:spcAft>
                <a:spcPts val="2133"/>
              </a:spcAft>
              <a:buFont typeface="Arial" panose="020B0604020202020204" pitchFamily="34" charset="0"/>
              <a:buNone/>
            </a:pPr>
            <a:r>
              <a:rPr lang="en" smtClean="0">
                <a:solidFill>
                  <a:schemeClr val="bg1"/>
                </a:solidFill>
              </a:rPr>
              <a:t>October 19 Memo</a:t>
            </a:r>
            <a:endParaRPr lang="en" dirty="0">
              <a:solidFill>
                <a:schemeClr val="bg1"/>
              </a:solidFill>
            </a:endParaRPr>
          </a:p>
        </p:txBody>
      </p:sp>
    </p:spTree>
    <p:extLst>
      <p:ext uri="{BB962C8B-B14F-4D97-AF65-F5344CB8AC3E}">
        <p14:creationId xmlns:p14="http://schemas.microsoft.com/office/powerpoint/2010/main" val="9216262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6"/>
          <p:cNvSpPr txBox="1">
            <a:spLocks noGrp="1"/>
          </p:cNvSpPr>
          <p:nvPr>
            <p:ph type="ctrTitle"/>
          </p:nvPr>
        </p:nvSpPr>
        <p:spPr>
          <a:xfrm>
            <a:off x="6442339" y="665702"/>
            <a:ext cx="5492831" cy="3359998"/>
          </a:xfrm>
          <a:prstGeom prst="rect">
            <a:avLst/>
          </a:prstGeom>
        </p:spPr>
        <p:txBody>
          <a:bodyPr spcFirstLastPara="1" vert="horz" wrap="square" lIns="121900" tIns="121900" rIns="121900" bIns="121900" rtlCol="0" anchor="t" anchorCtr="0">
            <a:noAutofit/>
          </a:bodyPr>
          <a:lstStyle/>
          <a:p>
            <a:pPr algn="l">
              <a:spcBef>
                <a:spcPts val="0"/>
              </a:spcBef>
            </a:pPr>
            <a:r>
              <a:rPr lang="en" dirty="0"/>
              <a:t>Closing Thoughts</a:t>
            </a:r>
            <a:endParaRPr dirty="0"/>
          </a:p>
          <a:p>
            <a:pPr algn="l">
              <a:spcBef>
                <a:spcPts val="0"/>
              </a:spcBef>
            </a:pPr>
            <a:endParaRPr dirty="0"/>
          </a:p>
          <a:p>
            <a:pPr algn="l">
              <a:spcBef>
                <a:spcPts val="0"/>
              </a:spcBef>
            </a:pPr>
            <a:r>
              <a:rPr lang="en" dirty="0"/>
              <a:t>Questions? </a:t>
            </a:r>
            <a:endParaRPr dirty="0"/>
          </a:p>
          <a:p>
            <a:pPr algn="l">
              <a:spcBef>
                <a:spcPts val="0"/>
              </a:spcBef>
            </a:pPr>
            <a:endParaRPr dirty="0"/>
          </a:p>
          <a:p>
            <a:pPr algn="l">
              <a:spcBef>
                <a:spcPts val="0"/>
              </a:spcBef>
            </a:pPr>
            <a:r>
              <a:rPr lang="en" dirty="0"/>
              <a:t>Comments?</a:t>
            </a:r>
            <a:endParaRPr dirty="0"/>
          </a:p>
          <a:p>
            <a:pPr algn="l">
              <a:spcBef>
                <a:spcPts val="0"/>
              </a:spcBef>
            </a:pPr>
            <a:endParaRPr dirty="0"/>
          </a:p>
        </p:txBody>
      </p:sp>
      <p:sp>
        <p:nvSpPr>
          <p:cNvPr id="152" name="Google Shape;152;p26"/>
          <p:cNvSpPr txBox="1">
            <a:spLocks noGrp="1"/>
          </p:cNvSpPr>
          <p:nvPr>
            <p:ph type="ctrTitle"/>
          </p:nvPr>
        </p:nvSpPr>
        <p:spPr>
          <a:xfrm>
            <a:off x="6442339" y="4164500"/>
            <a:ext cx="3838800" cy="1134400"/>
          </a:xfrm>
          <a:prstGeom prst="rect">
            <a:avLst/>
          </a:prstGeom>
          <a:ln w="9525" cap="flat" cmpd="sng">
            <a:solidFill>
              <a:schemeClr val="lt1"/>
            </a:solidFill>
            <a:prstDash val="solid"/>
            <a:round/>
            <a:headEnd type="none" w="sm" len="sm"/>
            <a:tailEnd type="none" w="sm" len="sm"/>
          </a:ln>
        </p:spPr>
        <p:txBody>
          <a:bodyPr spcFirstLastPara="1" vert="horz" wrap="square" lIns="121900" tIns="121900" rIns="121900" bIns="121900" rtlCol="0" anchor="t" anchorCtr="0">
            <a:noAutofit/>
          </a:bodyPr>
          <a:lstStyle/>
          <a:p>
            <a:pPr algn="l">
              <a:spcBef>
                <a:spcPts val="0"/>
              </a:spcBef>
            </a:pPr>
            <a:r>
              <a:rPr lang="en" dirty="0"/>
              <a:t>Thank you!</a:t>
            </a:r>
            <a:endParaRPr dirty="0"/>
          </a:p>
          <a:p>
            <a:pPr algn="l">
              <a:spcBef>
                <a:spcPts val="0"/>
              </a:spcBef>
            </a:pPr>
            <a:endParaRPr dirty="0"/>
          </a:p>
        </p:txBody>
      </p:sp>
      <p:sp>
        <p:nvSpPr>
          <p:cNvPr id="153" name="Google Shape;153;p26"/>
          <p:cNvSpPr txBox="1">
            <a:spLocks noGrp="1"/>
          </p:cNvSpPr>
          <p:nvPr>
            <p:ph type="subTitle" idx="1"/>
          </p:nvPr>
        </p:nvSpPr>
        <p:spPr>
          <a:xfrm>
            <a:off x="1568460" y="5070300"/>
            <a:ext cx="8542693" cy="1273200"/>
          </a:xfrm>
          <a:prstGeom prst="rect">
            <a:avLst/>
          </a:prstGeom>
        </p:spPr>
        <p:txBody>
          <a:bodyPr spcFirstLastPara="1" vert="horz" wrap="square" lIns="121900" tIns="121900" rIns="121900" bIns="121900" rtlCol="0" anchor="t" anchorCtr="0">
            <a:noAutofit/>
          </a:bodyPr>
          <a:lstStyle/>
          <a:p>
            <a:pPr algn="l"/>
            <a:r>
              <a:rPr lang="en" dirty="0" err="1">
                <a:solidFill>
                  <a:schemeClr val="tx2"/>
                </a:solidFill>
              </a:rPr>
              <a:t>Ginni</a:t>
            </a:r>
            <a:r>
              <a:rPr lang="en" dirty="0">
                <a:solidFill>
                  <a:schemeClr val="tx2"/>
                </a:solidFill>
              </a:rPr>
              <a:t> May, ASCCC Vice President</a:t>
            </a:r>
            <a:endParaRPr dirty="0">
              <a:solidFill>
                <a:schemeClr val="tx2"/>
              </a:solidFill>
            </a:endParaRPr>
          </a:p>
          <a:p>
            <a:pPr algn="l"/>
            <a:r>
              <a:rPr lang="en" dirty="0">
                <a:solidFill>
                  <a:schemeClr val="tx2"/>
                </a:solidFill>
              </a:rPr>
              <a:t>Benjamin Blevins, SSCCC Vice President of Regional Affairs</a:t>
            </a:r>
            <a:endParaRPr dirty="0">
              <a:solidFill>
                <a:schemeClr val="tx2"/>
              </a:solidFill>
            </a:endParaRPr>
          </a:p>
          <a:p>
            <a:pPr algn="l"/>
            <a:r>
              <a:rPr lang="en" dirty="0">
                <a:solidFill>
                  <a:schemeClr val="tx2"/>
                </a:solidFill>
              </a:rPr>
              <a:t>Cheryl </a:t>
            </a:r>
            <a:r>
              <a:rPr lang="en" dirty="0" err="1">
                <a:solidFill>
                  <a:schemeClr val="tx2"/>
                </a:solidFill>
              </a:rPr>
              <a:t>Aschenbach</a:t>
            </a:r>
            <a:r>
              <a:rPr lang="en" dirty="0">
                <a:solidFill>
                  <a:schemeClr val="tx2"/>
                </a:solidFill>
              </a:rPr>
              <a:t>, ASCCC Secretary</a:t>
            </a:r>
            <a:endParaRPr dirty="0">
              <a:solidFill>
                <a:schemeClr val="tx2"/>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35012" y="2412986"/>
            <a:ext cx="2208223" cy="2070209"/>
          </a:xfrm>
          <a:prstGeom prst="rect">
            <a:avLst/>
          </a:prstGeom>
        </p:spPr>
      </p:pic>
    </p:spTree>
    <p:extLst>
      <p:ext uri="{BB962C8B-B14F-4D97-AF65-F5344CB8AC3E}">
        <p14:creationId xmlns:p14="http://schemas.microsoft.com/office/powerpoint/2010/main" val="439314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4"/>
          <p:cNvSpPr txBox="1">
            <a:spLocks noGrp="1"/>
          </p:cNvSpPr>
          <p:nvPr>
            <p:ph type="title"/>
          </p:nvPr>
        </p:nvSpPr>
        <p:spPr>
          <a:prstGeom prst="rect">
            <a:avLst/>
          </a:prstGeom>
        </p:spPr>
        <p:txBody>
          <a:bodyPr spcFirstLastPara="1" vert="horz" wrap="square" lIns="121900" tIns="121900" rIns="121900" bIns="121900" rtlCol="0" anchor="t" anchorCtr="0">
            <a:noAutofit/>
          </a:bodyPr>
          <a:lstStyle/>
          <a:p>
            <a:r>
              <a:rPr lang="en" dirty="0"/>
              <a:t>Description</a:t>
            </a:r>
            <a:endParaRPr dirty="0"/>
          </a:p>
        </p:txBody>
      </p:sp>
      <p:sp>
        <p:nvSpPr>
          <p:cNvPr id="71" name="Google Shape;71;p14"/>
          <p:cNvSpPr txBox="1">
            <a:spLocks noGrp="1"/>
          </p:cNvSpPr>
          <p:nvPr>
            <p:ph idx="1"/>
          </p:nvPr>
        </p:nvSpPr>
        <p:spPr>
          <a:prstGeom prst="rect">
            <a:avLst/>
          </a:prstGeom>
        </p:spPr>
        <p:txBody>
          <a:bodyPr spcFirstLastPara="1" vert="horz" wrap="square" lIns="121900" tIns="121900" rIns="121900" bIns="121900" rtlCol="0" anchor="t" anchorCtr="0">
            <a:noAutofit/>
          </a:bodyPr>
          <a:lstStyle/>
          <a:p>
            <a:pPr marL="0" indent="0">
              <a:buNone/>
            </a:pPr>
            <a:r>
              <a:rPr lang="en" sz="2400" dirty="0">
                <a:solidFill>
                  <a:schemeClr val="tx2"/>
                </a:solidFill>
                <a:latin typeface="+mn-lt"/>
                <a:ea typeface="Calibri"/>
                <a:cs typeface="Calibri"/>
                <a:sym typeface="Calibri"/>
              </a:rPr>
              <a:t>In the nation-wide shift to remote instruction this year due to the COVID-19 pandemic, the use of synchronous instruction using Zoom is common within distance education courses. Practices around requiring students to be in class at a designated time and possibly on camera during examination or assessment, lecture or instruction, and other class activities vary widely. Join this webinar to explore the pros and cons of synchronous instruction and camera use during classes. The discussion will cover potential impacts on students and effective practices that may differ from one discipline to another.</a:t>
            </a:r>
            <a:endParaRPr sz="2400" dirty="0">
              <a:solidFill>
                <a:schemeClr val="tx2"/>
              </a:solidFill>
              <a:latin typeface="+mn-lt"/>
              <a:ea typeface="Calibri"/>
              <a:cs typeface="Calibri"/>
              <a:sym typeface="Calibri"/>
            </a:endParaRPr>
          </a:p>
          <a:p>
            <a:pPr marL="0" indent="0">
              <a:spcAft>
                <a:spcPts val="2133"/>
              </a:spcAft>
              <a:buNone/>
            </a:pPr>
            <a:endParaRPr dirty="0">
              <a:latin typeface="+mn-lt"/>
            </a:endParaRPr>
          </a:p>
        </p:txBody>
      </p:sp>
    </p:spTree>
    <p:extLst>
      <p:ext uri="{BB962C8B-B14F-4D97-AF65-F5344CB8AC3E}">
        <p14:creationId xmlns:p14="http://schemas.microsoft.com/office/powerpoint/2010/main" val="788914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5"/>
          <p:cNvSpPr txBox="1">
            <a:spLocks noGrp="1"/>
          </p:cNvSpPr>
          <p:nvPr>
            <p:ph type="title"/>
          </p:nvPr>
        </p:nvSpPr>
        <p:spPr>
          <a:prstGeom prst="rect">
            <a:avLst/>
          </a:prstGeom>
        </p:spPr>
        <p:txBody>
          <a:bodyPr spcFirstLastPara="1" vert="horz" wrap="square" lIns="121900" tIns="121900" rIns="121900" bIns="121900" rtlCol="0" anchor="t" anchorCtr="0">
            <a:noAutofit/>
          </a:bodyPr>
          <a:lstStyle/>
          <a:p>
            <a:r>
              <a:rPr lang="en" dirty="0">
                <a:latin typeface="+mj-lt"/>
              </a:rPr>
              <a:t>Synchronous Online Instruction</a:t>
            </a:r>
            <a:endParaRPr dirty="0">
              <a:latin typeface="+mj-lt"/>
            </a:endParaRPr>
          </a:p>
        </p:txBody>
      </p:sp>
      <p:sp>
        <p:nvSpPr>
          <p:cNvPr id="77" name="Google Shape;77;p15"/>
          <p:cNvSpPr txBox="1"/>
          <p:nvPr/>
        </p:nvSpPr>
        <p:spPr>
          <a:xfrm>
            <a:off x="983290" y="1418492"/>
            <a:ext cx="11010800" cy="4572000"/>
          </a:xfrm>
          <a:prstGeom prst="rect">
            <a:avLst/>
          </a:prstGeom>
          <a:noFill/>
          <a:ln>
            <a:noFill/>
          </a:ln>
        </p:spPr>
        <p:txBody>
          <a:bodyPr spcFirstLastPara="1" wrap="square" lIns="121900" tIns="121900" rIns="121900" bIns="121900" anchor="t" anchorCtr="0">
            <a:noAutofit/>
          </a:bodyPr>
          <a:lstStyle/>
          <a:p>
            <a:r>
              <a:rPr lang="en" sz="2000" dirty="0">
                <a:solidFill>
                  <a:schemeClr val="tx2"/>
                </a:solidFill>
                <a:ea typeface="Roboto"/>
                <a:cs typeface="Roboto"/>
                <a:sym typeface="Roboto"/>
              </a:rPr>
              <a:t>What is synchronous online instruction?</a:t>
            </a:r>
            <a:endParaRPr sz="2000" dirty="0">
              <a:solidFill>
                <a:schemeClr val="tx2"/>
              </a:solidFill>
              <a:ea typeface="Roboto"/>
              <a:cs typeface="Roboto"/>
              <a:sym typeface="Roboto"/>
            </a:endParaRPr>
          </a:p>
          <a:p>
            <a:pPr marL="609585" indent="-423323">
              <a:buSzPts val="1400"/>
              <a:buFont typeface="Roboto"/>
              <a:buChar char="❏"/>
            </a:pPr>
            <a:r>
              <a:rPr lang="en" sz="2000" dirty="0">
                <a:solidFill>
                  <a:schemeClr val="tx2"/>
                </a:solidFill>
                <a:ea typeface="Roboto"/>
                <a:cs typeface="Roboto"/>
                <a:sym typeface="Roboto"/>
              </a:rPr>
              <a:t>Instruction being delivered at a given day and time with the requirement that students be present via Zoom</a:t>
            </a:r>
            <a:endParaRPr sz="2000" dirty="0">
              <a:solidFill>
                <a:schemeClr val="tx2"/>
              </a:solidFill>
              <a:ea typeface="Roboto"/>
              <a:cs typeface="Roboto"/>
              <a:sym typeface="Roboto"/>
            </a:endParaRPr>
          </a:p>
          <a:p>
            <a:pPr marL="609585" indent="-423323">
              <a:buSzPts val="1400"/>
              <a:buFont typeface="Roboto"/>
              <a:buChar char="❏"/>
            </a:pPr>
            <a:r>
              <a:rPr lang="en" sz="2000" dirty="0">
                <a:solidFill>
                  <a:schemeClr val="tx2"/>
                </a:solidFill>
                <a:ea typeface="Roboto"/>
                <a:cs typeface="Roboto"/>
                <a:sym typeface="Roboto"/>
              </a:rPr>
              <a:t>Being used (more often) in response to the COVID-19-driven need to deliver instruction online</a:t>
            </a:r>
            <a:endParaRPr sz="2000" dirty="0">
              <a:solidFill>
                <a:schemeClr val="tx2"/>
              </a:solidFill>
              <a:ea typeface="Roboto"/>
              <a:cs typeface="Roboto"/>
              <a:sym typeface="Roboto"/>
            </a:endParaRPr>
          </a:p>
          <a:p>
            <a:pPr marL="609585" indent="-423323">
              <a:buSzPts val="1400"/>
              <a:buFont typeface="Roboto"/>
              <a:buChar char="❏"/>
            </a:pPr>
            <a:r>
              <a:rPr lang="en" sz="2000" dirty="0">
                <a:solidFill>
                  <a:schemeClr val="tx2"/>
                </a:solidFill>
                <a:ea typeface="Roboto"/>
                <a:cs typeface="Roboto"/>
                <a:sym typeface="Roboto"/>
              </a:rPr>
              <a:t>Attempt to replace in-person instruction in a virtual format</a:t>
            </a:r>
            <a:endParaRPr sz="2000" dirty="0">
              <a:solidFill>
                <a:schemeClr val="tx2"/>
              </a:solidFill>
              <a:ea typeface="Roboto"/>
              <a:cs typeface="Roboto"/>
              <a:sym typeface="Roboto"/>
            </a:endParaRPr>
          </a:p>
          <a:p>
            <a:endParaRPr sz="2000" dirty="0">
              <a:solidFill>
                <a:schemeClr val="tx2"/>
              </a:solidFill>
              <a:ea typeface="Roboto"/>
              <a:cs typeface="Roboto"/>
              <a:sym typeface="Roboto"/>
            </a:endParaRPr>
          </a:p>
          <a:p>
            <a:r>
              <a:rPr lang="en" sz="2000" dirty="0">
                <a:solidFill>
                  <a:schemeClr val="tx2"/>
                </a:solidFill>
                <a:ea typeface="Roboto"/>
                <a:cs typeface="Roboto"/>
                <a:sym typeface="Roboto"/>
              </a:rPr>
              <a:t>Good Practice</a:t>
            </a:r>
            <a:endParaRPr sz="2000" dirty="0">
              <a:solidFill>
                <a:schemeClr val="tx2"/>
              </a:solidFill>
              <a:ea typeface="Roboto"/>
              <a:cs typeface="Roboto"/>
              <a:sym typeface="Roboto"/>
            </a:endParaRPr>
          </a:p>
          <a:p>
            <a:pPr marL="609585" indent="-423323">
              <a:buSzPts val="1400"/>
              <a:buFont typeface="Roboto"/>
              <a:buChar char="❏"/>
            </a:pPr>
            <a:r>
              <a:rPr lang="en" sz="2000" dirty="0">
                <a:solidFill>
                  <a:schemeClr val="tx2"/>
                </a:solidFill>
                <a:ea typeface="Roboto"/>
                <a:cs typeface="Roboto"/>
                <a:sym typeface="Roboto"/>
              </a:rPr>
              <a:t>Synchronous meeting days and times should be clearly communicated in the class schedule (just as in-person class days and times)</a:t>
            </a:r>
            <a:endParaRPr sz="2000" dirty="0">
              <a:solidFill>
                <a:schemeClr val="tx2"/>
              </a:solidFill>
              <a:ea typeface="Roboto"/>
              <a:cs typeface="Roboto"/>
              <a:sym typeface="Roboto"/>
            </a:endParaRPr>
          </a:p>
          <a:p>
            <a:pPr marL="609585"/>
            <a:endParaRPr sz="2000" dirty="0">
              <a:solidFill>
                <a:schemeClr val="tx2"/>
              </a:solidFill>
              <a:ea typeface="Roboto"/>
              <a:cs typeface="Roboto"/>
              <a:sym typeface="Roboto"/>
            </a:endParaRPr>
          </a:p>
          <a:p>
            <a:r>
              <a:rPr lang="en" sz="2000" dirty="0">
                <a:solidFill>
                  <a:schemeClr val="tx2"/>
                </a:solidFill>
                <a:ea typeface="Roboto"/>
                <a:cs typeface="Roboto"/>
                <a:sym typeface="Roboto"/>
              </a:rPr>
              <a:t>Rising Issue</a:t>
            </a:r>
            <a:endParaRPr sz="2000" dirty="0">
              <a:solidFill>
                <a:schemeClr val="tx2"/>
              </a:solidFill>
              <a:ea typeface="Roboto"/>
              <a:cs typeface="Roboto"/>
              <a:sym typeface="Roboto"/>
            </a:endParaRPr>
          </a:p>
          <a:p>
            <a:pPr marL="609585" indent="-423323">
              <a:buSzPts val="1400"/>
              <a:buFont typeface="Roboto"/>
              <a:buChar char="❏"/>
            </a:pPr>
            <a:r>
              <a:rPr lang="en" sz="2000" dirty="0">
                <a:solidFill>
                  <a:schemeClr val="tx2"/>
                </a:solidFill>
                <a:ea typeface="Roboto"/>
                <a:cs typeface="Roboto"/>
                <a:sym typeface="Roboto"/>
              </a:rPr>
              <a:t>Problems occur when students assume they’re enrolling in an (asynchronous) online course but find out after course has started that there is a requirement to regularly attend via Zoom on determined days and times</a:t>
            </a:r>
            <a:endParaRPr sz="2000" dirty="0">
              <a:solidFill>
                <a:schemeClr val="tx2"/>
              </a:solidFill>
              <a:ea typeface="Roboto"/>
              <a:cs typeface="Roboto"/>
              <a:sym typeface="Roboto"/>
            </a:endParaRPr>
          </a:p>
        </p:txBody>
      </p:sp>
    </p:spTree>
    <p:extLst>
      <p:ext uri="{BB962C8B-B14F-4D97-AF65-F5344CB8AC3E}">
        <p14:creationId xmlns:p14="http://schemas.microsoft.com/office/powerpoint/2010/main" val="1254177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6"/>
          <p:cNvSpPr txBox="1">
            <a:spLocks noGrp="1"/>
          </p:cNvSpPr>
          <p:nvPr>
            <p:ph type="title"/>
          </p:nvPr>
        </p:nvSpPr>
        <p:spPr>
          <a:xfrm>
            <a:off x="375772" y="322943"/>
            <a:ext cx="3128319" cy="3576680"/>
          </a:xfrm>
          <a:prstGeom prst="rect">
            <a:avLst/>
          </a:prstGeom>
        </p:spPr>
        <p:txBody>
          <a:bodyPr spcFirstLastPara="1" vert="horz" wrap="square" lIns="121900" tIns="121900" rIns="121900" bIns="121900" rtlCol="0" anchor="t" anchorCtr="0">
            <a:noAutofit/>
          </a:bodyPr>
          <a:lstStyle/>
          <a:p>
            <a:r>
              <a:rPr lang="en" dirty="0"/>
              <a:t>SSCCC Student Survey Highlights:</a:t>
            </a:r>
            <a:br>
              <a:rPr lang="en" dirty="0"/>
            </a:br>
            <a:r>
              <a:rPr lang="en" dirty="0"/>
              <a:t>Synchronous Online Instruction</a:t>
            </a:r>
            <a:endParaRPr dirty="0"/>
          </a:p>
        </p:txBody>
      </p:sp>
      <p:sp>
        <p:nvSpPr>
          <p:cNvPr id="83" name="Google Shape;83;p16"/>
          <p:cNvSpPr txBox="1">
            <a:spLocks noGrp="1"/>
          </p:cNvSpPr>
          <p:nvPr>
            <p:ph idx="1"/>
          </p:nvPr>
        </p:nvSpPr>
        <p:spPr>
          <a:prstGeom prst="rect">
            <a:avLst/>
          </a:prstGeom>
        </p:spPr>
        <p:txBody>
          <a:bodyPr spcFirstLastPara="1" vert="horz" wrap="square" lIns="121900" tIns="121900" rIns="121900" bIns="121900" rtlCol="0" anchor="t" anchorCtr="0">
            <a:noAutofit/>
          </a:bodyPr>
          <a:lstStyle/>
          <a:p>
            <a:pPr marL="0" indent="0"/>
            <a:r>
              <a:rPr lang="en" sz="2400" dirty="0">
                <a:solidFill>
                  <a:schemeClr val="bg1"/>
                </a:solidFill>
              </a:rPr>
              <a:t>The SSCCC conducted a survey across ten regions, or the entire state, in order to get a sense of problems and feelings of asynchronous and/or synchronous learning. </a:t>
            </a:r>
            <a:endParaRPr sz="2400" dirty="0">
              <a:solidFill>
                <a:schemeClr val="bg1"/>
              </a:solidFill>
            </a:endParaRPr>
          </a:p>
        </p:txBody>
      </p:sp>
      <p:sp>
        <p:nvSpPr>
          <p:cNvPr id="84" name="Google Shape;84;p16"/>
          <p:cNvSpPr txBox="1">
            <a:spLocks noGrp="1"/>
          </p:cNvSpPr>
          <p:nvPr>
            <p:ph type="body" idx="4294967295"/>
          </p:nvPr>
        </p:nvSpPr>
        <p:spPr>
          <a:xfrm>
            <a:off x="6651625" y="268288"/>
            <a:ext cx="5540375" cy="6413500"/>
          </a:xfrm>
          <a:prstGeom prst="rect">
            <a:avLst/>
          </a:prstGeom>
        </p:spPr>
        <p:txBody>
          <a:bodyPr spcFirstLastPara="1" vert="horz" wrap="square" lIns="121900" tIns="121900" rIns="121900" bIns="121900" rtlCol="0" anchor="t" anchorCtr="0">
            <a:noAutofit/>
          </a:bodyPr>
          <a:lstStyle/>
          <a:p>
            <a:pPr marL="0" indent="0">
              <a:buNone/>
            </a:pPr>
            <a:r>
              <a:rPr lang="en" sz="2400" b="1" dirty="0"/>
              <a:t>Were the times (to meet) outlined in the registration process or syllabus? </a:t>
            </a:r>
            <a:endParaRPr sz="2400" b="1" dirty="0"/>
          </a:p>
          <a:p>
            <a:pPr marL="0" indent="0">
              <a:spcBef>
                <a:spcPts val="2133"/>
              </a:spcBef>
              <a:buNone/>
            </a:pPr>
            <a:r>
              <a:rPr lang="en" sz="2400" dirty="0"/>
              <a:t>68.2% selected Yes</a:t>
            </a:r>
            <a:endParaRPr sz="2400" dirty="0"/>
          </a:p>
          <a:p>
            <a:pPr marL="0" indent="0">
              <a:spcBef>
                <a:spcPts val="2133"/>
              </a:spcBef>
              <a:buNone/>
            </a:pPr>
            <a:r>
              <a:rPr lang="en" sz="2400" dirty="0"/>
              <a:t>17% selected No</a:t>
            </a:r>
            <a:endParaRPr sz="2400" dirty="0"/>
          </a:p>
          <a:p>
            <a:pPr marL="0" indent="0">
              <a:spcBef>
                <a:spcPts val="2133"/>
              </a:spcBef>
              <a:buNone/>
            </a:pPr>
            <a:r>
              <a:rPr lang="en" sz="2400" dirty="0"/>
              <a:t>14.8% selected other or entered an alternative response</a:t>
            </a:r>
            <a:endParaRPr sz="2400" dirty="0"/>
          </a:p>
          <a:p>
            <a:pPr marL="0" indent="0">
              <a:spcBef>
                <a:spcPts val="2133"/>
              </a:spcBef>
              <a:buNone/>
            </a:pPr>
            <a:r>
              <a:rPr lang="en" sz="2400" b="1" dirty="0">
                <a:highlight>
                  <a:srgbClr val="FFFFFF"/>
                </a:highlight>
              </a:rPr>
              <a:t>Are your professors posting the lectures online?</a:t>
            </a:r>
            <a:endParaRPr sz="2400" b="1" dirty="0">
              <a:highlight>
                <a:srgbClr val="FFFFFF"/>
              </a:highlight>
            </a:endParaRPr>
          </a:p>
          <a:p>
            <a:pPr marL="0" indent="0">
              <a:spcBef>
                <a:spcPts val="2133"/>
              </a:spcBef>
              <a:buNone/>
            </a:pPr>
            <a:r>
              <a:rPr lang="en" sz="2400" dirty="0">
                <a:highlight>
                  <a:srgbClr val="FFFFFF"/>
                </a:highlight>
              </a:rPr>
              <a:t>78.9% selected Yes</a:t>
            </a:r>
            <a:endParaRPr sz="2400" dirty="0">
              <a:highlight>
                <a:srgbClr val="FFFFFF"/>
              </a:highlight>
            </a:endParaRPr>
          </a:p>
          <a:p>
            <a:pPr marL="0" indent="0">
              <a:spcBef>
                <a:spcPts val="2133"/>
              </a:spcBef>
              <a:buNone/>
            </a:pPr>
            <a:r>
              <a:rPr lang="en" sz="2400" dirty="0">
                <a:highlight>
                  <a:srgbClr val="FFFFFF"/>
                </a:highlight>
              </a:rPr>
              <a:t>13.7% selected No</a:t>
            </a:r>
            <a:endParaRPr sz="2400" dirty="0">
              <a:highlight>
                <a:srgbClr val="FFFFFF"/>
              </a:highlight>
            </a:endParaRPr>
          </a:p>
          <a:p>
            <a:pPr marL="0" indent="0">
              <a:spcBef>
                <a:spcPts val="2133"/>
              </a:spcBef>
              <a:buNone/>
            </a:pPr>
            <a:r>
              <a:rPr lang="en" sz="2400" dirty="0">
                <a:highlight>
                  <a:srgbClr val="FFFFFF"/>
                </a:highlight>
              </a:rPr>
              <a:t>7.4% selected other or entered an alternative response </a:t>
            </a:r>
            <a:endParaRPr sz="2400" dirty="0">
              <a:highlight>
                <a:srgbClr val="FFFFFF"/>
              </a:highlight>
            </a:endParaRPr>
          </a:p>
          <a:p>
            <a:pPr marL="0" indent="0">
              <a:lnSpc>
                <a:spcPct val="150000"/>
              </a:lnSpc>
              <a:spcBef>
                <a:spcPts val="2133"/>
              </a:spcBef>
              <a:buNone/>
            </a:pPr>
            <a:endParaRPr sz="1600" dirty="0">
              <a:solidFill>
                <a:srgbClr val="202124"/>
              </a:solidFill>
              <a:highlight>
                <a:srgbClr val="FFFFFF"/>
              </a:highlight>
            </a:endParaRPr>
          </a:p>
          <a:p>
            <a:pPr marL="0" indent="0">
              <a:spcAft>
                <a:spcPts val="2133"/>
              </a:spcAft>
              <a:buNone/>
            </a:pPr>
            <a:endParaRPr dirty="0"/>
          </a:p>
        </p:txBody>
      </p:sp>
      <p:sp>
        <p:nvSpPr>
          <p:cNvPr id="5" name="Google Shape;83;p16"/>
          <p:cNvSpPr txBox="1">
            <a:spLocks/>
          </p:cNvSpPr>
          <p:nvPr/>
        </p:nvSpPr>
        <p:spPr>
          <a:xfrm>
            <a:off x="375772" y="3899623"/>
            <a:ext cx="2639711" cy="2378085"/>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rgbClr val="674831"/>
                </a:solidFill>
                <a:latin typeface="Gill Sans" panose="020B0502020104020203" pitchFamily="34" charset="-79"/>
                <a:ea typeface="+mn-ea"/>
                <a:cs typeface="Gill Sans" panose="020B0502020104020203" pitchFamily="34" charset="-79"/>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rgbClr val="674831"/>
                </a:solidFill>
                <a:latin typeface="Gill Sans" panose="020B0502020104020203" pitchFamily="34" charset="-79"/>
                <a:ea typeface="+mn-ea"/>
                <a:cs typeface="Gill Sans" panose="020B0502020104020203" pitchFamily="34" charset="-79"/>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rgbClr val="674831"/>
                </a:solidFill>
                <a:latin typeface="Gill Sans" panose="020B0502020104020203" pitchFamily="34" charset="-79"/>
                <a:ea typeface="+mn-ea"/>
                <a:cs typeface="Gill Sans" panose="020B0502020104020203" pitchFamily="34" charset="-79"/>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rgbClr val="674831"/>
                </a:solidFill>
                <a:latin typeface="Gill Sans" panose="020B0502020104020203" pitchFamily="34" charset="-79"/>
                <a:ea typeface="+mn-ea"/>
                <a:cs typeface="Gill Sans" panose="020B0502020104020203" pitchFamily="34" charset="-79"/>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rgbClr val="674831"/>
                </a:solidFill>
                <a:latin typeface="Gill Sans" panose="020B0502020104020203" pitchFamily="34" charset="-79"/>
                <a:ea typeface="+mn-ea"/>
                <a:cs typeface="Gill Sans" panose="020B0502020104020203" pitchFamily="34" charset="-79"/>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 sz="2000" dirty="0" smtClean="0">
                <a:solidFill>
                  <a:schemeClr val="bg1"/>
                </a:solidFill>
              </a:rPr>
              <a:t>The SSCCC conducted a survey across ten regions, or the entire state, in order to get a sense of problems and feelings of asynchronous and/or synchronous learning. </a:t>
            </a:r>
            <a:endParaRPr lang="en" sz="2000" dirty="0">
              <a:solidFill>
                <a:schemeClr val="bg1"/>
              </a:solidFill>
            </a:endParaRPr>
          </a:p>
        </p:txBody>
      </p:sp>
    </p:spTree>
    <p:extLst>
      <p:ext uri="{BB962C8B-B14F-4D97-AF65-F5344CB8AC3E}">
        <p14:creationId xmlns:p14="http://schemas.microsoft.com/office/powerpoint/2010/main" val="8150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7"/>
          <p:cNvSpPr txBox="1">
            <a:spLocks noGrp="1"/>
          </p:cNvSpPr>
          <p:nvPr>
            <p:ph type="title"/>
          </p:nvPr>
        </p:nvSpPr>
        <p:spPr>
          <a:prstGeom prst="rect">
            <a:avLst/>
          </a:prstGeom>
        </p:spPr>
        <p:txBody>
          <a:bodyPr spcFirstLastPara="1" vert="horz" wrap="square" lIns="121900" tIns="121900" rIns="121900" bIns="121900" rtlCol="0" anchor="t" anchorCtr="0">
            <a:noAutofit/>
          </a:bodyPr>
          <a:lstStyle/>
          <a:p>
            <a:r>
              <a:rPr lang="en" sz="3200" dirty="0"/>
              <a:t>Synchronous Online Instruction</a:t>
            </a:r>
            <a:endParaRPr sz="3200" dirty="0"/>
          </a:p>
          <a:p>
            <a:r>
              <a:rPr lang="en" sz="3200" dirty="0"/>
              <a:t>Advantages &amp; Opportunities</a:t>
            </a:r>
            <a:endParaRPr sz="3200" dirty="0"/>
          </a:p>
        </p:txBody>
      </p:sp>
      <p:sp>
        <p:nvSpPr>
          <p:cNvPr id="90" name="Google Shape;90;p17"/>
          <p:cNvSpPr txBox="1">
            <a:spLocks noGrp="1"/>
          </p:cNvSpPr>
          <p:nvPr>
            <p:ph sz="half" idx="1"/>
          </p:nvPr>
        </p:nvSpPr>
        <p:spPr>
          <a:xfrm>
            <a:off x="1159475" y="1690688"/>
            <a:ext cx="5043616" cy="4351338"/>
          </a:xfrm>
          <a:prstGeom prst="rect">
            <a:avLst/>
          </a:prstGeom>
        </p:spPr>
        <p:txBody>
          <a:bodyPr spcFirstLastPara="1" vert="horz" wrap="square" lIns="121900" tIns="121900" rIns="121900" bIns="121900" rtlCol="0" anchor="t" anchorCtr="0">
            <a:noAutofit/>
          </a:bodyPr>
          <a:lstStyle/>
          <a:p>
            <a:pPr marL="0" indent="0">
              <a:buNone/>
            </a:pPr>
            <a:r>
              <a:rPr lang="en" sz="2400" dirty="0"/>
              <a:t>Faculty Perspective…</a:t>
            </a:r>
            <a:endParaRPr sz="2400" dirty="0"/>
          </a:p>
          <a:p>
            <a:pPr>
              <a:spcBef>
                <a:spcPts val="2133"/>
              </a:spcBef>
            </a:pPr>
            <a:r>
              <a:rPr lang="en" sz="2400" dirty="0"/>
              <a:t>Enables faculty to provide real-time lessons, ensuring students have had the opportunity to ask instructor for clarifications</a:t>
            </a:r>
            <a:endParaRPr sz="2400" dirty="0"/>
          </a:p>
          <a:p>
            <a:r>
              <a:rPr lang="en" sz="2400" dirty="0"/>
              <a:t>Venue for faculty to get to know their students and students to interact with each other</a:t>
            </a:r>
            <a:endParaRPr sz="2400" dirty="0"/>
          </a:p>
          <a:p>
            <a:r>
              <a:rPr lang="en" sz="2400" dirty="0"/>
              <a:t>Potential for classroom-like engagement and interaction</a:t>
            </a:r>
            <a:endParaRPr sz="2400" dirty="0"/>
          </a:p>
        </p:txBody>
      </p:sp>
      <p:sp>
        <p:nvSpPr>
          <p:cNvPr id="91" name="Google Shape;91;p17"/>
          <p:cNvSpPr txBox="1">
            <a:spLocks noGrp="1"/>
          </p:cNvSpPr>
          <p:nvPr>
            <p:ph sz="half" idx="2"/>
          </p:nvPr>
        </p:nvSpPr>
        <p:spPr>
          <a:xfrm>
            <a:off x="6203091" y="1690688"/>
            <a:ext cx="5072448" cy="4351338"/>
          </a:xfrm>
          <a:prstGeom prst="rect">
            <a:avLst/>
          </a:prstGeom>
        </p:spPr>
        <p:txBody>
          <a:bodyPr spcFirstLastPara="1" vert="horz" wrap="square" lIns="121900" tIns="121900" rIns="121900" bIns="121900" rtlCol="0" anchor="t" anchorCtr="0">
            <a:noAutofit/>
          </a:bodyPr>
          <a:lstStyle/>
          <a:p>
            <a:pPr marL="0" indent="0">
              <a:buNone/>
            </a:pPr>
            <a:r>
              <a:rPr lang="en" sz="2400" dirty="0"/>
              <a:t>Student Perspective…</a:t>
            </a:r>
            <a:endParaRPr sz="2400" dirty="0"/>
          </a:p>
          <a:p>
            <a:pPr>
              <a:spcBef>
                <a:spcPts val="2133"/>
              </a:spcBef>
            </a:pPr>
            <a:r>
              <a:rPr lang="en" sz="2400" dirty="0"/>
              <a:t>Allows students to ask questions during class lessons and examples</a:t>
            </a:r>
            <a:endParaRPr sz="2400" dirty="0"/>
          </a:p>
          <a:p>
            <a:r>
              <a:rPr lang="en" sz="2400" dirty="0"/>
              <a:t>Allows students to receive real-time feedback regarding their work</a:t>
            </a:r>
            <a:endParaRPr sz="2400" dirty="0"/>
          </a:p>
          <a:p>
            <a:r>
              <a:rPr lang="en" sz="2400" dirty="0"/>
              <a:t>Consistent schedule helps with personal accountability and time management</a:t>
            </a:r>
            <a:endParaRPr sz="2400" dirty="0"/>
          </a:p>
          <a:p>
            <a:r>
              <a:rPr lang="en" sz="2400" dirty="0"/>
              <a:t>Allow for a better connection to the teacher and other students </a:t>
            </a:r>
            <a:endParaRPr sz="2400" dirty="0"/>
          </a:p>
        </p:txBody>
      </p:sp>
    </p:spTree>
    <p:extLst>
      <p:ext uri="{BB962C8B-B14F-4D97-AF65-F5344CB8AC3E}">
        <p14:creationId xmlns:p14="http://schemas.microsoft.com/office/powerpoint/2010/main" val="475823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8" name="Google Shape;98;p18"/>
          <p:cNvSpPr txBox="1">
            <a:spLocks noGrp="1"/>
          </p:cNvSpPr>
          <p:nvPr>
            <p:ph type="title"/>
          </p:nvPr>
        </p:nvSpPr>
        <p:spPr>
          <a:prstGeom prst="rect">
            <a:avLst/>
          </a:prstGeom>
        </p:spPr>
        <p:txBody>
          <a:bodyPr spcFirstLastPara="1" vert="horz" wrap="square" lIns="121900" tIns="121900" rIns="121900" bIns="121900" rtlCol="0" anchor="t" anchorCtr="0">
            <a:noAutofit/>
          </a:bodyPr>
          <a:lstStyle/>
          <a:p>
            <a:r>
              <a:rPr lang="en" sz="3200"/>
              <a:t>Synchronous Online Instruction</a:t>
            </a:r>
            <a:endParaRPr sz="3200"/>
          </a:p>
          <a:p>
            <a:r>
              <a:rPr lang="en" sz="3200"/>
              <a:t>Disadvantages &amp; Challenges</a:t>
            </a:r>
            <a:endParaRPr sz="3200"/>
          </a:p>
        </p:txBody>
      </p:sp>
      <p:sp>
        <p:nvSpPr>
          <p:cNvPr id="96" name="Google Shape;96;p18"/>
          <p:cNvSpPr txBox="1">
            <a:spLocks noGrp="1"/>
          </p:cNvSpPr>
          <p:nvPr>
            <p:ph sz="half" idx="1"/>
          </p:nvPr>
        </p:nvSpPr>
        <p:spPr>
          <a:xfrm>
            <a:off x="957175" y="1690688"/>
            <a:ext cx="5043616" cy="4351338"/>
          </a:xfrm>
          <a:prstGeom prst="rect">
            <a:avLst/>
          </a:prstGeom>
        </p:spPr>
        <p:txBody>
          <a:bodyPr spcFirstLastPara="1" vert="horz" wrap="square" lIns="121900" tIns="121900" rIns="121900" bIns="121900" rtlCol="0" anchor="t" anchorCtr="0">
            <a:noAutofit/>
          </a:bodyPr>
          <a:lstStyle/>
          <a:p>
            <a:pPr marL="0" indent="0">
              <a:buNone/>
            </a:pPr>
            <a:r>
              <a:rPr lang="en" sz="2400" dirty="0"/>
              <a:t>Faculty Perspective…</a:t>
            </a:r>
            <a:endParaRPr sz="2400" dirty="0"/>
          </a:p>
          <a:p>
            <a:pPr>
              <a:spcBef>
                <a:spcPts val="2133"/>
              </a:spcBef>
            </a:pPr>
            <a:r>
              <a:rPr lang="en" sz="2400" dirty="0"/>
              <a:t>Working from home may introduce distractions impacting scheduled instruction</a:t>
            </a:r>
            <a:endParaRPr sz="2400" dirty="0"/>
          </a:p>
          <a:p>
            <a:r>
              <a:rPr lang="en" sz="2400" dirty="0"/>
              <a:t>Internet and technology issues</a:t>
            </a:r>
            <a:endParaRPr sz="2400" dirty="0"/>
          </a:p>
          <a:p>
            <a:r>
              <a:rPr lang="en" sz="2400" dirty="0"/>
              <a:t>Difficult to see and engage all students during class sessions</a:t>
            </a:r>
            <a:endParaRPr sz="2400" dirty="0"/>
          </a:p>
          <a:p>
            <a:r>
              <a:rPr lang="en" sz="2400" dirty="0"/>
              <a:t>Privacy concerns</a:t>
            </a:r>
            <a:endParaRPr sz="2400" dirty="0"/>
          </a:p>
          <a:p>
            <a:r>
              <a:rPr lang="en" sz="2400" dirty="0"/>
              <a:t>May not have flexibility in home situation to meet “time certain” obligations</a:t>
            </a:r>
            <a:endParaRPr sz="2400" dirty="0"/>
          </a:p>
        </p:txBody>
      </p:sp>
      <p:sp>
        <p:nvSpPr>
          <p:cNvPr id="97" name="Google Shape;97;p18"/>
          <p:cNvSpPr txBox="1">
            <a:spLocks noGrp="1"/>
          </p:cNvSpPr>
          <p:nvPr>
            <p:ph sz="half" idx="2"/>
          </p:nvPr>
        </p:nvSpPr>
        <p:spPr>
          <a:xfrm>
            <a:off x="6203091" y="1690688"/>
            <a:ext cx="5072448" cy="4351338"/>
          </a:xfrm>
          <a:prstGeom prst="rect">
            <a:avLst/>
          </a:prstGeom>
        </p:spPr>
        <p:txBody>
          <a:bodyPr spcFirstLastPara="1" vert="horz" wrap="square" lIns="121900" tIns="121900" rIns="121900" bIns="121900" rtlCol="0" anchor="t" anchorCtr="0">
            <a:noAutofit/>
          </a:bodyPr>
          <a:lstStyle/>
          <a:p>
            <a:pPr marL="0" indent="0">
              <a:buNone/>
            </a:pPr>
            <a:r>
              <a:rPr lang="en" sz="2400" dirty="0"/>
              <a:t>Student Perspective…</a:t>
            </a:r>
            <a:endParaRPr sz="2400" dirty="0"/>
          </a:p>
          <a:p>
            <a:pPr>
              <a:spcBef>
                <a:spcPts val="2133"/>
              </a:spcBef>
            </a:pPr>
            <a:r>
              <a:rPr lang="en" sz="2400" dirty="0"/>
              <a:t>Internet and technology issues</a:t>
            </a:r>
            <a:endParaRPr sz="2400" dirty="0"/>
          </a:p>
          <a:p>
            <a:r>
              <a:rPr lang="en" sz="2400" dirty="0" smtClean="0"/>
              <a:t>Distractions</a:t>
            </a:r>
            <a:endParaRPr lang="en-US" sz="2400" dirty="0" smtClean="0"/>
          </a:p>
          <a:p>
            <a:r>
              <a:rPr lang="en" sz="2400" dirty="0" smtClean="0"/>
              <a:t>May </a:t>
            </a:r>
            <a:r>
              <a:rPr lang="en" sz="2400" dirty="0"/>
              <a:t>not have flexibility in home situation to meet “time certain” obligations</a:t>
            </a:r>
            <a:endParaRPr sz="2400" dirty="0"/>
          </a:p>
          <a:p>
            <a:r>
              <a:rPr lang="en" sz="2400" dirty="0"/>
              <a:t>Work obligations </a:t>
            </a:r>
            <a:endParaRPr sz="2400" dirty="0"/>
          </a:p>
          <a:p>
            <a:r>
              <a:rPr lang="en" sz="2400" dirty="0"/>
              <a:t>“Zoom fatigue” </a:t>
            </a:r>
            <a:endParaRPr sz="2400" dirty="0"/>
          </a:p>
        </p:txBody>
      </p:sp>
    </p:spTree>
    <p:extLst>
      <p:ext uri="{BB962C8B-B14F-4D97-AF65-F5344CB8AC3E}">
        <p14:creationId xmlns:p14="http://schemas.microsoft.com/office/powerpoint/2010/main" val="1375766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9"/>
          <p:cNvSpPr txBox="1">
            <a:spLocks noGrp="1"/>
          </p:cNvSpPr>
          <p:nvPr>
            <p:ph type="title"/>
          </p:nvPr>
        </p:nvSpPr>
        <p:spPr>
          <a:prstGeom prst="rect">
            <a:avLst/>
          </a:prstGeom>
        </p:spPr>
        <p:txBody>
          <a:bodyPr spcFirstLastPara="1" vert="horz" wrap="square" lIns="121900" tIns="121900" rIns="121900" bIns="121900" rtlCol="0" anchor="t" anchorCtr="0">
            <a:noAutofit/>
          </a:bodyPr>
          <a:lstStyle/>
          <a:p>
            <a:r>
              <a:rPr lang="en" sz="3200"/>
              <a:t>Synchronous Online Instruction: </a:t>
            </a:r>
            <a:endParaRPr sz="3200"/>
          </a:p>
          <a:p>
            <a:r>
              <a:rPr lang="en" sz="3200"/>
              <a:t>Good Practices</a:t>
            </a:r>
            <a:endParaRPr sz="3200"/>
          </a:p>
        </p:txBody>
      </p:sp>
      <p:sp>
        <p:nvSpPr>
          <p:cNvPr id="105" name="Google Shape;105;p19"/>
          <p:cNvSpPr txBox="1">
            <a:spLocks noGrp="1"/>
          </p:cNvSpPr>
          <p:nvPr>
            <p:ph idx="1"/>
          </p:nvPr>
        </p:nvSpPr>
        <p:spPr>
          <a:xfrm>
            <a:off x="4858107" y="597876"/>
            <a:ext cx="6868297" cy="6717323"/>
          </a:xfrm>
          <a:prstGeom prst="rect">
            <a:avLst/>
          </a:prstGeom>
          <a:ln w="9525" cap="flat" cmpd="sng">
            <a:solidFill>
              <a:schemeClr val="dk1"/>
            </a:solidFill>
            <a:prstDash val="solid"/>
            <a:round/>
            <a:headEnd type="none" w="sm" len="sm"/>
            <a:tailEnd type="none" w="sm" len="sm"/>
          </a:ln>
        </p:spPr>
        <p:txBody>
          <a:bodyPr spcFirstLastPara="1" vert="horz" wrap="square" lIns="121900" tIns="121900" rIns="121900" bIns="121900" rtlCol="0" anchor="t" anchorCtr="0">
            <a:noAutofit/>
          </a:bodyPr>
          <a:lstStyle/>
          <a:p>
            <a:pPr>
              <a:buClr>
                <a:srgbClr val="000000"/>
              </a:buClr>
            </a:pPr>
            <a:r>
              <a:rPr lang="en" sz="2000" dirty="0">
                <a:solidFill>
                  <a:schemeClr val="tx2"/>
                </a:solidFill>
              </a:rPr>
              <a:t>All (required) class meetings (days and times) must be included in the class schedule so that students are fully informed before enrolling in the </a:t>
            </a:r>
            <a:r>
              <a:rPr lang="en" sz="2000" dirty="0" smtClean="0">
                <a:solidFill>
                  <a:schemeClr val="tx2"/>
                </a:solidFill>
              </a:rPr>
              <a:t>class</a:t>
            </a:r>
            <a:endParaRPr lang="en-US" sz="2000" dirty="0" smtClean="0">
              <a:solidFill>
                <a:schemeClr val="tx2"/>
              </a:solidFill>
            </a:endParaRPr>
          </a:p>
          <a:p>
            <a:pPr>
              <a:buClr>
                <a:srgbClr val="000000"/>
              </a:buClr>
            </a:pPr>
            <a:r>
              <a:rPr lang="en" sz="2000" dirty="0" smtClean="0">
                <a:solidFill>
                  <a:schemeClr val="tx2"/>
                </a:solidFill>
              </a:rPr>
              <a:t>Optional/flexible </a:t>
            </a:r>
            <a:r>
              <a:rPr lang="en" sz="2000" dirty="0">
                <a:solidFill>
                  <a:schemeClr val="tx2"/>
                </a:solidFill>
              </a:rPr>
              <a:t>class meetings times may not need to be published in the class schedule, but a note in the class schedule should included if this will be an </a:t>
            </a:r>
            <a:r>
              <a:rPr lang="en" sz="2000" dirty="0" smtClean="0">
                <a:solidFill>
                  <a:schemeClr val="tx2"/>
                </a:solidFill>
              </a:rPr>
              <a:t>option</a:t>
            </a:r>
            <a:endParaRPr lang="en-US" sz="2000" dirty="0" smtClean="0">
              <a:solidFill>
                <a:schemeClr val="tx2"/>
              </a:solidFill>
            </a:endParaRPr>
          </a:p>
          <a:p>
            <a:pPr>
              <a:buClr>
                <a:srgbClr val="000000"/>
              </a:buClr>
            </a:pPr>
            <a:r>
              <a:rPr lang="en" sz="2000" dirty="0" smtClean="0">
                <a:solidFill>
                  <a:schemeClr val="tx2"/>
                </a:solidFill>
              </a:rPr>
              <a:t>Establish </a:t>
            </a:r>
            <a:r>
              <a:rPr lang="en" sz="2000" dirty="0">
                <a:solidFill>
                  <a:schemeClr val="tx2"/>
                </a:solidFill>
              </a:rPr>
              <a:t>clear schedule for synchronous sessions in syllabus; ensure days and times are consistent with info published with class </a:t>
            </a:r>
            <a:r>
              <a:rPr lang="en" sz="2000" dirty="0" smtClean="0">
                <a:solidFill>
                  <a:schemeClr val="tx2"/>
                </a:solidFill>
              </a:rPr>
              <a:t>schedule</a:t>
            </a:r>
            <a:endParaRPr lang="en-US" sz="2000" dirty="0" smtClean="0">
              <a:solidFill>
                <a:schemeClr val="tx2"/>
              </a:solidFill>
            </a:endParaRPr>
          </a:p>
          <a:p>
            <a:pPr>
              <a:buClr>
                <a:srgbClr val="000000"/>
              </a:buClr>
            </a:pPr>
            <a:r>
              <a:rPr lang="en" sz="2000" dirty="0" smtClean="0">
                <a:solidFill>
                  <a:schemeClr val="tx2"/>
                </a:solidFill>
              </a:rPr>
              <a:t>Record </a:t>
            </a:r>
            <a:r>
              <a:rPr lang="en" sz="2000" dirty="0">
                <a:solidFill>
                  <a:schemeClr val="tx2"/>
                </a:solidFill>
              </a:rPr>
              <a:t>and publish lectures, slides, and/or sample problems for the students who might not be able to make it to every class session </a:t>
            </a:r>
            <a:endParaRPr lang="en-US" sz="2000" dirty="0" smtClean="0">
              <a:solidFill>
                <a:schemeClr val="tx2"/>
              </a:solidFill>
            </a:endParaRPr>
          </a:p>
          <a:p>
            <a:pPr>
              <a:buClr>
                <a:srgbClr val="000000"/>
              </a:buClr>
            </a:pPr>
            <a:r>
              <a:rPr lang="en" sz="2000" dirty="0" smtClean="0">
                <a:solidFill>
                  <a:schemeClr val="tx2"/>
                </a:solidFill>
              </a:rPr>
              <a:t>Start </a:t>
            </a:r>
            <a:r>
              <a:rPr lang="en" sz="2000" dirty="0">
                <a:solidFill>
                  <a:schemeClr val="tx2"/>
                </a:solidFill>
              </a:rPr>
              <a:t>off each class with icebreakers or lighter conversation to break the tension before </a:t>
            </a:r>
            <a:r>
              <a:rPr lang="en" sz="2000" dirty="0" smtClean="0">
                <a:solidFill>
                  <a:schemeClr val="tx2"/>
                </a:solidFill>
              </a:rPr>
              <a:t>beginning</a:t>
            </a:r>
            <a:endParaRPr lang="en-US" sz="2000" dirty="0" smtClean="0">
              <a:solidFill>
                <a:schemeClr val="tx2"/>
              </a:solidFill>
            </a:endParaRPr>
          </a:p>
          <a:p>
            <a:pPr>
              <a:buClr>
                <a:srgbClr val="000000"/>
              </a:buClr>
            </a:pPr>
            <a:r>
              <a:rPr lang="en" sz="2000" dirty="0" smtClean="0">
                <a:solidFill>
                  <a:schemeClr val="tx2"/>
                </a:solidFill>
              </a:rPr>
              <a:t>Make </a:t>
            </a:r>
            <a:r>
              <a:rPr lang="en" sz="2000" dirty="0">
                <a:solidFill>
                  <a:schemeClr val="tx2"/>
                </a:solidFill>
              </a:rPr>
              <a:t>sure to stop for questions as students might be typing questions if they do not feel comfortable speaking</a:t>
            </a:r>
            <a:endParaRPr sz="2000" dirty="0">
              <a:solidFill>
                <a:schemeClr val="tx2"/>
              </a:solidFill>
            </a:endParaRPr>
          </a:p>
        </p:txBody>
      </p:sp>
    </p:spTree>
    <p:extLst>
      <p:ext uri="{BB962C8B-B14F-4D97-AF65-F5344CB8AC3E}">
        <p14:creationId xmlns:p14="http://schemas.microsoft.com/office/powerpoint/2010/main" val="109837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0"/>
          <p:cNvSpPr txBox="1">
            <a:spLocks noGrp="1"/>
          </p:cNvSpPr>
          <p:nvPr>
            <p:ph type="title"/>
          </p:nvPr>
        </p:nvSpPr>
        <p:spPr>
          <a:prstGeom prst="rect">
            <a:avLst/>
          </a:prstGeom>
        </p:spPr>
        <p:txBody>
          <a:bodyPr spcFirstLastPara="1" vert="horz" wrap="square" lIns="121900" tIns="121900" rIns="121900" bIns="121900" rtlCol="0" anchor="t" anchorCtr="0">
            <a:noAutofit/>
          </a:bodyPr>
          <a:lstStyle/>
          <a:p>
            <a:r>
              <a:rPr lang="en"/>
              <a:t>Required Camera Use </a:t>
            </a:r>
            <a:endParaRPr/>
          </a:p>
        </p:txBody>
      </p:sp>
      <p:sp>
        <p:nvSpPr>
          <p:cNvPr id="111" name="Google Shape;111;p20"/>
          <p:cNvSpPr txBox="1"/>
          <p:nvPr/>
        </p:nvSpPr>
        <p:spPr>
          <a:xfrm>
            <a:off x="1260388" y="1027906"/>
            <a:ext cx="10644397" cy="5583909"/>
          </a:xfrm>
          <a:prstGeom prst="rect">
            <a:avLst/>
          </a:prstGeom>
          <a:noFill/>
          <a:ln>
            <a:noFill/>
          </a:ln>
        </p:spPr>
        <p:txBody>
          <a:bodyPr spcFirstLastPara="1" wrap="square" lIns="121900" tIns="121900" rIns="121900" bIns="121900" anchor="t" anchorCtr="0">
            <a:noAutofit/>
          </a:bodyPr>
          <a:lstStyle/>
          <a:p>
            <a:r>
              <a:rPr lang="en" sz="2400" dirty="0">
                <a:solidFill>
                  <a:schemeClr val="tx2"/>
                </a:solidFill>
                <a:ea typeface="Roboto"/>
                <a:cs typeface="Roboto"/>
                <a:sym typeface="Roboto"/>
              </a:rPr>
              <a:t>Camera Use</a:t>
            </a:r>
            <a:endParaRPr sz="2400" dirty="0">
              <a:solidFill>
                <a:schemeClr val="tx2"/>
              </a:solidFill>
              <a:ea typeface="Roboto"/>
              <a:cs typeface="Roboto"/>
              <a:sym typeface="Roboto"/>
            </a:endParaRPr>
          </a:p>
          <a:p>
            <a:pPr marL="609585" indent="-423323">
              <a:buSzPts val="1400"/>
              <a:buFont typeface="Roboto"/>
              <a:buChar char="❏"/>
            </a:pPr>
            <a:r>
              <a:rPr lang="en" sz="2200" dirty="0">
                <a:solidFill>
                  <a:schemeClr val="tx2"/>
                </a:solidFill>
                <a:ea typeface="Roboto"/>
                <a:cs typeface="Roboto"/>
                <a:sym typeface="Roboto"/>
              </a:rPr>
              <a:t>During synchronous courses to ensure enrolled students are “there”</a:t>
            </a:r>
            <a:endParaRPr sz="2200" dirty="0">
              <a:solidFill>
                <a:schemeClr val="tx2"/>
              </a:solidFill>
              <a:ea typeface="Roboto"/>
              <a:cs typeface="Roboto"/>
              <a:sym typeface="Roboto"/>
            </a:endParaRPr>
          </a:p>
          <a:p>
            <a:pPr marL="609585" indent="-423323">
              <a:buSzPts val="1400"/>
              <a:buFont typeface="Roboto"/>
              <a:buChar char="❏"/>
            </a:pPr>
            <a:r>
              <a:rPr lang="en" sz="2200" dirty="0">
                <a:solidFill>
                  <a:schemeClr val="tx2"/>
                </a:solidFill>
                <a:ea typeface="Roboto"/>
                <a:cs typeface="Roboto"/>
                <a:sym typeface="Roboto"/>
              </a:rPr>
              <a:t>During synchronous courses to promote engagement between students and between students and instructor</a:t>
            </a:r>
            <a:endParaRPr sz="2200" dirty="0">
              <a:solidFill>
                <a:schemeClr val="tx2"/>
              </a:solidFill>
              <a:ea typeface="Roboto"/>
              <a:cs typeface="Roboto"/>
              <a:sym typeface="Roboto"/>
            </a:endParaRPr>
          </a:p>
          <a:p>
            <a:pPr marL="609585" indent="-423323">
              <a:buSzPts val="1400"/>
              <a:buFont typeface="Roboto"/>
              <a:buChar char="❏"/>
            </a:pPr>
            <a:r>
              <a:rPr lang="en" sz="2200" dirty="0">
                <a:solidFill>
                  <a:schemeClr val="tx2"/>
                </a:solidFill>
                <a:ea typeface="Roboto"/>
                <a:cs typeface="Roboto"/>
                <a:sym typeface="Roboto"/>
              </a:rPr>
              <a:t>During assessments to ensure assessment integrity</a:t>
            </a:r>
            <a:endParaRPr sz="2200" dirty="0">
              <a:solidFill>
                <a:schemeClr val="tx2"/>
              </a:solidFill>
              <a:ea typeface="Roboto"/>
              <a:cs typeface="Roboto"/>
              <a:sym typeface="Roboto"/>
            </a:endParaRPr>
          </a:p>
          <a:p>
            <a:pPr marL="609585" indent="-423323">
              <a:buSzPts val="1400"/>
              <a:buFont typeface="Roboto"/>
              <a:buChar char="❏"/>
            </a:pPr>
            <a:r>
              <a:rPr lang="en" sz="2200" dirty="0">
                <a:solidFill>
                  <a:schemeClr val="tx2"/>
                </a:solidFill>
                <a:ea typeface="Roboto"/>
                <a:cs typeface="Roboto"/>
                <a:sym typeface="Roboto"/>
              </a:rPr>
              <a:t>Necessary for performance-based skills demonstrations</a:t>
            </a:r>
            <a:endParaRPr sz="2200" dirty="0">
              <a:solidFill>
                <a:schemeClr val="tx2"/>
              </a:solidFill>
              <a:ea typeface="Roboto"/>
              <a:cs typeface="Roboto"/>
              <a:sym typeface="Roboto"/>
            </a:endParaRPr>
          </a:p>
          <a:p>
            <a:endParaRPr sz="2400" dirty="0">
              <a:solidFill>
                <a:schemeClr val="tx2"/>
              </a:solidFill>
              <a:ea typeface="Roboto"/>
              <a:cs typeface="Roboto"/>
              <a:sym typeface="Roboto"/>
            </a:endParaRPr>
          </a:p>
          <a:p>
            <a:r>
              <a:rPr lang="en" sz="2400" dirty="0">
                <a:solidFill>
                  <a:schemeClr val="tx2"/>
                </a:solidFill>
                <a:ea typeface="Roboto"/>
                <a:cs typeface="Roboto"/>
                <a:sym typeface="Roboto"/>
              </a:rPr>
              <a:t>Good Practice</a:t>
            </a:r>
            <a:endParaRPr sz="2400" dirty="0">
              <a:solidFill>
                <a:schemeClr val="tx2"/>
              </a:solidFill>
              <a:ea typeface="Roboto"/>
              <a:cs typeface="Roboto"/>
              <a:sym typeface="Roboto"/>
            </a:endParaRPr>
          </a:p>
          <a:p>
            <a:pPr marL="609585" indent="-423323">
              <a:buSzPts val="1400"/>
              <a:buFont typeface="Roboto"/>
              <a:buChar char="❏"/>
            </a:pPr>
            <a:r>
              <a:rPr lang="en" sz="2200" dirty="0">
                <a:solidFill>
                  <a:schemeClr val="tx2"/>
                </a:solidFill>
                <a:ea typeface="Roboto"/>
                <a:cs typeface="Roboto"/>
                <a:sym typeface="Roboto"/>
              </a:rPr>
              <a:t>Communicate expectations for camera use clearly in the class schedule and syllabus</a:t>
            </a:r>
            <a:endParaRPr sz="2200" dirty="0">
              <a:solidFill>
                <a:schemeClr val="tx2"/>
              </a:solidFill>
              <a:ea typeface="Roboto"/>
              <a:cs typeface="Roboto"/>
              <a:sym typeface="Roboto"/>
            </a:endParaRPr>
          </a:p>
          <a:p>
            <a:pPr marL="609585" indent="-423323">
              <a:buSzPts val="1400"/>
              <a:buFont typeface="Roboto"/>
              <a:buChar char="❏"/>
            </a:pPr>
            <a:r>
              <a:rPr lang="en" sz="2200" dirty="0">
                <a:solidFill>
                  <a:schemeClr val="tx2"/>
                </a:solidFill>
                <a:ea typeface="Roboto"/>
                <a:cs typeface="Roboto"/>
                <a:sym typeface="Roboto"/>
              </a:rPr>
              <a:t>Consider alternate means, when </a:t>
            </a:r>
            <a:r>
              <a:rPr lang="en" sz="2200" dirty="0" smtClean="0">
                <a:solidFill>
                  <a:schemeClr val="tx2"/>
                </a:solidFill>
                <a:ea typeface="Roboto"/>
                <a:cs typeface="Roboto"/>
                <a:sym typeface="Roboto"/>
              </a:rPr>
              <a:t>appropriate</a:t>
            </a:r>
            <a:r>
              <a:rPr lang="en-US" sz="2200" dirty="0" smtClean="0">
                <a:solidFill>
                  <a:schemeClr val="tx2"/>
                </a:solidFill>
                <a:ea typeface="Roboto"/>
                <a:cs typeface="Roboto"/>
                <a:sym typeface="Roboto"/>
              </a:rPr>
              <a:t>,</a:t>
            </a:r>
            <a:r>
              <a:rPr lang="en" sz="2200" dirty="0" smtClean="0">
                <a:solidFill>
                  <a:schemeClr val="tx2"/>
                </a:solidFill>
                <a:ea typeface="Roboto"/>
                <a:cs typeface="Roboto"/>
                <a:sym typeface="Roboto"/>
              </a:rPr>
              <a:t> </a:t>
            </a:r>
            <a:r>
              <a:rPr lang="en" sz="2200" dirty="0">
                <a:solidFill>
                  <a:schemeClr val="tx2"/>
                </a:solidFill>
                <a:ea typeface="Roboto"/>
                <a:cs typeface="Roboto"/>
                <a:sym typeface="Roboto"/>
              </a:rPr>
              <a:t>for engaging students who have limited camera access (i.e. camera use only </a:t>
            </a:r>
            <a:r>
              <a:rPr lang="en" sz="2200" dirty="0" smtClean="0">
                <a:solidFill>
                  <a:schemeClr val="tx2"/>
                </a:solidFill>
                <a:ea typeface="Roboto"/>
                <a:cs typeface="Roboto"/>
                <a:sym typeface="Roboto"/>
              </a:rPr>
              <a:t>during </a:t>
            </a:r>
            <a:r>
              <a:rPr lang="en" sz="2200" dirty="0">
                <a:solidFill>
                  <a:schemeClr val="tx2"/>
                </a:solidFill>
                <a:ea typeface="Roboto"/>
                <a:cs typeface="Roboto"/>
                <a:sym typeface="Roboto"/>
              </a:rPr>
              <a:t>designated assessment on specified days and times)</a:t>
            </a:r>
            <a:endParaRPr sz="2200" dirty="0">
              <a:solidFill>
                <a:schemeClr val="tx2"/>
              </a:solidFill>
              <a:ea typeface="Roboto"/>
              <a:cs typeface="Roboto"/>
              <a:sym typeface="Roboto"/>
            </a:endParaRPr>
          </a:p>
          <a:p>
            <a:endParaRPr sz="2400" dirty="0">
              <a:solidFill>
                <a:schemeClr val="tx2"/>
              </a:solidFill>
              <a:ea typeface="Roboto"/>
              <a:cs typeface="Roboto"/>
              <a:sym typeface="Roboto"/>
            </a:endParaRPr>
          </a:p>
          <a:p>
            <a:r>
              <a:rPr lang="en" sz="2400" dirty="0">
                <a:solidFill>
                  <a:schemeClr val="tx2"/>
                </a:solidFill>
                <a:ea typeface="Roboto"/>
                <a:cs typeface="Roboto"/>
                <a:sym typeface="Roboto"/>
              </a:rPr>
              <a:t>Rising Issue</a:t>
            </a:r>
            <a:endParaRPr sz="2400" dirty="0">
              <a:solidFill>
                <a:schemeClr val="tx2"/>
              </a:solidFill>
              <a:ea typeface="Roboto"/>
              <a:cs typeface="Roboto"/>
              <a:sym typeface="Roboto"/>
            </a:endParaRPr>
          </a:p>
          <a:p>
            <a:pPr marL="609585" indent="-423323">
              <a:buSzPts val="1400"/>
              <a:buFont typeface="Roboto"/>
              <a:buChar char="❏"/>
            </a:pPr>
            <a:r>
              <a:rPr lang="en" sz="2200" dirty="0">
                <a:solidFill>
                  <a:schemeClr val="tx2"/>
                </a:solidFill>
                <a:ea typeface="Roboto"/>
                <a:cs typeface="Roboto"/>
                <a:sym typeface="Roboto"/>
              </a:rPr>
              <a:t>Equity and privacy issues for students</a:t>
            </a:r>
            <a:endParaRPr sz="2200" dirty="0">
              <a:solidFill>
                <a:schemeClr val="tx2"/>
              </a:solidFill>
              <a:ea typeface="Roboto"/>
              <a:cs typeface="Roboto"/>
              <a:sym typeface="Roboto"/>
            </a:endParaRPr>
          </a:p>
          <a:p>
            <a:endParaRPr sz="2400" dirty="0">
              <a:solidFill>
                <a:schemeClr val="tx2"/>
              </a:solidFill>
              <a:ea typeface="Roboto"/>
              <a:cs typeface="Roboto"/>
              <a:sym typeface="Roboto"/>
            </a:endParaRPr>
          </a:p>
          <a:p>
            <a:endParaRPr sz="2400" dirty="0">
              <a:solidFill>
                <a:schemeClr val="tx2"/>
              </a:solidFill>
              <a:ea typeface="Roboto"/>
              <a:cs typeface="Roboto"/>
              <a:sym typeface="Roboto"/>
            </a:endParaRPr>
          </a:p>
          <a:p>
            <a:endParaRPr sz="2400" dirty="0">
              <a:solidFill>
                <a:schemeClr val="tx2"/>
              </a:solidFill>
              <a:ea typeface="Roboto"/>
              <a:cs typeface="Roboto"/>
              <a:sym typeface="Roboto"/>
            </a:endParaRPr>
          </a:p>
        </p:txBody>
      </p:sp>
    </p:spTree>
    <p:extLst>
      <p:ext uri="{BB962C8B-B14F-4D97-AF65-F5344CB8AC3E}">
        <p14:creationId xmlns:p14="http://schemas.microsoft.com/office/powerpoint/2010/main" val="1836195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1"/>
          <p:cNvSpPr txBox="1">
            <a:spLocks noGrp="1"/>
          </p:cNvSpPr>
          <p:nvPr>
            <p:ph type="title"/>
          </p:nvPr>
        </p:nvSpPr>
        <p:spPr>
          <a:xfrm>
            <a:off x="393357" y="283133"/>
            <a:ext cx="3128319" cy="3576680"/>
          </a:xfrm>
          <a:prstGeom prst="rect">
            <a:avLst/>
          </a:prstGeom>
        </p:spPr>
        <p:txBody>
          <a:bodyPr spcFirstLastPara="1" vert="horz" wrap="square" lIns="121900" tIns="121900" rIns="121900" bIns="121900" rtlCol="0" anchor="t" anchorCtr="0">
            <a:noAutofit/>
          </a:bodyPr>
          <a:lstStyle/>
          <a:p>
            <a:r>
              <a:rPr lang="en"/>
              <a:t>SSCCC Student Survey Highlights:</a:t>
            </a:r>
            <a:br>
              <a:rPr lang="en"/>
            </a:br>
            <a:r>
              <a:rPr lang="en"/>
              <a:t>Required Camera Use</a:t>
            </a:r>
            <a:endParaRPr dirty="0"/>
          </a:p>
        </p:txBody>
      </p:sp>
      <p:sp>
        <p:nvSpPr>
          <p:cNvPr id="117" name="Google Shape;117;p21"/>
          <p:cNvSpPr txBox="1">
            <a:spLocks noGrp="1"/>
          </p:cNvSpPr>
          <p:nvPr>
            <p:ph idx="1"/>
          </p:nvPr>
        </p:nvSpPr>
        <p:spPr>
          <a:prstGeom prst="rect">
            <a:avLst/>
          </a:prstGeom>
        </p:spPr>
        <p:txBody>
          <a:bodyPr spcFirstLastPara="1" vert="horz" wrap="square" lIns="121900" tIns="121900" rIns="121900" bIns="121900" rtlCol="0" anchor="t" anchorCtr="0">
            <a:noAutofit/>
          </a:bodyPr>
          <a:lstStyle/>
          <a:p>
            <a:pPr marL="0" indent="0"/>
            <a:r>
              <a:rPr lang="en" sz="2400" dirty="0" smtClean="0">
                <a:solidFill>
                  <a:schemeClr val="bg1"/>
                </a:solidFill>
              </a:rPr>
              <a:t>The required use of cameras during synchronous Zoom lectures presents real equity and privacy concerns. </a:t>
            </a:r>
            <a:endParaRPr sz="2400" dirty="0">
              <a:solidFill>
                <a:schemeClr val="bg1"/>
              </a:solidFill>
            </a:endParaRPr>
          </a:p>
        </p:txBody>
      </p:sp>
      <p:sp>
        <p:nvSpPr>
          <p:cNvPr id="118" name="Google Shape;118;p21"/>
          <p:cNvSpPr txBox="1">
            <a:spLocks noGrp="1"/>
          </p:cNvSpPr>
          <p:nvPr>
            <p:ph type="body" idx="4294967295"/>
          </p:nvPr>
        </p:nvSpPr>
        <p:spPr>
          <a:xfrm>
            <a:off x="5228614" y="36948"/>
            <a:ext cx="6078293" cy="6611937"/>
          </a:xfrm>
          <a:prstGeom prst="rect">
            <a:avLst/>
          </a:prstGeom>
        </p:spPr>
        <p:txBody>
          <a:bodyPr spcFirstLastPara="1" vert="horz" wrap="square" lIns="121900" tIns="121900" rIns="121900" bIns="121900" rtlCol="0" anchor="t" anchorCtr="0">
            <a:noAutofit/>
          </a:bodyPr>
          <a:lstStyle/>
          <a:p>
            <a:pPr marL="0" indent="0">
              <a:lnSpc>
                <a:spcPct val="115000"/>
              </a:lnSpc>
              <a:buNone/>
            </a:pPr>
            <a:r>
              <a:rPr lang="en" sz="2400" b="1" dirty="0">
                <a:highlight>
                  <a:srgbClr val="FFFFFF"/>
                </a:highlight>
              </a:rPr>
              <a:t>Are you required to turn on your camera during lectures?</a:t>
            </a:r>
            <a:endParaRPr sz="2400" b="1" dirty="0">
              <a:highlight>
                <a:srgbClr val="FFFFFF"/>
              </a:highlight>
            </a:endParaRPr>
          </a:p>
          <a:p>
            <a:pPr marL="0" indent="0">
              <a:lnSpc>
                <a:spcPct val="115000"/>
              </a:lnSpc>
              <a:spcBef>
                <a:spcPts val="2133"/>
              </a:spcBef>
              <a:buNone/>
            </a:pPr>
            <a:r>
              <a:rPr lang="en" sz="2400" dirty="0">
                <a:highlight>
                  <a:srgbClr val="FFFFFF"/>
                </a:highlight>
              </a:rPr>
              <a:t>77.3% selected No</a:t>
            </a:r>
            <a:endParaRPr sz="2400" dirty="0">
              <a:highlight>
                <a:srgbClr val="FFFFFF"/>
              </a:highlight>
            </a:endParaRPr>
          </a:p>
          <a:p>
            <a:pPr marL="0" indent="0">
              <a:lnSpc>
                <a:spcPct val="115000"/>
              </a:lnSpc>
              <a:spcBef>
                <a:spcPts val="2133"/>
              </a:spcBef>
              <a:buNone/>
            </a:pPr>
            <a:r>
              <a:rPr lang="en" sz="2400" dirty="0">
                <a:highlight>
                  <a:srgbClr val="FFFFFF"/>
                </a:highlight>
              </a:rPr>
              <a:t>22.7% selected Yes </a:t>
            </a:r>
            <a:endParaRPr sz="2400" dirty="0">
              <a:highlight>
                <a:srgbClr val="FFFFFF"/>
              </a:highlight>
            </a:endParaRPr>
          </a:p>
          <a:p>
            <a:pPr marL="0" indent="0">
              <a:lnSpc>
                <a:spcPct val="115000"/>
              </a:lnSpc>
              <a:spcBef>
                <a:spcPts val="2133"/>
              </a:spcBef>
              <a:buNone/>
            </a:pPr>
            <a:r>
              <a:rPr lang="en" sz="2400" b="1" dirty="0">
                <a:highlight>
                  <a:srgbClr val="FFFFFF"/>
                </a:highlight>
              </a:rPr>
              <a:t>Were you enrolled in a class that at the time of registration stated would be asynchronous but later became synchronous?</a:t>
            </a:r>
            <a:endParaRPr sz="2400" b="1" dirty="0">
              <a:highlight>
                <a:srgbClr val="FFFFFF"/>
              </a:highlight>
            </a:endParaRPr>
          </a:p>
          <a:p>
            <a:pPr marL="0" indent="0">
              <a:lnSpc>
                <a:spcPct val="115000"/>
              </a:lnSpc>
              <a:spcBef>
                <a:spcPts val="2133"/>
              </a:spcBef>
              <a:buNone/>
            </a:pPr>
            <a:r>
              <a:rPr lang="en" sz="2400" dirty="0">
                <a:highlight>
                  <a:srgbClr val="FFFFFF"/>
                </a:highlight>
              </a:rPr>
              <a:t>76.3% selected No</a:t>
            </a:r>
            <a:endParaRPr sz="2400" dirty="0">
              <a:highlight>
                <a:srgbClr val="FFFFFF"/>
              </a:highlight>
            </a:endParaRPr>
          </a:p>
          <a:p>
            <a:pPr marL="0" indent="0">
              <a:lnSpc>
                <a:spcPct val="115000"/>
              </a:lnSpc>
              <a:buNone/>
            </a:pPr>
            <a:r>
              <a:rPr lang="en" sz="2400" dirty="0">
                <a:highlight>
                  <a:srgbClr val="FFFFFF"/>
                </a:highlight>
              </a:rPr>
              <a:t>18.6% selected Yes </a:t>
            </a:r>
            <a:endParaRPr sz="2400" dirty="0">
              <a:highlight>
                <a:srgbClr val="FFFFFF"/>
              </a:highlight>
            </a:endParaRPr>
          </a:p>
          <a:p>
            <a:pPr marL="0" indent="0">
              <a:lnSpc>
                <a:spcPct val="115000"/>
              </a:lnSpc>
              <a:spcAft>
                <a:spcPts val="2133"/>
              </a:spcAft>
              <a:buNone/>
            </a:pPr>
            <a:r>
              <a:rPr lang="en" sz="2400" dirty="0"/>
              <a:t>5.1% selected other or entered an alternative response</a:t>
            </a:r>
            <a:endParaRPr sz="2400" dirty="0"/>
          </a:p>
        </p:txBody>
      </p:sp>
      <p:sp>
        <p:nvSpPr>
          <p:cNvPr id="5" name="Google Shape;117;p21"/>
          <p:cNvSpPr txBox="1">
            <a:spLocks/>
          </p:cNvSpPr>
          <p:nvPr/>
        </p:nvSpPr>
        <p:spPr>
          <a:xfrm>
            <a:off x="393357" y="3859752"/>
            <a:ext cx="2336800" cy="2951255"/>
          </a:xfrm>
          <a:prstGeom prst="rect">
            <a:avLst/>
          </a:prstGeom>
        </p:spPr>
        <p:txBody>
          <a:bodyPr spcFirstLastPara="1" vert="horz" wrap="square" lIns="121900" tIns="121900" rIns="121900" bIns="1219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rgbClr val="674831"/>
                </a:solidFill>
                <a:latin typeface="Gill Sans" panose="020B0502020104020203" pitchFamily="34" charset="-79"/>
                <a:ea typeface="+mn-ea"/>
                <a:cs typeface="Gill Sans" panose="020B0502020104020203" pitchFamily="34" charset="-79"/>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rgbClr val="674831"/>
                </a:solidFill>
                <a:latin typeface="Gill Sans" panose="020B0502020104020203" pitchFamily="34" charset="-79"/>
                <a:ea typeface="+mn-ea"/>
                <a:cs typeface="Gill Sans" panose="020B0502020104020203" pitchFamily="34" charset="-79"/>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rgbClr val="674831"/>
                </a:solidFill>
                <a:latin typeface="Gill Sans" panose="020B0502020104020203" pitchFamily="34" charset="-79"/>
                <a:ea typeface="+mn-ea"/>
                <a:cs typeface="Gill Sans" panose="020B0502020104020203" pitchFamily="34" charset="-79"/>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rgbClr val="674831"/>
                </a:solidFill>
                <a:latin typeface="Gill Sans" panose="020B0502020104020203" pitchFamily="34" charset="-79"/>
                <a:ea typeface="+mn-ea"/>
                <a:cs typeface="Gill Sans" panose="020B0502020104020203" pitchFamily="34" charset="-79"/>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rgbClr val="674831"/>
                </a:solidFill>
                <a:latin typeface="Gill Sans" panose="020B0502020104020203" pitchFamily="34" charset="-79"/>
                <a:ea typeface="+mn-ea"/>
                <a:cs typeface="Gill Sans" panose="020B0502020104020203" pitchFamily="34" charset="-79"/>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 sz="2000" dirty="0" smtClean="0">
                <a:solidFill>
                  <a:schemeClr val="bg1"/>
                </a:solidFill>
              </a:rPr>
              <a:t>The required use of cameras during synchronous Zoom lectures presents real equity and privacy concerns. </a:t>
            </a:r>
            <a:endParaRPr lang="en" sz="2000" dirty="0">
              <a:solidFill>
                <a:schemeClr val="bg1"/>
              </a:solidFill>
            </a:endParaRPr>
          </a:p>
        </p:txBody>
      </p:sp>
    </p:spTree>
    <p:extLst>
      <p:ext uri="{BB962C8B-B14F-4D97-AF65-F5344CB8AC3E}">
        <p14:creationId xmlns:p14="http://schemas.microsoft.com/office/powerpoint/2010/main" val="430443056"/>
      </p:ext>
    </p:extLst>
  </p:cSld>
  <p:clrMapOvr>
    <a:masterClrMapping/>
  </p:clrMapOvr>
</p:sld>
</file>

<file path=ppt/theme/theme1.xml><?xml version="1.0" encoding="utf-8"?>
<a:theme xmlns:a="http://schemas.openxmlformats.org/drawingml/2006/main" name="Office Theme">
  <a:themeElements>
    <a:clrScheme name="ASCCC colors">
      <a:dk1>
        <a:srgbClr val="E02826"/>
      </a:dk1>
      <a:lt1>
        <a:srgbClr val="FFFFFF"/>
      </a:lt1>
      <a:dk2>
        <a:srgbClr val="513628"/>
      </a:dk2>
      <a:lt2>
        <a:srgbClr val="E7E6E6"/>
      </a:lt2>
      <a:accent1>
        <a:srgbClr val="E02826"/>
      </a:accent1>
      <a:accent2>
        <a:srgbClr val="93011D"/>
      </a:accent2>
      <a:accent3>
        <a:srgbClr val="FAA01E"/>
      </a:accent3>
      <a:accent4>
        <a:srgbClr val="888888"/>
      </a:accent4>
      <a:accent5>
        <a:srgbClr val="005691"/>
      </a:accent5>
      <a:accent6>
        <a:srgbClr val="00A593"/>
      </a:accent6>
      <a:hlink>
        <a:srgbClr val="5C3628"/>
      </a:hlink>
      <a:folHlink>
        <a:srgbClr val="5C3628"/>
      </a:folHlink>
    </a:clrScheme>
    <a:fontScheme name="ASCCC Fonts">
      <a:majorFont>
        <a:latin typeface="Palatino Linotype"/>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SCCC ppt template 2019 Angles.potx" id="{239B16E2-EFE0-1E48-955F-F31F36DCC136}" vid="{2850D0FC-0657-1249-A6E0-222B34B6E95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ASCCC ppt template 2019 Angles</Template>
  <TotalTime>24</TotalTime>
  <Words>1324</Words>
  <Application>Microsoft Macintosh PowerPoint</Application>
  <PresentationFormat>Widescreen</PresentationFormat>
  <Paragraphs>156</Paragraphs>
  <Slides>14</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Calibri</vt:lpstr>
      <vt:lpstr>Gill Sans</vt:lpstr>
      <vt:lpstr>Gill Sans MT</vt:lpstr>
      <vt:lpstr>Gill Sans Ultra Bold</vt:lpstr>
      <vt:lpstr>Palatino</vt:lpstr>
      <vt:lpstr>Palatino Linotype</vt:lpstr>
      <vt:lpstr>Arial</vt:lpstr>
      <vt:lpstr>Roboto</vt:lpstr>
      <vt:lpstr>Office Theme</vt:lpstr>
      <vt:lpstr>Challenges and Opportunities Regarding Camera Use and Synchronous Online Instruction</vt:lpstr>
      <vt:lpstr>Description</vt:lpstr>
      <vt:lpstr>Synchronous Online Instruction</vt:lpstr>
      <vt:lpstr>SSCCC Student Survey Highlights: Synchronous Online Instruction</vt:lpstr>
      <vt:lpstr>Synchronous Online Instruction Advantages &amp; Opportunities</vt:lpstr>
      <vt:lpstr>Synchronous Online Instruction Disadvantages &amp; Challenges</vt:lpstr>
      <vt:lpstr>Synchronous Online Instruction:  Good Practices</vt:lpstr>
      <vt:lpstr>Required Camera Use </vt:lpstr>
      <vt:lpstr>SSCCC Student Survey Highlights: Required Camera Use</vt:lpstr>
      <vt:lpstr>Required Camera Use Advantages &amp; Opportunities</vt:lpstr>
      <vt:lpstr>Required Camera Use Disadvantages &amp; Challenges</vt:lpstr>
      <vt:lpstr>Required  Camera Use:  Good Practices</vt:lpstr>
      <vt:lpstr>Chancellor’s Office Legal Opinion</vt:lpstr>
      <vt:lpstr>Closing Thoughts  Questions?   Comments? </vt:lpstr>
    </vt:vector>
  </TitlesOfParts>
  <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Challenges and Opportunities Regarding Camera Use and Synchronous Online Instruction</dc:title>
  <dc:creator>Microsoft Office User</dc:creator>
  <cp:lastModifiedBy>Microsoft Office User</cp:lastModifiedBy>
  <cp:revision>4</cp:revision>
  <dcterms:created xsi:type="dcterms:W3CDTF">2020-10-29T18:04:40Z</dcterms:created>
  <dcterms:modified xsi:type="dcterms:W3CDTF">2020-10-29T18:29:13Z</dcterms:modified>
</cp:coreProperties>
</file>