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Lst>
  <p:notesMasterIdLst>
    <p:notesMasterId r:id="rId31"/>
  </p:notesMasterIdLst>
  <p:sldIdLst>
    <p:sldId id="256" r:id="rId6"/>
    <p:sldId id="258" r:id="rId7"/>
    <p:sldId id="348" r:id="rId8"/>
    <p:sldId id="347" r:id="rId9"/>
    <p:sldId id="344" r:id="rId10"/>
    <p:sldId id="323" r:id="rId11"/>
    <p:sldId id="263" r:id="rId12"/>
    <p:sldId id="264" r:id="rId13"/>
    <p:sldId id="321" r:id="rId14"/>
    <p:sldId id="331" r:id="rId15"/>
    <p:sldId id="330" r:id="rId16"/>
    <p:sldId id="332" r:id="rId17"/>
    <p:sldId id="319" r:id="rId18"/>
    <p:sldId id="329" r:id="rId19"/>
    <p:sldId id="356" r:id="rId20"/>
    <p:sldId id="334" r:id="rId21"/>
    <p:sldId id="357" r:id="rId22"/>
    <p:sldId id="349" r:id="rId23"/>
    <p:sldId id="351" r:id="rId24"/>
    <p:sldId id="352" r:id="rId25"/>
    <p:sldId id="340" r:id="rId26"/>
    <p:sldId id="261" r:id="rId27"/>
    <p:sldId id="353" r:id="rId28"/>
    <p:sldId id="354" r:id="rId29"/>
    <p:sldId id="3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DA7681-7003-6E85-CC34-359766C4B630}" name="Nili Kirschner" initials="NK" userId="S::k0319694@yccd.edu::9a136f2d-d6b7-4e62-a9a8-9fcae82695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4FCAD-5245-16CF-2F36-3BD050B429E1}" v="107" dt="2023-06-27T19:18:06.697"/>
    <p1510:client id="{589367E5-5140-60AF-F972-8FF661DF956A}" v="1314" dt="2023-06-25T00:34:10.626"/>
    <p1510:client id="{6963FDC3-66C0-A73F-887C-DBBB4494FE8D}" v="2" dt="2023-06-25T00:55:36.416"/>
    <p1510:client id="{D68D43DD-BD66-91D2-250C-21EFED46BF73}" v="693" dt="2023-06-27T18:49:46.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5"/>
    <p:restoredTop sz="96327"/>
  </p:normalViewPr>
  <p:slideViewPr>
    <p:cSldViewPr snapToGrid="0">
      <p:cViewPr varScale="1">
        <p:scale>
          <a:sx n="70" d="100"/>
          <a:sy n="70"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i Kirschner" userId="S::k0319694@yccd.edu::9a136f2d-d6b7-4e62-a9a8-9fcae8269511" providerId="AD" clId="Web-{6963FDC3-66C0-A73F-887C-DBBB4494FE8D}"/>
    <pc:docChg chg="modSld">
      <pc:chgData name="Nili Kirschner" userId="S::k0319694@yccd.edu::9a136f2d-d6b7-4e62-a9a8-9fcae8269511" providerId="AD" clId="Web-{6963FDC3-66C0-A73F-887C-DBBB4494FE8D}" dt="2023-06-25T00:55:34.557" v="0" actId="20577"/>
      <pc:docMkLst>
        <pc:docMk/>
      </pc:docMkLst>
      <pc:sldChg chg="modSp">
        <pc:chgData name="Nili Kirschner" userId="S::k0319694@yccd.edu::9a136f2d-d6b7-4e62-a9a8-9fcae8269511" providerId="AD" clId="Web-{6963FDC3-66C0-A73F-887C-DBBB4494FE8D}" dt="2023-06-25T00:55:34.557" v="0" actId="20577"/>
        <pc:sldMkLst>
          <pc:docMk/>
          <pc:sldMk cId="3251728657" sldId="256"/>
        </pc:sldMkLst>
        <pc:spChg chg="mod">
          <ac:chgData name="Nili Kirschner" userId="S::k0319694@yccd.edu::9a136f2d-d6b7-4e62-a9a8-9fcae8269511" providerId="AD" clId="Web-{6963FDC3-66C0-A73F-887C-DBBB4494FE8D}" dt="2023-06-25T00:55:34.557" v="0" actId="20577"/>
          <ac:spMkLst>
            <pc:docMk/>
            <pc:sldMk cId="3251728657" sldId="256"/>
            <ac:spMk id="2" creationId="{85439C4B-1E3D-B65B-8796-E8F23029D600}"/>
          </ac:spMkLst>
        </pc:spChg>
      </pc:sldChg>
    </pc:docChg>
  </pc:docChgLst>
  <pc:docChgLst>
    <pc:chgData name="Nili Kirschner" userId="S::k0319694@yccd.edu::9a136f2d-d6b7-4e62-a9a8-9fcae8269511" providerId="AD" clId="Web-{2004FCAD-5245-16CF-2F36-3BD050B429E1}"/>
    <pc:docChg chg="addSld delSld modSld">
      <pc:chgData name="Nili Kirschner" userId="S::k0319694@yccd.edu::9a136f2d-d6b7-4e62-a9a8-9fcae8269511" providerId="AD" clId="Web-{2004FCAD-5245-16CF-2F36-3BD050B429E1}" dt="2023-06-27T19:18:06.697" v="130" actId="20577"/>
      <pc:docMkLst>
        <pc:docMk/>
      </pc:docMkLst>
      <pc:sldChg chg="modNotes">
        <pc:chgData name="Nili Kirschner" userId="S::k0319694@yccd.edu::9a136f2d-d6b7-4e62-a9a8-9fcae8269511" providerId="AD" clId="Web-{2004FCAD-5245-16CF-2F36-3BD050B429E1}" dt="2023-06-27T19:01:08.080" v="2"/>
        <pc:sldMkLst>
          <pc:docMk/>
          <pc:sldMk cId="726383290" sldId="263"/>
        </pc:sldMkLst>
      </pc:sldChg>
      <pc:sldChg chg="modSp">
        <pc:chgData name="Nili Kirschner" userId="S::k0319694@yccd.edu::9a136f2d-d6b7-4e62-a9a8-9fcae8269511" providerId="AD" clId="Web-{2004FCAD-5245-16CF-2F36-3BD050B429E1}" dt="2023-06-27T19:18:06.697" v="130" actId="20577"/>
        <pc:sldMkLst>
          <pc:docMk/>
          <pc:sldMk cId="3384386341" sldId="321"/>
        </pc:sldMkLst>
        <pc:spChg chg="mod">
          <ac:chgData name="Nili Kirschner" userId="S::k0319694@yccd.edu::9a136f2d-d6b7-4e62-a9a8-9fcae8269511" providerId="AD" clId="Web-{2004FCAD-5245-16CF-2F36-3BD050B429E1}" dt="2023-06-27T19:18:06.697" v="130" actId="20577"/>
          <ac:spMkLst>
            <pc:docMk/>
            <pc:sldMk cId="3384386341" sldId="321"/>
            <ac:spMk id="3" creationId="{672F924F-EE15-685C-66D2-6116E4D4866A}"/>
          </ac:spMkLst>
        </pc:spChg>
      </pc:sldChg>
      <pc:sldChg chg="modSp">
        <pc:chgData name="Nili Kirschner" userId="S::k0319694@yccd.edu::9a136f2d-d6b7-4e62-a9a8-9fcae8269511" providerId="AD" clId="Web-{2004FCAD-5245-16CF-2F36-3BD050B429E1}" dt="2023-06-27T19:12:19.016" v="117" actId="20577"/>
        <pc:sldMkLst>
          <pc:docMk/>
          <pc:sldMk cId="2536775105" sldId="330"/>
        </pc:sldMkLst>
        <pc:spChg chg="mod">
          <ac:chgData name="Nili Kirschner" userId="S::k0319694@yccd.edu::9a136f2d-d6b7-4e62-a9a8-9fcae8269511" providerId="AD" clId="Web-{2004FCAD-5245-16CF-2F36-3BD050B429E1}" dt="2023-06-27T19:12:19.016" v="117" actId="20577"/>
          <ac:spMkLst>
            <pc:docMk/>
            <pc:sldMk cId="2536775105" sldId="330"/>
            <ac:spMk id="3" creationId="{672F924F-EE15-685C-66D2-6116E4D4866A}"/>
          </ac:spMkLst>
        </pc:spChg>
      </pc:sldChg>
      <pc:sldChg chg="modSp">
        <pc:chgData name="Nili Kirschner" userId="S::k0319694@yccd.edu::9a136f2d-d6b7-4e62-a9a8-9fcae8269511" providerId="AD" clId="Web-{2004FCAD-5245-16CF-2F36-3BD050B429E1}" dt="2023-06-27T19:11:18.543" v="102" actId="20577"/>
        <pc:sldMkLst>
          <pc:docMk/>
          <pc:sldMk cId="568886798" sldId="332"/>
        </pc:sldMkLst>
        <pc:spChg chg="mod">
          <ac:chgData name="Nili Kirschner" userId="S::k0319694@yccd.edu::9a136f2d-d6b7-4e62-a9a8-9fcae8269511" providerId="AD" clId="Web-{2004FCAD-5245-16CF-2F36-3BD050B429E1}" dt="2023-06-27T19:11:18.543" v="102" actId="20577"/>
          <ac:spMkLst>
            <pc:docMk/>
            <pc:sldMk cId="568886798" sldId="332"/>
            <ac:spMk id="3" creationId="{672F924F-EE15-685C-66D2-6116E4D4866A}"/>
          </ac:spMkLst>
        </pc:spChg>
      </pc:sldChg>
      <pc:sldChg chg="modNotes">
        <pc:chgData name="Nili Kirschner" userId="S::k0319694@yccd.edu::9a136f2d-d6b7-4e62-a9a8-9fcae8269511" providerId="AD" clId="Web-{2004FCAD-5245-16CF-2F36-3BD050B429E1}" dt="2023-06-27T19:02:22.531" v="9"/>
        <pc:sldMkLst>
          <pc:docMk/>
          <pc:sldMk cId="2958540641" sldId="334"/>
        </pc:sldMkLst>
      </pc:sldChg>
      <pc:sldChg chg="modNotes">
        <pc:chgData name="Nili Kirschner" userId="S::k0319694@yccd.edu::9a136f2d-d6b7-4e62-a9a8-9fcae8269511" providerId="AD" clId="Web-{2004FCAD-5245-16CF-2F36-3BD050B429E1}" dt="2023-06-27T19:01:50.567" v="6"/>
        <pc:sldMkLst>
          <pc:docMk/>
          <pc:sldMk cId="2682545769" sldId="340"/>
        </pc:sldMkLst>
      </pc:sldChg>
      <pc:sldChg chg="modNotes">
        <pc:chgData name="Nili Kirschner" userId="S::k0319694@yccd.edu::9a136f2d-d6b7-4e62-a9a8-9fcae8269511" providerId="AD" clId="Web-{2004FCAD-5245-16CF-2F36-3BD050B429E1}" dt="2023-06-27T19:02:06.635" v="7"/>
        <pc:sldMkLst>
          <pc:docMk/>
          <pc:sldMk cId="682914968" sldId="344"/>
        </pc:sldMkLst>
      </pc:sldChg>
      <pc:sldChg chg="modSp">
        <pc:chgData name="Nili Kirschner" userId="S::k0319694@yccd.edu::9a136f2d-d6b7-4e62-a9a8-9fcae8269511" providerId="AD" clId="Web-{2004FCAD-5245-16CF-2F36-3BD050B429E1}" dt="2023-06-27T19:03:35.760" v="21" actId="20577"/>
        <pc:sldMkLst>
          <pc:docMk/>
          <pc:sldMk cId="618607925" sldId="349"/>
        </pc:sldMkLst>
        <pc:spChg chg="mod">
          <ac:chgData name="Nili Kirschner" userId="S::k0319694@yccd.edu::9a136f2d-d6b7-4e62-a9a8-9fcae8269511" providerId="AD" clId="Web-{2004FCAD-5245-16CF-2F36-3BD050B429E1}" dt="2023-06-27T19:03:35.760" v="21" actId="20577"/>
          <ac:spMkLst>
            <pc:docMk/>
            <pc:sldMk cId="618607925" sldId="349"/>
            <ac:spMk id="5" creationId="{2593929A-08D7-9A71-F308-A67DCE1C2711}"/>
          </ac:spMkLst>
        </pc:spChg>
      </pc:sldChg>
      <pc:sldChg chg="modSp">
        <pc:chgData name="Nili Kirschner" userId="S::k0319694@yccd.edu::9a136f2d-d6b7-4e62-a9a8-9fcae8269511" providerId="AD" clId="Web-{2004FCAD-5245-16CF-2F36-3BD050B429E1}" dt="2023-06-27T19:09:27.411" v="85" actId="20577"/>
        <pc:sldMkLst>
          <pc:docMk/>
          <pc:sldMk cId="2180182336" sldId="356"/>
        </pc:sldMkLst>
        <pc:spChg chg="mod">
          <ac:chgData name="Nili Kirschner" userId="S::k0319694@yccd.edu::9a136f2d-d6b7-4e62-a9a8-9fcae8269511" providerId="AD" clId="Web-{2004FCAD-5245-16CF-2F36-3BD050B429E1}" dt="2023-06-27T19:09:27.411" v="85" actId="20577"/>
          <ac:spMkLst>
            <pc:docMk/>
            <pc:sldMk cId="2180182336" sldId="356"/>
            <ac:spMk id="5" creationId="{63DFB1D2-F2F5-3817-A068-63686704284D}"/>
          </ac:spMkLst>
        </pc:spChg>
      </pc:sldChg>
      <pc:sldChg chg="modNotes">
        <pc:chgData name="Nili Kirschner" userId="S::k0319694@yccd.edu::9a136f2d-d6b7-4e62-a9a8-9fcae8269511" providerId="AD" clId="Web-{2004FCAD-5245-16CF-2F36-3BD050B429E1}" dt="2023-06-27T19:01:36.566" v="4"/>
        <pc:sldMkLst>
          <pc:docMk/>
          <pc:sldMk cId="1029636674" sldId="357"/>
        </pc:sldMkLst>
      </pc:sldChg>
      <pc:sldChg chg="new del">
        <pc:chgData name="Nili Kirschner" userId="S::k0319694@yccd.edu::9a136f2d-d6b7-4e62-a9a8-9fcae8269511" providerId="AD" clId="Web-{2004FCAD-5245-16CF-2F36-3BD050B429E1}" dt="2023-06-27T19:00:49.032" v="1"/>
        <pc:sldMkLst>
          <pc:docMk/>
          <pc:sldMk cId="3200268001" sldId="358"/>
        </pc:sldMkLst>
      </pc:sldChg>
    </pc:docChg>
  </pc:docChgLst>
  <pc:docChgLst>
    <pc:chgData name="Nili Kirschner" userId="S::k0319694@yccd.edu::9a136f2d-d6b7-4e62-a9a8-9fcae8269511" providerId="AD" clId="Web-{D68D43DD-BD66-91D2-250C-21EFED46BF73}"/>
    <pc:docChg chg="modSld">
      <pc:chgData name="Nili Kirschner" userId="S::k0319694@yccd.edu::9a136f2d-d6b7-4e62-a9a8-9fcae8269511" providerId="AD" clId="Web-{D68D43DD-BD66-91D2-250C-21EFED46BF73}" dt="2023-06-27T18:49:46.593" v="706"/>
      <pc:docMkLst>
        <pc:docMk/>
      </pc:docMkLst>
      <pc:sldChg chg="modSp">
        <pc:chgData name="Nili Kirschner" userId="S::k0319694@yccd.edu::9a136f2d-d6b7-4e62-a9a8-9fcae8269511" providerId="AD" clId="Web-{D68D43DD-BD66-91D2-250C-21EFED46BF73}" dt="2023-06-27T17:45:36.122" v="1" actId="20577"/>
        <pc:sldMkLst>
          <pc:docMk/>
          <pc:sldMk cId="165717170" sldId="258"/>
        </pc:sldMkLst>
        <pc:spChg chg="mod">
          <ac:chgData name="Nili Kirschner" userId="S::k0319694@yccd.edu::9a136f2d-d6b7-4e62-a9a8-9fcae8269511" providerId="AD" clId="Web-{D68D43DD-BD66-91D2-250C-21EFED46BF73}" dt="2023-06-27T17:45:36.122" v="1" actId="20577"/>
          <ac:spMkLst>
            <pc:docMk/>
            <pc:sldMk cId="165717170" sldId="258"/>
            <ac:spMk id="6" creationId="{6C9DC793-FEA5-8CAD-20DE-97CE5124E155}"/>
          </ac:spMkLst>
        </pc:spChg>
      </pc:sldChg>
      <pc:sldChg chg="modSp">
        <pc:chgData name="Nili Kirschner" userId="S::k0319694@yccd.edu::9a136f2d-d6b7-4e62-a9a8-9fcae8269511" providerId="AD" clId="Web-{D68D43DD-BD66-91D2-250C-21EFED46BF73}" dt="2023-06-27T18:49:38.874" v="705"/>
        <pc:sldMkLst>
          <pc:docMk/>
          <pc:sldMk cId="1089978946" sldId="323"/>
        </pc:sldMkLst>
        <pc:picChg chg="mod">
          <ac:chgData name="Nili Kirschner" userId="S::k0319694@yccd.edu::9a136f2d-d6b7-4e62-a9a8-9fcae8269511" providerId="AD" clId="Web-{D68D43DD-BD66-91D2-250C-21EFED46BF73}" dt="2023-06-27T18:49:38.874" v="705"/>
          <ac:picMkLst>
            <pc:docMk/>
            <pc:sldMk cId="1089978946" sldId="323"/>
            <ac:picMk id="4" creationId="{00000000-0000-0000-0000-000000000000}"/>
          </ac:picMkLst>
        </pc:picChg>
      </pc:sldChg>
      <pc:sldChg chg="addSp delSp modSp mod chgLayout">
        <pc:chgData name="Nili Kirschner" userId="S::k0319694@yccd.edu::9a136f2d-d6b7-4e62-a9a8-9fcae8269511" providerId="AD" clId="Web-{D68D43DD-BD66-91D2-250C-21EFED46BF73}" dt="2023-06-27T18:48:56.637" v="700"/>
        <pc:sldMkLst>
          <pc:docMk/>
          <pc:sldMk cId="3238442816" sldId="329"/>
        </pc:sldMkLst>
        <pc:spChg chg="mod">
          <ac:chgData name="Nili Kirschner" userId="S::k0319694@yccd.edu::9a136f2d-d6b7-4e62-a9a8-9fcae8269511" providerId="AD" clId="Web-{D68D43DD-BD66-91D2-250C-21EFED46BF73}" dt="2023-06-27T18:41:10.703" v="637"/>
          <ac:spMkLst>
            <pc:docMk/>
            <pc:sldMk cId="3238442816" sldId="329"/>
            <ac:spMk id="2" creationId="{93B93E7E-22B0-9FC4-E957-01B768BF9476}"/>
          </ac:spMkLst>
        </pc:spChg>
        <pc:spChg chg="mod">
          <ac:chgData name="Nili Kirschner" userId="S::k0319694@yccd.edu::9a136f2d-d6b7-4e62-a9a8-9fcae8269511" providerId="AD" clId="Web-{D68D43DD-BD66-91D2-250C-21EFED46BF73}" dt="2023-06-27T18:41:10.703" v="637"/>
          <ac:spMkLst>
            <pc:docMk/>
            <pc:sldMk cId="3238442816" sldId="329"/>
            <ac:spMk id="5" creationId="{63DFB1D2-F2F5-3817-A068-63686704284D}"/>
          </ac:spMkLst>
        </pc:spChg>
        <pc:spChg chg="add mod">
          <ac:chgData name="Nili Kirschner" userId="S::k0319694@yccd.edu::9a136f2d-d6b7-4e62-a9a8-9fcae8269511" providerId="AD" clId="Web-{D68D43DD-BD66-91D2-250C-21EFED46BF73}" dt="2023-06-27T18:41:10.703" v="637"/>
          <ac:spMkLst>
            <pc:docMk/>
            <pc:sldMk cId="3238442816" sldId="329"/>
            <ac:spMk id="10" creationId="{F896468A-0B51-5529-287C-6081682C72C7}"/>
          </ac:spMkLst>
        </pc:spChg>
        <pc:picChg chg="add mod">
          <ac:chgData name="Nili Kirschner" userId="S::k0319694@yccd.edu::9a136f2d-d6b7-4e62-a9a8-9fcae8269511" providerId="AD" clId="Web-{D68D43DD-BD66-91D2-250C-21EFED46BF73}" dt="2023-06-27T18:48:56.637" v="700"/>
          <ac:picMkLst>
            <pc:docMk/>
            <pc:sldMk cId="3238442816" sldId="329"/>
            <ac:picMk id="3" creationId="{ADB6CD09-ABE9-9AA0-1CA0-97184FC5FE8F}"/>
          </ac:picMkLst>
        </pc:picChg>
        <pc:picChg chg="del">
          <ac:chgData name="Nili Kirschner" userId="S::k0319694@yccd.edu::9a136f2d-d6b7-4e62-a9a8-9fcae8269511" providerId="AD" clId="Web-{D68D43DD-BD66-91D2-250C-21EFED46BF73}" dt="2023-06-27T18:40:17.384" v="633"/>
          <ac:picMkLst>
            <pc:docMk/>
            <pc:sldMk cId="3238442816" sldId="329"/>
            <ac:picMk id="4" creationId="{D46184EB-12D6-4A4A-A4C9-700E312DDF30}"/>
          </ac:picMkLst>
        </pc:picChg>
      </pc:sldChg>
      <pc:sldChg chg="modSp">
        <pc:chgData name="Nili Kirschner" userId="S::k0319694@yccd.edu::9a136f2d-d6b7-4e62-a9a8-9fcae8269511" providerId="AD" clId="Web-{D68D43DD-BD66-91D2-250C-21EFED46BF73}" dt="2023-06-27T18:49:46.593" v="706"/>
        <pc:sldMkLst>
          <pc:docMk/>
          <pc:sldMk cId="568886798" sldId="332"/>
        </pc:sldMkLst>
        <pc:picChg chg="mod">
          <ac:chgData name="Nili Kirschner" userId="S::k0319694@yccd.edu::9a136f2d-d6b7-4e62-a9a8-9fcae8269511" providerId="AD" clId="Web-{D68D43DD-BD66-91D2-250C-21EFED46BF73}" dt="2023-06-27T18:49:46.593" v="706"/>
          <ac:picMkLst>
            <pc:docMk/>
            <pc:sldMk cId="568886798" sldId="332"/>
            <ac:picMk id="4" creationId="{00000000-0000-0000-0000-000000000000}"/>
          </ac:picMkLst>
        </pc:picChg>
      </pc:sldChg>
      <pc:sldChg chg="addSp delSp modSp">
        <pc:chgData name="Nili Kirschner" userId="S::k0319694@yccd.edu::9a136f2d-d6b7-4e62-a9a8-9fcae8269511" providerId="AD" clId="Web-{D68D43DD-BD66-91D2-250C-21EFED46BF73}" dt="2023-06-27T18:48:15.571" v="697"/>
        <pc:sldMkLst>
          <pc:docMk/>
          <pc:sldMk cId="2958540641" sldId="334"/>
        </pc:sldMkLst>
        <pc:spChg chg="mod">
          <ac:chgData name="Nili Kirschner" userId="S::k0319694@yccd.edu::9a136f2d-d6b7-4e62-a9a8-9fcae8269511" providerId="AD" clId="Web-{D68D43DD-BD66-91D2-250C-21EFED46BF73}" dt="2023-06-27T18:12:07.758" v="340" actId="14100"/>
          <ac:spMkLst>
            <pc:docMk/>
            <pc:sldMk cId="2958540641" sldId="334"/>
            <ac:spMk id="215" creationId="{00000000-0000-0000-0000-000000000000}"/>
          </ac:spMkLst>
        </pc:spChg>
        <pc:spChg chg="mod">
          <ac:chgData name="Nili Kirschner" userId="S::k0319694@yccd.edu::9a136f2d-d6b7-4e62-a9a8-9fcae8269511" providerId="AD" clId="Web-{D68D43DD-BD66-91D2-250C-21EFED46BF73}" dt="2023-06-27T18:47:25.006" v="696" actId="20577"/>
          <ac:spMkLst>
            <pc:docMk/>
            <pc:sldMk cId="2958540641" sldId="334"/>
            <ac:spMk id="218" creationId="{00000000-0000-0000-0000-000000000000}"/>
          </ac:spMkLst>
        </pc:spChg>
        <pc:picChg chg="add del mod">
          <ac:chgData name="Nili Kirschner" userId="S::k0319694@yccd.edu::9a136f2d-d6b7-4e62-a9a8-9fcae8269511" providerId="AD" clId="Web-{D68D43DD-BD66-91D2-250C-21EFED46BF73}" dt="2023-06-27T17:49:39.013" v="4"/>
          <ac:picMkLst>
            <pc:docMk/>
            <pc:sldMk cId="2958540641" sldId="334"/>
            <ac:picMk id="2" creationId="{9360FF1C-B85B-B6FE-BF72-38D35EEAD806}"/>
          </ac:picMkLst>
        </pc:picChg>
        <pc:picChg chg="add mod">
          <ac:chgData name="Nili Kirschner" userId="S::k0319694@yccd.edu::9a136f2d-d6b7-4e62-a9a8-9fcae8269511" providerId="AD" clId="Web-{D68D43DD-BD66-91D2-250C-21EFED46BF73}" dt="2023-06-27T18:48:15.571" v="697"/>
          <ac:picMkLst>
            <pc:docMk/>
            <pc:sldMk cId="2958540641" sldId="334"/>
            <ac:picMk id="3" creationId="{7972E7C3-FB91-A358-5992-D8228BE57980}"/>
          </ac:picMkLst>
        </pc:picChg>
        <pc:picChg chg="del">
          <ac:chgData name="Nili Kirschner" userId="S::k0319694@yccd.edu::9a136f2d-d6b7-4e62-a9a8-9fcae8269511" providerId="AD" clId="Web-{D68D43DD-BD66-91D2-250C-21EFED46BF73}" dt="2023-06-27T17:52:50.557" v="6"/>
          <ac:picMkLst>
            <pc:docMk/>
            <pc:sldMk cId="2958540641" sldId="334"/>
            <ac:picMk id="5" creationId="{3054726B-8220-4FD4-B8D6-E7CADEFE2810}"/>
          </ac:picMkLst>
        </pc:picChg>
      </pc:sldChg>
      <pc:sldChg chg="addSp delSp modSp">
        <pc:chgData name="Nili Kirschner" userId="S::k0319694@yccd.edu::9a136f2d-d6b7-4e62-a9a8-9fcae8269511" providerId="AD" clId="Web-{D68D43DD-BD66-91D2-250C-21EFED46BF73}" dt="2023-06-27T18:48:42.479" v="699"/>
        <pc:sldMkLst>
          <pc:docMk/>
          <pc:sldMk cId="2682545769" sldId="340"/>
        </pc:sldMkLst>
        <pc:spChg chg="mod">
          <ac:chgData name="Nili Kirschner" userId="S::k0319694@yccd.edu::9a136f2d-d6b7-4e62-a9a8-9fcae8269511" providerId="AD" clId="Web-{D68D43DD-BD66-91D2-250C-21EFED46BF73}" dt="2023-06-27T18:02:48.768" v="108" actId="20577"/>
          <ac:spMkLst>
            <pc:docMk/>
            <pc:sldMk cId="2682545769" sldId="340"/>
            <ac:spMk id="215" creationId="{00000000-0000-0000-0000-000000000000}"/>
          </ac:spMkLst>
        </pc:spChg>
        <pc:spChg chg="mod">
          <ac:chgData name="Nili Kirschner" userId="S::k0319694@yccd.edu::9a136f2d-d6b7-4e62-a9a8-9fcae8269511" providerId="AD" clId="Web-{D68D43DD-BD66-91D2-250C-21EFED46BF73}" dt="2023-06-27T18:07:38.084" v="184" actId="20577"/>
          <ac:spMkLst>
            <pc:docMk/>
            <pc:sldMk cId="2682545769" sldId="340"/>
            <ac:spMk id="216" creationId="{00000000-0000-0000-0000-000000000000}"/>
          </ac:spMkLst>
        </pc:spChg>
        <pc:picChg chg="add mod">
          <ac:chgData name="Nili Kirschner" userId="S::k0319694@yccd.edu::9a136f2d-d6b7-4e62-a9a8-9fcae8269511" providerId="AD" clId="Web-{D68D43DD-BD66-91D2-250C-21EFED46BF73}" dt="2023-06-27T18:48:42.479" v="699"/>
          <ac:picMkLst>
            <pc:docMk/>
            <pc:sldMk cId="2682545769" sldId="340"/>
            <ac:picMk id="2" creationId="{A731084A-92B3-677C-A8AC-80CF64DF3D84}"/>
          </ac:picMkLst>
        </pc:picChg>
        <pc:picChg chg="del">
          <ac:chgData name="Nili Kirschner" userId="S::k0319694@yccd.edu::9a136f2d-d6b7-4e62-a9a8-9fcae8269511" providerId="AD" clId="Web-{D68D43DD-BD66-91D2-250C-21EFED46BF73}" dt="2023-06-27T18:01:42.623" v="92"/>
          <ac:picMkLst>
            <pc:docMk/>
            <pc:sldMk cId="2682545769" sldId="340"/>
            <ac:picMk id="219" creationId="{00000000-0000-0000-0000-000000000000}"/>
          </ac:picMkLst>
        </pc:picChg>
      </pc:sldChg>
      <pc:sldChg chg="modSp">
        <pc:chgData name="Nili Kirschner" userId="S::k0319694@yccd.edu::9a136f2d-d6b7-4e62-a9a8-9fcae8269511" providerId="AD" clId="Web-{D68D43DD-BD66-91D2-250C-21EFED46BF73}" dt="2023-06-27T18:49:35.405" v="704"/>
        <pc:sldMkLst>
          <pc:docMk/>
          <pc:sldMk cId="682914968" sldId="344"/>
        </pc:sldMkLst>
        <pc:spChg chg="mod">
          <ac:chgData name="Nili Kirschner" userId="S::k0319694@yccd.edu::9a136f2d-d6b7-4e62-a9a8-9fcae8269511" providerId="AD" clId="Web-{D68D43DD-BD66-91D2-250C-21EFED46BF73}" dt="2023-06-27T18:27:06.348" v="629" actId="20577"/>
          <ac:spMkLst>
            <pc:docMk/>
            <pc:sldMk cId="682914968" sldId="344"/>
            <ac:spMk id="234" creationId="{00000000-0000-0000-0000-000000000000}"/>
          </ac:spMkLst>
        </pc:spChg>
        <pc:picChg chg="mod">
          <ac:chgData name="Nili Kirschner" userId="S::k0319694@yccd.edu::9a136f2d-d6b7-4e62-a9a8-9fcae8269511" providerId="AD" clId="Web-{D68D43DD-BD66-91D2-250C-21EFED46BF73}" dt="2023-06-27T18:49:35.405" v="704"/>
          <ac:picMkLst>
            <pc:docMk/>
            <pc:sldMk cId="682914968" sldId="344"/>
            <ac:picMk id="1026" creationId="{00000000-0000-0000-0000-000000000000}"/>
          </ac:picMkLst>
        </pc:picChg>
      </pc:sldChg>
      <pc:sldChg chg="modSp">
        <pc:chgData name="Nili Kirschner" userId="S::k0319694@yccd.edu::9a136f2d-d6b7-4e62-a9a8-9fcae8269511" providerId="AD" clId="Web-{D68D43DD-BD66-91D2-250C-21EFED46BF73}" dt="2023-06-27T18:18:26.079" v="534" actId="20577"/>
        <pc:sldMkLst>
          <pc:docMk/>
          <pc:sldMk cId="618607925" sldId="349"/>
        </pc:sldMkLst>
        <pc:spChg chg="mod">
          <ac:chgData name="Nili Kirschner" userId="S::k0319694@yccd.edu::9a136f2d-d6b7-4e62-a9a8-9fcae8269511" providerId="AD" clId="Web-{D68D43DD-BD66-91D2-250C-21EFED46BF73}" dt="2023-06-27T18:18:26.079" v="534" actId="20577"/>
          <ac:spMkLst>
            <pc:docMk/>
            <pc:sldMk cId="618607925" sldId="349"/>
            <ac:spMk id="5" creationId="{2593929A-08D7-9A71-F308-A67DCE1C2711}"/>
          </ac:spMkLst>
        </pc:spChg>
      </pc:sldChg>
      <pc:sldChg chg="modSp">
        <pc:chgData name="Nili Kirschner" userId="S::k0319694@yccd.edu::9a136f2d-d6b7-4e62-a9a8-9fcae8269511" providerId="AD" clId="Web-{D68D43DD-BD66-91D2-250C-21EFED46BF73}" dt="2023-06-27T18:24:26.056" v="606" actId="20577"/>
        <pc:sldMkLst>
          <pc:docMk/>
          <pc:sldMk cId="1261409197" sldId="351"/>
        </pc:sldMkLst>
        <pc:spChg chg="mod">
          <ac:chgData name="Nili Kirschner" userId="S::k0319694@yccd.edu::9a136f2d-d6b7-4e62-a9a8-9fcae8269511" providerId="AD" clId="Web-{D68D43DD-BD66-91D2-250C-21EFED46BF73}" dt="2023-06-27T18:24:21.915" v="605" actId="20577"/>
          <ac:spMkLst>
            <pc:docMk/>
            <pc:sldMk cId="1261409197" sldId="351"/>
            <ac:spMk id="3" creationId="{48121EC5-D305-937F-6266-5B1037ABF113}"/>
          </ac:spMkLst>
        </pc:spChg>
        <pc:spChg chg="mod">
          <ac:chgData name="Nili Kirschner" userId="S::k0319694@yccd.edu::9a136f2d-d6b7-4e62-a9a8-9fcae8269511" providerId="AD" clId="Web-{D68D43DD-BD66-91D2-250C-21EFED46BF73}" dt="2023-06-27T18:24:26.056" v="606" actId="20577"/>
          <ac:spMkLst>
            <pc:docMk/>
            <pc:sldMk cId="1261409197" sldId="351"/>
            <ac:spMk id="4" creationId="{F8A9A8F7-E751-D6B0-063A-CF70EE4E4BD9}"/>
          </ac:spMkLst>
        </pc:spChg>
      </pc:sldChg>
      <pc:sldChg chg="modSp">
        <pc:chgData name="Nili Kirschner" userId="S::k0319694@yccd.edu::9a136f2d-d6b7-4e62-a9a8-9fcae8269511" providerId="AD" clId="Web-{D68D43DD-BD66-91D2-250C-21EFED46BF73}" dt="2023-06-27T18:25:13.668" v="609" actId="20577"/>
        <pc:sldMkLst>
          <pc:docMk/>
          <pc:sldMk cId="4152144898" sldId="352"/>
        </pc:sldMkLst>
        <pc:spChg chg="mod">
          <ac:chgData name="Nili Kirschner" userId="S::k0319694@yccd.edu::9a136f2d-d6b7-4e62-a9a8-9fcae8269511" providerId="AD" clId="Web-{D68D43DD-BD66-91D2-250C-21EFED46BF73}" dt="2023-06-27T18:25:13.668" v="609" actId="20577"/>
          <ac:spMkLst>
            <pc:docMk/>
            <pc:sldMk cId="4152144898" sldId="352"/>
            <ac:spMk id="4" creationId="{F8A9A8F7-E751-D6B0-063A-CF70EE4E4BD9}"/>
          </ac:spMkLst>
        </pc:spChg>
      </pc:sldChg>
      <pc:sldChg chg="addSp delSp modSp">
        <pc:chgData name="Nili Kirschner" userId="S::k0319694@yccd.edu::9a136f2d-d6b7-4e62-a9a8-9fcae8269511" providerId="AD" clId="Web-{D68D43DD-BD66-91D2-250C-21EFED46BF73}" dt="2023-06-27T18:48:36.042" v="698"/>
        <pc:sldMkLst>
          <pc:docMk/>
          <pc:sldMk cId="1029636674" sldId="357"/>
        </pc:sldMkLst>
        <pc:spChg chg="mod">
          <ac:chgData name="Nili Kirschner" userId="S::k0319694@yccd.edu::9a136f2d-d6b7-4e62-a9a8-9fcae8269511" providerId="AD" clId="Web-{D68D43DD-BD66-91D2-250C-21EFED46BF73}" dt="2023-06-27T18:07:53.116" v="188" actId="14100"/>
          <ac:spMkLst>
            <pc:docMk/>
            <pc:sldMk cId="1029636674" sldId="357"/>
            <ac:spMk id="215" creationId="{00000000-0000-0000-0000-000000000000}"/>
          </ac:spMkLst>
        </pc:spChg>
        <pc:spChg chg="mod">
          <ac:chgData name="Nili Kirschner" userId="S::k0319694@yccd.edu::9a136f2d-d6b7-4e62-a9a8-9fcae8269511" providerId="AD" clId="Web-{D68D43DD-BD66-91D2-250C-21EFED46BF73}" dt="2023-06-27T18:09:27.919" v="224" actId="20577"/>
          <ac:spMkLst>
            <pc:docMk/>
            <pc:sldMk cId="1029636674" sldId="357"/>
            <ac:spMk id="218" creationId="{00000000-0000-0000-0000-000000000000}"/>
          </ac:spMkLst>
        </pc:spChg>
        <pc:picChg chg="add mod modCrop">
          <ac:chgData name="Nili Kirschner" userId="S::k0319694@yccd.edu::9a136f2d-d6b7-4e62-a9a8-9fcae8269511" providerId="AD" clId="Web-{D68D43DD-BD66-91D2-250C-21EFED46BF73}" dt="2023-06-27T18:48:36.042" v="698"/>
          <ac:picMkLst>
            <pc:docMk/>
            <pc:sldMk cId="1029636674" sldId="357"/>
            <ac:picMk id="2" creationId="{25C81AAA-EE8E-58C5-0068-607310368C39}"/>
          </ac:picMkLst>
        </pc:picChg>
        <pc:picChg chg="del">
          <ac:chgData name="Nili Kirschner" userId="S::k0319694@yccd.edu::9a136f2d-d6b7-4e62-a9a8-9fcae8269511" providerId="AD" clId="Web-{D68D43DD-BD66-91D2-250C-21EFED46BF73}" dt="2023-06-27T17:58:40.158" v="78"/>
          <ac:picMkLst>
            <pc:docMk/>
            <pc:sldMk cId="1029636674" sldId="357"/>
            <ac:picMk id="21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A8331-D120-4E7E-BFF6-C5A8F38A9D78}"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7228E-A504-450A-A6F2-EA56D4407755}" type="slidenum">
              <a:rPr lang="en-US" smtClean="0"/>
              <a:t>‹#›</a:t>
            </a:fld>
            <a:endParaRPr lang="en-US"/>
          </a:p>
        </p:txBody>
      </p:sp>
    </p:spTree>
    <p:extLst>
      <p:ext uri="{BB962C8B-B14F-4D97-AF65-F5344CB8AC3E}">
        <p14:creationId xmlns:p14="http://schemas.microsoft.com/office/powerpoint/2010/main" val="416106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43032dd0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43032dd0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sz="1000" b="1" dirty="0">
              <a:solidFill>
                <a:srgbClr val="0A0A0A"/>
              </a:solidFill>
              <a:highlight>
                <a:srgbClr val="FFFFFF"/>
              </a:highlight>
              <a:latin typeface="Arial"/>
              <a:cs typeface="Arial"/>
            </a:endParaRPr>
          </a:p>
        </p:txBody>
      </p:sp>
      <p:sp>
        <p:nvSpPr>
          <p:cNvPr id="231" name="Google Shape;231;gf43032dd0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a:t>
            </a:fld>
            <a:endParaRPr/>
          </a:p>
        </p:txBody>
      </p:sp>
    </p:spTree>
    <p:extLst>
      <p:ext uri="{BB962C8B-B14F-4D97-AF65-F5344CB8AC3E}">
        <p14:creationId xmlns:p14="http://schemas.microsoft.com/office/powerpoint/2010/main" val="40360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81758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lvl="0" algn="l" rtl="0">
              <a:lnSpc>
                <a:spcPct val="100000"/>
              </a:lnSpc>
              <a:spcBef>
                <a:spcPts val="360"/>
              </a:spcBef>
              <a:spcAft>
                <a:spcPts val="0"/>
              </a:spcAft>
              <a:buSzPts val="1200"/>
            </a:pPr>
            <a:endParaRPr lang="en-US" sz="1000" dirty="0">
              <a:solidFill>
                <a:srgbClr val="000000"/>
              </a:solidFill>
              <a:latin typeface="Arial"/>
              <a:ea typeface="Arial"/>
              <a:cs typeface="Arial"/>
            </a:endParaRPr>
          </a:p>
        </p:txBody>
      </p:sp>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419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lvl="0" algn="l" rtl="0">
              <a:lnSpc>
                <a:spcPct val="100000"/>
              </a:lnSpc>
              <a:spcBef>
                <a:spcPts val="360"/>
              </a:spcBef>
              <a:spcAft>
                <a:spcPts val="0"/>
              </a:spcAft>
              <a:buSzPts val="1200"/>
            </a:pPr>
            <a:endParaRPr lang="en-US" sz="1000" dirty="0">
              <a:solidFill>
                <a:srgbClr val="000000"/>
              </a:solidFill>
              <a:latin typeface="Arial"/>
              <a:ea typeface="Arial"/>
              <a:cs typeface="Arial"/>
            </a:endParaRPr>
          </a:p>
        </p:txBody>
      </p:sp>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435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lvl="0" algn="l" rtl="0">
              <a:lnSpc>
                <a:spcPct val="100000"/>
              </a:lnSpc>
              <a:spcBef>
                <a:spcPts val="360"/>
              </a:spcBef>
              <a:spcAft>
                <a:spcPts val="0"/>
              </a:spcAft>
              <a:buSzPts val="1200"/>
            </a:pPr>
            <a:endParaRPr lang="en-US" sz="1000" dirty="0">
              <a:solidFill>
                <a:srgbClr val="000000"/>
              </a:solidFill>
              <a:latin typeface="Arial"/>
              <a:ea typeface="Arial"/>
              <a:cs typeface="Arial"/>
            </a:endParaRPr>
          </a:p>
        </p:txBody>
      </p:sp>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4355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903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Slide A">
    <p:spTree>
      <p:nvGrpSpPr>
        <p:cNvPr id="1" name=""/>
        <p:cNvGrpSpPr/>
        <p:nvPr/>
      </p:nvGrpSpPr>
      <p:grpSpPr>
        <a:xfrm>
          <a:off x="0" y="0"/>
          <a:ext cx="0" cy="0"/>
          <a:chOff x="0" y="0"/>
          <a:chExt cx="0" cy="0"/>
        </a:xfrm>
      </p:grpSpPr>
      <p:sp>
        <p:nvSpPr>
          <p:cNvPr id="2" name="Title 1"/>
          <p:cNvSpPr>
            <a:spLocks noGrp="1"/>
          </p:cNvSpPr>
          <p:nvPr>
            <p:ph type="title"/>
          </p:nvPr>
        </p:nvSpPr>
        <p:spPr>
          <a:xfrm>
            <a:off x="829992" y="403412"/>
            <a:ext cx="10523806" cy="1685768"/>
          </a:xfrm>
        </p:spPr>
        <p:txBody>
          <a:bodyPr>
            <a:normAutofit/>
          </a:bodyPr>
          <a:lstStyle>
            <a:lvl1pPr algn="l">
              <a:defRPr sz="3600">
                <a:solidFill>
                  <a:schemeClr val="bg2">
                    <a:lumMod val="10000"/>
                  </a:schemeClr>
                </a:solidFill>
              </a:defRPr>
            </a:lvl1pPr>
          </a:lstStyle>
          <a:p>
            <a:r>
              <a:rPr lang="en-US" dirty="0"/>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5260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bg2">
                    <a:lumMod val="10000"/>
                  </a:schemeClr>
                </a:solidFill>
              </a:defRPr>
            </a:lvl1pPr>
          </a:lstStyle>
          <a:p>
            <a:r>
              <a:rPr lang="en-US" dirty="0"/>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0530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4922537" cy="1325563"/>
          </a:xfrm>
        </p:spPr>
        <p:txBody>
          <a:bodyPr anchor="b">
            <a:normAutofit/>
          </a:bodyPr>
          <a:lstStyle>
            <a:lvl1pPr>
              <a:defRPr sz="3600">
                <a:solidFill>
                  <a:schemeClr val="bg2">
                    <a:lumMod val="10000"/>
                  </a:schemeClr>
                </a:solidFill>
              </a:defRPr>
            </a:lvl1pPr>
          </a:lstStyle>
          <a:p>
            <a:r>
              <a:rPr lang="en-US" dirty="0"/>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sp>
        <p:nvSpPr>
          <p:cNvPr id="3" name="Rectangle 2">
            <a:extLst>
              <a:ext uri="{FF2B5EF4-FFF2-40B4-BE49-F238E27FC236}">
                <a16:creationId xmlns:a16="http://schemas.microsoft.com/office/drawing/2014/main" id="{D3F44D1F-8F58-420B-9E75-4AF45D86A63A}"/>
              </a:ext>
            </a:extLst>
          </p:cNvPr>
          <p:cNvSpPr/>
          <p:nvPr userDrawn="1"/>
        </p:nvSpPr>
        <p:spPr>
          <a:xfrm>
            <a:off x="6562725" y="10927"/>
            <a:ext cx="5629275" cy="684707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D2F39D6E-D9B9-49C1-AC1E-2A6B0C309BF7}"/>
              </a:ext>
            </a:extLst>
          </p:cNvPr>
          <p:cNvSpPr>
            <a:spLocks noGrp="1"/>
          </p:cNvSpPr>
          <p:nvPr>
            <p:ph sz="half" idx="11"/>
          </p:nvPr>
        </p:nvSpPr>
        <p:spPr>
          <a:xfrm>
            <a:off x="6916093" y="1233328"/>
            <a:ext cx="4922537" cy="4391343"/>
          </a:xfrm>
        </p:spPr>
        <p:txBody>
          <a:bodyPr/>
          <a:lstStyle>
            <a:lvl1pPr marL="0" indent="0">
              <a:buNone/>
              <a:defRPr/>
            </a:lvl1pPr>
          </a:lstStyle>
          <a:p>
            <a:pPr lvl="0"/>
            <a:endParaRPr lang="en-US"/>
          </a:p>
        </p:txBody>
      </p:sp>
    </p:spTree>
    <p:extLst>
      <p:ext uri="{BB962C8B-B14F-4D97-AF65-F5344CB8AC3E}">
        <p14:creationId xmlns:p14="http://schemas.microsoft.com/office/powerpoint/2010/main" val="287284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805919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1723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Section Slide B">
    <p:spTree>
      <p:nvGrpSpPr>
        <p:cNvPr id="1" name=""/>
        <p:cNvGrpSpPr/>
        <p:nvPr/>
      </p:nvGrpSpPr>
      <p:grpSpPr>
        <a:xfrm>
          <a:off x="0" y="0"/>
          <a:ext cx="0" cy="0"/>
          <a:chOff x="0" y="0"/>
          <a:chExt cx="0" cy="0"/>
        </a:xfrm>
      </p:grpSpPr>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fld id="{BF60C159-D302-4EFD-A43D-D8C64B2C247C}" type="slidenum">
              <a:rPr lang="en-US" smtClean="0"/>
              <a:t>‹#›</a:t>
            </a:fld>
            <a:endParaRPr lang="en-US"/>
          </a:p>
        </p:txBody>
      </p:sp>
    </p:spTree>
    <p:extLst>
      <p:ext uri="{BB962C8B-B14F-4D97-AF65-F5344CB8AC3E}">
        <p14:creationId xmlns:p14="http://schemas.microsoft.com/office/powerpoint/2010/main" val="171831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a:xfrm>
            <a:off x="834012" y="6367847"/>
            <a:ext cx="762313" cy="353628"/>
          </a:xfrm>
          <a:prstGeom prst="rect">
            <a:avLst/>
          </a:prstGeom>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a:xfrm>
            <a:off x="1175656" y="6392046"/>
            <a:ext cx="822046" cy="329429"/>
          </a:xfrm>
          <a:prstGeom prst="rect">
            <a:avLst/>
          </a:prstGeom>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a:xfrm>
            <a:off x="1175657" y="6368544"/>
            <a:ext cx="822046" cy="377825"/>
          </a:xfrm>
          <a:prstGeom prst="rect">
            <a:avLst/>
          </a:prstGeom>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a:xfrm>
            <a:off x="1029929" y="6328160"/>
            <a:ext cx="946355" cy="526031"/>
          </a:xfrm>
          <a:prstGeom prst="rect">
            <a:avLst/>
          </a:prstGeom>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a:xfrm>
            <a:off x="834012" y="6343650"/>
            <a:ext cx="817807" cy="377825"/>
          </a:xfrm>
          <a:prstGeom prst="rect">
            <a:avLst/>
          </a:prstGeom>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30"/>
        <p:cNvGrpSpPr/>
        <p:nvPr/>
      </p:nvGrpSpPr>
      <p:grpSpPr>
        <a:xfrm>
          <a:off x="0" y="0"/>
          <a:ext cx="0" cy="0"/>
          <a:chOff x="0" y="0"/>
          <a:chExt cx="0" cy="0"/>
        </a:xfrm>
      </p:grpSpPr>
      <p:grpSp>
        <p:nvGrpSpPr>
          <p:cNvPr id="31" name="Google Shape;31;p5"/>
          <p:cNvGrpSpPr/>
          <p:nvPr userDrawn="1"/>
        </p:nvGrpSpPr>
        <p:grpSpPr>
          <a:xfrm>
            <a:off x="0" y="0"/>
            <a:ext cx="12192000" cy="6858000"/>
            <a:chOff x="0" y="0"/>
            <a:chExt cx="12192000" cy="6858000"/>
          </a:xfrm>
        </p:grpSpPr>
        <p:sp>
          <p:nvSpPr>
            <p:cNvPr id="32" name="Google Shape;32;p5"/>
            <p:cNvSpPr/>
            <p:nvPr/>
          </p:nvSpPr>
          <p:spPr>
            <a:xfrm>
              <a:off x="0" y="0"/>
              <a:ext cx="12192000" cy="18842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5"/>
            <p:cNvSpPr/>
            <p:nvPr/>
          </p:nvSpPr>
          <p:spPr>
            <a:xfrm>
              <a:off x="0" y="6276109"/>
              <a:ext cx="12192000" cy="5818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5"/>
            <p:cNvSpPr/>
            <p:nvPr/>
          </p:nvSpPr>
          <p:spPr>
            <a:xfrm>
              <a:off x="0" y="1867368"/>
              <a:ext cx="12192000" cy="149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5" name="Google Shape;35;p5"/>
          <p:cNvSpPr txBox="1">
            <a:spLocks noGrp="1"/>
          </p:cNvSpPr>
          <p:nvPr>
            <p:ph type="title"/>
          </p:nvPr>
        </p:nvSpPr>
        <p:spPr>
          <a:xfrm>
            <a:off x="831850" y="434518"/>
            <a:ext cx="10515600"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2221728"/>
            <a:ext cx="10515600" cy="70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37" name="Google Shape;37;p5"/>
          <p:cNvSpPr txBox="1">
            <a:spLocks noGrp="1"/>
          </p:cNvSpPr>
          <p:nvPr>
            <p:ph type="body" idx="2"/>
          </p:nvPr>
        </p:nvSpPr>
        <p:spPr>
          <a:xfrm>
            <a:off x="831850" y="2997965"/>
            <a:ext cx="10515600" cy="309322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5" descr="A picture containing text, clipart&#10;&#10;Description automatically generated"/>
          <p:cNvPicPr preferRelativeResize="0"/>
          <p:nvPr/>
        </p:nvPicPr>
        <p:blipFill rotWithShape="1">
          <a:blip r:embed="rId2">
            <a:alphaModFix/>
          </a:blip>
          <a:srcRect/>
          <a:stretch/>
        </p:blipFill>
        <p:spPr>
          <a:xfrm>
            <a:off x="800427" y="6345089"/>
            <a:ext cx="419026" cy="419026"/>
          </a:xfrm>
          <a:prstGeom prst="rect">
            <a:avLst/>
          </a:prstGeom>
          <a:noFill/>
          <a:ln>
            <a:noFill/>
          </a:ln>
        </p:spPr>
      </p:pic>
    </p:spTree>
    <p:extLst>
      <p:ext uri="{BB962C8B-B14F-4D97-AF65-F5344CB8AC3E}">
        <p14:creationId xmlns:p14="http://schemas.microsoft.com/office/powerpoint/2010/main" val="382925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 Content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4D4E38-1957-0049-9AB0-EE9B3A7A18F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12" name="Rectangle 11">
              <a:extLst>
                <a:ext uri="{FF2B5EF4-FFF2-40B4-BE49-F238E27FC236}">
                  <a16:creationId xmlns:a16="http://schemas.microsoft.com/office/drawing/2014/main" id="{CF2962B0-22F8-BE41-B632-B3A2833CBEAF}"/>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E3437-63DC-6B40-9FBB-872AE9192680}"/>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20074742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3165231"/>
            <a:ext cx="10432249" cy="3319109"/>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24462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38200" y="6328161"/>
            <a:ext cx="680884" cy="293866"/>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898962482"/>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75" r:id="rId3"/>
    <p:sldLayoutId id="2147483676" r:id="rId4"/>
    <p:sldLayoutId id="2147483682" r:id="rId5"/>
    <p:sldLayoutId id="2147483677" r:id="rId6"/>
    <p:sldLayoutId id="2147483678" r:id="rId7"/>
    <p:sldLayoutId id="2147483683" r:id="rId8"/>
  </p:sldLayoutIdLst>
  <p:hf hdr="0" ftr="0" dt="0"/>
  <p:txStyles>
    <p:titleStyle>
      <a:lvl1pPr algn="l" rtl="0" eaLnBrk="1" fontAlgn="base" hangingPunct="1">
        <a:lnSpc>
          <a:spcPct val="90000"/>
        </a:lnSpc>
        <a:spcBef>
          <a:spcPct val="0"/>
        </a:spcBef>
        <a:spcAft>
          <a:spcPct val="0"/>
        </a:spcAft>
        <a:defRPr sz="4400" kern="1200">
          <a:solidFill>
            <a:schemeClr val="bg2">
              <a:lumMod val="10000"/>
            </a:schemeClr>
          </a:solidFill>
          <a:latin typeface="+mj-lt"/>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odreads.com/work/quotes/4306057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ccc.org/sites/default/files/CCC_DEI-in-Curriculum_Model_Principles_and_Practices_June_2022.pdf" TargetMode="External"/><Relationship Id="rId2" Type="http://schemas.openxmlformats.org/officeDocument/2006/relationships/hyperlink" Target="https://www.asccc.org/asccc-inclusion-diversity-equity-anti-racism-and-accessibility-ideaa-tool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DEI in Curriculum: </a:t>
            </a:r>
            <a:br>
              <a:rPr lang="en-US" dirty="0"/>
            </a:br>
            <a:r>
              <a:rPr lang="en-US" dirty="0"/>
              <a:t>Model Principles and Practices</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dirty="0"/>
              <a:t>Thursday, July 13, 2023</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3E7E-22B0-9FC4-E957-01B768BF9476}"/>
              </a:ext>
            </a:extLst>
          </p:cNvPr>
          <p:cNvSpPr>
            <a:spLocks noGrp="1"/>
          </p:cNvSpPr>
          <p:nvPr>
            <p:ph type="title"/>
          </p:nvPr>
        </p:nvSpPr>
        <p:spPr/>
        <p:txBody>
          <a:bodyPr anchor="ctr"/>
          <a:lstStyle/>
          <a:p>
            <a:r>
              <a:rPr lang="en-US" dirty="0">
                <a:solidFill>
                  <a:schemeClr val="accent5"/>
                </a:solidFill>
              </a:rPr>
              <a:t>Culturally</a:t>
            </a:r>
            <a:r>
              <a:rPr lang="en-US" dirty="0"/>
              <a:t> </a:t>
            </a:r>
            <a:r>
              <a:rPr lang="en-US" dirty="0">
                <a:solidFill>
                  <a:schemeClr val="accent5"/>
                </a:solidFill>
              </a:rPr>
              <a:t>Responsive Teaching Defined</a:t>
            </a:r>
          </a:p>
        </p:txBody>
      </p:sp>
      <p:sp>
        <p:nvSpPr>
          <p:cNvPr id="3" name="Content Placeholder 2">
            <a:extLst>
              <a:ext uri="{FF2B5EF4-FFF2-40B4-BE49-F238E27FC236}">
                <a16:creationId xmlns:a16="http://schemas.microsoft.com/office/drawing/2014/main" id="{672F924F-EE15-685C-66D2-6116E4D4866A}"/>
              </a:ext>
            </a:extLst>
          </p:cNvPr>
          <p:cNvSpPr>
            <a:spLocks noGrp="1"/>
          </p:cNvSpPr>
          <p:nvPr>
            <p:ph sz="half" idx="1"/>
          </p:nvPr>
        </p:nvSpPr>
        <p:spPr>
          <a:xfrm>
            <a:off x="838200" y="2008682"/>
            <a:ext cx="10515600" cy="4338143"/>
          </a:xfrm>
        </p:spPr>
        <p:txBody>
          <a:bodyPr vert="horz" lIns="91440" tIns="45720" rIns="91440" bIns="45720" rtlCol="0" anchor="t">
            <a:normAutofit fontScale="92500" lnSpcReduction="10000"/>
          </a:bodyPr>
          <a:lstStyle/>
          <a:p>
            <a:pPr marL="0" indent="0">
              <a:lnSpc>
                <a:spcPct val="100000"/>
              </a:lnSpc>
              <a:spcBef>
                <a:spcPts val="0"/>
              </a:spcBef>
              <a:spcAft>
                <a:spcPts val="1200"/>
              </a:spcAft>
              <a:buNone/>
            </a:pPr>
            <a:r>
              <a:rPr lang="en-US" sz="2400" b="1" dirty="0"/>
              <a:t>Culturally responsive teaching </a:t>
            </a:r>
            <a:r>
              <a:rPr lang="en-US" sz="2400" dirty="0"/>
              <a:t>refers to</a:t>
            </a:r>
            <a:r>
              <a:rPr lang="en-US" sz="2400" b="1" dirty="0"/>
              <a:t> </a:t>
            </a:r>
            <a:r>
              <a:rPr lang="en-US" sz="2400" dirty="0">
                <a:latin typeface="Arial"/>
                <a:cs typeface="Arial"/>
              </a:rPr>
              <a:t>a</a:t>
            </a:r>
            <a:r>
              <a:rPr lang="en-US" sz="2400" dirty="0">
                <a:solidFill>
                  <a:srgbClr val="515659"/>
                </a:solidFill>
                <a:latin typeface="Arial"/>
                <a:cs typeface="Arial"/>
              </a:rPr>
              <a:t>n</a:t>
            </a:r>
            <a:r>
              <a:rPr lang="en-US" sz="2400" dirty="0">
                <a:solidFill>
                  <a:srgbClr val="515659"/>
                </a:solidFill>
                <a:effectLst/>
                <a:latin typeface="Arial"/>
                <a:cs typeface="Arial"/>
              </a:rPr>
              <a:t> educator’s ability to</a:t>
            </a:r>
            <a:r>
              <a:rPr lang="en-US" sz="2400" dirty="0">
                <a:solidFill>
                  <a:srgbClr val="515659"/>
                </a:solidFill>
                <a:latin typeface="Arial"/>
                <a:cs typeface="Arial"/>
              </a:rPr>
              <a:t> </a:t>
            </a:r>
            <a:endParaRPr lang="en-US" sz="2400" dirty="0">
              <a:solidFill>
                <a:srgbClr val="262626"/>
              </a:solidFill>
              <a:latin typeface="Arial"/>
              <a:cs typeface="Arial"/>
            </a:endParaRPr>
          </a:p>
          <a:p>
            <a:pPr marL="457200" indent="-457200">
              <a:lnSpc>
                <a:spcPct val="100000"/>
              </a:lnSpc>
              <a:spcBef>
                <a:spcPts val="0"/>
              </a:spcBef>
              <a:spcAft>
                <a:spcPts val="1200"/>
              </a:spcAft>
              <a:buAutoNum type="arabicPeriod"/>
            </a:pPr>
            <a:r>
              <a:rPr lang="en-US" sz="2400" dirty="0">
                <a:solidFill>
                  <a:srgbClr val="515659"/>
                </a:solidFill>
                <a:effectLst/>
                <a:latin typeface="Arial"/>
                <a:cs typeface="Arial"/>
              </a:rPr>
              <a:t>recognize students’ cultural displays of learning and meaning making,</a:t>
            </a:r>
            <a:r>
              <a:rPr lang="en-US" sz="2400" dirty="0">
                <a:solidFill>
                  <a:srgbClr val="515659"/>
                </a:solidFill>
                <a:latin typeface="Arial"/>
                <a:cs typeface="Arial"/>
              </a:rPr>
              <a:t> </a:t>
            </a:r>
            <a:endParaRPr lang="en-US" sz="2400" dirty="0">
              <a:solidFill>
                <a:srgbClr val="262626"/>
              </a:solidFill>
              <a:latin typeface="Arial"/>
              <a:cs typeface="Arial"/>
            </a:endParaRPr>
          </a:p>
          <a:p>
            <a:pPr marL="457200" indent="-457200">
              <a:lnSpc>
                <a:spcPct val="100000"/>
              </a:lnSpc>
              <a:spcBef>
                <a:spcPts val="0"/>
              </a:spcBef>
              <a:spcAft>
                <a:spcPts val="1200"/>
              </a:spcAft>
              <a:buAutoNum type="arabicPeriod"/>
            </a:pPr>
            <a:r>
              <a:rPr lang="en-US" sz="2400" dirty="0">
                <a:solidFill>
                  <a:srgbClr val="515659"/>
                </a:solidFill>
                <a:effectLst/>
                <a:latin typeface="Arial"/>
                <a:cs typeface="Arial"/>
              </a:rPr>
              <a:t>respond positively and constructively with teaching actions, </a:t>
            </a:r>
            <a:endParaRPr lang="en-US" sz="2400" dirty="0">
              <a:solidFill>
                <a:srgbClr val="262626"/>
              </a:solidFill>
              <a:latin typeface="Arial"/>
              <a:cs typeface="Arial"/>
            </a:endParaRPr>
          </a:p>
          <a:p>
            <a:pPr marL="457200" indent="-457200">
              <a:lnSpc>
                <a:spcPct val="100000"/>
              </a:lnSpc>
              <a:spcBef>
                <a:spcPts val="0"/>
              </a:spcBef>
              <a:spcAft>
                <a:spcPts val="1200"/>
              </a:spcAft>
              <a:buAutoNum type="arabicPeriod"/>
            </a:pPr>
            <a:r>
              <a:rPr lang="en-US" sz="2400" dirty="0">
                <a:solidFill>
                  <a:srgbClr val="515659"/>
                </a:solidFill>
                <a:effectLst/>
                <a:latin typeface="Arial"/>
                <a:cs typeface="Arial"/>
              </a:rPr>
              <a:t>use cultural knowledge as a scaffold to connect what the student knows to new concepts and content in order to promote effective information processing, and</a:t>
            </a:r>
            <a:endParaRPr lang="en-US" sz="2400" dirty="0">
              <a:solidFill>
                <a:srgbClr val="262626"/>
              </a:solidFill>
              <a:latin typeface="Arial"/>
              <a:cs typeface="Arial"/>
            </a:endParaRPr>
          </a:p>
          <a:p>
            <a:pPr marL="457200" indent="-457200">
              <a:lnSpc>
                <a:spcPct val="100000"/>
              </a:lnSpc>
              <a:spcBef>
                <a:spcPts val="0"/>
              </a:spcBef>
              <a:spcAft>
                <a:spcPts val="1200"/>
              </a:spcAft>
              <a:buAutoNum type="arabicPeriod"/>
            </a:pPr>
            <a:r>
              <a:rPr lang="en-US" sz="2400" dirty="0">
                <a:solidFill>
                  <a:srgbClr val="515659"/>
                </a:solidFill>
                <a:effectLst/>
                <a:latin typeface="Arial"/>
                <a:cs typeface="Arial"/>
              </a:rPr>
              <a:t>to create a safe space for learning (Hammond, 2015).</a:t>
            </a:r>
            <a:r>
              <a:rPr lang="en-US" sz="2400" dirty="0">
                <a:solidFill>
                  <a:srgbClr val="515659"/>
                </a:solidFill>
                <a:latin typeface="Arial"/>
                <a:cs typeface="Arial"/>
              </a:rPr>
              <a:t> </a:t>
            </a:r>
            <a:endParaRPr lang="en-US" sz="2400" dirty="0">
              <a:cs typeface="Arial"/>
            </a:endParaRPr>
          </a:p>
          <a:p>
            <a:pPr marL="0" indent="0">
              <a:lnSpc>
                <a:spcPct val="100000"/>
              </a:lnSpc>
              <a:spcBef>
                <a:spcPts val="0"/>
              </a:spcBef>
              <a:spcAft>
                <a:spcPts val="1200"/>
              </a:spcAft>
              <a:buNone/>
            </a:pPr>
            <a:r>
              <a:rPr lang="en-US" sz="2400" dirty="0"/>
              <a:t>“</a:t>
            </a:r>
            <a:r>
              <a:rPr lang="en-US" sz="2400" dirty="0">
                <a:solidFill>
                  <a:srgbClr val="1F1F1F"/>
                </a:solidFill>
                <a:latin typeface="Arial"/>
                <a:cs typeface="Arial"/>
              </a:rPr>
              <a:t>W</a:t>
            </a:r>
            <a:r>
              <a:rPr lang="en-US" sz="2400" b="0" i="0" u="none" strike="noStrike" dirty="0">
                <a:solidFill>
                  <a:srgbClr val="1F1F1F"/>
                </a:solidFill>
                <a:effectLst/>
                <a:latin typeface="Arial"/>
                <a:cs typeface="Arial"/>
              </a:rPr>
              <a:t>hen academic knowledge and skills are situated within the lived experiences and frames of reference for students, they are more personally meaningful, have higher interest appeal, and are learned more easily and thoroughly.”</a:t>
            </a:r>
            <a:endParaRPr lang="en-US" sz="2400" dirty="0">
              <a:solidFill>
                <a:srgbClr val="1F1F1F"/>
              </a:solidFill>
              <a:latin typeface="Arial"/>
              <a:cs typeface="Arial"/>
            </a:endParaRPr>
          </a:p>
          <a:p>
            <a:pPr marL="0" indent="0">
              <a:lnSpc>
                <a:spcPct val="100000"/>
              </a:lnSpc>
              <a:spcBef>
                <a:spcPts val="0"/>
              </a:spcBef>
              <a:spcAft>
                <a:spcPts val="1200"/>
              </a:spcAft>
              <a:buNone/>
            </a:pPr>
            <a:r>
              <a:rPr lang="en-US" sz="2400" dirty="0">
                <a:solidFill>
                  <a:srgbClr val="1F1F1F"/>
                </a:solidFill>
                <a:latin typeface="Arial"/>
                <a:cs typeface="Arial"/>
              </a:rPr>
              <a:t>--Geneva Gay, 2000</a:t>
            </a:r>
          </a:p>
        </p:txBody>
      </p:sp>
    </p:spTree>
    <p:extLst>
      <p:ext uri="{BB962C8B-B14F-4D97-AF65-F5344CB8AC3E}">
        <p14:creationId xmlns:p14="http://schemas.microsoft.com/office/powerpoint/2010/main" val="75767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3E7E-22B0-9FC4-E957-01B768BF9476}"/>
              </a:ext>
            </a:extLst>
          </p:cNvPr>
          <p:cNvSpPr>
            <a:spLocks noGrp="1"/>
          </p:cNvSpPr>
          <p:nvPr>
            <p:ph type="title"/>
          </p:nvPr>
        </p:nvSpPr>
        <p:spPr/>
        <p:txBody>
          <a:bodyPr anchor="ctr">
            <a:normAutofit/>
          </a:bodyPr>
          <a:lstStyle/>
          <a:p>
            <a:r>
              <a:rPr lang="en-US" dirty="0">
                <a:solidFill>
                  <a:schemeClr val="accent5"/>
                </a:solidFill>
              </a:rPr>
              <a:t>Equity-minded Defined</a:t>
            </a:r>
          </a:p>
        </p:txBody>
      </p:sp>
      <p:sp>
        <p:nvSpPr>
          <p:cNvPr id="3" name="Content Placeholder 2">
            <a:extLst>
              <a:ext uri="{FF2B5EF4-FFF2-40B4-BE49-F238E27FC236}">
                <a16:creationId xmlns:a16="http://schemas.microsoft.com/office/drawing/2014/main" id="{672F924F-EE15-685C-66D2-6116E4D4866A}"/>
              </a:ext>
            </a:extLst>
          </p:cNvPr>
          <p:cNvSpPr>
            <a:spLocks noGrp="1"/>
          </p:cNvSpPr>
          <p:nvPr>
            <p:ph sz="half" idx="1"/>
          </p:nvPr>
        </p:nvSpPr>
        <p:spPr>
          <a:xfrm>
            <a:off x="838200" y="2008682"/>
            <a:ext cx="10515600" cy="4338143"/>
          </a:xfrm>
        </p:spPr>
        <p:txBody>
          <a:bodyPr vert="horz" lIns="91440" tIns="45720" rIns="91440" bIns="45720" rtlCol="0" anchor="t">
            <a:normAutofit fontScale="85000" lnSpcReduction="20000"/>
          </a:bodyPr>
          <a:lstStyle/>
          <a:p>
            <a:pPr marL="0" indent="0">
              <a:lnSpc>
                <a:spcPct val="120000"/>
              </a:lnSpc>
              <a:spcBef>
                <a:spcPts val="0"/>
              </a:spcBef>
              <a:spcAft>
                <a:spcPts val="1200"/>
              </a:spcAft>
              <a:buNone/>
            </a:pPr>
            <a:r>
              <a:rPr lang="en-US" sz="2400" b="1" dirty="0">
                <a:solidFill>
                  <a:schemeClr val="tx1"/>
                </a:solidFill>
              </a:rPr>
              <a:t>Equity-minded</a:t>
            </a:r>
            <a:r>
              <a:rPr lang="en-US" sz="2400" dirty="0">
                <a:solidFill>
                  <a:schemeClr val="tx1"/>
                </a:solidFill>
              </a:rPr>
              <a:t>: a schema that provides an alternative framework for understanding the causes of equity gaps in outcomes and the action needed to close them. Rather than attribute inequities in outcomes to student deficits, being equity-minded involves interpreting inequitable outcomes as a signal that practices are not working as intended. Inequities are eliminated through changes in institutional practices, policies, culture, and routines. </a:t>
            </a:r>
            <a:endParaRPr lang="en-US" sz="2400">
              <a:solidFill>
                <a:schemeClr val="tx1"/>
              </a:solidFill>
              <a:latin typeface="Gill Sans" panose="020B0604020202020204" charset="0"/>
              <a:cs typeface="Gill Sans"/>
            </a:endParaRPr>
          </a:p>
          <a:p>
            <a:pPr marL="0" indent="0">
              <a:lnSpc>
                <a:spcPct val="120000"/>
              </a:lnSpc>
              <a:spcBef>
                <a:spcPts val="0"/>
              </a:spcBef>
              <a:spcAft>
                <a:spcPts val="1200"/>
              </a:spcAft>
              <a:buNone/>
            </a:pPr>
            <a:r>
              <a:rPr lang="en-US" sz="2400" dirty="0">
                <a:solidFill>
                  <a:schemeClr val="tx1"/>
                </a:solidFill>
              </a:rPr>
              <a:t>Equity-mindedness encompasses being </a:t>
            </a:r>
            <a:endParaRPr lang="en-US" sz="2400">
              <a:solidFill>
                <a:schemeClr val="tx1"/>
              </a:solidFill>
              <a:latin typeface="Gill Sans" panose="020B0604020202020204" charset="0"/>
              <a:cs typeface="Gill Sans"/>
            </a:endParaRPr>
          </a:p>
          <a:p>
            <a:pPr marL="742950" indent="-285750">
              <a:lnSpc>
                <a:spcPct val="120000"/>
              </a:lnSpc>
              <a:spcBef>
                <a:spcPts val="0"/>
              </a:spcBef>
              <a:spcAft>
                <a:spcPts val="600"/>
              </a:spcAft>
              <a:buAutoNum type="arabicPeriod"/>
            </a:pPr>
            <a:r>
              <a:rPr lang="en-US" sz="2400" dirty="0">
                <a:solidFill>
                  <a:schemeClr val="tx1"/>
                </a:solidFill>
              </a:rPr>
              <a:t>race conscious</a:t>
            </a:r>
            <a:endParaRPr lang="en-US" sz="2400">
              <a:solidFill>
                <a:schemeClr val="tx1"/>
              </a:solidFill>
              <a:latin typeface="Gill Sans" panose="020B0604020202020204" charset="0"/>
              <a:cs typeface="Gill Sans"/>
            </a:endParaRPr>
          </a:p>
          <a:p>
            <a:pPr marL="742950" indent="-285750">
              <a:lnSpc>
                <a:spcPct val="120000"/>
              </a:lnSpc>
              <a:spcBef>
                <a:spcPts val="0"/>
              </a:spcBef>
              <a:spcAft>
                <a:spcPts val="600"/>
              </a:spcAft>
              <a:buAutoNum type="arabicPeriod"/>
            </a:pPr>
            <a:r>
              <a:rPr lang="en-US" sz="2400" dirty="0">
                <a:solidFill>
                  <a:schemeClr val="tx1"/>
                </a:solidFill>
              </a:rPr>
              <a:t>institutionally focused</a:t>
            </a:r>
            <a:endParaRPr lang="en-US" sz="2400">
              <a:solidFill>
                <a:schemeClr val="tx1"/>
              </a:solidFill>
              <a:latin typeface="Gill Sans" panose="020B0604020202020204" charset="0"/>
              <a:cs typeface="Gill Sans"/>
            </a:endParaRPr>
          </a:p>
          <a:p>
            <a:pPr marL="742950" indent="-285750">
              <a:lnSpc>
                <a:spcPct val="120000"/>
              </a:lnSpc>
              <a:spcBef>
                <a:spcPts val="0"/>
              </a:spcBef>
              <a:spcAft>
                <a:spcPts val="600"/>
              </a:spcAft>
              <a:buAutoNum type="arabicPeriod"/>
            </a:pPr>
            <a:r>
              <a:rPr lang="en-US" sz="2400" dirty="0">
                <a:solidFill>
                  <a:schemeClr val="tx1"/>
                </a:solidFill>
              </a:rPr>
              <a:t>evidence based</a:t>
            </a:r>
            <a:endParaRPr lang="en-US" sz="2400">
              <a:solidFill>
                <a:schemeClr val="tx1"/>
              </a:solidFill>
              <a:latin typeface="Gill Sans" panose="020B0604020202020204" charset="0"/>
              <a:cs typeface="Gill Sans"/>
            </a:endParaRPr>
          </a:p>
          <a:p>
            <a:pPr marL="742950" indent="-285750">
              <a:lnSpc>
                <a:spcPct val="120000"/>
              </a:lnSpc>
              <a:spcBef>
                <a:spcPts val="0"/>
              </a:spcBef>
              <a:spcAft>
                <a:spcPts val="600"/>
              </a:spcAft>
              <a:buAutoNum type="arabicPeriod"/>
            </a:pPr>
            <a:r>
              <a:rPr lang="en-US" sz="2400" dirty="0">
                <a:solidFill>
                  <a:schemeClr val="tx1"/>
                </a:solidFill>
              </a:rPr>
              <a:t>systematically aware</a:t>
            </a:r>
            <a:endParaRPr lang="en-US" sz="2400">
              <a:solidFill>
                <a:schemeClr val="tx1"/>
              </a:solidFill>
              <a:latin typeface="Gill Sans" panose="020B0604020202020204" charset="0"/>
              <a:cs typeface="Gill Sans"/>
            </a:endParaRPr>
          </a:p>
          <a:p>
            <a:pPr marL="742950" indent="-285750">
              <a:lnSpc>
                <a:spcPct val="120000"/>
              </a:lnSpc>
              <a:spcBef>
                <a:spcPts val="0"/>
              </a:spcBef>
              <a:spcAft>
                <a:spcPts val="1200"/>
              </a:spcAft>
              <a:buAutoNum type="arabicPeriod"/>
            </a:pPr>
            <a:r>
              <a:rPr lang="en-US" sz="2400" dirty="0">
                <a:solidFill>
                  <a:schemeClr val="tx1"/>
                </a:solidFill>
              </a:rPr>
              <a:t>action oriented                 (CCCCO Diversity, Equity, and Inclusion Glossary of Terms)</a:t>
            </a:r>
            <a:endParaRPr lang="en-US" sz="2400" dirty="0">
              <a:solidFill>
                <a:schemeClr val="tx1"/>
              </a:solidFill>
              <a:latin typeface="Gill Sans" panose="020B0604020202020204" charset="0"/>
              <a:cs typeface="Gill Sans" panose="020B0604020202020204" charset="0"/>
            </a:endParaRPr>
          </a:p>
          <a:p>
            <a:pPr marL="0" indent="0">
              <a:lnSpc>
                <a:spcPct val="100000"/>
              </a:lnSpc>
              <a:spcBef>
                <a:spcPts val="0"/>
              </a:spcBef>
              <a:spcAft>
                <a:spcPts val="1200"/>
              </a:spcAft>
              <a:buNone/>
            </a:pPr>
            <a:endParaRPr lang="en-US" dirty="0">
              <a:solidFill>
                <a:srgbClr val="262626"/>
              </a:solidFill>
              <a:latin typeface="Arial"/>
              <a:cs typeface="Arial"/>
            </a:endParaRPr>
          </a:p>
        </p:txBody>
      </p:sp>
    </p:spTree>
    <p:extLst>
      <p:ext uri="{BB962C8B-B14F-4D97-AF65-F5344CB8AC3E}">
        <p14:creationId xmlns:p14="http://schemas.microsoft.com/office/powerpoint/2010/main" val="253677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3E7E-22B0-9FC4-E957-01B768BF9476}"/>
              </a:ext>
            </a:extLst>
          </p:cNvPr>
          <p:cNvSpPr>
            <a:spLocks noGrp="1"/>
          </p:cNvSpPr>
          <p:nvPr>
            <p:ph type="title"/>
          </p:nvPr>
        </p:nvSpPr>
        <p:spPr/>
        <p:txBody>
          <a:bodyPr anchor="ctr">
            <a:normAutofit/>
          </a:bodyPr>
          <a:lstStyle/>
          <a:p>
            <a:r>
              <a:rPr lang="en-US" dirty="0">
                <a:solidFill>
                  <a:schemeClr val="accent5"/>
                </a:solidFill>
              </a:rPr>
              <a:t>Student-centered Defined</a:t>
            </a:r>
          </a:p>
        </p:txBody>
      </p:sp>
      <p:pic>
        <p:nvPicPr>
          <p:cNvPr id="4" name="Picture 3" descr="Image of diverse adult students in a classroom, taking notes and raising their hands."/>
          <p:cNvPicPr>
            <a:picLocks noChangeAspect="1"/>
          </p:cNvPicPr>
          <p:nvPr/>
        </p:nvPicPr>
        <p:blipFill rotWithShape="1">
          <a:blip r:embed="rId2"/>
          <a:srcRect l="4810" r="252" b="505"/>
          <a:stretch/>
        </p:blipFill>
        <p:spPr>
          <a:xfrm>
            <a:off x="835058" y="2224461"/>
            <a:ext cx="5407610" cy="2824116"/>
          </a:xfrm>
          <a:prstGeom prst="rect">
            <a:avLst/>
          </a:prstGeom>
        </p:spPr>
      </p:pic>
      <p:sp>
        <p:nvSpPr>
          <p:cNvPr id="3" name="Content Placeholder 2">
            <a:extLst>
              <a:ext uri="{FF2B5EF4-FFF2-40B4-BE49-F238E27FC236}">
                <a16:creationId xmlns:a16="http://schemas.microsoft.com/office/drawing/2014/main" id="{672F924F-EE15-685C-66D2-6116E4D4866A}"/>
              </a:ext>
            </a:extLst>
          </p:cNvPr>
          <p:cNvSpPr>
            <a:spLocks noGrp="1"/>
          </p:cNvSpPr>
          <p:nvPr>
            <p:ph sz="half" idx="1"/>
          </p:nvPr>
        </p:nvSpPr>
        <p:spPr>
          <a:xfrm>
            <a:off x="6949439" y="2151036"/>
            <a:ext cx="4651513" cy="4082787"/>
          </a:xfrm>
        </p:spPr>
        <p:txBody>
          <a:bodyPr vert="horz" lIns="91440" tIns="45720" rIns="91440" bIns="45720" rtlCol="0" anchor="t">
            <a:noAutofit/>
          </a:bodyPr>
          <a:lstStyle/>
          <a:p>
            <a:pPr marL="0" indent="0">
              <a:lnSpc>
                <a:spcPct val="100000"/>
              </a:lnSpc>
              <a:spcBef>
                <a:spcPts val="0"/>
              </a:spcBef>
              <a:buNone/>
            </a:pPr>
            <a:r>
              <a:rPr lang="en-US" sz="2400" b="1" kern="0" dirty="0">
                <a:solidFill>
                  <a:schemeClr val="tx2">
                    <a:lumMod val="10000"/>
                  </a:schemeClr>
                </a:solidFill>
                <a:highlight>
                  <a:srgbClr val="FFFFFF"/>
                </a:highlight>
                <a:latin typeface="Arial"/>
                <a:cs typeface="Arial"/>
              </a:rPr>
              <a:t>Student-centered: </a:t>
            </a:r>
            <a:r>
              <a:rPr lang="en-US" sz="2400" kern="0" dirty="0">
                <a:solidFill>
                  <a:schemeClr val="tx2">
                    <a:lumMod val="10000"/>
                  </a:schemeClr>
                </a:solidFill>
                <a:highlight>
                  <a:srgbClr val="FFFFFF"/>
                </a:highlight>
                <a:latin typeface="Arial"/>
                <a:cs typeface="Arial"/>
              </a:rPr>
              <a:t>Refers to a wide variety of educational programs, learning experiences, instructional approaches, and academic support strategies that are intended to address the distinct learning needs, interests, aspirations, or cultural backgrounds of individual students and groups of students.</a:t>
            </a:r>
            <a:endParaRPr lang="en-US" sz="2400" dirty="0">
              <a:solidFill>
                <a:schemeClr val="tx2">
                  <a:lumMod val="10000"/>
                </a:schemeClr>
              </a:solidFill>
            </a:endParaRPr>
          </a:p>
        </p:txBody>
      </p:sp>
    </p:spTree>
    <p:extLst>
      <p:ext uri="{BB962C8B-B14F-4D97-AF65-F5344CB8AC3E}">
        <p14:creationId xmlns:p14="http://schemas.microsoft.com/office/powerpoint/2010/main" val="56888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66BF-F1A9-3690-1986-3D4E354E51A1}"/>
              </a:ext>
            </a:extLst>
          </p:cNvPr>
          <p:cNvSpPr>
            <a:spLocks noGrp="1"/>
          </p:cNvSpPr>
          <p:nvPr>
            <p:ph type="title"/>
          </p:nvPr>
        </p:nvSpPr>
        <p:spPr/>
        <p:txBody>
          <a:bodyPr/>
          <a:lstStyle/>
          <a:p>
            <a:r>
              <a:rPr lang="en-US" dirty="0"/>
              <a:t>Introducing: DEI in Curriculum Model Principles and Practices</a:t>
            </a:r>
          </a:p>
        </p:txBody>
      </p:sp>
      <p:sp>
        <p:nvSpPr>
          <p:cNvPr id="3" name="Content Placeholder 2">
            <a:extLst>
              <a:ext uri="{FF2B5EF4-FFF2-40B4-BE49-F238E27FC236}">
                <a16:creationId xmlns:a16="http://schemas.microsoft.com/office/drawing/2014/main" id="{7A8F43DA-5FF1-7A0D-19AB-0C0D8E5527C3}"/>
              </a:ext>
            </a:extLst>
          </p:cNvPr>
          <p:cNvSpPr>
            <a:spLocks noGrp="1"/>
          </p:cNvSpPr>
          <p:nvPr>
            <p:ph idx="1"/>
          </p:nvPr>
        </p:nvSpPr>
        <p:spPr/>
        <p:txBody>
          <a:bodyPr vert="horz" lIns="91440" tIns="45720" rIns="91440" bIns="45720" rtlCol="0" anchor="t">
            <a:noAutofit/>
          </a:bodyPr>
          <a:lstStyle/>
          <a:p>
            <a:pPr marL="117475" indent="0">
              <a:lnSpc>
                <a:spcPct val="120000"/>
              </a:lnSpc>
              <a:spcBef>
                <a:spcPts val="0"/>
              </a:spcBef>
              <a:spcAft>
                <a:spcPts val="1200"/>
              </a:spcAft>
              <a:buClr>
                <a:srgbClr val="3C4043"/>
              </a:buClr>
              <a:buSzPts val="1750"/>
              <a:buNone/>
            </a:pPr>
            <a:r>
              <a:rPr lang="en-US" dirty="0">
                <a:solidFill>
                  <a:schemeClr val="tx2">
                    <a:lumMod val="10000"/>
                  </a:schemeClr>
                </a:solidFill>
                <a:highlight>
                  <a:srgbClr val="FFFFFF"/>
                </a:highlight>
                <a:ea typeface="Roboto"/>
                <a:cs typeface="Roboto"/>
                <a:sym typeface="Roboto"/>
              </a:rPr>
              <a:t>The intention of the DEI in Curriculum Principles and Practices chart is to:</a:t>
            </a:r>
            <a:endParaRPr lang="en-US">
              <a:solidFill>
                <a:schemeClr val="tx2">
                  <a:lumMod val="10000"/>
                </a:schemeClr>
              </a:solidFill>
              <a:ea typeface="Roboto"/>
              <a:cs typeface="Arial"/>
            </a:endParaRPr>
          </a:p>
          <a:p>
            <a:pPr marL="914400" indent="-339725">
              <a:lnSpc>
                <a:spcPct val="120000"/>
              </a:lnSpc>
              <a:spcBef>
                <a:spcPts val="0"/>
              </a:spcBef>
              <a:spcAft>
                <a:spcPts val="1200"/>
              </a:spcAft>
              <a:buSzPts val="1750"/>
            </a:pPr>
            <a:r>
              <a:rPr lang="en-US" dirty="0">
                <a:solidFill>
                  <a:schemeClr val="tx2">
                    <a:lumMod val="10000"/>
                  </a:schemeClr>
                </a:solidFill>
                <a:highlight>
                  <a:srgbClr val="FFFFFF"/>
                </a:highlight>
                <a:ea typeface="Roboto"/>
                <a:cs typeface="Roboto"/>
                <a:sym typeface="Roboto"/>
              </a:rPr>
              <a:t>focus on acknowledging the inequities of historically marginalized racial and ethnic groups (Black, Indigenous, Latinx/a/o, Asian Pacific Islander)</a:t>
            </a:r>
            <a:endParaRPr lang="en-US" dirty="0">
              <a:solidFill>
                <a:schemeClr val="tx2">
                  <a:lumMod val="10000"/>
                </a:schemeClr>
              </a:solidFill>
              <a:highlight>
                <a:srgbClr val="FFFFFF"/>
              </a:highlight>
              <a:ea typeface="Roboto"/>
              <a:cs typeface="Roboto"/>
            </a:endParaRPr>
          </a:p>
          <a:p>
            <a:pPr marL="914400" indent="-339725">
              <a:lnSpc>
                <a:spcPct val="120000"/>
              </a:lnSpc>
              <a:spcBef>
                <a:spcPts val="0"/>
              </a:spcBef>
              <a:spcAft>
                <a:spcPts val="1200"/>
              </a:spcAft>
              <a:buSzPts val="1750"/>
            </a:pPr>
            <a:r>
              <a:rPr lang="en-US" dirty="0">
                <a:solidFill>
                  <a:schemeClr val="tx2">
                    <a:lumMod val="10000"/>
                  </a:schemeClr>
                </a:solidFill>
                <a:highlight>
                  <a:srgbClr val="FFFFFF"/>
                </a:highlight>
                <a:ea typeface="Roboto"/>
                <a:cs typeface="Roboto"/>
                <a:sym typeface="Roboto"/>
              </a:rPr>
              <a:t>provide a tool and support structure to have conversations at your campus on looking at current practices and supporting analysis and change </a:t>
            </a:r>
            <a:endParaRPr lang="en-US" dirty="0">
              <a:solidFill>
                <a:schemeClr val="tx2">
                  <a:lumMod val="10000"/>
                </a:schemeClr>
              </a:solidFill>
              <a:highlight>
                <a:srgbClr val="FFFFFF"/>
              </a:highlight>
              <a:ea typeface="Roboto"/>
              <a:cs typeface="Roboto"/>
            </a:endParaRPr>
          </a:p>
          <a:p>
            <a:pPr marL="117475" indent="0">
              <a:lnSpc>
                <a:spcPct val="120000"/>
              </a:lnSpc>
              <a:spcBef>
                <a:spcPts val="0"/>
              </a:spcBef>
              <a:spcAft>
                <a:spcPts val="1200"/>
              </a:spcAft>
              <a:buClr>
                <a:srgbClr val="3C4043"/>
              </a:buClr>
              <a:buSzPts val="1750"/>
              <a:buNone/>
            </a:pPr>
            <a:r>
              <a:rPr lang="en-US" dirty="0">
                <a:solidFill>
                  <a:schemeClr val="tx2">
                    <a:lumMod val="10000"/>
                  </a:schemeClr>
                </a:solidFill>
                <a:highlight>
                  <a:srgbClr val="FFFFFF"/>
                </a:highlight>
                <a:ea typeface="Roboto"/>
                <a:cs typeface="Roboto"/>
                <a:sym typeface="Roboto"/>
              </a:rPr>
              <a:t>The tool is not exhaustive; designed to be a starting point for local inquiry and can be expanded as needed</a:t>
            </a:r>
            <a:endParaRPr lang="en-US" dirty="0">
              <a:solidFill>
                <a:schemeClr val="tx2">
                  <a:lumMod val="10000"/>
                </a:schemeClr>
              </a:solidFill>
              <a:highlight>
                <a:srgbClr val="FFFFFF"/>
              </a:highlight>
              <a:ea typeface="Roboto"/>
              <a:cs typeface="Roboto"/>
            </a:endParaRPr>
          </a:p>
        </p:txBody>
      </p:sp>
      <p:sp>
        <p:nvSpPr>
          <p:cNvPr id="4" name="Slide Number Placeholder 3">
            <a:extLst>
              <a:ext uri="{FF2B5EF4-FFF2-40B4-BE49-F238E27FC236}">
                <a16:creationId xmlns:a16="http://schemas.microsoft.com/office/drawing/2014/main" id="{DA8FB00F-885C-4A4F-AE48-DCCD816CD711}"/>
              </a:ext>
            </a:extLst>
          </p:cNvPr>
          <p:cNvSpPr>
            <a:spLocks noGrp="1"/>
          </p:cNvSpPr>
          <p:nvPr>
            <p:ph type="sldNum" sz="quarter" idx="12"/>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412108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3E7E-22B0-9FC4-E957-01B768BF9476}"/>
              </a:ext>
            </a:extLst>
          </p:cNvPr>
          <p:cNvSpPr>
            <a:spLocks noGrp="1"/>
          </p:cNvSpPr>
          <p:nvPr>
            <p:ph type="title"/>
          </p:nvPr>
        </p:nvSpPr>
        <p:spPr>
          <a:xfrm>
            <a:off x="1175657" y="365125"/>
            <a:ext cx="10178142" cy="1325563"/>
          </a:xfrm>
        </p:spPr>
        <p:txBody>
          <a:bodyPr anchor="ctr">
            <a:normAutofit/>
          </a:bodyPr>
          <a:lstStyle/>
          <a:p>
            <a:r>
              <a:rPr lang="en-US"/>
              <a:t>Areas identified in the tool</a:t>
            </a:r>
          </a:p>
        </p:txBody>
      </p:sp>
      <p:sp>
        <p:nvSpPr>
          <p:cNvPr id="5" name="Content Placeholder 2">
            <a:extLst>
              <a:ext uri="{FF2B5EF4-FFF2-40B4-BE49-F238E27FC236}">
                <a16:creationId xmlns:a16="http://schemas.microsoft.com/office/drawing/2014/main" id="{63DFB1D2-F2F5-3817-A068-63686704284D}"/>
              </a:ext>
            </a:extLst>
          </p:cNvPr>
          <p:cNvSpPr>
            <a:spLocks noGrp="1"/>
          </p:cNvSpPr>
          <p:nvPr>
            <p:ph sz="half" idx="1"/>
          </p:nvPr>
        </p:nvSpPr>
        <p:spPr>
          <a:xfrm>
            <a:off x="1175656" y="1825625"/>
            <a:ext cx="4950824" cy="4351338"/>
          </a:xfrm>
        </p:spPr>
        <p:txBody>
          <a:bodyPr vert="horz" lIns="91440" tIns="45720" rIns="91440" bIns="45720" rtlCol="0">
            <a:normAutofit/>
          </a:bodyPr>
          <a:lstStyle/>
          <a:p>
            <a:pPr marL="406400" indent="-342900">
              <a:buSzPts val="2600"/>
            </a:pPr>
            <a:r>
              <a:rPr lang="en-US"/>
              <a:t>Textbooks </a:t>
            </a:r>
          </a:p>
          <a:p>
            <a:pPr marL="406400" indent="-342900">
              <a:buSzPts val="2600"/>
            </a:pPr>
            <a:r>
              <a:rPr lang="en-US"/>
              <a:t>Student-facing documents </a:t>
            </a:r>
          </a:p>
          <a:p>
            <a:pPr marL="406400" indent="-342900">
              <a:buSzPts val="2600"/>
            </a:pPr>
            <a:r>
              <a:rPr lang="en-US"/>
              <a:t>Role of discipline faculty </a:t>
            </a:r>
          </a:p>
          <a:p>
            <a:pPr marL="406400" indent="-342900">
              <a:buSzPts val="2600"/>
            </a:pPr>
            <a:r>
              <a:rPr lang="en-US"/>
              <a:t>Course syllabus </a:t>
            </a:r>
          </a:p>
          <a:p>
            <a:pPr marL="406400" indent="-342900">
              <a:buSzPts val="2600"/>
            </a:pPr>
            <a:r>
              <a:rPr lang="en-US"/>
              <a:t>Classroom assignments/ assessments </a:t>
            </a:r>
          </a:p>
          <a:p>
            <a:pPr marL="406400" indent="-342900">
              <a:buSzPts val="2600"/>
            </a:pPr>
            <a:r>
              <a:rPr lang="en-US"/>
              <a:t>DEI in all disciplines </a:t>
            </a:r>
          </a:p>
          <a:p>
            <a:pPr marL="406400" indent="-342900">
              <a:buSzPts val="2600"/>
            </a:pPr>
            <a:r>
              <a:rPr lang="en-US"/>
              <a:t>Ethnic Studies as a discipline </a:t>
            </a:r>
          </a:p>
          <a:p>
            <a:pPr marL="406400" indent="-342900">
              <a:buSzPts val="2600"/>
            </a:pPr>
            <a:r>
              <a:rPr lang="en-US"/>
              <a:t>Siloed programs and services </a:t>
            </a:r>
          </a:p>
          <a:p>
            <a:pPr marL="0" lvl="0" indent="0">
              <a:buSzPts val="2400"/>
              <a:buNone/>
            </a:pPr>
            <a:r>
              <a:rPr lang="en-US"/>
              <a:t>Your college can add more!</a:t>
            </a:r>
          </a:p>
        </p:txBody>
      </p:sp>
      <p:sp>
        <p:nvSpPr>
          <p:cNvPr id="10" name="Slide Number Placeholder 3">
            <a:extLst>
              <a:ext uri="{FF2B5EF4-FFF2-40B4-BE49-F238E27FC236}">
                <a16:creationId xmlns:a16="http://schemas.microsoft.com/office/drawing/2014/main" id="{F896468A-0B51-5529-287C-6081682C72C7}"/>
              </a:ext>
            </a:extLst>
          </p:cNvPr>
          <p:cNvSpPr>
            <a:spLocks noGrp="1"/>
          </p:cNvSpPr>
          <p:nvPr>
            <p:ph type="sldNum" sz="quarter" idx="12"/>
          </p:nvPr>
        </p:nvSpPr>
        <p:spPr>
          <a:xfrm>
            <a:off x="1175656" y="6392046"/>
            <a:ext cx="822046" cy="329429"/>
          </a:xfrm>
        </p:spPr>
        <p:txBody>
          <a:bodyPr/>
          <a:lstStyle/>
          <a:p>
            <a:pPr>
              <a:spcAft>
                <a:spcPts val="600"/>
              </a:spcAft>
            </a:pPr>
            <a:fld id="{FC94C22D-D015-6649-B5C3-596F33FC97D2}" type="slidenum">
              <a:rPr lang="en-US" smtClean="0"/>
              <a:pPr>
                <a:spcAft>
                  <a:spcPts val="600"/>
                </a:spcAft>
              </a:pPr>
              <a:t>14</a:t>
            </a:fld>
            <a:endParaRPr lang="en-US"/>
          </a:p>
        </p:txBody>
      </p:sp>
      <p:pic>
        <p:nvPicPr>
          <p:cNvPr id="3" name="Picture 5" descr="cover of DEI in Curriculum Model Principles and Practices">
            <a:extLst>
              <a:ext uri="{FF2B5EF4-FFF2-40B4-BE49-F238E27FC236}">
                <a16:creationId xmlns:a16="http://schemas.microsoft.com/office/drawing/2014/main" id="{ADB6CD09-ABE9-9AA0-1CA0-97184FC5FE8F}"/>
              </a:ext>
            </a:extLst>
          </p:cNvPr>
          <p:cNvPicPr>
            <a:picLocks noChangeAspect="1"/>
          </p:cNvPicPr>
          <p:nvPr/>
        </p:nvPicPr>
        <p:blipFill>
          <a:blip r:embed="rId2"/>
          <a:stretch>
            <a:fillRect/>
          </a:stretch>
        </p:blipFill>
        <p:spPr>
          <a:xfrm>
            <a:off x="5986032" y="1587832"/>
            <a:ext cx="5597805" cy="4352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844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3E7E-22B0-9FC4-E957-01B768BF9476}"/>
              </a:ext>
            </a:extLst>
          </p:cNvPr>
          <p:cNvSpPr>
            <a:spLocks noGrp="1"/>
          </p:cNvSpPr>
          <p:nvPr>
            <p:ph type="title"/>
          </p:nvPr>
        </p:nvSpPr>
        <p:spPr>
          <a:xfrm>
            <a:off x="854438" y="1014922"/>
            <a:ext cx="10499361" cy="708948"/>
          </a:xfrm>
        </p:spPr>
        <p:txBody>
          <a:bodyPr/>
          <a:lstStyle/>
          <a:p>
            <a:r>
              <a:rPr lang="en-US" dirty="0">
                <a:solidFill>
                  <a:schemeClr val="accent5"/>
                </a:solidFill>
              </a:rPr>
              <a:t>Utilizing the Chart</a:t>
            </a:r>
          </a:p>
        </p:txBody>
      </p:sp>
      <p:sp>
        <p:nvSpPr>
          <p:cNvPr id="5" name="Content Placeholder 2">
            <a:extLst>
              <a:ext uri="{FF2B5EF4-FFF2-40B4-BE49-F238E27FC236}">
                <a16:creationId xmlns:a16="http://schemas.microsoft.com/office/drawing/2014/main" id="{63DFB1D2-F2F5-3817-A068-63686704284D}"/>
              </a:ext>
            </a:extLst>
          </p:cNvPr>
          <p:cNvSpPr>
            <a:spLocks noGrp="1"/>
          </p:cNvSpPr>
          <p:nvPr>
            <p:ph sz="half" idx="1"/>
          </p:nvPr>
        </p:nvSpPr>
        <p:spPr>
          <a:xfrm>
            <a:off x="925664" y="1825267"/>
            <a:ext cx="10515600" cy="4060383"/>
          </a:xfrm>
        </p:spPr>
        <p:txBody>
          <a:bodyPr vert="horz" lIns="91440" tIns="45720" rIns="91440" bIns="45720" rtlCol="0" anchor="t">
            <a:normAutofit/>
          </a:bodyPr>
          <a:lstStyle/>
          <a:p>
            <a:pPr marL="0" indent="0">
              <a:lnSpc>
                <a:spcPct val="100000"/>
              </a:lnSpc>
              <a:spcBef>
                <a:spcPts val="0"/>
              </a:spcBef>
              <a:spcAft>
                <a:spcPts val="600"/>
              </a:spcAft>
              <a:buNone/>
            </a:pPr>
            <a:r>
              <a:rPr lang="en-US" sz="2000" b="1" dirty="0">
                <a:solidFill>
                  <a:schemeClr val="tx1"/>
                </a:solidFill>
              </a:rPr>
              <a:t>Chart consists of 4 columns:</a:t>
            </a:r>
            <a:endParaRPr lang="en-US" sz="2000" dirty="0">
              <a:solidFill>
                <a:schemeClr val="tx1"/>
              </a:solidFill>
              <a:cs typeface="Arial"/>
            </a:endParaRPr>
          </a:p>
          <a:p>
            <a:pPr marL="914400" lvl="1" indent="-457200">
              <a:lnSpc>
                <a:spcPct val="100000"/>
              </a:lnSpc>
              <a:spcBef>
                <a:spcPts val="0"/>
              </a:spcBef>
              <a:buAutoNum type="arabicPeriod"/>
            </a:pPr>
            <a:r>
              <a:rPr lang="en-US" dirty="0">
                <a:solidFill>
                  <a:schemeClr val="tx1"/>
                </a:solidFill>
              </a:rPr>
              <a:t>Traditional Educational Practice</a:t>
            </a:r>
            <a:endParaRPr lang="en-US">
              <a:solidFill>
                <a:schemeClr val="tx1"/>
              </a:solidFill>
              <a:cs typeface="Arial"/>
            </a:endParaRPr>
          </a:p>
          <a:p>
            <a:pPr marL="914400" lvl="1" indent="-457200">
              <a:lnSpc>
                <a:spcPct val="100000"/>
              </a:lnSpc>
              <a:spcBef>
                <a:spcPts val="0"/>
              </a:spcBef>
              <a:spcAft>
                <a:spcPts val="600"/>
              </a:spcAft>
              <a:buAutoNum type="arabicPeriod"/>
            </a:pPr>
            <a:r>
              <a:rPr lang="en-US" sz="2100" dirty="0">
                <a:solidFill>
                  <a:schemeClr val="tx1"/>
                </a:solidFill>
              </a:rPr>
              <a:t>Equity</a:t>
            </a:r>
            <a:r>
              <a:rPr lang="en-US" dirty="0">
                <a:solidFill>
                  <a:schemeClr val="tx1"/>
                </a:solidFill>
              </a:rPr>
              <a:t> Principle</a:t>
            </a:r>
            <a:endParaRPr lang="en-US">
              <a:solidFill>
                <a:schemeClr val="tx1"/>
              </a:solidFill>
              <a:cs typeface="Arial"/>
            </a:endParaRPr>
          </a:p>
          <a:p>
            <a:pPr marL="914400" lvl="1" indent="-457200">
              <a:lnSpc>
                <a:spcPct val="100000"/>
              </a:lnSpc>
              <a:spcBef>
                <a:spcPts val="0"/>
              </a:spcBef>
              <a:spcAft>
                <a:spcPts val="600"/>
              </a:spcAft>
              <a:buAutoNum type="arabicPeriod"/>
            </a:pPr>
            <a:r>
              <a:rPr lang="en-US" dirty="0">
                <a:solidFill>
                  <a:schemeClr val="tx1"/>
                </a:solidFill>
              </a:rPr>
              <a:t>Culturally Responsive</a:t>
            </a:r>
            <a:r>
              <a:rPr lang="en-US" sz="2100" dirty="0">
                <a:solidFill>
                  <a:schemeClr val="tx1"/>
                </a:solidFill>
              </a:rPr>
              <a:t> </a:t>
            </a:r>
            <a:r>
              <a:rPr lang="en-US" b="1" dirty="0">
                <a:solidFill>
                  <a:schemeClr val="tx1"/>
                </a:solidFill>
              </a:rPr>
              <a:t>Classroom</a:t>
            </a:r>
            <a:r>
              <a:rPr lang="en-US" dirty="0">
                <a:solidFill>
                  <a:schemeClr val="tx1"/>
                </a:solidFill>
              </a:rPr>
              <a:t> Practices</a:t>
            </a:r>
            <a:endParaRPr lang="en-US">
              <a:solidFill>
                <a:schemeClr val="tx1"/>
              </a:solidFill>
              <a:cs typeface="Arial"/>
            </a:endParaRPr>
          </a:p>
          <a:p>
            <a:pPr marL="914400" lvl="1" indent="-457200">
              <a:lnSpc>
                <a:spcPct val="100000"/>
              </a:lnSpc>
              <a:spcBef>
                <a:spcPts val="0"/>
              </a:spcBef>
              <a:spcAft>
                <a:spcPts val="600"/>
              </a:spcAft>
              <a:buAutoNum type="arabicPeriod"/>
            </a:pPr>
            <a:r>
              <a:rPr lang="en-US" dirty="0">
                <a:solidFill>
                  <a:schemeClr val="tx1"/>
                </a:solidFill>
              </a:rPr>
              <a:t>Culturally Responsive Practices for </a:t>
            </a:r>
            <a:r>
              <a:rPr lang="en-US" b="1" dirty="0">
                <a:solidFill>
                  <a:schemeClr val="tx1"/>
                </a:solidFill>
              </a:rPr>
              <a:t>Curriculum Committees and Academic Senates</a:t>
            </a:r>
            <a:endParaRPr lang="en-US" b="1">
              <a:solidFill>
                <a:schemeClr val="tx1"/>
              </a:solidFill>
              <a:cs typeface="Arial"/>
            </a:endParaRPr>
          </a:p>
          <a:p>
            <a:pPr>
              <a:lnSpc>
                <a:spcPct val="100000"/>
              </a:lnSpc>
              <a:spcBef>
                <a:spcPts val="0"/>
              </a:spcBef>
              <a:spcAft>
                <a:spcPts val="600"/>
              </a:spcAft>
            </a:pPr>
            <a:r>
              <a:rPr lang="en-US" sz="2000" b="1" dirty="0">
                <a:solidFill>
                  <a:schemeClr val="tx1"/>
                </a:solidFill>
              </a:rPr>
              <a:t>Promising practices </a:t>
            </a:r>
            <a:r>
              <a:rPr lang="en-US" sz="2000" dirty="0">
                <a:solidFill>
                  <a:schemeClr val="tx1"/>
                </a:solidFill>
              </a:rPr>
              <a:t>that can be used by faculty, deans, curriculum chairs and committees, chief instructional officers, and local academic senates</a:t>
            </a:r>
            <a:endParaRPr lang="en-US" sz="2000" dirty="0">
              <a:solidFill>
                <a:schemeClr val="tx1"/>
              </a:solidFill>
              <a:cs typeface="Arial"/>
            </a:endParaRPr>
          </a:p>
          <a:p>
            <a:pPr>
              <a:lnSpc>
                <a:spcPct val="100000"/>
              </a:lnSpc>
              <a:spcBef>
                <a:spcPts val="0"/>
              </a:spcBef>
              <a:spcAft>
                <a:spcPts val="600"/>
              </a:spcAft>
            </a:pPr>
            <a:r>
              <a:rPr lang="en-US" sz="2000" b="1" dirty="0">
                <a:solidFill>
                  <a:schemeClr val="tx1"/>
                </a:solidFill>
              </a:rPr>
              <a:t>Begin conversations </a:t>
            </a:r>
            <a:r>
              <a:rPr lang="en-US" sz="2000" dirty="0">
                <a:solidFill>
                  <a:schemeClr val="tx1"/>
                </a:solidFill>
              </a:rPr>
              <a:t>on how to redesign practices from a traditional educational model to an equity-minded framework</a:t>
            </a:r>
            <a:endParaRPr lang="en-US" sz="2000" dirty="0">
              <a:solidFill>
                <a:schemeClr val="tx1"/>
              </a:solidFill>
              <a:cs typeface="Arial"/>
            </a:endParaRPr>
          </a:p>
          <a:p>
            <a:pPr>
              <a:lnSpc>
                <a:spcPct val="100000"/>
              </a:lnSpc>
              <a:spcBef>
                <a:spcPts val="0"/>
              </a:spcBef>
              <a:spcAft>
                <a:spcPts val="600"/>
              </a:spcAft>
            </a:pPr>
            <a:r>
              <a:rPr lang="en-US" sz="2000" b="1" dirty="0">
                <a:solidFill>
                  <a:schemeClr val="tx1"/>
                </a:solidFill>
                <a:cs typeface="Arial"/>
              </a:rPr>
              <a:t>Research citations and definitions</a:t>
            </a:r>
            <a:r>
              <a:rPr lang="en-US" sz="2000" dirty="0">
                <a:solidFill>
                  <a:schemeClr val="tx1"/>
                </a:solidFill>
                <a:cs typeface="Arial"/>
              </a:rPr>
              <a:t> included at the end of the document</a:t>
            </a:r>
          </a:p>
        </p:txBody>
      </p:sp>
    </p:spTree>
    <p:extLst>
      <p:ext uri="{BB962C8B-B14F-4D97-AF65-F5344CB8AC3E}">
        <p14:creationId xmlns:p14="http://schemas.microsoft.com/office/powerpoint/2010/main" val="218018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Title 1"/>
          <p:cNvSpPr txBox="1">
            <a:spLocks noGrp="1"/>
          </p:cNvSpPr>
          <p:nvPr>
            <p:ph type="title"/>
          </p:nvPr>
        </p:nvSpPr>
        <p:spPr>
          <a:xfrm>
            <a:off x="838200" y="1014921"/>
            <a:ext cx="6245525" cy="1146991"/>
          </a:xfrm>
        </p:spPr>
        <p:txBody>
          <a:bodyPr spcFirstLastPara="1" lIns="91425" tIns="45700" rIns="91425" bIns="45700" anchor="ctr" anchorCtr="0">
            <a:normAutofit/>
          </a:bodyPr>
          <a:lstStyle/>
          <a:p>
            <a:pPr>
              <a:buClr>
                <a:schemeClr val="dk1"/>
              </a:buClr>
              <a:buSzPct val="38888"/>
            </a:pPr>
            <a:r>
              <a:rPr lang="en-US" sz="3200" dirty="0">
                <a:solidFill>
                  <a:schemeClr val="accent5"/>
                </a:solidFill>
                <a:sym typeface="Arial"/>
              </a:rPr>
              <a:t>Columns 1-2: Shifting from Traditional to Equity-Focused</a:t>
            </a:r>
            <a:endParaRPr lang="en-US" sz="3200" dirty="0">
              <a:solidFill>
                <a:schemeClr val="accent5"/>
              </a:solidFill>
            </a:endParaRPr>
          </a:p>
        </p:txBody>
      </p:sp>
      <p:sp>
        <p:nvSpPr>
          <p:cNvPr id="218" name="Content Placeholder 2"/>
          <p:cNvSpPr txBox="1">
            <a:spLocks noGrp="1"/>
          </p:cNvSpPr>
          <p:nvPr>
            <p:ph sz="half" idx="1"/>
          </p:nvPr>
        </p:nvSpPr>
        <p:spPr>
          <a:xfrm>
            <a:off x="838200" y="2286442"/>
            <a:ext cx="5658905" cy="4074760"/>
          </a:xfrm>
        </p:spPr>
        <p:txBody>
          <a:bodyPr spcFirstLastPara="1" vert="horz" lIns="91425" tIns="45700" rIns="91425" bIns="45700" rtlCol="0" anchor="t" anchorCtr="0">
            <a:noAutofit/>
          </a:bodyPr>
          <a:lstStyle/>
          <a:p>
            <a:pPr marL="114300" indent="0">
              <a:lnSpc>
                <a:spcPct val="100000"/>
              </a:lnSpc>
              <a:spcBef>
                <a:spcPts val="0"/>
              </a:spcBef>
              <a:spcAft>
                <a:spcPts val="600"/>
              </a:spcAft>
              <a:buSzPts val="1800"/>
              <a:buNone/>
            </a:pPr>
            <a:r>
              <a:rPr lang="en-US" sz="2000" b="1" dirty="0">
                <a:solidFill>
                  <a:schemeClr val="tx2">
                    <a:lumMod val="10000"/>
                  </a:schemeClr>
                </a:solidFill>
              </a:rPr>
              <a:t>Column 1: Traditional Educational Practice</a:t>
            </a:r>
            <a:endParaRPr lang="en-US" sz="2000" dirty="0">
              <a:solidFill>
                <a:schemeClr val="tx2">
                  <a:lumMod val="10000"/>
                </a:schemeClr>
              </a:solidFill>
            </a:endParaRPr>
          </a:p>
          <a:p>
            <a:pPr marL="457200" indent="-342900">
              <a:lnSpc>
                <a:spcPct val="100000"/>
              </a:lnSpc>
              <a:spcBef>
                <a:spcPts val="0"/>
              </a:spcBef>
              <a:spcAft>
                <a:spcPts val="600"/>
              </a:spcAft>
              <a:buSzPts val="1800"/>
            </a:pPr>
            <a:r>
              <a:rPr lang="en-US" sz="2000" dirty="0">
                <a:solidFill>
                  <a:schemeClr val="tx2">
                    <a:lumMod val="10000"/>
                  </a:schemeClr>
                </a:solidFill>
              </a:rPr>
              <a:t>Acknowledges</a:t>
            </a:r>
            <a:r>
              <a:rPr lang="en-US" sz="2000" dirty="0">
                <a:solidFill>
                  <a:schemeClr val="tx2">
                    <a:lumMod val="10000"/>
                  </a:schemeClr>
                </a:solidFill>
                <a:cs typeface="Arial"/>
              </a:rPr>
              <a:t> traditional practices that have shaped our system</a:t>
            </a:r>
          </a:p>
          <a:p>
            <a:pPr marL="457200" indent="-342900">
              <a:lnSpc>
                <a:spcPct val="100000"/>
              </a:lnSpc>
              <a:spcBef>
                <a:spcPts val="0"/>
              </a:spcBef>
              <a:spcAft>
                <a:spcPts val="600"/>
              </a:spcAft>
              <a:buSzPts val="1800"/>
            </a:pPr>
            <a:r>
              <a:rPr lang="en-US" sz="2000" dirty="0">
                <a:solidFill>
                  <a:schemeClr val="tx2">
                    <a:lumMod val="10000"/>
                  </a:schemeClr>
                </a:solidFill>
                <a:cs typeface="Arial"/>
              </a:rPr>
              <a:t>Example: Student-facing documents and descriptions focus on deficit-minded language.</a:t>
            </a:r>
          </a:p>
          <a:p>
            <a:pPr marL="457200" indent="-342900">
              <a:lnSpc>
                <a:spcPct val="100000"/>
              </a:lnSpc>
              <a:spcBef>
                <a:spcPts val="0"/>
              </a:spcBef>
              <a:spcAft>
                <a:spcPts val="600"/>
              </a:spcAft>
              <a:buSzPts val="1800"/>
            </a:pPr>
            <a:r>
              <a:rPr lang="en-US" sz="2000" dirty="0">
                <a:solidFill>
                  <a:schemeClr val="tx2">
                    <a:lumMod val="10000"/>
                  </a:schemeClr>
                </a:solidFill>
                <a:cs typeface="Arial"/>
              </a:rPr>
              <a:t>Supporting research citations and definitions included at end of chart</a:t>
            </a:r>
          </a:p>
          <a:p>
            <a:pPr marL="114300" indent="0">
              <a:lnSpc>
                <a:spcPct val="100000"/>
              </a:lnSpc>
              <a:spcBef>
                <a:spcPts val="0"/>
              </a:spcBef>
              <a:spcAft>
                <a:spcPts val="600"/>
              </a:spcAft>
              <a:buSzPts val="1800"/>
              <a:buNone/>
            </a:pPr>
            <a:r>
              <a:rPr lang="en-US" sz="2000" b="1" dirty="0">
                <a:solidFill>
                  <a:schemeClr val="tx2">
                    <a:lumMod val="10000"/>
                  </a:schemeClr>
                </a:solidFill>
                <a:cs typeface="Arial"/>
              </a:rPr>
              <a:t>Column</a:t>
            </a:r>
            <a:r>
              <a:rPr lang="en-US" sz="2000" b="1" dirty="0">
                <a:solidFill>
                  <a:schemeClr val="tx2">
                    <a:lumMod val="10000"/>
                  </a:schemeClr>
                </a:solidFill>
              </a:rPr>
              <a:t> 2: Equity Principle</a:t>
            </a:r>
            <a:endParaRPr lang="en-US" sz="2000" dirty="0">
              <a:solidFill>
                <a:schemeClr val="tx2">
                  <a:lumMod val="10000"/>
                </a:schemeClr>
              </a:solidFill>
            </a:endParaRPr>
          </a:p>
          <a:p>
            <a:pPr marL="457200" indent="-342900">
              <a:lnSpc>
                <a:spcPct val="100000"/>
              </a:lnSpc>
              <a:spcBef>
                <a:spcPts val="0"/>
              </a:spcBef>
              <a:spcAft>
                <a:spcPts val="600"/>
              </a:spcAft>
              <a:buSzPts val="1800"/>
            </a:pPr>
            <a:r>
              <a:rPr lang="en-US" sz="2000" dirty="0">
                <a:solidFill>
                  <a:schemeClr val="tx2">
                    <a:lumMod val="10000"/>
                  </a:schemeClr>
                </a:solidFill>
              </a:rPr>
              <a:t>Presents alternative equity framework</a:t>
            </a:r>
            <a:endParaRPr lang="en-US" sz="2000" dirty="0">
              <a:solidFill>
                <a:schemeClr val="tx2">
                  <a:lumMod val="10000"/>
                </a:schemeClr>
              </a:solidFill>
              <a:cs typeface="Arial"/>
            </a:endParaRPr>
          </a:p>
          <a:p>
            <a:pPr marL="457200" indent="-342900">
              <a:lnSpc>
                <a:spcPct val="100000"/>
              </a:lnSpc>
              <a:spcBef>
                <a:spcPts val="0"/>
              </a:spcBef>
              <a:spcAft>
                <a:spcPts val="600"/>
              </a:spcAft>
              <a:buSzPts val="1800"/>
            </a:pPr>
            <a:r>
              <a:rPr lang="en-US" sz="2000" dirty="0">
                <a:solidFill>
                  <a:schemeClr val="tx2">
                    <a:lumMod val="10000"/>
                  </a:schemeClr>
                </a:solidFill>
              </a:rPr>
              <a:t>Example</a:t>
            </a:r>
            <a:r>
              <a:rPr lang="en-US" sz="2000" dirty="0">
                <a:solidFill>
                  <a:schemeClr val="tx2">
                    <a:lumMod val="10000"/>
                  </a:schemeClr>
                </a:solidFill>
                <a:cs typeface="Arial"/>
              </a:rPr>
              <a:t>: Use asset-minded and decolonized language.</a:t>
            </a:r>
          </a:p>
        </p:txBody>
      </p:sp>
      <p:pic>
        <p:nvPicPr>
          <p:cNvPr id="3" name="Picture 3" descr="Sample section of Column 1 - Traditional Education Practice and Column 2 - Equity Principle. Example language is repeated in text of slide.">
            <a:extLst>
              <a:ext uri="{FF2B5EF4-FFF2-40B4-BE49-F238E27FC236}">
                <a16:creationId xmlns:a16="http://schemas.microsoft.com/office/drawing/2014/main" id="{7972E7C3-FB91-A358-5992-D8228BE57980}"/>
              </a:ext>
            </a:extLst>
          </p:cNvPr>
          <p:cNvPicPr>
            <a:picLocks noChangeAspect="1"/>
          </p:cNvPicPr>
          <p:nvPr/>
        </p:nvPicPr>
        <p:blipFill>
          <a:blip r:embed="rId3"/>
          <a:stretch>
            <a:fillRect/>
          </a:stretch>
        </p:blipFill>
        <p:spPr>
          <a:xfrm>
            <a:off x="7096574" y="1273026"/>
            <a:ext cx="4267379" cy="5102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854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Title 1"/>
          <p:cNvSpPr txBox="1">
            <a:spLocks noGrp="1"/>
          </p:cNvSpPr>
          <p:nvPr>
            <p:ph type="title"/>
          </p:nvPr>
        </p:nvSpPr>
        <p:spPr>
          <a:xfrm>
            <a:off x="838200" y="1014921"/>
            <a:ext cx="5598544" cy="1146991"/>
          </a:xfrm>
        </p:spPr>
        <p:txBody>
          <a:bodyPr spcFirstLastPara="1" lIns="91425" tIns="45700" rIns="91425" bIns="45700" anchor="ctr" anchorCtr="0">
            <a:normAutofit/>
          </a:bodyPr>
          <a:lstStyle/>
          <a:p>
            <a:pPr>
              <a:buClr>
                <a:schemeClr val="dk1"/>
              </a:buClr>
              <a:buSzPct val="38888"/>
            </a:pPr>
            <a:r>
              <a:rPr lang="en-US" sz="3200" dirty="0">
                <a:solidFill>
                  <a:schemeClr val="accent5"/>
                </a:solidFill>
              </a:rPr>
              <a:t>Engaging with Column 3: Classroom Practices</a:t>
            </a:r>
          </a:p>
        </p:txBody>
      </p:sp>
      <p:sp>
        <p:nvSpPr>
          <p:cNvPr id="218" name="Content Placeholder 2"/>
          <p:cNvSpPr txBox="1">
            <a:spLocks noGrp="1"/>
          </p:cNvSpPr>
          <p:nvPr>
            <p:ph sz="half" idx="1"/>
          </p:nvPr>
        </p:nvSpPr>
        <p:spPr>
          <a:xfrm>
            <a:off x="838200" y="2286442"/>
            <a:ext cx="5397261" cy="4060383"/>
          </a:xfrm>
        </p:spPr>
        <p:txBody>
          <a:bodyPr spcFirstLastPara="1" vert="horz" lIns="91425" tIns="45700" rIns="91425" bIns="45700" rtlCol="0" anchor="t" anchorCtr="0">
            <a:normAutofit/>
          </a:bodyPr>
          <a:lstStyle/>
          <a:p>
            <a:pPr marL="457200" indent="-355600">
              <a:lnSpc>
                <a:spcPct val="100000"/>
              </a:lnSpc>
              <a:spcBef>
                <a:spcPts val="0"/>
              </a:spcBef>
              <a:spcAft>
                <a:spcPts val="1200"/>
              </a:spcAft>
              <a:buClr>
                <a:srgbClr val="000000"/>
              </a:buClr>
              <a:buSzPts val="2000"/>
              <a:buChar char="●"/>
            </a:pPr>
            <a:r>
              <a:rPr lang="en-US" sz="2000" dirty="0"/>
              <a:t>All faculty have the opportunity to engage in conversations about equity-minded practices within the context of their disciplinary expertise </a:t>
            </a:r>
            <a:endParaRPr lang="en-US" sz="2000" dirty="0">
              <a:cs typeface="Arial"/>
            </a:endParaRPr>
          </a:p>
          <a:p>
            <a:pPr marL="457200" indent="-355600">
              <a:lnSpc>
                <a:spcPct val="100000"/>
              </a:lnSpc>
              <a:spcBef>
                <a:spcPts val="0"/>
              </a:spcBef>
              <a:spcAft>
                <a:spcPts val="1200"/>
              </a:spcAft>
              <a:buClr>
                <a:srgbClr val="000000"/>
              </a:buClr>
              <a:buSzPts val="2000"/>
              <a:buChar char="●"/>
            </a:pPr>
            <a:r>
              <a:rPr lang="en-US" sz="2000" dirty="0"/>
              <a:t>Provides promising practices that faculty can begin implementing at the classroom level</a:t>
            </a:r>
            <a:endParaRPr lang="en-US" sz="2000" dirty="0">
              <a:cs typeface="Arial"/>
            </a:endParaRPr>
          </a:p>
          <a:p>
            <a:pPr marL="457200" indent="-355600">
              <a:lnSpc>
                <a:spcPct val="100000"/>
              </a:lnSpc>
              <a:spcBef>
                <a:spcPts val="0"/>
              </a:spcBef>
              <a:spcAft>
                <a:spcPts val="1200"/>
              </a:spcAft>
              <a:buClr>
                <a:srgbClr val="000000"/>
              </a:buClr>
              <a:buSzPts val="2000"/>
              <a:buChar char="●"/>
            </a:pPr>
            <a:r>
              <a:rPr lang="en-US" sz="2000" dirty="0">
                <a:cs typeface="Arial"/>
              </a:rPr>
              <a:t>Example: </a:t>
            </a:r>
            <a:r>
              <a:rPr lang="en-US" sz="2000" dirty="0">
                <a:ea typeface="+mn-lt"/>
                <a:cs typeface="+mn-lt"/>
              </a:rPr>
              <a:t>Shift language from impersonal verbiage and descriptions to warm, culturally responsive content</a:t>
            </a:r>
            <a:endParaRPr lang="en-US" sz="2000" dirty="0">
              <a:cs typeface="Arial"/>
            </a:endParaRPr>
          </a:p>
        </p:txBody>
      </p:sp>
      <p:pic>
        <p:nvPicPr>
          <p:cNvPr id="2" name="Picture 2" descr="Sample section of Column 3 - Culturally Responsive Classroom Practices. Example language is repeated in text of slide.">
            <a:extLst>
              <a:ext uri="{FF2B5EF4-FFF2-40B4-BE49-F238E27FC236}">
                <a16:creationId xmlns:a16="http://schemas.microsoft.com/office/drawing/2014/main" id="{25C81AAA-EE8E-58C5-0068-607310368C39}"/>
              </a:ext>
            </a:extLst>
          </p:cNvPr>
          <p:cNvPicPr>
            <a:picLocks noChangeAspect="1"/>
          </p:cNvPicPr>
          <p:nvPr/>
        </p:nvPicPr>
        <p:blipFill rotWithShape="1">
          <a:blip r:embed="rId3"/>
          <a:srcRect l="-85" r="328" b="17115"/>
          <a:stretch/>
        </p:blipFill>
        <p:spPr>
          <a:xfrm>
            <a:off x="6244657" y="916636"/>
            <a:ext cx="5104841" cy="5644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963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351A-0CDB-71A1-30CC-AF66BEE0173C}"/>
              </a:ext>
            </a:extLst>
          </p:cNvPr>
          <p:cNvSpPr>
            <a:spLocks noGrp="1"/>
          </p:cNvSpPr>
          <p:nvPr>
            <p:ph type="title"/>
          </p:nvPr>
        </p:nvSpPr>
        <p:spPr/>
        <p:txBody>
          <a:bodyPr/>
          <a:lstStyle/>
          <a:p>
            <a:r>
              <a:rPr lang="en-US" dirty="0"/>
              <a:t>Examples of Classroom Practice</a:t>
            </a:r>
          </a:p>
        </p:txBody>
      </p:sp>
      <p:sp>
        <p:nvSpPr>
          <p:cNvPr id="5" name="Content Placeholder 2">
            <a:extLst>
              <a:ext uri="{FF2B5EF4-FFF2-40B4-BE49-F238E27FC236}">
                <a16:creationId xmlns:a16="http://schemas.microsoft.com/office/drawing/2014/main" id="{2593929A-08D7-9A71-F308-A67DCE1C2711}"/>
              </a:ext>
            </a:extLst>
          </p:cNvPr>
          <p:cNvSpPr>
            <a:spLocks noGrp="1"/>
          </p:cNvSpPr>
          <p:nvPr>
            <p:ph sz="half" idx="4294967295"/>
          </p:nvPr>
        </p:nvSpPr>
        <p:spPr>
          <a:xfrm>
            <a:off x="1178943" y="1552755"/>
            <a:ext cx="10515600" cy="4362749"/>
          </a:xfrm>
        </p:spPr>
        <p:txBody>
          <a:bodyPr vert="horz" lIns="91440" tIns="45720" rIns="91440" bIns="45720" rtlCol="0" anchor="t">
            <a:noAutofit/>
          </a:bodyPr>
          <a:lstStyle/>
          <a:p>
            <a:pPr>
              <a:lnSpc>
                <a:spcPct val="110000"/>
              </a:lnSpc>
              <a:spcBef>
                <a:spcPts val="0"/>
              </a:spcBef>
              <a:spcAft>
                <a:spcPts val="1200"/>
              </a:spcAft>
            </a:pPr>
            <a:r>
              <a:rPr lang="en-US" sz="2000" dirty="0">
                <a:solidFill>
                  <a:srgbClr val="404040"/>
                </a:solidFill>
                <a:latin typeface="Arial"/>
                <a:cs typeface="Calibri"/>
              </a:rPr>
              <a:t>Shifting </a:t>
            </a:r>
            <a:r>
              <a:rPr lang="en-US" sz="2000" b="1" dirty="0">
                <a:solidFill>
                  <a:srgbClr val="404040"/>
                </a:solidFill>
                <a:latin typeface="Arial"/>
                <a:cs typeface="Calibri"/>
              </a:rPr>
              <a:t>student-facing documents and descriptions </a:t>
            </a:r>
            <a:r>
              <a:rPr lang="en-US" sz="2000" dirty="0">
                <a:solidFill>
                  <a:srgbClr val="404040"/>
                </a:solidFill>
                <a:latin typeface="Arial"/>
                <a:cs typeface="Calibri"/>
              </a:rPr>
              <a:t>focused on deficit-minded language to asset-minded and decolonized language </a:t>
            </a:r>
            <a:endParaRPr lang="en-US" sz="2000">
              <a:cs typeface="Arial"/>
            </a:endParaRPr>
          </a:p>
          <a:p>
            <a:pPr lvl="1">
              <a:lnSpc>
                <a:spcPct val="110000"/>
              </a:lnSpc>
              <a:spcBef>
                <a:spcPts val="0"/>
              </a:spcBef>
              <a:spcAft>
                <a:spcPts val="1200"/>
              </a:spcAft>
            </a:pPr>
            <a:r>
              <a:rPr lang="en-US" sz="1800" dirty="0">
                <a:solidFill>
                  <a:srgbClr val="404040"/>
                </a:solidFill>
                <a:latin typeface="Arial"/>
                <a:cs typeface="Calibri"/>
              </a:rPr>
              <a:t>e.g., minority students vs minoritized; unprepared vs underprepared</a:t>
            </a:r>
          </a:p>
          <a:p>
            <a:pPr>
              <a:lnSpc>
                <a:spcPct val="110000"/>
              </a:lnSpc>
              <a:spcBef>
                <a:spcPts val="0"/>
              </a:spcBef>
              <a:spcAft>
                <a:spcPts val="1200"/>
              </a:spcAft>
            </a:pPr>
            <a:r>
              <a:rPr lang="en-US" sz="2000" dirty="0">
                <a:solidFill>
                  <a:srgbClr val="404040"/>
                </a:solidFill>
                <a:latin typeface="Arial"/>
                <a:cs typeface="Calibri"/>
              </a:rPr>
              <a:t>Shifting language from impersonal verbiage and descriptions to warm, culturally responsive content </a:t>
            </a:r>
          </a:p>
          <a:p>
            <a:pPr lvl="1">
              <a:lnSpc>
                <a:spcPct val="110000"/>
              </a:lnSpc>
              <a:spcBef>
                <a:spcPts val="0"/>
              </a:spcBef>
              <a:spcAft>
                <a:spcPts val="1200"/>
              </a:spcAft>
            </a:pPr>
            <a:r>
              <a:rPr lang="en-US" sz="1800" dirty="0">
                <a:solidFill>
                  <a:srgbClr val="404040"/>
                </a:solidFill>
                <a:latin typeface="Arial"/>
                <a:cs typeface="Calibri"/>
              </a:rPr>
              <a:t>e.g., high minority population vs richly diverse community</a:t>
            </a:r>
          </a:p>
          <a:p>
            <a:pPr>
              <a:lnSpc>
                <a:spcPct val="110000"/>
              </a:lnSpc>
              <a:spcBef>
                <a:spcPts val="0"/>
              </a:spcBef>
              <a:spcAft>
                <a:spcPts val="1200"/>
              </a:spcAft>
            </a:pPr>
            <a:r>
              <a:rPr lang="en-US" sz="2000" dirty="0">
                <a:solidFill>
                  <a:srgbClr val="404040"/>
                </a:solidFill>
                <a:latin typeface="Arial"/>
                <a:cs typeface="Calibri"/>
              </a:rPr>
              <a:t>Rewording language from a colonized mindset to an equity mindset </a:t>
            </a:r>
          </a:p>
          <a:p>
            <a:pPr lvl="1">
              <a:lnSpc>
                <a:spcPct val="110000"/>
              </a:lnSpc>
              <a:spcBef>
                <a:spcPts val="0"/>
              </a:spcBef>
              <a:spcAft>
                <a:spcPts val="1200"/>
              </a:spcAft>
            </a:pPr>
            <a:r>
              <a:rPr lang="en-US" sz="1800" dirty="0">
                <a:solidFill>
                  <a:srgbClr val="404040"/>
                </a:solidFill>
                <a:latin typeface="Arial"/>
                <a:cs typeface="Calibri"/>
              </a:rPr>
              <a:t>e.g., colonized vs colonial; enslaved instead of slaves</a:t>
            </a:r>
          </a:p>
          <a:p>
            <a:pPr>
              <a:lnSpc>
                <a:spcPct val="110000"/>
              </a:lnSpc>
              <a:spcBef>
                <a:spcPts val="0"/>
              </a:spcBef>
              <a:spcAft>
                <a:spcPts val="1200"/>
              </a:spcAft>
            </a:pPr>
            <a:r>
              <a:rPr lang="en-US" sz="2000" dirty="0">
                <a:solidFill>
                  <a:srgbClr val="404040"/>
                </a:solidFill>
                <a:latin typeface="Arial"/>
                <a:cs typeface="Calibri"/>
              </a:rPr>
              <a:t>Collaborate with student services faculty and classified professionals to prioritize student needs in a more hands-on, holistic approach that addresses the whole student </a:t>
            </a:r>
          </a:p>
          <a:p>
            <a:pPr lvl="1">
              <a:lnSpc>
                <a:spcPct val="110000"/>
              </a:lnSpc>
              <a:spcBef>
                <a:spcPts val="0"/>
              </a:spcBef>
              <a:spcAft>
                <a:spcPts val="1200"/>
              </a:spcAft>
            </a:pPr>
            <a:r>
              <a:rPr lang="en-US" sz="1800" dirty="0">
                <a:solidFill>
                  <a:srgbClr val="404040"/>
                </a:solidFill>
                <a:latin typeface="Arial"/>
                <a:cs typeface="Calibri"/>
              </a:rPr>
              <a:t>e.g., basic needs, mental health, support services</a:t>
            </a:r>
          </a:p>
        </p:txBody>
      </p:sp>
      <p:sp>
        <p:nvSpPr>
          <p:cNvPr id="3" name="Slide Number Placeholder 2">
            <a:extLst>
              <a:ext uri="{FF2B5EF4-FFF2-40B4-BE49-F238E27FC236}">
                <a16:creationId xmlns:a16="http://schemas.microsoft.com/office/drawing/2014/main" id="{FB47E528-8460-47C3-8A24-0453CA056E11}"/>
              </a:ext>
            </a:extLst>
          </p:cNvPr>
          <p:cNvSpPr>
            <a:spLocks noGrp="1"/>
          </p:cNvSpPr>
          <p:nvPr>
            <p:ph type="sldNum" sz="quarter" idx="12"/>
          </p:nvPr>
        </p:nvSpPr>
        <p:spPr/>
        <p:txBody>
          <a:bodyPr/>
          <a:lstStyle/>
          <a:p>
            <a:fld id="{FC94C22D-D015-6649-B5C3-596F33FC97D2}" type="slidenum">
              <a:rPr lang="en-US" smtClean="0"/>
              <a:t>18</a:t>
            </a:fld>
            <a:endParaRPr lang="en-US"/>
          </a:p>
        </p:txBody>
      </p:sp>
    </p:spTree>
    <p:extLst>
      <p:ext uri="{BB962C8B-B14F-4D97-AF65-F5344CB8AC3E}">
        <p14:creationId xmlns:p14="http://schemas.microsoft.com/office/powerpoint/2010/main" val="61860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A4D2-C3DF-EDDD-9A62-0747364F820D}"/>
              </a:ext>
            </a:extLst>
          </p:cNvPr>
          <p:cNvSpPr>
            <a:spLocks noGrp="1"/>
          </p:cNvSpPr>
          <p:nvPr>
            <p:ph type="title"/>
          </p:nvPr>
        </p:nvSpPr>
        <p:spPr>
          <a:xfrm>
            <a:off x="1175657" y="365125"/>
            <a:ext cx="5217953" cy="1038016"/>
          </a:xfrm>
        </p:spPr>
        <p:txBody>
          <a:bodyPr/>
          <a:lstStyle/>
          <a:p>
            <a:r>
              <a:rPr lang="en-US" dirty="0"/>
              <a:t>Syllabus Language</a:t>
            </a:r>
          </a:p>
        </p:txBody>
      </p:sp>
      <p:sp>
        <p:nvSpPr>
          <p:cNvPr id="3" name="Content Placeholder 2">
            <a:extLst>
              <a:ext uri="{FF2B5EF4-FFF2-40B4-BE49-F238E27FC236}">
                <a16:creationId xmlns:a16="http://schemas.microsoft.com/office/drawing/2014/main" id="{48121EC5-D305-937F-6266-5B1037ABF113}"/>
              </a:ext>
            </a:extLst>
          </p:cNvPr>
          <p:cNvSpPr>
            <a:spLocks noGrp="1"/>
          </p:cNvSpPr>
          <p:nvPr>
            <p:ph sz="half" idx="1"/>
          </p:nvPr>
        </p:nvSpPr>
        <p:spPr>
          <a:xfrm>
            <a:off x="1175656" y="1193022"/>
            <a:ext cx="4922070" cy="4983941"/>
          </a:xfrm>
        </p:spPr>
        <p:txBody>
          <a:bodyPr vert="horz" lIns="91440" tIns="45720" rIns="91440" bIns="45720" rtlCol="0" anchor="t">
            <a:noAutofit/>
          </a:bodyPr>
          <a:lstStyle/>
          <a:p>
            <a:pPr marL="0" indent="0">
              <a:lnSpc>
                <a:spcPct val="100000"/>
              </a:lnSpc>
              <a:spcBef>
                <a:spcPts val="0"/>
              </a:spcBef>
              <a:spcAft>
                <a:spcPts val="600"/>
              </a:spcAft>
              <a:buNone/>
            </a:pPr>
            <a:r>
              <a:rPr lang="en-US" sz="2400" b="1" dirty="0">
                <a:solidFill>
                  <a:srgbClr val="404040"/>
                </a:solidFill>
                <a:latin typeface="Calibri"/>
                <a:cs typeface="Calibri"/>
              </a:rPr>
              <a:t>BEFORE: DEFICIT LANGUAGE</a:t>
            </a:r>
            <a:endParaRPr lang="en-US" sz="2400">
              <a:solidFill>
                <a:srgbClr val="404040"/>
              </a:solidFill>
              <a:latin typeface="Calibri"/>
              <a:cs typeface="Calibri"/>
            </a:endParaRPr>
          </a:p>
          <a:p>
            <a:pPr marL="0" indent="0">
              <a:lnSpc>
                <a:spcPct val="100000"/>
              </a:lnSpc>
              <a:spcBef>
                <a:spcPts val="0"/>
              </a:spcBef>
              <a:spcAft>
                <a:spcPts val="1000"/>
              </a:spcAft>
              <a:buNone/>
            </a:pPr>
            <a:r>
              <a:rPr lang="en-US" sz="2000" b="1" dirty="0">
                <a:solidFill>
                  <a:srgbClr val="404040"/>
                </a:solidFill>
                <a:latin typeface="Calibri"/>
                <a:cs typeface="Calibri"/>
              </a:rPr>
              <a:t>Every student is required to participate in class discussion</a:t>
            </a:r>
            <a:r>
              <a:rPr lang="en-US" sz="2000" dirty="0">
                <a:solidFill>
                  <a:srgbClr val="404040"/>
                </a:solidFill>
                <a:latin typeface="Calibri"/>
                <a:cs typeface="Calibri"/>
              </a:rPr>
              <a:t>. The teacher will call on all students as a form of assessment (to check for understanding); therefore, every student should come to every class prepared.  </a:t>
            </a:r>
          </a:p>
          <a:p>
            <a:pPr marL="0" indent="0">
              <a:lnSpc>
                <a:spcPct val="100000"/>
              </a:lnSpc>
              <a:spcBef>
                <a:spcPts val="0"/>
              </a:spcBef>
              <a:spcAft>
                <a:spcPts val="1000"/>
              </a:spcAft>
              <a:buNone/>
            </a:pPr>
            <a:r>
              <a:rPr lang="en-US" sz="2000" b="1" dirty="0">
                <a:solidFill>
                  <a:srgbClr val="404040"/>
                </a:solidFill>
                <a:latin typeface="Calibri"/>
                <a:cs typeface="Calibri"/>
              </a:rPr>
              <a:t>Each student is responsible for reading daily</a:t>
            </a:r>
            <a:r>
              <a:rPr lang="en-US" sz="2000" dirty="0">
                <a:solidFill>
                  <a:srgbClr val="404040"/>
                </a:solidFill>
                <a:latin typeface="Calibri"/>
                <a:cs typeface="Calibri"/>
              </a:rPr>
              <a:t>, in order to</a:t>
            </a:r>
            <a:r>
              <a:rPr lang="en-US" sz="2000" b="1" dirty="0">
                <a:solidFill>
                  <a:srgbClr val="404040"/>
                </a:solidFill>
                <a:latin typeface="Calibri"/>
                <a:cs typeface="Calibri"/>
              </a:rPr>
              <a:t> </a:t>
            </a:r>
            <a:r>
              <a:rPr lang="en-US" sz="2000" dirty="0">
                <a:solidFill>
                  <a:srgbClr val="404040"/>
                </a:solidFill>
                <a:latin typeface="Calibri"/>
                <a:cs typeface="Calibri"/>
              </a:rPr>
              <a:t>prepare for possible </a:t>
            </a:r>
            <a:r>
              <a:rPr lang="en-US" sz="2000" b="1" dirty="0">
                <a:solidFill>
                  <a:srgbClr val="404040"/>
                </a:solidFill>
                <a:latin typeface="Calibri"/>
                <a:cs typeface="Calibri"/>
              </a:rPr>
              <a:t>Pop Quizzes </a:t>
            </a:r>
            <a:r>
              <a:rPr lang="en-US" sz="2000" dirty="0">
                <a:solidFill>
                  <a:srgbClr val="404040"/>
                </a:solidFill>
                <a:latin typeface="Calibri"/>
                <a:cs typeface="Calibri"/>
              </a:rPr>
              <a:t>on the assigned material.</a:t>
            </a:r>
            <a:r>
              <a:rPr lang="en-US" sz="2000" b="1" dirty="0">
                <a:solidFill>
                  <a:srgbClr val="404040"/>
                </a:solidFill>
                <a:latin typeface="Calibri"/>
                <a:cs typeface="Calibri"/>
              </a:rPr>
              <a:t> </a:t>
            </a:r>
            <a:r>
              <a:rPr lang="en-US" sz="2000" dirty="0">
                <a:solidFill>
                  <a:srgbClr val="404040"/>
                </a:solidFill>
                <a:latin typeface="Calibri"/>
                <a:cs typeface="Calibri"/>
              </a:rPr>
              <a:t>If a student misses a Pop Quiz, he or she may not make it up.  </a:t>
            </a:r>
          </a:p>
          <a:p>
            <a:pPr marL="0" indent="0">
              <a:lnSpc>
                <a:spcPct val="100000"/>
              </a:lnSpc>
              <a:spcBef>
                <a:spcPts val="0"/>
              </a:spcBef>
              <a:spcAft>
                <a:spcPts val="1000"/>
              </a:spcAft>
              <a:buNone/>
            </a:pPr>
            <a:r>
              <a:rPr lang="en-US" sz="2000" dirty="0">
                <a:solidFill>
                  <a:srgbClr val="404040"/>
                </a:solidFill>
                <a:latin typeface="Calibri"/>
                <a:cs typeface="Calibri"/>
              </a:rPr>
              <a:t>Homework is assigned daily. </a:t>
            </a:r>
            <a:r>
              <a:rPr lang="en-US" sz="2000" u="sng" cap="all" dirty="0">
                <a:solidFill>
                  <a:srgbClr val="FF0000"/>
                </a:solidFill>
                <a:latin typeface="Calibri"/>
                <a:cs typeface="Calibri"/>
              </a:rPr>
              <a:t>IT IS THE STUDENT’S RESPONSIBILITY TO CHECK THE HOMEWORK SCHEDULE.</a:t>
            </a:r>
            <a:r>
              <a:rPr lang="en-US" sz="2000" cap="all" dirty="0">
                <a:solidFill>
                  <a:srgbClr val="FF0000"/>
                </a:solidFill>
                <a:latin typeface="Calibri"/>
                <a:cs typeface="Calibri"/>
              </a:rPr>
              <a:t> </a:t>
            </a:r>
            <a:r>
              <a:rPr lang="en-US" sz="2000" cap="all" dirty="0">
                <a:solidFill>
                  <a:srgbClr val="404040"/>
                </a:solidFill>
                <a:latin typeface="Calibri"/>
                <a:cs typeface="Calibri"/>
              </a:rPr>
              <a:t> </a:t>
            </a:r>
            <a:endParaRPr lang="en-US" sz="2000">
              <a:solidFill>
                <a:srgbClr val="404040"/>
              </a:solidFill>
              <a:latin typeface="Calibri"/>
              <a:cs typeface="Calibri"/>
            </a:endParaRPr>
          </a:p>
        </p:txBody>
      </p:sp>
      <p:sp>
        <p:nvSpPr>
          <p:cNvPr id="4" name="Content Placeholder 3">
            <a:extLst>
              <a:ext uri="{FF2B5EF4-FFF2-40B4-BE49-F238E27FC236}">
                <a16:creationId xmlns:a16="http://schemas.microsoft.com/office/drawing/2014/main" id="{F8A9A8F7-E751-D6B0-063A-CF70EE4E4BD9}"/>
              </a:ext>
            </a:extLst>
          </p:cNvPr>
          <p:cNvSpPr>
            <a:spLocks noGrp="1"/>
          </p:cNvSpPr>
          <p:nvPr>
            <p:ph sz="half" idx="13"/>
          </p:nvPr>
        </p:nvSpPr>
        <p:spPr>
          <a:xfrm>
            <a:off x="6388598" y="316003"/>
            <a:ext cx="5482785" cy="6206015"/>
          </a:xfrm>
          <a:solidFill>
            <a:schemeClr val="accent5"/>
          </a:solidFill>
        </p:spPr>
        <p:txBody>
          <a:bodyPr vert="horz" lIns="91440" tIns="45720" rIns="91440" bIns="45720" rtlCol="0" anchor="t">
            <a:noAutofit/>
          </a:bodyPr>
          <a:lstStyle/>
          <a:p>
            <a:pPr marL="0" indent="0">
              <a:lnSpc>
                <a:spcPct val="100000"/>
              </a:lnSpc>
              <a:spcBef>
                <a:spcPts val="0"/>
              </a:spcBef>
              <a:spcAft>
                <a:spcPts val="600"/>
              </a:spcAft>
              <a:buNone/>
            </a:pPr>
            <a:r>
              <a:rPr lang="en-US" sz="2400" b="1" dirty="0">
                <a:solidFill>
                  <a:schemeClr val="bg1"/>
                </a:solidFill>
                <a:latin typeface="Calibri"/>
                <a:cs typeface="Calibri"/>
              </a:rPr>
              <a:t>NOW: EQUITY FOCUSED</a:t>
            </a:r>
            <a:endParaRPr lang="en-US" sz="2400" b="1">
              <a:solidFill>
                <a:schemeClr val="bg1"/>
              </a:solidFill>
              <a:latin typeface="Calibri"/>
              <a:cs typeface="Arial"/>
            </a:endParaRPr>
          </a:p>
          <a:p>
            <a:pPr marL="0" indent="0" algn="ctr">
              <a:lnSpc>
                <a:spcPct val="100000"/>
              </a:lnSpc>
              <a:spcBef>
                <a:spcPts val="0"/>
              </a:spcBef>
              <a:spcAft>
                <a:spcPts val="600"/>
              </a:spcAft>
              <a:buNone/>
            </a:pPr>
            <a:r>
              <a:rPr lang="en-US" sz="2000" dirty="0">
                <a:solidFill>
                  <a:schemeClr val="bg1"/>
                </a:solidFill>
                <a:latin typeface="Calibri"/>
                <a:cs typeface="Calibri"/>
              </a:rPr>
              <a:t>My Commitment to You</a:t>
            </a:r>
          </a:p>
          <a:p>
            <a:pPr marL="0" indent="0">
              <a:lnSpc>
                <a:spcPct val="100000"/>
              </a:lnSpc>
              <a:spcBef>
                <a:spcPts val="0"/>
              </a:spcBef>
              <a:spcAft>
                <a:spcPts val="600"/>
              </a:spcAft>
              <a:buNone/>
            </a:pPr>
            <a:r>
              <a:rPr lang="en-US" sz="2000" dirty="0">
                <a:solidFill>
                  <a:schemeClr val="bg1"/>
                </a:solidFill>
                <a:latin typeface="Calibri"/>
                <a:cs typeface="Calibri"/>
              </a:rPr>
              <a:t>You are entitled to an equitable learning environment that is free of unfair practices and a space that celebrates your voice, fosters your agency, and develops your capacity for self-advocacy. As your instructor, I am committed to equity and inclusion for you, our diverse students, acknowledging and rejecting institutional racism and discrimination. Your classroom should be a safe place to express, to reflect, to guide, and to be guided. I commit to protecting students of color, Dreamers, and students who are lesbian, gay, bisexual, transgender, queer, questioning, intersex, and asexual.</a:t>
            </a:r>
            <a:endParaRPr lang="en-US">
              <a:solidFill>
                <a:schemeClr val="bg1"/>
              </a:solidFill>
              <a:cs typeface="Arial"/>
            </a:endParaRPr>
          </a:p>
          <a:p>
            <a:pPr marL="0" indent="0">
              <a:lnSpc>
                <a:spcPct val="100000"/>
              </a:lnSpc>
              <a:spcBef>
                <a:spcPts val="0"/>
              </a:spcBef>
              <a:spcAft>
                <a:spcPts val="600"/>
              </a:spcAft>
              <a:buNone/>
            </a:pPr>
            <a:r>
              <a:rPr lang="en-US" sz="2000" dirty="0">
                <a:solidFill>
                  <a:schemeClr val="bg1"/>
                </a:solidFill>
                <a:latin typeface="Calibri"/>
                <a:cs typeface="Calibri"/>
              </a:rPr>
              <a:t>If life happens and you need assistance or support, please email me immediately; I am here to support! </a:t>
            </a:r>
          </a:p>
          <a:p>
            <a:pPr marL="0" indent="0">
              <a:lnSpc>
                <a:spcPct val="100000"/>
              </a:lnSpc>
              <a:spcBef>
                <a:spcPts val="0"/>
              </a:spcBef>
              <a:spcAft>
                <a:spcPts val="600"/>
              </a:spcAft>
              <a:buNone/>
            </a:pPr>
            <a:r>
              <a:rPr lang="en-US" sz="2000" dirty="0">
                <a:solidFill>
                  <a:schemeClr val="bg1"/>
                </a:solidFill>
                <a:latin typeface="Calibri"/>
                <a:cs typeface="Calibri"/>
              </a:rPr>
              <a:t>(Example provided by Michelle Bean, Rio Hondo)</a:t>
            </a:r>
          </a:p>
          <a:p>
            <a:pPr indent="0">
              <a:lnSpc>
                <a:spcPct val="100000"/>
              </a:lnSpc>
              <a:spcBef>
                <a:spcPts val="0"/>
              </a:spcBef>
              <a:spcAft>
                <a:spcPts val="600"/>
              </a:spcAft>
            </a:pPr>
            <a:endParaRPr lang="en-US" dirty="0">
              <a:latin typeface="Calibri"/>
              <a:cs typeface="Arial"/>
            </a:endParaRPr>
          </a:p>
        </p:txBody>
      </p:sp>
      <p:sp>
        <p:nvSpPr>
          <p:cNvPr id="5" name="Slide Number Placeholder 4">
            <a:extLst>
              <a:ext uri="{FF2B5EF4-FFF2-40B4-BE49-F238E27FC236}">
                <a16:creationId xmlns:a16="http://schemas.microsoft.com/office/drawing/2014/main" id="{A76CC8F5-33D0-4AAD-BC2F-678B6C5F2E00}"/>
              </a:ext>
            </a:extLst>
          </p:cNvPr>
          <p:cNvSpPr>
            <a:spLocks noGrp="1"/>
          </p:cNvSpPr>
          <p:nvPr>
            <p:ph type="sldNum" sz="quarter" idx="12"/>
          </p:nvPr>
        </p:nvSpPr>
        <p:spPr/>
        <p:txBody>
          <a:bodyPr/>
          <a:lstStyle/>
          <a:p>
            <a:fld id="{FC94C22D-D015-6649-B5C3-596F33FC97D2}" type="slidenum">
              <a:rPr lang="en-US" smtClean="0"/>
              <a:t>19</a:t>
            </a:fld>
            <a:endParaRPr lang="en-US"/>
          </a:p>
        </p:txBody>
      </p:sp>
    </p:spTree>
    <p:extLst>
      <p:ext uri="{BB962C8B-B14F-4D97-AF65-F5344CB8AC3E}">
        <p14:creationId xmlns:p14="http://schemas.microsoft.com/office/powerpoint/2010/main" val="126140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917E-F376-8700-14D5-F08C431044F2}"/>
              </a:ext>
            </a:extLst>
          </p:cNvPr>
          <p:cNvSpPr>
            <a:spLocks noGrp="1"/>
          </p:cNvSpPr>
          <p:nvPr>
            <p:ph type="title"/>
          </p:nvPr>
        </p:nvSpPr>
        <p:spPr/>
        <p:txBody>
          <a:bodyPr/>
          <a:lstStyle/>
          <a:p>
            <a:r>
              <a:rPr lang="en-US" dirty="0"/>
              <a:t>Presenters:</a:t>
            </a:r>
          </a:p>
        </p:txBody>
      </p:sp>
      <p:sp>
        <p:nvSpPr>
          <p:cNvPr id="6" name="Content Placeholder 2">
            <a:extLst>
              <a:ext uri="{FF2B5EF4-FFF2-40B4-BE49-F238E27FC236}">
                <a16:creationId xmlns:a16="http://schemas.microsoft.com/office/drawing/2014/main" id="{6C9DC793-FEA5-8CAD-20DE-97CE5124E155}"/>
              </a:ext>
            </a:extLst>
          </p:cNvPr>
          <p:cNvSpPr txBox="1"/>
          <p:nvPr/>
        </p:nvSpPr>
        <p:spPr>
          <a:xfrm>
            <a:off x="4058882" y="2502970"/>
            <a:ext cx="7709223" cy="4154984"/>
          </a:xfrm>
          <a:prstGeom prst="rect">
            <a:avLst/>
          </a:prstGeom>
          <a:noFill/>
        </p:spPr>
        <p:txBody>
          <a:bodyPr wrap="square" lIns="91440" tIns="45720" rIns="91440" bIns="45720" anchor="t">
            <a:spAutoFit/>
          </a:bodyPr>
          <a:lstStyle/>
          <a:p>
            <a:endParaRPr lang="en-US" sz="2400" dirty="0">
              <a:cs typeface="Arial"/>
            </a:endParaRPr>
          </a:p>
          <a:p>
            <a:r>
              <a:rPr lang="en-US" sz="2400" dirty="0">
                <a:cs typeface="Arial"/>
              </a:rPr>
              <a:t>Nili Kirschner,  Woodland Community College, ASCCC Curriculum Committee</a:t>
            </a:r>
            <a:endParaRPr lang="en-US" dirty="0"/>
          </a:p>
          <a:p>
            <a:endParaRPr lang="en-US" sz="2400" dirty="0"/>
          </a:p>
          <a:p>
            <a:endParaRPr lang="en-US" sz="2400" dirty="0"/>
          </a:p>
          <a:p>
            <a:r>
              <a:rPr lang="en-US" sz="2400" dirty="0"/>
              <a:t>LaTonya Parker Ed. D., ASCCC Secretary, </a:t>
            </a:r>
            <a:r>
              <a:rPr lang="en-US" sz="2400" dirty="0">
                <a:ea typeface="+mn-lt"/>
                <a:cs typeface="+mn-lt"/>
              </a:rPr>
              <a:t>ASCCC Curriculum Chair 2022-2023</a:t>
            </a:r>
          </a:p>
          <a:p>
            <a:endParaRPr lang="en-US" sz="2400" dirty="0">
              <a:cs typeface="Arial"/>
            </a:endParaRPr>
          </a:p>
          <a:p>
            <a:endParaRPr lang="en-US" sz="2400" dirty="0">
              <a:cs typeface="Arial"/>
            </a:endParaRPr>
          </a:p>
          <a:p>
            <a:r>
              <a:rPr lang="en-US" sz="2400" dirty="0">
                <a:cs typeface="Arial"/>
              </a:rPr>
              <a:t>Robert L. Stewart, Jr., ASCCC Treasurer, ASCCC Curriculum Chair 2023-2024</a:t>
            </a:r>
          </a:p>
        </p:txBody>
      </p:sp>
      <p:sp>
        <p:nvSpPr>
          <p:cNvPr id="4" name="Slide Number Placeholder 3">
            <a:extLst>
              <a:ext uri="{FF2B5EF4-FFF2-40B4-BE49-F238E27FC236}">
                <a16:creationId xmlns:a16="http://schemas.microsoft.com/office/drawing/2014/main" id="{1B7467C1-4DCE-436A-A984-A6137093D0F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2</a:t>
            </a:fld>
            <a:endParaRPr lang="en-US"/>
          </a:p>
        </p:txBody>
      </p:sp>
      <p:pic>
        <p:nvPicPr>
          <p:cNvPr id="3" name="Picture 3">
            <a:extLst>
              <a:ext uri="{FF2B5EF4-FFF2-40B4-BE49-F238E27FC236}">
                <a16:creationId xmlns:a16="http://schemas.microsoft.com/office/drawing/2014/main" id="{58F80E50-8505-050F-5897-A29A0D405F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25305" y="2435783"/>
            <a:ext cx="1377351" cy="1353830"/>
          </a:xfrm>
          <a:prstGeom prst="rect">
            <a:avLst/>
          </a:prstGeom>
        </p:spPr>
      </p:pic>
      <p:pic>
        <p:nvPicPr>
          <p:cNvPr id="10" name="Picture 4">
            <a:extLst>
              <a:ext uri="{FF2B5EF4-FFF2-40B4-BE49-F238E27FC236}">
                <a16:creationId xmlns:a16="http://schemas.microsoft.com/office/drawing/2014/main" id="{BE52080C-E17C-394D-5646-550EA0604011}"/>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4444" r="1709" b="23492"/>
          <a:stretch/>
        </p:blipFill>
        <p:spPr>
          <a:xfrm>
            <a:off x="2624946" y="3900288"/>
            <a:ext cx="1378110" cy="1358598"/>
          </a:xfrm>
        </p:spPr>
      </p:pic>
      <p:pic>
        <p:nvPicPr>
          <p:cNvPr id="7" name="Picture 5">
            <a:extLst>
              <a:ext uri="{FF2B5EF4-FFF2-40B4-BE49-F238E27FC236}">
                <a16:creationId xmlns:a16="http://schemas.microsoft.com/office/drawing/2014/main" id="{C49880B5-BA37-C960-7B73-243AEF70A966}"/>
              </a:ext>
              <a:ext uri="{C183D7F6-B498-43B3-948B-1728B52AA6E4}">
                <adec:decorative xmlns:adec="http://schemas.microsoft.com/office/drawing/2017/decorative" val="1"/>
              </a:ext>
            </a:extLst>
          </p:cNvPr>
          <p:cNvPicPr>
            <a:picLocks noChangeAspect="1"/>
          </p:cNvPicPr>
          <p:nvPr/>
        </p:nvPicPr>
        <p:blipFill rotWithShape="1">
          <a:blip r:embed="rId4"/>
          <a:srcRect t="5802" r="2283" b="22526"/>
          <a:stretch/>
        </p:blipFill>
        <p:spPr>
          <a:xfrm>
            <a:off x="2624946" y="5365000"/>
            <a:ext cx="1374884" cy="1345049"/>
          </a:xfrm>
          <a:prstGeom prst="rect">
            <a:avLst/>
          </a:prstGeom>
        </p:spPr>
      </p:pic>
    </p:spTree>
    <p:extLst>
      <p:ext uri="{BB962C8B-B14F-4D97-AF65-F5344CB8AC3E}">
        <p14:creationId xmlns:p14="http://schemas.microsoft.com/office/powerpoint/2010/main" val="16571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A4D2-C3DF-EDDD-9A62-0747364F820D}"/>
              </a:ext>
            </a:extLst>
          </p:cNvPr>
          <p:cNvSpPr>
            <a:spLocks noGrp="1"/>
          </p:cNvSpPr>
          <p:nvPr>
            <p:ph type="title"/>
          </p:nvPr>
        </p:nvSpPr>
        <p:spPr>
          <a:xfrm>
            <a:off x="1175657" y="365125"/>
            <a:ext cx="5217953" cy="1038016"/>
          </a:xfrm>
        </p:spPr>
        <p:txBody>
          <a:bodyPr>
            <a:normAutofit fontScale="90000"/>
          </a:bodyPr>
          <a:lstStyle/>
          <a:p>
            <a:r>
              <a:rPr lang="en-US" dirty="0"/>
              <a:t>Culturally Responsive Instruction/Assessments</a:t>
            </a:r>
          </a:p>
        </p:txBody>
      </p:sp>
      <p:sp>
        <p:nvSpPr>
          <p:cNvPr id="3" name="Content Placeholder 2">
            <a:extLst>
              <a:ext uri="{FF2B5EF4-FFF2-40B4-BE49-F238E27FC236}">
                <a16:creationId xmlns:a16="http://schemas.microsoft.com/office/drawing/2014/main" id="{48121EC5-D305-937F-6266-5B1037ABF113}"/>
              </a:ext>
            </a:extLst>
          </p:cNvPr>
          <p:cNvSpPr>
            <a:spLocks noGrp="1"/>
          </p:cNvSpPr>
          <p:nvPr>
            <p:ph sz="half" idx="1"/>
          </p:nvPr>
        </p:nvSpPr>
        <p:spPr>
          <a:xfrm>
            <a:off x="1175656" y="1566833"/>
            <a:ext cx="4922070" cy="4610130"/>
          </a:xfrm>
        </p:spPr>
        <p:txBody>
          <a:bodyPr vert="horz" lIns="91440" tIns="45720" rIns="91440" bIns="45720" rtlCol="0" anchor="t">
            <a:noAutofit/>
          </a:bodyPr>
          <a:lstStyle/>
          <a:p>
            <a:pPr marL="0" indent="0">
              <a:buNone/>
            </a:pPr>
            <a:r>
              <a:rPr lang="en-US" sz="2000" b="1" dirty="0">
                <a:solidFill>
                  <a:srgbClr val="404040"/>
                </a:solidFill>
                <a:latin typeface="Calibri"/>
                <a:cs typeface="Calibri"/>
              </a:rPr>
              <a:t>Before</a:t>
            </a:r>
          </a:p>
          <a:p>
            <a:pPr marL="0" indent="0">
              <a:buNone/>
            </a:pPr>
            <a:r>
              <a:rPr lang="en-US" sz="2000" dirty="0">
                <a:solidFill>
                  <a:srgbClr val="404040"/>
                </a:solidFill>
                <a:latin typeface="Calibri"/>
                <a:cs typeface="Calibri"/>
              </a:rPr>
              <a:t>Most sociology courses already include explicit multicultural and social justice content, objectives; many sociology OER materials already available </a:t>
            </a:r>
          </a:p>
          <a:p>
            <a:pPr marL="0" indent="0">
              <a:buNone/>
            </a:pPr>
            <a:r>
              <a:rPr lang="en-US" sz="2000" b="1" dirty="0">
                <a:solidFill>
                  <a:srgbClr val="404040"/>
                </a:solidFill>
                <a:latin typeface="Calibri"/>
                <a:cs typeface="Calibri"/>
              </a:rPr>
              <a:t>However, content is only half the battle:</a:t>
            </a:r>
          </a:p>
          <a:p>
            <a:pPr marL="0" indent="0">
              <a:buNone/>
            </a:pPr>
            <a:r>
              <a:rPr lang="en-US" sz="2000" dirty="0">
                <a:solidFill>
                  <a:srgbClr val="404040"/>
                </a:solidFill>
                <a:latin typeface="Calibri"/>
                <a:cs typeface="Calibri"/>
              </a:rPr>
              <a:t>Do methods of instruction and evaluation implicitly reinforce the historically racist, sexist, exclusionary higher ed practices?</a:t>
            </a:r>
          </a:p>
          <a:p>
            <a:pPr marL="342900" indent="-342900"/>
            <a:r>
              <a:rPr lang="en-US" sz="2000">
                <a:solidFill>
                  <a:srgbClr val="404040"/>
                </a:solidFill>
                <a:latin typeface="Calibri"/>
                <a:cs typeface="Calibri"/>
              </a:rPr>
              <a:t>Lecture-heavy instruction</a:t>
            </a:r>
            <a:endParaRPr lang="en-US" sz="2000" dirty="0">
              <a:solidFill>
                <a:srgbClr val="404040"/>
              </a:solidFill>
              <a:latin typeface="Calibri"/>
              <a:cs typeface="Calibri"/>
            </a:endParaRPr>
          </a:p>
          <a:p>
            <a:pPr marL="342900" indent="-342900"/>
            <a:r>
              <a:rPr lang="en-US" sz="2000" dirty="0">
                <a:solidFill>
                  <a:srgbClr val="404040"/>
                </a:solidFill>
                <a:latin typeface="Calibri"/>
                <a:cs typeface="Calibri"/>
              </a:rPr>
              <a:t>Assignments and grading are “objective” </a:t>
            </a:r>
          </a:p>
          <a:p>
            <a:pPr marL="342900" indent="-342900"/>
            <a:r>
              <a:rPr lang="en-US" sz="2000" dirty="0">
                <a:solidFill>
                  <a:srgbClr val="404040"/>
                </a:solidFill>
                <a:latin typeface="Calibri"/>
                <a:cs typeface="Calibri"/>
              </a:rPr>
              <a:t>Students can share perspectives and opinions but doesn’t count towards grade</a:t>
            </a:r>
          </a:p>
          <a:p>
            <a:pPr marL="0" indent="0">
              <a:spcAft>
                <a:spcPct val="0"/>
              </a:spcAft>
              <a:buNone/>
            </a:pPr>
            <a:endParaRPr lang="en-US" sz="2000" b="1" dirty="0">
              <a:solidFill>
                <a:srgbClr val="404040"/>
              </a:solidFill>
              <a:latin typeface="Calibri"/>
              <a:cs typeface="Calibri"/>
            </a:endParaRPr>
          </a:p>
        </p:txBody>
      </p:sp>
      <p:sp>
        <p:nvSpPr>
          <p:cNvPr id="4" name="Content Placeholder 3">
            <a:extLst>
              <a:ext uri="{FF2B5EF4-FFF2-40B4-BE49-F238E27FC236}">
                <a16:creationId xmlns:a16="http://schemas.microsoft.com/office/drawing/2014/main" id="{F8A9A8F7-E751-D6B0-063A-CF70EE4E4BD9}"/>
              </a:ext>
            </a:extLst>
          </p:cNvPr>
          <p:cNvSpPr>
            <a:spLocks noGrp="1"/>
          </p:cNvSpPr>
          <p:nvPr>
            <p:ph sz="half" idx="13"/>
          </p:nvPr>
        </p:nvSpPr>
        <p:spPr>
          <a:xfrm>
            <a:off x="6388598" y="1078003"/>
            <a:ext cx="5482785" cy="5098960"/>
          </a:xfrm>
          <a:solidFill>
            <a:schemeClr val="accent5"/>
          </a:solidFill>
        </p:spPr>
        <p:txBody>
          <a:bodyPr vert="horz" lIns="91440" tIns="45720" rIns="91440" bIns="45720" rtlCol="0" anchor="t">
            <a:noAutofit/>
          </a:bodyPr>
          <a:lstStyle/>
          <a:p>
            <a:pPr marL="0" indent="0">
              <a:lnSpc>
                <a:spcPct val="100000"/>
              </a:lnSpc>
              <a:buNone/>
            </a:pPr>
            <a:r>
              <a:rPr lang="en-US" sz="2400" b="1" dirty="0">
                <a:solidFill>
                  <a:schemeClr val="bg1"/>
                </a:solidFill>
                <a:latin typeface="Calibri"/>
                <a:cs typeface="Calibri"/>
              </a:rPr>
              <a:t>Now</a:t>
            </a:r>
            <a:endParaRPr lang="en-US" sz="2400" dirty="0">
              <a:solidFill>
                <a:schemeClr val="bg1"/>
              </a:solidFill>
              <a:cs typeface="Arial"/>
            </a:endParaRPr>
          </a:p>
          <a:p>
            <a:pPr marL="342900" indent="-342900">
              <a:lnSpc>
                <a:spcPct val="100000"/>
              </a:lnSpc>
            </a:pPr>
            <a:r>
              <a:rPr lang="en-US" sz="2400" b="1" dirty="0">
                <a:solidFill>
                  <a:schemeClr val="bg1"/>
                </a:solidFill>
                <a:latin typeface="Calibri"/>
                <a:cs typeface="Calibri"/>
              </a:rPr>
              <a:t>Shift to more student-centered focus</a:t>
            </a:r>
          </a:p>
          <a:p>
            <a:pPr marL="800100" lvl="1" indent="-342900">
              <a:lnSpc>
                <a:spcPct val="100000"/>
              </a:lnSpc>
            </a:pPr>
            <a:r>
              <a:rPr lang="en-US" b="1" dirty="0">
                <a:solidFill>
                  <a:schemeClr val="bg1"/>
                </a:solidFill>
                <a:latin typeface="Calibri"/>
                <a:cs typeface="Calibri"/>
              </a:rPr>
              <a:t>in-class polls and feeling thermometers (anonymous)</a:t>
            </a:r>
          </a:p>
          <a:p>
            <a:pPr marL="800100" lvl="1" indent="-342900">
              <a:lnSpc>
                <a:spcPct val="100000"/>
              </a:lnSpc>
            </a:pPr>
            <a:r>
              <a:rPr lang="en-US" b="1" dirty="0">
                <a:solidFill>
                  <a:schemeClr val="bg1"/>
                </a:solidFill>
                <a:latin typeface="Calibri"/>
                <a:cs typeface="Calibri"/>
              </a:rPr>
              <a:t>online discussions with required replies, can be written or recorded (graded)</a:t>
            </a:r>
          </a:p>
          <a:p>
            <a:pPr marL="800100" lvl="1" indent="-342900">
              <a:lnSpc>
                <a:spcPct val="100000"/>
              </a:lnSpc>
            </a:pPr>
            <a:r>
              <a:rPr lang="en-US" b="1" dirty="0">
                <a:solidFill>
                  <a:schemeClr val="bg1"/>
                </a:solidFill>
                <a:latin typeface="Calibri"/>
                <a:cs typeface="Calibri"/>
              </a:rPr>
              <a:t>small group breakouts </a:t>
            </a:r>
            <a:endParaRPr lang="en-US">
              <a:solidFill>
                <a:schemeClr val="bg1"/>
              </a:solidFill>
              <a:cs typeface="Arial"/>
            </a:endParaRPr>
          </a:p>
          <a:p>
            <a:pPr marL="457200" lvl="1" indent="0">
              <a:lnSpc>
                <a:spcPct val="100000"/>
              </a:lnSpc>
              <a:buNone/>
            </a:pPr>
            <a:endParaRPr lang="en-US" b="1" dirty="0">
              <a:solidFill>
                <a:schemeClr val="bg1"/>
              </a:solidFill>
              <a:latin typeface="Calibri"/>
              <a:cs typeface="Calibri"/>
            </a:endParaRPr>
          </a:p>
          <a:p>
            <a:pPr marL="342900" indent="-342900">
              <a:spcBef>
                <a:spcPts val="0"/>
              </a:spcBef>
            </a:pPr>
            <a:r>
              <a:rPr lang="en-US" sz="2400" b="1">
                <a:solidFill>
                  <a:schemeClr val="bg1"/>
                </a:solidFill>
                <a:latin typeface="Calibri"/>
                <a:cs typeface="Calibri"/>
              </a:rPr>
              <a:t>Added – and rewarded – multiple </a:t>
            </a:r>
            <a:r>
              <a:rPr lang="en-US" sz="2400" b="1" dirty="0">
                <a:solidFill>
                  <a:schemeClr val="bg1"/>
                </a:solidFill>
                <a:latin typeface="Calibri"/>
                <a:cs typeface="Calibri"/>
              </a:rPr>
              <a:t>opportunities for student self-reflection and course feedback</a:t>
            </a:r>
          </a:p>
          <a:p>
            <a:pPr marL="800100" lvl="1" indent="-342900">
              <a:lnSpc>
                <a:spcPct val="100000"/>
              </a:lnSpc>
            </a:pPr>
            <a:r>
              <a:rPr lang="en-US" b="1" dirty="0">
                <a:solidFill>
                  <a:schemeClr val="bg1"/>
                </a:solidFill>
                <a:latin typeface="Calibri"/>
                <a:cs typeface="Calibri"/>
              </a:rPr>
              <a:t>Anonymous surveys</a:t>
            </a:r>
          </a:p>
          <a:p>
            <a:pPr marL="800100" lvl="1" indent="-342900">
              <a:lnSpc>
                <a:spcPct val="100000"/>
              </a:lnSpc>
            </a:pPr>
            <a:r>
              <a:rPr lang="en-US" b="1" dirty="0">
                <a:solidFill>
                  <a:schemeClr val="bg1"/>
                </a:solidFill>
                <a:latin typeface="Calibri"/>
                <a:cs typeface="Calibri"/>
              </a:rPr>
              <a:t>“Reflect and Connect” section on exams</a:t>
            </a:r>
          </a:p>
          <a:p>
            <a:pPr marL="0" indent="0">
              <a:lnSpc>
                <a:spcPct val="100000"/>
              </a:lnSpc>
              <a:buNone/>
            </a:pPr>
            <a:endParaRPr lang="en-US" sz="2000" b="1" dirty="0">
              <a:solidFill>
                <a:schemeClr val="bg1"/>
              </a:solidFill>
              <a:latin typeface="Calibri"/>
              <a:cs typeface="Calibri"/>
            </a:endParaRPr>
          </a:p>
          <a:p>
            <a:pPr marL="0" indent="0">
              <a:lnSpc>
                <a:spcPct val="100000"/>
              </a:lnSpc>
              <a:buNone/>
            </a:pPr>
            <a:endParaRPr lang="en-US" sz="2000" b="1" dirty="0">
              <a:solidFill>
                <a:srgbClr val="FFFFFF"/>
              </a:solidFill>
              <a:latin typeface="Calibri"/>
              <a:cs typeface="Calibri"/>
            </a:endParaRPr>
          </a:p>
          <a:p>
            <a:pPr marL="0" indent="0">
              <a:lnSpc>
                <a:spcPct val="100000"/>
              </a:lnSpc>
              <a:buNone/>
            </a:pPr>
            <a:endParaRPr lang="en-US" sz="2000" b="1" dirty="0">
              <a:solidFill>
                <a:schemeClr val="bg1"/>
              </a:solidFill>
              <a:latin typeface="Calibri"/>
              <a:cs typeface="Calibri"/>
            </a:endParaRPr>
          </a:p>
        </p:txBody>
      </p:sp>
      <p:sp>
        <p:nvSpPr>
          <p:cNvPr id="5" name="Slide Number Placeholder 4">
            <a:extLst>
              <a:ext uri="{FF2B5EF4-FFF2-40B4-BE49-F238E27FC236}">
                <a16:creationId xmlns:a16="http://schemas.microsoft.com/office/drawing/2014/main" id="{61C09FB8-610E-4AEC-A1F0-DF36002E6B9B}"/>
              </a:ext>
            </a:extLst>
          </p:cNvPr>
          <p:cNvSpPr>
            <a:spLocks noGrp="1"/>
          </p:cNvSpPr>
          <p:nvPr>
            <p:ph type="sldNum" sz="quarter" idx="12"/>
          </p:nvPr>
        </p:nvSpPr>
        <p:spPr/>
        <p:txBody>
          <a:bodyPr/>
          <a:lstStyle/>
          <a:p>
            <a:fld id="{FC94C22D-D015-6649-B5C3-596F33FC97D2}" type="slidenum">
              <a:rPr lang="en-US" smtClean="0"/>
              <a:t>20</a:t>
            </a:fld>
            <a:endParaRPr lang="en-US"/>
          </a:p>
        </p:txBody>
      </p:sp>
    </p:spTree>
    <p:extLst>
      <p:ext uri="{BB962C8B-B14F-4D97-AF65-F5344CB8AC3E}">
        <p14:creationId xmlns:p14="http://schemas.microsoft.com/office/powerpoint/2010/main" val="415214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Title 1"/>
          <p:cNvSpPr txBox="1">
            <a:spLocks noGrp="1"/>
          </p:cNvSpPr>
          <p:nvPr>
            <p:ph type="title"/>
          </p:nvPr>
        </p:nvSpPr>
        <p:spPr>
          <a:xfrm>
            <a:off x="838200" y="1014921"/>
            <a:ext cx="5943601" cy="1146991"/>
          </a:xfrm>
        </p:spPr>
        <p:txBody>
          <a:bodyPr spcFirstLastPara="1" lIns="91425" tIns="45700" rIns="91425" bIns="45700" anchor="ctr" anchorCtr="0">
            <a:normAutofit/>
          </a:bodyPr>
          <a:lstStyle/>
          <a:p>
            <a:pPr>
              <a:buClr>
                <a:schemeClr val="dk1"/>
              </a:buClr>
              <a:buSzPct val="38888"/>
            </a:pPr>
            <a:r>
              <a:rPr lang="en-US" sz="3200" dirty="0">
                <a:solidFill>
                  <a:schemeClr val="accent5"/>
                </a:solidFill>
              </a:rPr>
              <a:t>Engaging with Column 4: Curriculum Committees </a:t>
            </a:r>
          </a:p>
        </p:txBody>
      </p:sp>
      <p:sp>
        <p:nvSpPr>
          <p:cNvPr id="216" name="Content Placeholder 2"/>
          <p:cNvSpPr txBox="1">
            <a:spLocks noGrp="1"/>
          </p:cNvSpPr>
          <p:nvPr>
            <p:ph sz="half" idx="1"/>
          </p:nvPr>
        </p:nvSpPr>
        <p:spPr>
          <a:xfrm>
            <a:off x="838200" y="2286442"/>
            <a:ext cx="5799827" cy="4060383"/>
          </a:xfrm>
        </p:spPr>
        <p:txBody>
          <a:bodyPr spcFirstLastPara="1" vert="horz" lIns="91425" tIns="45700" rIns="91425" bIns="45700" rtlCol="0" anchor="t" anchorCtr="0">
            <a:noAutofit/>
          </a:bodyPr>
          <a:lstStyle/>
          <a:p>
            <a:pPr marL="457200" lvl="0" indent="-355600" rtl="0">
              <a:lnSpc>
                <a:spcPct val="100000"/>
              </a:lnSpc>
              <a:spcBef>
                <a:spcPts val="0"/>
              </a:spcBef>
              <a:spcAft>
                <a:spcPts val="1200"/>
              </a:spcAft>
              <a:buClr>
                <a:srgbClr val="0A0A0A"/>
              </a:buClr>
              <a:buSzPts val="2000"/>
              <a:buChar char="●"/>
            </a:pPr>
            <a:r>
              <a:rPr lang="en-US" sz="2000" dirty="0"/>
              <a:t>Curriculum committees and academic</a:t>
            </a:r>
            <a:r>
              <a:rPr lang="en-US" sz="2000" i="1" dirty="0"/>
              <a:t> </a:t>
            </a:r>
            <a:r>
              <a:rPr lang="en-US" sz="2000" dirty="0"/>
              <a:t>senates have the opportunity to engage in equity-minded review processes of curriculum.</a:t>
            </a:r>
            <a:endParaRPr lang="en-US" sz="2000" dirty="0">
              <a:cs typeface="Arial"/>
            </a:endParaRPr>
          </a:p>
          <a:p>
            <a:pPr marL="457200" indent="-355600">
              <a:lnSpc>
                <a:spcPct val="100000"/>
              </a:lnSpc>
              <a:spcBef>
                <a:spcPts val="0"/>
              </a:spcBef>
              <a:spcAft>
                <a:spcPts val="1200"/>
              </a:spcAft>
              <a:buClr>
                <a:srgbClr val="0A0A0A"/>
              </a:buClr>
              <a:buSzPts val="2000"/>
              <a:buChar char="●"/>
            </a:pPr>
            <a:r>
              <a:rPr lang="en-US" sz="2000" dirty="0"/>
              <a:t>Suggests how local curriculum committees and academic senates can support equity work </a:t>
            </a:r>
            <a:endParaRPr lang="en-US" sz="2000">
              <a:cs typeface="Arial"/>
            </a:endParaRPr>
          </a:p>
          <a:p>
            <a:pPr marL="457200" indent="-355600">
              <a:lnSpc>
                <a:spcPct val="100000"/>
              </a:lnSpc>
              <a:spcBef>
                <a:spcPts val="0"/>
              </a:spcBef>
              <a:spcAft>
                <a:spcPts val="1200"/>
              </a:spcAft>
              <a:buClr>
                <a:srgbClr val="0A0A0A"/>
              </a:buClr>
              <a:buSzPts val="2000"/>
              <a:buFont typeface="Arial" panose="020B0604020202020204" pitchFamily="34" charset="0"/>
              <a:buChar char="●"/>
            </a:pPr>
            <a:r>
              <a:rPr lang="en-US" sz="2000" dirty="0">
                <a:cs typeface="Arial"/>
              </a:rPr>
              <a:t>Example: Encourage and provide professional development for the creation of authentic assessments. </a:t>
            </a:r>
          </a:p>
        </p:txBody>
      </p:sp>
      <p:pic>
        <p:nvPicPr>
          <p:cNvPr id="2" name="Picture 2" descr="Sample section of Column 4 - Culturally Responsive Practices for Curriculum Committees and Local Senates. Example language is repeated in text of slide.">
            <a:extLst>
              <a:ext uri="{FF2B5EF4-FFF2-40B4-BE49-F238E27FC236}">
                <a16:creationId xmlns:a16="http://schemas.microsoft.com/office/drawing/2014/main" id="{A731084A-92B3-677C-A8AC-80CF64DF3D84}"/>
              </a:ext>
            </a:extLst>
          </p:cNvPr>
          <p:cNvPicPr>
            <a:picLocks noChangeAspect="1"/>
          </p:cNvPicPr>
          <p:nvPr/>
        </p:nvPicPr>
        <p:blipFill>
          <a:blip r:embed="rId3"/>
          <a:stretch>
            <a:fillRect/>
          </a:stretch>
        </p:blipFill>
        <p:spPr>
          <a:xfrm>
            <a:off x="6650966" y="1009470"/>
            <a:ext cx="4712897" cy="5615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254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4C594E-0F1F-CF2B-01D5-800054A0C8F9}"/>
              </a:ext>
            </a:extLst>
          </p:cNvPr>
          <p:cNvSpPr>
            <a:spLocks noGrp="1"/>
          </p:cNvSpPr>
          <p:nvPr>
            <p:ph type="title"/>
          </p:nvPr>
        </p:nvSpPr>
        <p:spPr>
          <a:xfrm>
            <a:off x="1175657" y="365125"/>
            <a:ext cx="10178142" cy="908620"/>
          </a:xfrm>
        </p:spPr>
        <p:txBody>
          <a:bodyPr/>
          <a:lstStyle/>
          <a:p>
            <a:r>
              <a:rPr lang="en-US" dirty="0"/>
              <a:t>Curriculum Committee Case Study: WCC</a:t>
            </a:r>
          </a:p>
        </p:txBody>
      </p:sp>
      <p:sp>
        <p:nvSpPr>
          <p:cNvPr id="3" name="Content Placeholder 2">
            <a:extLst>
              <a:ext uri="{FF2B5EF4-FFF2-40B4-BE49-F238E27FC236}">
                <a16:creationId xmlns:a16="http://schemas.microsoft.com/office/drawing/2014/main" id="{D3000F4A-8421-CAA5-DE8C-9206A8F5BF02}"/>
              </a:ext>
            </a:extLst>
          </p:cNvPr>
          <p:cNvSpPr>
            <a:spLocks noGrp="1"/>
          </p:cNvSpPr>
          <p:nvPr/>
        </p:nvSpPr>
        <p:spPr bwMode="auto">
          <a:xfrm>
            <a:off x="1277650" y="1290321"/>
            <a:ext cx="10080486" cy="492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latin typeface="Arial"/>
                <a:cs typeface="Gill Sans"/>
              </a:rPr>
              <a:t>Woodland Community College curriculum committee has been piloting incorporating IDEAA into curriculum review since Fall 2021 – no formal policy yet; waiting for title 5 revisions</a:t>
            </a:r>
            <a:endParaRPr lang="en-US" sz="1800">
              <a:latin typeface="Arial"/>
            </a:endParaRPr>
          </a:p>
          <a:p>
            <a:pPr marL="514350" indent="-285750">
              <a:lnSpc>
                <a:spcPct val="100000"/>
              </a:lnSpc>
              <a:spcBef>
                <a:spcPts val="0"/>
              </a:spcBef>
              <a:spcAft>
                <a:spcPts val="1200"/>
              </a:spcAft>
            </a:pPr>
            <a:r>
              <a:rPr lang="en-US" sz="1800" dirty="0">
                <a:latin typeface="Arial"/>
                <a:cs typeface="Gill Sans"/>
              </a:rPr>
              <a:t>Started with professional development for committee and discipline faculty on incorporating IDEAA throughout the COR (See "Moving the Needle" link in Resources slide)</a:t>
            </a:r>
          </a:p>
          <a:p>
            <a:pPr marL="514350" indent="-285750">
              <a:lnSpc>
                <a:spcPct val="100000"/>
              </a:lnSpc>
              <a:spcBef>
                <a:spcPts val="0"/>
              </a:spcBef>
              <a:spcAft>
                <a:spcPts val="1200"/>
              </a:spcAft>
            </a:pPr>
            <a:r>
              <a:rPr lang="en-US" sz="1800" dirty="0">
                <a:latin typeface="Arial"/>
                <a:cs typeface="Gill Sans"/>
              </a:rPr>
              <a:t>Committee began to look for tangible evidence of IDEAA in course descriptions, content, objectives, outcomes, assignments, and materials</a:t>
            </a:r>
          </a:p>
          <a:p>
            <a:pPr marL="514350" indent="-285750">
              <a:lnSpc>
                <a:spcPct val="100000"/>
              </a:lnSpc>
              <a:spcBef>
                <a:spcPts val="0"/>
              </a:spcBef>
              <a:spcAft>
                <a:spcPts val="1200"/>
              </a:spcAft>
            </a:pPr>
            <a:r>
              <a:rPr lang="en-US" sz="1800" dirty="0">
                <a:latin typeface="Arial"/>
                <a:cs typeface="Gill Sans"/>
              </a:rPr>
              <a:t>Sent back course proposals to faculty originators with requests to include IDEAA in different elements of the COR, depending on course</a:t>
            </a:r>
            <a:endParaRPr lang="en-US" sz="1800">
              <a:latin typeface="Arial"/>
            </a:endParaRPr>
          </a:p>
          <a:p>
            <a:pPr marL="971550" lvl="1" indent="-285750">
              <a:lnSpc>
                <a:spcPct val="100000"/>
              </a:lnSpc>
              <a:spcBef>
                <a:spcPts val="0"/>
              </a:spcBef>
              <a:spcAft>
                <a:spcPts val="1200"/>
              </a:spcAft>
            </a:pPr>
            <a:r>
              <a:rPr lang="en-US" sz="1800" dirty="0">
                <a:latin typeface="Arial"/>
                <a:cs typeface="Gill Sans"/>
              </a:rPr>
              <a:t>AJ class already had explicit DEIA elements in content; asked faculty to consider adding objectives, outcomes, and student-centered description to highlight that focus</a:t>
            </a:r>
            <a:endParaRPr lang="en-US" sz="1800">
              <a:latin typeface="Arial"/>
            </a:endParaRPr>
          </a:p>
          <a:p>
            <a:pPr marL="971550" lvl="1" indent="-285750">
              <a:lnSpc>
                <a:spcPct val="100000"/>
              </a:lnSpc>
              <a:spcBef>
                <a:spcPts val="0"/>
              </a:spcBef>
              <a:spcAft>
                <a:spcPts val="1200"/>
              </a:spcAft>
            </a:pPr>
            <a:r>
              <a:rPr lang="en-US" sz="1800" dirty="0">
                <a:latin typeface="Arial"/>
                <a:cs typeface="Gill Sans"/>
              </a:rPr>
              <a:t>ECE courses had objective to "promote diversity in the classroom"– asked faculty to expand on this in content, assignments, and methods of evaluation</a:t>
            </a:r>
            <a:endParaRPr lang="en-US" sz="1800">
              <a:latin typeface="Arial"/>
            </a:endParaRPr>
          </a:p>
          <a:p>
            <a:pPr marL="971550" lvl="1" indent="-285750">
              <a:lnSpc>
                <a:spcPct val="100000"/>
              </a:lnSpc>
              <a:spcBef>
                <a:spcPts val="0"/>
              </a:spcBef>
              <a:spcAft>
                <a:spcPts val="1200"/>
              </a:spcAft>
            </a:pPr>
            <a:r>
              <a:rPr lang="en-US" sz="1800" dirty="0">
                <a:latin typeface="Arial"/>
                <a:cs typeface="Gill Sans"/>
              </a:rPr>
              <a:t>Health course revised to have more student-friendly description (jargon-free), added explicit content on intersectionality of race, ethnicity, gender, and age</a:t>
            </a:r>
          </a:p>
          <a:p>
            <a:pPr lvl="1" indent="0">
              <a:lnSpc>
                <a:spcPct val="100000"/>
              </a:lnSpc>
              <a:spcBef>
                <a:spcPts val="0"/>
              </a:spcBef>
              <a:spcAft>
                <a:spcPts val="1200"/>
              </a:spcAft>
            </a:pPr>
            <a:endParaRPr lang="en-US" sz="1800" dirty="0">
              <a:latin typeface="Arial"/>
              <a:cs typeface="Gill Sans"/>
            </a:endParaRPr>
          </a:p>
          <a:p>
            <a:pPr lvl="1" indent="0">
              <a:lnSpc>
                <a:spcPct val="100000"/>
              </a:lnSpc>
              <a:spcBef>
                <a:spcPts val="0"/>
              </a:spcBef>
              <a:spcAft>
                <a:spcPts val="1200"/>
              </a:spcAft>
            </a:pPr>
            <a:endParaRPr lang="en-US" sz="1800" dirty="0">
              <a:latin typeface="Arial"/>
              <a:cs typeface="Gill Sans"/>
            </a:endParaRPr>
          </a:p>
        </p:txBody>
      </p:sp>
      <p:sp>
        <p:nvSpPr>
          <p:cNvPr id="2" name="Slide Number Placeholder 1">
            <a:extLst>
              <a:ext uri="{FF2B5EF4-FFF2-40B4-BE49-F238E27FC236}">
                <a16:creationId xmlns:a16="http://schemas.microsoft.com/office/drawing/2014/main" id="{FF24609A-0D1B-4982-B3C8-506431D4AD42}"/>
              </a:ext>
            </a:extLst>
          </p:cNvPr>
          <p:cNvSpPr>
            <a:spLocks noGrp="1"/>
          </p:cNvSpPr>
          <p:nvPr>
            <p:ph type="sldNum" sz="quarter" idx="12"/>
          </p:nvPr>
        </p:nvSpPr>
        <p:spPr/>
        <p:txBody>
          <a:bodyPr/>
          <a:lstStyle/>
          <a:p>
            <a:fld id="{FC94C22D-D015-6649-B5C3-596F33FC97D2}" type="slidenum">
              <a:rPr lang="en-US" smtClean="0"/>
              <a:t>22</a:t>
            </a:fld>
            <a:endParaRPr lang="en-US"/>
          </a:p>
        </p:txBody>
      </p:sp>
    </p:spTree>
    <p:extLst>
      <p:ext uri="{BB962C8B-B14F-4D97-AF65-F5344CB8AC3E}">
        <p14:creationId xmlns:p14="http://schemas.microsoft.com/office/powerpoint/2010/main" val="69797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4C594E-0F1F-CF2B-01D5-800054A0C8F9}"/>
              </a:ext>
            </a:extLst>
          </p:cNvPr>
          <p:cNvSpPr>
            <a:spLocks noGrp="1"/>
          </p:cNvSpPr>
          <p:nvPr>
            <p:ph type="title"/>
          </p:nvPr>
        </p:nvSpPr>
        <p:spPr>
          <a:xfrm>
            <a:off x="1175657" y="365125"/>
            <a:ext cx="10178142" cy="779224"/>
          </a:xfrm>
        </p:spPr>
        <p:txBody>
          <a:bodyPr/>
          <a:lstStyle/>
          <a:p>
            <a:r>
              <a:rPr lang="en-US" dirty="0">
                <a:ea typeface="+mj-lt"/>
                <a:cs typeface="+mj-lt"/>
              </a:rPr>
              <a:t>Results of WCC Pilot (so far)</a:t>
            </a:r>
            <a:endParaRPr lang="en-US" dirty="0"/>
          </a:p>
        </p:txBody>
      </p:sp>
      <p:sp>
        <p:nvSpPr>
          <p:cNvPr id="3" name="Content Placeholder 2">
            <a:extLst>
              <a:ext uri="{FF2B5EF4-FFF2-40B4-BE49-F238E27FC236}">
                <a16:creationId xmlns:a16="http://schemas.microsoft.com/office/drawing/2014/main" id="{D3000F4A-8421-CAA5-DE8C-9206A8F5BF02}"/>
              </a:ext>
            </a:extLst>
          </p:cNvPr>
          <p:cNvSpPr>
            <a:spLocks noGrp="1"/>
          </p:cNvSpPr>
          <p:nvPr/>
        </p:nvSpPr>
        <p:spPr bwMode="auto">
          <a:xfrm>
            <a:off x="1277650" y="1290321"/>
            <a:ext cx="10080486" cy="492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1800" dirty="0">
                <a:latin typeface="Arial"/>
                <a:ea typeface="+mj-lt"/>
                <a:cs typeface="+mj-lt"/>
              </a:rPr>
              <a:t>Art History courses revised to diversify representation and decolonize language:</a:t>
            </a:r>
          </a:p>
          <a:p>
            <a:pPr>
              <a:lnSpc>
                <a:spcPct val="100000"/>
              </a:lnSpc>
              <a:spcAft>
                <a:spcPts val="0"/>
              </a:spcAft>
              <a:buFont typeface="Arial"/>
            </a:pPr>
            <a:r>
              <a:rPr lang="en-US" sz="1800" dirty="0">
                <a:latin typeface="Arial"/>
                <a:ea typeface="+mj-lt"/>
                <a:cs typeface="+mj-lt"/>
              </a:rPr>
              <a:t>Removing heavy focus on European art in Global Art History class; adding additional art forms from Africa, Oceania, Asia, Mesoamerica to balance representation</a:t>
            </a:r>
          </a:p>
          <a:p>
            <a:pPr>
              <a:buFont typeface="Arial"/>
            </a:pPr>
            <a:r>
              <a:rPr lang="en-US" sz="1800" dirty="0">
                <a:latin typeface="Arial"/>
                <a:ea typeface="+mj-lt"/>
                <a:cs typeface="+mj-lt"/>
              </a:rPr>
              <a:t>Adding more diversity to Contemporary Art: Black, Chicana/o/x, and Feminist art movements, </a:t>
            </a:r>
          </a:p>
          <a:p>
            <a:pPr>
              <a:buFont typeface="Arial"/>
            </a:pPr>
            <a:r>
              <a:rPr lang="en-US" sz="1800" dirty="0">
                <a:latin typeface="Arial"/>
                <a:ea typeface="+mj-lt"/>
                <a:cs typeface="+mj-lt"/>
              </a:rPr>
              <a:t>Decolonized language in course description:</a:t>
            </a:r>
          </a:p>
          <a:p>
            <a:pPr marL="971550" lvl="1" indent="-285750">
              <a:buFont typeface="Arial"/>
            </a:pPr>
            <a:r>
              <a:rPr lang="en-US" sz="1800" dirty="0">
                <a:latin typeface="Arial"/>
                <a:ea typeface="+mj-lt"/>
                <a:cs typeface="+mj-lt"/>
              </a:rPr>
              <a:t>BEFORE: Survey of Art history, painting, sculpture, and architecture; Art from the Paleolithic period through the Early Christian World, including pre-literate art and Pre-Columbian art.</a:t>
            </a:r>
          </a:p>
          <a:p>
            <a:pPr marL="971550" lvl="1" indent="-285750">
              <a:buFont typeface="Arial"/>
            </a:pPr>
            <a:r>
              <a:rPr lang="en-US" sz="1800" dirty="0">
                <a:latin typeface="Arial"/>
                <a:ea typeface="+mj-lt"/>
                <a:cs typeface="+mj-lt"/>
              </a:rPr>
              <a:t>AFTER: Survey of global art history, painting, sculpture, and architecture. This course will cover a geographically diverse range of art from around the world, starting with  prehistoric art through the first millennium.</a:t>
            </a:r>
          </a:p>
          <a:p>
            <a:pPr marL="0" indent="0">
              <a:lnSpc>
                <a:spcPct val="100000"/>
              </a:lnSpc>
              <a:spcAft>
                <a:spcPts val="0"/>
              </a:spcAft>
              <a:buNone/>
            </a:pPr>
            <a:r>
              <a:rPr lang="en-US" sz="1800" dirty="0">
                <a:latin typeface="Arial"/>
                <a:ea typeface="+mj-lt"/>
                <a:cs typeface="+mj-lt"/>
              </a:rPr>
              <a:t>English department planning major revisions to degree:</a:t>
            </a:r>
          </a:p>
          <a:p>
            <a:pPr>
              <a:lnSpc>
                <a:spcPct val="100000"/>
              </a:lnSpc>
              <a:spcAft>
                <a:spcPts val="0"/>
              </a:spcAft>
              <a:buFont typeface="Arial"/>
            </a:pPr>
            <a:r>
              <a:rPr lang="en-US" sz="1800" dirty="0">
                <a:latin typeface="Arial"/>
                <a:ea typeface="+mj-lt"/>
                <a:cs typeface="+mj-lt"/>
              </a:rPr>
              <a:t>Adding World Lit sequence</a:t>
            </a:r>
          </a:p>
          <a:p>
            <a:pPr>
              <a:lnSpc>
                <a:spcPct val="100000"/>
              </a:lnSpc>
              <a:spcAft>
                <a:spcPts val="0"/>
              </a:spcAft>
              <a:buFont typeface="Arial"/>
            </a:pPr>
            <a:r>
              <a:rPr lang="en-US" sz="1800" dirty="0">
                <a:latin typeface="Arial"/>
                <a:ea typeface="+mj-lt"/>
                <a:cs typeface="+mj-lt"/>
              </a:rPr>
              <a:t>Deactivating "segregated" courses on Women's Lit and Ethnic Voices; revising all existing comp and lit courses to explicitly include diverse authors and perspectives</a:t>
            </a:r>
          </a:p>
          <a:p>
            <a:pPr>
              <a:lnSpc>
                <a:spcPct val="100000"/>
              </a:lnSpc>
              <a:spcAft>
                <a:spcPts val="0"/>
              </a:spcAft>
              <a:buFont typeface="Arial"/>
            </a:pPr>
            <a:endParaRPr lang="en-US" sz="1800" dirty="0">
              <a:latin typeface="Arial"/>
              <a:ea typeface="+mj-lt"/>
              <a:cs typeface="+mj-lt"/>
            </a:endParaRPr>
          </a:p>
          <a:p>
            <a:pPr marL="0" indent="0">
              <a:lnSpc>
                <a:spcPct val="100000"/>
              </a:lnSpc>
              <a:spcBef>
                <a:spcPts val="0"/>
              </a:spcBef>
              <a:spcAft>
                <a:spcPts val="1200"/>
              </a:spcAft>
              <a:buNone/>
            </a:pPr>
            <a:endParaRPr lang="en-US" sz="1800" dirty="0">
              <a:latin typeface="Arial"/>
              <a:cs typeface="Gill Sans"/>
            </a:endParaRPr>
          </a:p>
        </p:txBody>
      </p:sp>
      <p:sp>
        <p:nvSpPr>
          <p:cNvPr id="2" name="Slide Number Placeholder 1">
            <a:extLst>
              <a:ext uri="{FF2B5EF4-FFF2-40B4-BE49-F238E27FC236}">
                <a16:creationId xmlns:a16="http://schemas.microsoft.com/office/drawing/2014/main" id="{3A9FF1EA-CAE4-4EE3-97BF-73941C643E46}"/>
              </a:ext>
            </a:extLst>
          </p:cNvPr>
          <p:cNvSpPr>
            <a:spLocks noGrp="1"/>
          </p:cNvSpPr>
          <p:nvPr>
            <p:ph type="sldNum" sz="quarter" idx="12"/>
          </p:nvPr>
        </p:nvSpPr>
        <p:spPr/>
        <p:txBody>
          <a:bodyPr/>
          <a:lstStyle/>
          <a:p>
            <a:fld id="{FC94C22D-D015-6649-B5C3-596F33FC97D2}" type="slidenum">
              <a:rPr lang="en-US" smtClean="0"/>
              <a:t>23</a:t>
            </a:fld>
            <a:endParaRPr lang="en-US"/>
          </a:p>
        </p:txBody>
      </p:sp>
    </p:spTree>
    <p:extLst>
      <p:ext uri="{BB962C8B-B14F-4D97-AF65-F5344CB8AC3E}">
        <p14:creationId xmlns:p14="http://schemas.microsoft.com/office/powerpoint/2010/main" val="766317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DCD4-7080-0078-45A8-AB8E21DED0F2}"/>
              </a:ext>
            </a:extLst>
          </p:cNvPr>
          <p:cNvSpPr>
            <a:spLocks noGrp="1"/>
          </p:cNvSpPr>
          <p:nvPr>
            <p:ph type="title"/>
          </p:nvPr>
        </p:nvSpPr>
        <p:spPr/>
        <p:txBody>
          <a:bodyPr/>
          <a:lstStyle/>
          <a:p>
            <a:r>
              <a:rPr lang="en-US" dirty="0"/>
              <a:t>Concluding Thoughts</a:t>
            </a:r>
          </a:p>
        </p:txBody>
      </p:sp>
      <p:sp>
        <p:nvSpPr>
          <p:cNvPr id="3" name="Content Placeholder 2">
            <a:extLst>
              <a:ext uri="{FF2B5EF4-FFF2-40B4-BE49-F238E27FC236}">
                <a16:creationId xmlns:a16="http://schemas.microsoft.com/office/drawing/2014/main" id="{519BAEAE-247A-C483-6436-39275350B468}"/>
              </a:ext>
            </a:extLst>
          </p:cNvPr>
          <p:cNvSpPr>
            <a:spLocks noGrp="1"/>
          </p:cNvSpPr>
          <p:nvPr>
            <p:ph idx="1"/>
          </p:nvPr>
        </p:nvSpPr>
        <p:spPr/>
        <p:txBody>
          <a:bodyPr vert="horz" lIns="91440" tIns="45720" rIns="91440" bIns="45720" rtlCol="0" anchor="t">
            <a:normAutofit/>
          </a:bodyPr>
          <a:lstStyle/>
          <a:p>
            <a:pPr marL="0" indent="0">
              <a:lnSpc>
                <a:spcPct val="120000"/>
              </a:lnSpc>
              <a:spcBef>
                <a:spcPts val="0"/>
              </a:spcBef>
              <a:spcAft>
                <a:spcPts val="600"/>
              </a:spcAft>
              <a:buNone/>
            </a:pPr>
            <a:r>
              <a:rPr lang="en-US" sz="2300" dirty="0">
                <a:solidFill>
                  <a:srgbClr val="404040"/>
                </a:solidFill>
                <a:latin typeface="Georgia"/>
              </a:rPr>
              <a:t>"Too often, we focus on only doing something to culturally and linguistically diverse students without changing ourselves...</a:t>
            </a:r>
          </a:p>
          <a:p>
            <a:pPr marL="0" indent="0">
              <a:lnSpc>
                <a:spcPct val="120000"/>
              </a:lnSpc>
              <a:spcBef>
                <a:spcPts val="0"/>
              </a:spcBef>
              <a:spcAft>
                <a:spcPts val="600"/>
              </a:spcAft>
              <a:buNone/>
            </a:pPr>
            <a:r>
              <a:rPr lang="en-US" sz="2300" dirty="0">
                <a:solidFill>
                  <a:srgbClr val="404040"/>
                </a:solidFill>
                <a:latin typeface="Georgia"/>
              </a:rPr>
              <a:t>Remember that even as educators, we... feel anxious, fearful, confused, and overwhelmed as we step outside our comfort zone. Embrace this stage and use it as a time for inquiry and reflection because this too shall pass.”</a:t>
            </a:r>
            <a:br>
              <a:rPr lang="en-US" sz="2300" dirty="0">
                <a:solidFill>
                  <a:srgbClr val="404040"/>
                </a:solidFill>
                <a:latin typeface="Georgia"/>
              </a:rPr>
            </a:br>
            <a:endParaRPr lang="en-US" sz="1700">
              <a:solidFill>
                <a:srgbClr val="404040"/>
              </a:solidFill>
              <a:latin typeface="Georgia"/>
            </a:endParaRPr>
          </a:p>
          <a:p>
            <a:pPr marL="0" indent="0">
              <a:lnSpc>
                <a:spcPct val="120000"/>
              </a:lnSpc>
              <a:spcBef>
                <a:spcPts val="0"/>
              </a:spcBef>
              <a:spcAft>
                <a:spcPts val="600"/>
              </a:spcAft>
              <a:buNone/>
            </a:pPr>
            <a:r>
              <a:rPr lang="en-US" sz="1700" dirty="0">
                <a:solidFill>
                  <a:srgbClr val="404040"/>
                </a:solidFill>
                <a:latin typeface="Georgia"/>
              </a:rPr>
              <a:t>― </a:t>
            </a:r>
            <a:r>
              <a:rPr lang="en-US" sz="1700" b="1" dirty="0" err="1">
                <a:solidFill>
                  <a:srgbClr val="404040"/>
                </a:solidFill>
                <a:latin typeface="Georgia"/>
              </a:rPr>
              <a:t>Zaretta</a:t>
            </a:r>
            <a:r>
              <a:rPr lang="en-US" sz="1700" b="1" dirty="0">
                <a:solidFill>
                  <a:srgbClr val="404040"/>
                </a:solidFill>
                <a:latin typeface="Georgia"/>
              </a:rPr>
              <a:t> L. Hammond, </a:t>
            </a:r>
            <a:r>
              <a:rPr lang="en-US" sz="1700" b="1" dirty="0">
                <a:solidFill>
                  <a:srgbClr val="007071"/>
                </a:solidFill>
                <a:latin typeface="Georgia"/>
                <a:hlinkClick r:id="rId2"/>
              </a:rPr>
              <a:t>Culturally Responsive Teaching and The Brain: Promoting Authentic Engagement and Rigor Among Culturally and Linguistically Diverse Students</a:t>
            </a:r>
            <a:endParaRPr lang="en-US" sz="1700">
              <a:solidFill>
                <a:srgbClr val="404040"/>
              </a:solidFill>
              <a:latin typeface="Georgia"/>
            </a:endParaRPr>
          </a:p>
          <a:p>
            <a:endParaRPr lang="en-US" dirty="0">
              <a:cs typeface="Arial"/>
            </a:endParaRPr>
          </a:p>
        </p:txBody>
      </p:sp>
      <p:sp>
        <p:nvSpPr>
          <p:cNvPr id="4" name="Slide Number Placeholder 3">
            <a:extLst>
              <a:ext uri="{FF2B5EF4-FFF2-40B4-BE49-F238E27FC236}">
                <a16:creationId xmlns:a16="http://schemas.microsoft.com/office/drawing/2014/main" id="{B940CF92-E870-41DD-A99C-754D931ABE70}"/>
              </a:ext>
            </a:extLst>
          </p:cNvPr>
          <p:cNvSpPr>
            <a:spLocks noGrp="1"/>
          </p:cNvSpPr>
          <p:nvPr>
            <p:ph type="sldNum" sz="quarter" idx="12"/>
          </p:nvPr>
        </p:nvSpPr>
        <p:spPr/>
        <p:txBody>
          <a:bodyPr/>
          <a:lstStyle/>
          <a:p>
            <a:fld id="{FC94C22D-D015-6649-B5C3-596F33FC97D2}" type="slidenum">
              <a:rPr lang="en-US" smtClean="0"/>
              <a:t>24</a:t>
            </a:fld>
            <a:endParaRPr lang="en-US"/>
          </a:p>
        </p:txBody>
      </p:sp>
    </p:spTree>
    <p:extLst>
      <p:ext uri="{BB962C8B-B14F-4D97-AF65-F5344CB8AC3E}">
        <p14:creationId xmlns:p14="http://schemas.microsoft.com/office/powerpoint/2010/main" val="3826908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5548-6A9E-B75C-6182-B638ADE61D99}"/>
              </a:ext>
            </a:extLst>
          </p:cNvPr>
          <p:cNvSpPr>
            <a:spLocks noGrp="1"/>
          </p:cNvSpPr>
          <p:nvPr>
            <p:ph type="title"/>
          </p:nvPr>
        </p:nvSpPr>
        <p:spPr/>
        <p:txBody>
          <a:bodyPr/>
          <a:lstStyle/>
          <a:p>
            <a:r>
              <a:rPr lang="en-US" sz="3600">
                <a:solidFill>
                  <a:srgbClr val="007071"/>
                </a:solidFill>
                <a:latin typeface="Georgia"/>
              </a:rPr>
              <a:t>ASCCC Resources</a:t>
            </a:r>
            <a:endParaRPr lang="en-US"/>
          </a:p>
        </p:txBody>
      </p:sp>
      <p:sp>
        <p:nvSpPr>
          <p:cNvPr id="3" name="Content Placeholder 2">
            <a:extLst>
              <a:ext uri="{FF2B5EF4-FFF2-40B4-BE49-F238E27FC236}">
                <a16:creationId xmlns:a16="http://schemas.microsoft.com/office/drawing/2014/main" id="{A9ED9643-8078-75D8-F37D-DC5BFD7FCE28}"/>
              </a:ext>
            </a:extLst>
          </p:cNvPr>
          <p:cNvSpPr>
            <a:spLocks noGrp="1"/>
          </p:cNvSpPr>
          <p:nvPr>
            <p:ph sz="half" idx="1"/>
          </p:nvPr>
        </p:nvSpPr>
        <p:spPr/>
        <p:txBody>
          <a:bodyPr vert="horz" lIns="91440" tIns="45720" rIns="91440" bIns="45720" rtlCol="0" anchor="t">
            <a:normAutofit/>
          </a:bodyPr>
          <a:lstStyle/>
          <a:p>
            <a:r>
              <a:rPr lang="en-US" dirty="0">
                <a:cs typeface="Arial"/>
              </a:rPr>
              <a:t>Entire </a:t>
            </a:r>
            <a:r>
              <a:rPr lang="en-US" dirty="0">
                <a:solidFill>
                  <a:srgbClr val="007071"/>
                </a:solidFill>
                <a:cs typeface="Arial"/>
                <a:hlinkClick r:id="rId2"/>
              </a:rPr>
              <a:t>webpage</a:t>
            </a:r>
            <a:r>
              <a:rPr lang="en-US" dirty="0">
                <a:cs typeface="Arial"/>
              </a:rPr>
              <a:t> of Resources on Inclusion, Diversity, Equity, Anti-racism, and Accessibility (IDEAA)</a:t>
            </a:r>
          </a:p>
          <a:p>
            <a:r>
              <a:rPr lang="en-US" dirty="0">
                <a:solidFill>
                  <a:srgbClr val="007071"/>
                </a:solidFill>
                <a:cs typeface="Arial"/>
                <a:hlinkClick r:id="rId3"/>
              </a:rPr>
              <a:t>DEI in Curriculum Framework</a:t>
            </a:r>
            <a:endParaRPr lang="en-US">
              <a:cs typeface="Arial"/>
            </a:endParaRPr>
          </a:p>
          <a:p>
            <a:r>
              <a:rPr lang="en-US" dirty="0">
                <a:cs typeface="Arial"/>
              </a:rPr>
              <a:t>Numerous positions on DEI</a:t>
            </a:r>
          </a:p>
          <a:p>
            <a:r>
              <a:rPr lang="en-US" dirty="0">
                <a:cs typeface="Arial"/>
              </a:rPr>
              <a:t>Local Academic Senate/Curriculum Committee Visits</a:t>
            </a:r>
          </a:p>
          <a:p>
            <a:pPr lvl="1"/>
            <a:r>
              <a:rPr lang="en-US" dirty="0">
                <a:cs typeface="Arial"/>
              </a:rPr>
              <a:t>Will provide support and resources</a:t>
            </a:r>
          </a:p>
          <a:p>
            <a:pPr lvl="1"/>
            <a:r>
              <a:rPr lang="en-US" dirty="0">
                <a:cs typeface="Arial"/>
              </a:rPr>
              <a:t>Will listen</a:t>
            </a:r>
          </a:p>
          <a:p>
            <a:r>
              <a:rPr lang="en-US" dirty="0">
                <a:cs typeface="Arial"/>
              </a:rPr>
              <a:t>ASCCC represents the voice of local academic senates</a:t>
            </a:r>
          </a:p>
          <a:p>
            <a:pPr lvl="1"/>
            <a:r>
              <a:rPr lang="en-US" dirty="0">
                <a:cs typeface="Arial"/>
              </a:rPr>
              <a:t>Not an oversite body</a:t>
            </a:r>
          </a:p>
          <a:p>
            <a:pPr lvl="1"/>
            <a:r>
              <a:rPr lang="en-US" dirty="0">
                <a:cs typeface="Arial"/>
              </a:rPr>
              <a:t>Not a regulatory body</a:t>
            </a:r>
            <a:endParaRPr lang="en-US" dirty="0"/>
          </a:p>
        </p:txBody>
      </p:sp>
    </p:spTree>
    <p:extLst>
      <p:ext uri="{BB962C8B-B14F-4D97-AF65-F5344CB8AC3E}">
        <p14:creationId xmlns:p14="http://schemas.microsoft.com/office/powerpoint/2010/main" val="385008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DC18-11E3-11F7-E259-DA77CCE872CE}"/>
              </a:ext>
            </a:extLst>
          </p:cNvPr>
          <p:cNvSpPr>
            <a:spLocks noGrp="1"/>
          </p:cNvSpPr>
          <p:nvPr>
            <p:ph type="title"/>
          </p:nvPr>
        </p:nvSpPr>
        <p:spPr>
          <a:xfrm>
            <a:off x="838200" y="1014921"/>
            <a:ext cx="10515600" cy="1146991"/>
          </a:xfrm>
        </p:spPr>
        <p:txBody>
          <a:bodyPr anchor="b">
            <a:normAutofit/>
          </a:bodyPr>
          <a:lstStyle/>
          <a:p>
            <a:r>
              <a:rPr lang="en-US" dirty="0">
                <a:solidFill>
                  <a:schemeClr val="accent5"/>
                </a:solidFill>
              </a:rPr>
              <a:t>Breakout Description</a:t>
            </a:r>
          </a:p>
        </p:txBody>
      </p:sp>
      <p:sp>
        <p:nvSpPr>
          <p:cNvPr id="3" name="Content Placeholder 2">
            <a:extLst>
              <a:ext uri="{FF2B5EF4-FFF2-40B4-BE49-F238E27FC236}">
                <a16:creationId xmlns:a16="http://schemas.microsoft.com/office/drawing/2014/main" id="{B44023A2-D192-81C8-EF08-48D4B424225A}"/>
              </a:ext>
            </a:extLst>
          </p:cNvPr>
          <p:cNvSpPr>
            <a:spLocks noGrp="1"/>
          </p:cNvSpPr>
          <p:nvPr>
            <p:ph sz="half" idx="1"/>
          </p:nvPr>
        </p:nvSpPr>
        <p:spPr>
          <a:xfrm>
            <a:off x="838200" y="2286442"/>
            <a:ext cx="10515600" cy="4060383"/>
          </a:xfrm>
        </p:spPr>
        <p:txBody>
          <a:bodyPr vert="horz" lIns="91440" tIns="45720" rIns="91440" bIns="45720" rtlCol="0" anchor="t">
            <a:normAutofit/>
          </a:bodyPr>
          <a:lstStyle/>
          <a:p>
            <a:pPr marL="0" indent="0" algn="just">
              <a:lnSpc>
                <a:spcPct val="100000"/>
              </a:lnSpc>
              <a:buNone/>
            </a:pPr>
            <a:r>
              <a:rPr lang="en-US" sz="2400" dirty="0"/>
              <a:t>The California Community College Curriculum Committee (5C) in 2020 created a set of recommended priorities focusing on championing equity-minded curriculum and practices for credit and noncredit instruction. The session will provide a safe space for participants to reflect and hear real-life examples to take back to college campuses championing curricular diversity and culturally responsive content with an antiracism focus. Join us to learn how to support these promising practices and begin conversations with curriculum committees on how to redesign practices within an equity-minded framework in support of our students.</a:t>
            </a:r>
          </a:p>
        </p:txBody>
      </p:sp>
    </p:spTree>
    <p:extLst>
      <p:ext uri="{BB962C8B-B14F-4D97-AF65-F5344CB8AC3E}">
        <p14:creationId xmlns:p14="http://schemas.microsoft.com/office/powerpoint/2010/main" val="183422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0B5B-927D-3C7E-08B8-DFC1AA93EE26}"/>
              </a:ext>
            </a:extLst>
          </p:cNvPr>
          <p:cNvSpPr>
            <a:spLocks noGrp="1"/>
          </p:cNvSpPr>
          <p:nvPr>
            <p:ph type="title"/>
          </p:nvPr>
        </p:nvSpPr>
        <p:spPr/>
        <p:txBody>
          <a:bodyPr/>
          <a:lstStyle/>
          <a:p>
            <a:r>
              <a:rPr lang="en-US" dirty="0"/>
              <a:t>Session Outcomes</a:t>
            </a:r>
          </a:p>
        </p:txBody>
      </p:sp>
      <p:sp>
        <p:nvSpPr>
          <p:cNvPr id="3" name="Content Placeholder 2">
            <a:extLst>
              <a:ext uri="{FF2B5EF4-FFF2-40B4-BE49-F238E27FC236}">
                <a16:creationId xmlns:a16="http://schemas.microsoft.com/office/drawing/2014/main" id="{5F6D9CF7-5062-6156-F092-3141E0A8C3FF}"/>
              </a:ext>
            </a:extLst>
          </p:cNvPr>
          <p:cNvSpPr>
            <a:spLocks noGrp="1"/>
          </p:cNvSpPr>
          <p:nvPr>
            <p:ph idx="1"/>
          </p:nvPr>
        </p:nvSpPr>
        <p:spPr/>
        <p:txBody>
          <a:bodyPr vert="horz" lIns="91440" tIns="45720" rIns="91440" bIns="45720" rtlCol="0" anchor="t">
            <a:normAutofit/>
          </a:bodyPr>
          <a:lstStyle/>
          <a:p>
            <a:pPr marL="0" indent="0">
              <a:buNone/>
            </a:pPr>
            <a:endParaRPr lang="en-US" dirty="0">
              <a:cs typeface="Arial"/>
            </a:endParaRPr>
          </a:p>
          <a:p>
            <a:pPr marL="342900" indent="-342900">
              <a:lnSpc>
                <a:spcPct val="100000"/>
              </a:lnSpc>
            </a:pPr>
            <a:r>
              <a:rPr lang="en-US" sz="2800" dirty="0">
                <a:cs typeface="Arial"/>
              </a:rPr>
              <a:t>Review what the ASCCC is doing around culturally relevant curriculum</a:t>
            </a:r>
          </a:p>
          <a:p>
            <a:pPr marL="971550" lvl="1" indent="-285750">
              <a:lnSpc>
                <a:spcPct val="100000"/>
              </a:lnSpc>
              <a:buFont typeface="Arial"/>
              <a:buChar char="•"/>
            </a:pPr>
            <a:r>
              <a:rPr lang="en-US" sz="2800" dirty="0">
                <a:cs typeface="Arial"/>
              </a:rPr>
              <a:t>DEI Leadership Practices</a:t>
            </a:r>
          </a:p>
          <a:p>
            <a:pPr marL="971550" lvl="1" indent="-285750">
              <a:lnSpc>
                <a:spcPct val="100000"/>
              </a:lnSpc>
              <a:buFont typeface="Arial"/>
              <a:buChar char="•"/>
            </a:pPr>
            <a:r>
              <a:rPr lang="en-US" sz="2800" dirty="0">
                <a:cs typeface="Arial"/>
              </a:rPr>
              <a:t>DEI Curriculum Reflection</a:t>
            </a:r>
          </a:p>
          <a:p>
            <a:pPr marL="342900" indent="-342900">
              <a:lnSpc>
                <a:spcPct val="100000"/>
              </a:lnSpc>
              <a:buFont typeface="Arial"/>
              <a:buChar char="•"/>
            </a:pPr>
            <a:r>
              <a:rPr lang="en-US" sz="2800" dirty="0">
                <a:cs typeface="Arial"/>
              </a:rPr>
              <a:t>Provide examples of how tools and frameworks can be applied at your college</a:t>
            </a: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36E74B34-FADF-4CA1-A8A9-40B7B8DC9EFA}"/>
              </a:ext>
            </a:extLst>
          </p:cNvPr>
          <p:cNvSpPr>
            <a:spLocks noGrp="1"/>
          </p:cNvSpPr>
          <p:nvPr>
            <p:ph type="sldNum" sz="quarter" idx="12"/>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5719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Title 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Times New Roman" panose="02020603050405020304" pitchFamily="18" charset="0"/>
                <a:ea typeface="Arial"/>
                <a:cs typeface="Times New Roman" panose="02020603050405020304" pitchFamily="18" charset="0"/>
                <a:sym typeface="Arial"/>
              </a:rPr>
              <a:t>Curriculum Change needs Collaboration (Trustees and CEOs Supporting Faculty) </a:t>
            </a:r>
            <a:endParaRPr dirty="0">
              <a:latin typeface="Times New Roman" panose="02020603050405020304" pitchFamily="18" charset="0"/>
              <a:ea typeface="Arial"/>
              <a:cs typeface="Times New Roman" panose="02020603050405020304" pitchFamily="18" charset="0"/>
              <a:sym typeface="Arial"/>
            </a:endParaRPr>
          </a:p>
        </p:txBody>
      </p:sp>
      <p:sp>
        <p:nvSpPr>
          <p:cNvPr id="234" name="Content Placeholder 2"/>
          <p:cNvSpPr txBox="1">
            <a:spLocks noGrp="1"/>
          </p:cNvSpPr>
          <p:nvPr>
            <p:ph type="body" idx="1"/>
          </p:nvPr>
        </p:nvSpPr>
        <p:spPr>
          <a:xfrm>
            <a:off x="561506" y="2186620"/>
            <a:ext cx="5346313" cy="3911130"/>
          </a:xfrm>
          <a:prstGeom prst="rect">
            <a:avLst/>
          </a:prstGeom>
        </p:spPr>
        <p:txBody>
          <a:bodyPr spcFirstLastPara="1" wrap="square" lIns="91425" tIns="45700" rIns="91425" bIns="45700" anchor="t" anchorCtr="0">
            <a:noAutofit/>
          </a:bodyPr>
          <a:lstStyle/>
          <a:p>
            <a:pPr marL="342900" indent="-342900">
              <a:lnSpc>
                <a:spcPct val="100000"/>
              </a:lnSpc>
              <a:spcBef>
                <a:spcPts val="0"/>
              </a:spcBef>
              <a:spcAft>
                <a:spcPts val="1200"/>
              </a:spcAft>
              <a:buSzPts val="2400"/>
              <a:buChar char="•"/>
            </a:pPr>
            <a:r>
              <a:rPr lang="en-US" sz="2200" dirty="0">
                <a:latin typeface="Arial"/>
                <a:cs typeface="Arial"/>
              </a:rPr>
              <a:t>Need </a:t>
            </a:r>
            <a:r>
              <a:rPr lang="en-US" sz="2200" b="1" dirty="0">
                <a:latin typeface="Arial"/>
                <a:cs typeface="Arial"/>
              </a:rPr>
              <a:t>partnership </a:t>
            </a:r>
            <a:r>
              <a:rPr lang="en-US" sz="2200" dirty="0">
                <a:latin typeface="Arial"/>
                <a:cs typeface="Arial"/>
              </a:rPr>
              <a:t>to support curriculum between faculty and administrators </a:t>
            </a:r>
          </a:p>
          <a:p>
            <a:pPr marL="342900" indent="-342900">
              <a:lnSpc>
                <a:spcPct val="100000"/>
              </a:lnSpc>
              <a:spcBef>
                <a:spcPts val="0"/>
              </a:spcBef>
              <a:spcAft>
                <a:spcPts val="1200"/>
              </a:spcAft>
              <a:buSzPts val="2400"/>
              <a:buChar char="•"/>
            </a:pPr>
            <a:r>
              <a:rPr lang="en-US" sz="2200" dirty="0">
                <a:latin typeface="Arial"/>
                <a:cs typeface="Arial"/>
              </a:rPr>
              <a:t>To make change–</a:t>
            </a:r>
            <a:r>
              <a:rPr lang="en-US" sz="2200" b="1" dirty="0">
                <a:latin typeface="Arial"/>
                <a:cs typeface="Arial"/>
              </a:rPr>
              <a:t>collaborate</a:t>
            </a:r>
            <a:r>
              <a:rPr lang="en-US" sz="2200" dirty="0">
                <a:latin typeface="Arial"/>
                <a:cs typeface="Arial"/>
              </a:rPr>
              <a:t> in creating policies, practices, and implementation</a:t>
            </a:r>
          </a:p>
          <a:p>
            <a:pPr marL="342900" indent="-342900">
              <a:lnSpc>
                <a:spcPct val="100000"/>
              </a:lnSpc>
              <a:spcBef>
                <a:spcPts val="0"/>
              </a:spcBef>
              <a:spcAft>
                <a:spcPts val="1200"/>
              </a:spcAft>
              <a:buSzPts val="2400"/>
              <a:buChar char="•"/>
            </a:pPr>
            <a:r>
              <a:rPr lang="en-US" sz="2200" dirty="0">
                <a:latin typeface="Arial"/>
                <a:cs typeface="Arial"/>
              </a:rPr>
              <a:t>It’s about </a:t>
            </a:r>
            <a:r>
              <a:rPr lang="en-US" sz="2200" b="1" dirty="0">
                <a:latin typeface="Arial"/>
                <a:cs typeface="Arial"/>
              </a:rPr>
              <a:t>championing</a:t>
            </a:r>
            <a:r>
              <a:rPr lang="en-US" sz="2200" dirty="0">
                <a:latin typeface="Arial"/>
                <a:cs typeface="Arial"/>
              </a:rPr>
              <a:t>! Supporting the work and shift of mindset</a:t>
            </a:r>
          </a:p>
          <a:p>
            <a:pPr marL="342900" indent="-342900">
              <a:lnSpc>
                <a:spcPct val="100000"/>
              </a:lnSpc>
              <a:spcBef>
                <a:spcPts val="0"/>
              </a:spcBef>
              <a:spcAft>
                <a:spcPts val="1200"/>
              </a:spcAft>
              <a:buSzPts val="2400"/>
              <a:buChar char="•"/>
            </a:pPr>
            <a:r>
              <a:rPr lang="en-US" sz="2200" dirty="0">
                <a:latin typeface="Arial"/>
                <a:cs typeface="Arial"/>
              </a:rPr>
              <a:t>Need </a:t>
            </a:r>
            <a:r>
              <a:rPr lang="en-US" sz="2200" b="1" dirty="0">
                <a:latin typeface="Arial"/>
                <a:cs typeface="Arial"/>
              </a:rPr>
              <a:t>trust</a:t>
            </a:r>
            <a:r>
              <a:rPr lang="en-US" sz="2200" dirty="0">
                <a:latin typeface="Arial"/>
                <a:cs typeface="Arial"/>
              </a:rPr>
              <a:t>, relationships, and collaboration </a:t>
            </a:r>
            <a:endParaRPr sz="2200">
              <a:latin typeface="Arial"/>
              <a:cs typeface="Arial"/>
            </a:endParaRPr>
          </a:p>
          <a:p>
            <a:pPr marL="0" lvl="0" indent="0" algn="l" rtl="0">
              <a:lnSpc>
                <a:spcPct val="100000"/>
              </a:lnSpc>
              <a:spcBef>
                <a:spcPts val="0"/>
              </a:spcBef>
              <a:spcAft>
                <a:spcPts val="1200"/>
              </a:spcAft>
              <a:buClr>
                <a:schemeClr val="dk1"/>
              </a:buClr>
              <a:buSzPts val="1100"/>
              <a:buFont typeface="Arial"/>
              <a:buNone/>
            </a:pPr>
            <a:endParaRPr sz="2200" dirty="0">
              <a:latin typeface="Arial"/>
              <a:ea typeface="Arial"/>
              <a:cs typeface="Arial"/>
            </a:endParaRPr>
          </a:p>
          <a:p>
            <a:pPr marL="0" lvl="0" indent="0" algn="l" rtl="0">
              <a:lnSpc>
                <a:spcPct val="100000"/>
              </a:lnSpc>
              <a:spcBef>
                <a:spcPts val="0"/>
              </a:spcBef>
              <a:spcAft>
                <a:spcPts val="1200"/>
              </a:spcAft>
              <a:buNone/>
            </a:pPr>
            <a:endParaRPr sz="2200" dirty="0">
              <a:cs typeface="Arial"/>
            </a:endParaRPr>
          </a:p>
        </p:txBody>
      </p:sp>
      <p:pic>
        <p:nvPicPr>
          <p:cNvPr id="1026" name="Picture 3" descr="Eng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347" y="2183234"/>
            <a:ext cx="5747456" cy="39131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D41E507-7882-4BA5-B5CF-D6B0F2293D2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68291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3E7E-22B0-9FC4-E957-01B768BF9476}"/>
              </a:ext>
            </a:extLst>
          </p:cNvPr>
          <p:cNvSpPr>
            <a:spLocks noGrp="1"/>
          </p:cNvSpPr>
          <p:nvPr>
            <p:ph type="title"/>
          </p:nvPr>
        </p:nvSpPr>
        <p:spPr/>
        <p:txBody>
          <a:bodyPr/>
          <a:lstStyle/>
          <a:p>
            <a:r>
              <a:rPr lang="en-US" dirty="0">
                <a:solidFill>
                  <a:schemeClr val="accent5"/>
                </a:solidFill>
              </a:rPr>
              <a:t>Encouraging and Supporting Faculty</a:t>
            </a:r>
          </a:p>
        </p:txBody>
      </p:sp>
      <p:sp>
        <p:nvSpPr>
          <p:cNvPr id="3" name="Content Placeholder 2">
            <a:extLst>
              <a:ext uri="{FF2B5EF4-FFF2-40B4-BE49-F238E27FC236}">
                <a16:creationId xmlns:a16="http://schemas.microsoft.com/office/drawing/2014/main" id="{672F924F-EE15-685C-66D2-6116E4D4866A}"/>
              </a:ext>
            </a:extLst>
          </p:cNvPr>
          <p:cNvSpPr>
            <a:spLocks noGrp="1"/>
          </p:cNvSpPr>
          <p:nvPr>
            <p:ph sz="half" idx="1"/>
          </p:nvPr>
        </p:nvSpPr>
        <p:spPr>
          <a:xfrm>
            <a:off x="1175656" y="1825625"/>
            <a:ext cx="4922070" cy="2482282"/>
          </a:xfrm>
        </p:spPr>
        <p:txBody>
          <a:bodyPr vert="horz" lIns="91440" tIns="45720" rIns="91440" bIns="45720" rtlCol="0" anchor="t">
            <a:noAutofit/>
          </a:bodyPr>
          <a:lstStyle/>
          <a:p>
            <a:pPr>
              <a:lnSpc>
                <a:spcPct val="100000"/>
              </a:lnSpc>
            </a:pPr>
            <a:r>
              <a:rPr lang="en-US" dirty="0">
                <a:solidFill>
                  <a:srgbClr val="3F392B"/>
                </a:solidFill>
                <a:cs typeface="Arial"/>
              </a:rPr>
              <a:t>Tool is for guidance – not a mandate</a:t>
            </a:r>
            <a:endParaRPr lang="en-US"/>
          </a:p>
          <a:p>
            <a:pPr>
              <a:lnSpc>
                <a:spcPct val="100000"/>
              </a:lnSpc>
            </a:pPr>
            <a:r>
              <a:rPr lang="en-US" dirty="0">
                <a:solidFill>
                  <a:srgbClr val="3F392B"/>
                </a:solidFill>
                <a:cs typeface="Arial"/>
              </a:rPr>
              <a:t>Will not solve all problems</a:t>
            </a:r>
          </a:p>
          <a:p>
            <a:pPr>
              <a:lnSpc>
                <a:spcPct val="100000"/>
              </a:lnSpc>
            </a:pPr>
            <a:r>
              <a:rPr lang="en-US" dirty="0">
                <a:solidFill>
                  <a:srgbClr val="3F392B"/>
                </a:solidFill>
                <a:cs typeface="Arial"/>
              </a:rPr>
              <a:t>Share with academic senates and curriculum committees</a:t>
            </a:r>
          </a:p>
          <a:p>
            <a:pPr>
              <a:lnSpc>
                <a:spcPct val="100000"/>
              </a:lnSpc>
            </a:pPr>
            <a:r>
              <a:rPr lang="en-US" dirty="0">
                <a:solidFill>
                  <a:srgbClr val="3F392B"/>
                </a:solidFill>
                <a:cs typeface="Arial"/>
              </a:rPr>
              <a:t>Dedicate time and resources to work through tool</a:t>
            </a:r>
          </a:p>
          <a:p>
            <a:pPr marL="0" indent="0">
              <a:buNone/>
            </a:pPr>
            <a:endParaRPr lang="en-US" dirty="0">
              <a:cs typeface="Arial"/>
            </a:endParaRPr>
          </a:p>
        </p:txBody>
      </p:sp>
      <p:sp>
        <p:nvSpPr>
          <p:cNvPr id="6" name="Content Placeholder 3">
            <a:extLst>
              <a:ext uri="{FF2B5EF4-FFF2-40B4-BE49-F238E27FC236}">
                <a16:creationId xmlns:a16="http://schemas.microsoft.com/office/drawing/2014/main" id="{8FA4123D-AB3E-86D8-6B83-F472AC11B173}"/>
              </a:ext>
            </a:extLst>
          </p:cNvPr>
          <p:cNvSpPr>
            <a:spLocks noGrp="1"/>
          </p:cNvSpPr>
          <p:nvPr>
            <p:ph sz="half" idx="13"/>
          </p:nvPr>
        </p:nvSpPr>
        <p:spPr>
          <a:xfrm>
            <a:off x="6402975" y="1825625"/>
            <a:ext cx="4936447" cy="2280999"/>
          </a:xfrm>
        </p:spPr>
        <p:txBody>
          <a:bodyPr vert="horz" lIns="91440" tIns="45720" rIns="91440" bIns="45720" rtlCol="0" anchor="t">
            <a:noAutofit/>
          </a:bodyPr>
          <a:lstStyle/>
          <a:p>
            <a:pPr>
              <a:lnSpc>
                <a:spcPct val="100000"/>
              </a:lnSpc>
            </a:pPr>
            <a:r>
              <a:rPr lang="en-US" dirty="0">
                <a:solidFill>
                  <a:srgbClr val="3F392B"/>
                </a:solidFill>
                <a:cs typeface="Arial"/>
              </a:rPr>
              <a:t>Faculty and others using the tool may modify areas</a:t>
            </a:r>
            <a:endParaRPr lang="en-US" dirty="0"/>
          </a:p>
          <a:p>
            <a:pPr>
              <a:lnSpc>
                <a:spcPct val="100000"/>
              </a:lnSpc>
            </a:pPr>
            <a:r>
              <a:rPr lang="en-US" dirty="0">
                <a:solidFill>
                  <a:srgbClr val="3F392B"/>
                </a:solidFill>
                <a:cs typeface="Arial"/>
              </a:rPr>
              <a:t>Not a top-down approach</a:t>
            </a:r>
          </a:p>
          <a:p>
            <a:pPr>
              <a:lnSpc>
                <a:spcPct val="100000"/>
              </a:lnSpc>
            </a:pPr>
            <a:r>
              <a:rPr lang="en-US" dirty="0">
                <a:solidFill>
                  <a:srgbClr val="3F392B"/>
                </a:solidFill>
                <a:cs typeface="Arial"/>
              </a:rPr>
              <a:t>Could lessons learned with DEI in Curriculum inform DEI at the institution?</a:t>
            </a:r>
          </a:p>
        </p:txBody>
      </p:sp>
      <p:pic>
        <p:nvPicPr>
          <p:cNvPr id="4" name="Picture 4" descr="Collage of diverse ASCCC leaders speaking"/>
          <p:cNvPicPr>
            <a:picLocks noChangeAspect="1"/>
          </p:cNvPicPr>
          <p:nvPr/>
        </p:nvPicPr>
        <p:blipFill>
          <a:blip r:embed="rId2"/>
          <a:stretch>
            <a:fillRect/>
          </a:stretch>
        </p:blipFill>
        <p:spPr>
          <a:xfrm>
            <a:off x="3248499" y="4365867"/>
            <a:ext cx="6146791" cy="2296021"/>
          </a:xfrm>
          <a:prstGeom prst="rect">
            <a:avLst/>
          </a:prstGeom>
        </p:spPr>
      </p:pic>
      <p:sp>
        <p:nvSpPr>
          <p:cNvPr id="5" name="Slide Number Placeholder 4">
            <a:extLst>
              <a:ext uri="{FF2B5EF4-FFF2-40B4-BE49-F238E27FC236}">
                <a16:creationId xmlns:a16="http://schemas.microsoft.com/office/drawing/2014/main" id="{C6CF0927-0DA8-4A68-905E-8E628E5C8819}"/>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108997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0C72-394C-4CE6-F3C8-F59E0CFD7D09}"/>
              </a:ext>
            </a:extLst>
          </p:cNvPr>
          <p:cNvSpPr>
            <a:spLocks noGrp="1"/>
          </p:cNvSpPr>
          <p:nvPr>
            <p:ph type="title"/>
          </p:nvPr>
        </p:nvSpPr>
        <p:spPr>
          <a:xfrm>
            <a:off x="1175657" y="365125"/>
            <a:ext cx="10178142" cy="1325563"/>
          </a:xfrm>
        </p:spPr>
        <p:txBody>
          <a:bodyPr anchor="ctr">
            <a:normAutofit/>
          </a:bodyPr>
          <a:lstStyle/>
          <a:p>
            <a:r>
              <a:rPr lang="en-US" b="1" dirty="0"/>
              <a:t>Our Model</a:t>
            </a:r>
            <a:r>
              <a:rPr lang="en-US" dirty="0"/>
              <a:t>: DEI in Curriculum Model Principles and Practices Framework</a:t>
            </a:r>
          </a:p>
        </p:txBody>
      </p:sp>
      <p:sp>
        <p:nvSpPr>
          <p:cNvPr id="3" name="Content Placeholder 2">
            <a:extLst>
              <a:ext uri="{FF2B5EF4-FFF2-40B4-BE49-F238E27FC236}">
                <a16:creationId xmlns:a16="http://schemas.microsoft.com/office/drawing/2014/main" id="{628EABD0-91A1-0490-C9E0-1B838B9B835C}"/>
              </a:ext>
            </a:extLst>
          </p:cNvPr>
          <p:cNvSpPr>
            <a:spLocks noGrp="1"/>
          </p:cNvSpPr>
          <p:nvPr>
            <p:ph sz="half" idx="1"/>
          </p:nvPr>
        </p:nvSpPr>
        <p:spPr>
          <a:xfrm>
            <a:off x="1175656" y="1825625"/>
            <a:ext cx="10184182" cy="4351338"/>
          </a:xfrm>
        </p:spPr>
        <p:txBody>
          <a:bodyPr vert="horz" lIns="91440" tIns="45720" rIns="91440" bIns="45720" rtlCol="0" anchor="t">
            <a:normAutofit/>
          </a:bodyPr>
          <a:lstStyle/>
          <a:p>
            <a:pPr marL="0" indent="0">
              <a:lnSpc>
                <a:spcPct val="100000"/>
              </a:lnSpc>
              <a:spcBef>
                <a:spcPts val="0"/>
              </a:spcBef>
              <a:spcAft>
                <a:spcPts val="1200"/>
              </a:spcAft>
              <a:buNone/>
            </a:pPr>
            <a:r>
              <a:rPr lang="en-US" sz="2400" dirty="0"/>
              <a:t>The California Community College Curriculum Committee (5C) in 2020 created a set of recommended priorities that focuses on championing equity-minded curriculum and practices.</a:t>
            </a:r>
            <a:endParaRPr lang="en-US">
              <a:cs typeface="Arial"/>
            </a:endParaRPr>
          </a:p>
          <a:p>
            <a:pPr marL="0" indent="0">
              <a:lnSpc>
                <a:spcPct val="100000"/>
              </a:lnSpc>
              <a:spcBef>
                <a:spcPts val="0"/>
              </a:spcBef>
              <a:spcAft>
                <a:spcPts val="1200"/>
              </a:spcAft>
              <a:buNone/>
            </a:pPr>
            <a:r>
              <a:rPr lang="en-US" sz="2400" dirty="0"/>
              <a:t>The committee created a workgroup in fall of 2021 to develop guidance for the field and recommendations on how to support the implementation of culturally relevant and responsive curriculum at local levels. </a:t>
            </a:r>
            <a:endParaRPr lang="en-US" sz="2400">
              <a:cs typeface="Arial"/>
            </a:endParaRPr>
          </a:p>
          <a:p>
            <a:pPr marL="0" indent="0">
              <a:lnSpc>
                <a:spcPct val="100000"/>
              </a:lnSpc>
              <a:spcBef>
                <a:spcPts val="0"/>
              </a:spcBef>
              <a:buNone/>
            </a:pPr>
            <a:r>
              <a:rPr lang="en-US" sz="2400" dirty="0"/>
              <a:t>This workgroup, called DEI (diversity, equity, and inclusion) </a:t>
            </a:r>
            <a:endParaRPr lang="en-US" sz="2400">
              <a:cs typeface="Arial"/>
            </a:endParaRPr>
          </a:p>
          <a:p>
            <a:pPr marL="0" indent="0">
              <a:lnSpc>
                <a:spcPct val="100000"/>
              </a:lnSpc>
              <a:spcBef>
                <a:spcPts val="0"/>
              </a:spcBef>
              <a:buNone/>
            </a:pPr>
            <a:r>
              <a:rPr lang="en-US" sz="2400"/>
              <a:t>in Curriculum, created a chart with promising practices for</a:t>
            </a:r>
            <a:endParaRPr lang="en-US" sz="2400" dirty="0"/>
          </a:p>
          <a:p>
            <a:pPr marL="0" indent="0">
              <a:lnSpc>
                <a:spcPct val="100000"/>
              </a:lnSpc>
              <a:spcBef>
                <a:spcPts val="0"/>
              </a:spcBef>
              <a:buNone/>
            </a:pPr>
            <a:r>
              <a:rPr lang="en-US" sz="2400" dirty="0"/>
              <a:t>both discipline/teaching faculty and curriculum committees </a:t>
            </a:r>
          </a:p>
          <a:p>
            <a:pPr marL="0" indent="0">
              <a:lnSpc>
                <a:spcPct val="100000"/>
              </a:lnSpc>
              <a:spcBef>
                <a:spcPts val="0"/>
              </a:spcBef>
              <a:buNone/>
            </a:pPr>
            <a:r>
              <a:rPr lang="en-US" sz="2400" dirty="0"/>
              <a:t>and local academic senates. </a:t>
            </a:r>
            <a:endParaRPr lang="en-US" sz="2400">
              <a:cs typeface="Arial"/>
            </a:endParaRPr>
          </a:p>
        </p:txBody>
      </p:sp>
      <p:pic>
        <p:nvPicPr>
          <p:cNvPr id="5" name="Picture 3" descr="Qr code for DEI in Curriculum Model Principles and Practices">
            <a:extLst>
              <a:ext uri="{FF2B5EF4-FFF2-40B4-BE49-F238E27FC236}">
                <a16:creationId xmlns:a16="http://schemas.microsoft.com/office/drawing/2014/main" id="{41F13B09-4617-108F-990F-38EA5757D38A}"/>
              </a:ext>
            </a:extLst>
          </p:cNvPr>
          <p:cNvPicPr>
            <a:picLocks noChangeAspect="1"/>
          </p:cNvPicPr>
          <p:nvPr/>
        </p:nvPicPr>
        <p:blipFill rotWithShape="1">
          <a:blip r:embed="rId3"/>
          <a:srcRect l="9045" t="8081" r="8543" b="7873"/>
          <a:stretch/>
        </p:blipFill>
        <p:spPr>
          <a:xfrm>
            <a:off x="9302851" y="4212265"/>
            <a:ext cx="2357340" cy="2395673"/>
          </a:xfrm>
          <a:prstGeom prst="rect">
            <a:avLst/>
          </a:prstGeom>
          <a:noFill/>
        </p:spPr>
      </p:pic>
      <p:sp>
        <p:nvSpPr>
          <p:cNvPr id="4" name="Slide Number Placeholder 3">
            <a:extLst>
              <a:ext uri="{FF2B5EF4-FFF2-40B4-BE49-F238E27FC236}">
                <a16:creationId xmlns:a16="http://schemas.microsoft.com/office/drawing/2014/main" id="{62E849FB-24A0-4498-9475-226C1A488BA1}"/>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7</a:t>
            </a:fld>
            <a:endParaRPr lang="en-US"/>
          </a:p>
        </p:txBody>
      </p:sp>
    </p:spTree>
    <p:extLst>
      <p:ext uri="{BB962C8B-B14F-4D97-AF65-F5344CB8AC3E}">
        <p14:creationId xmlns:p14="http://schemas.microsoft.com/office/powerpoint/2010/main" val="72638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D85E-D8CE-C8D9-D6D3-11A42420A79A}"/>
              </a:ext>
            </a:extLst>
          </p:cNvPr>
          <p:cNvSpPr>
            <a:spLocks noGrp="1"/>
          </p:cNvSpPr>
          <p:nvPr>
            <p:ph type="title"/>
          </p:nvPr>
        </p:nvSpPr>
        <p:spPr>
          <a:xfrm>
            <a:off x="838200" y="1014922"/>
            <a:ext cx="10515600" cy="669500"/>
          </a:xfrm>
        </p:spPr>
        <p:txBody>
          <a:bodyPr>
            <a:normAutofit/>
          </a:bodyPr>
          <a:lstStyle/>
          <a:p>
            <a:r>
              <a:rPr lang="en-US" dirty="0">
                <a:solidFill>
                  <a:schemeClr val="accent5"/>
                </a:solidFill>
              </a:rPr>
              <a:t>Adopted by ASCCC in Spring 2022</a:t>
            </a:r>
          </a:p>
        </p:txBody>
      </p:sp>
      <p:sp>
        <p:nvSpPr>
          <p:cNvPr id="3" name="Content Placeholder 2">
            <a:extLst>
              <a:ext uri="{FF2B5EF4-FFF2-40B4-BE49-F238E27FC236}">
                <a16:creationId xmlns:a16="http://schemas.microsoft.com/office/drawing/2014/main" id="{D1A6A46D-5F42-3574-F7DC-4D9E7D047C3D}"/>
              </a:ext>
            </a:extLst>
          </p:cNvPr>
          <p:cNvSpPr>
            <a:spLocks noGrp="1"/>
          </p:cNvSpPr>
          <p:nvPr>
            <p:ph sz="half" idx="1"/>
          </p:nvPr>
        </p:nvSpPr>
        <p:spPr>
          <a:xfrm>
            <a:off x="838200" y="1892968"/>
            <a:ext cx="10515600" cy="4453857"/>
          </a:xfrm>
        </p:spPr>
        <p:txBody>
          <a:bodyPr vert="horz" lIns="91440" tIns="45720" rIns="91440" bIns="45720" rtlCol="0" anchor="t">
            <a:normAutofit fontScale="77500" lnSpcReduction="20000"/>
          </a:bodyPr>
          <a:lstStyle/>
          <a:p>
            <a:pPr marL="0" marR="0" lvl="0" indent="0" algn="l" rtl="0">
              <a:lnSpc>
                <a:spcPct val="120000"/>
              </a:lnSpc>
              <a:spcBef>
                <a:spcPts val="0"/>
              </a:spcBef>
              <a:spcAft>
                <a:spcPts val="1800"/>
              </a:spcAft>
              <a:buClr>
                <a:schemeClr val="dk1"/>
              </a:buClr>
              <a:buSzPts val="2000"/>
              <a:buNone/>
            </a:pPr>
            <a:r>
              <a:rPr lang="en-US" sz="2800" b="1" dirty="0">
                <a:solidFill>
                  <a:schemeClr val="tx2">
                    <a:lumMod val="10000"/>
                  </a:schemeClr>
                </a:solidFill>
                <a:latin typeface="Arial"/>
                <a:ea typeface="Arial"/>
                <a:cs typeface="Arial"/>
                <a:sym typeface="Arial"/>
              </a:rPr>
              <a:t>S22 3.02 Adopt the </a:t>
            </a:r>
            <a:r>
              <a:rPr lang="en-US" sz="2800" b="1" i="1" dirty="0">
                <a:solidFill>
                  <a:schemeClr val="tx2">
                    <a:lumMod val="10000"/>
                  </a:schemeClr>
                </a:solidFill>
                <a:latin typeface="Arial"/>
                <a:ea typeface="Arial"/>
                <a:cs typeface="Arial"/>
                <a:sym typeface="Arial"/>
              </a:rPr>
              <a:t>DEI in Curriculum Model Principles and Practices </a:t>
            </a:r>
            <a:r>
              <a:rPr lang="en-US" sz="2800" b="1" dirty="0">
                <a:solidFill>
                  <a:schemeClr val="tx2">
                    <a:lumMod val="10000"/>
                  </a:schemeClr>
                </a:solidFill>
                <a:latin typeface="Arial"/>
                <a:ea typeface="Arial"/>
                <a:cs typeface="Arial"/>
                <a:sym typeface="Arial"/>
              </a:rPr>
              <a:t>Framework</a:t>
            </a:r>
            <a:endParaRPr lang="en-US">
              <a:cs typeface="Arial"/>
            </a:endParaRPr>
          </a:p>
          <a:p>
            <a:pPr marL="0" indent="0">
              <a:lnSpc>
                <a:spcPct val="120000"/>
              </a:lnSpc>
              <a:spcBef>
                <a:spcPts val="0"/>
              </a:spcBef>
              <a:spcAft>
                <a:spcPts val="1800"/>
              </a:spcAft>
              <a:buClr>
                <a:schemeClr val="dk1"/>
              </a:buClr>
              <a:buSzPts val="2000"/>
              <a:buNone/>
            </a:pPr>
            <a:r>
              <a:rPr lang="en-US" sz="2800" dirty="0">
                <a:solidFill>
                  <a:schemeClr val="tx2">
                    <a:lumMod val="10000"/>
                  </a:schemeClr>
                </a:solidFill>
                <a:latin typeface="Arial"/>
                <a:ea typeface="Arial"/>
                <a:cs typeface="Arial"/>
                <a:sym typeface="Arial"/>
              </a:rPr>
              <a:t>Resolved, That the Academic Senate for California Community Colleges adopts the </a:t>
            </a:r>
            <a:r>
              <a:rPr lang="en-US" sz="2800" i="1" dirty="0">
                <a:solidFill>
                  <a:schemeClr val="tx2">
                    <a:lumMod val="10000"/>
                  </a:schemeClr>
                </a:solidFill>
                <a:latin typeface="Arial"/>
                <a:ea typeface="Arial"/>
                <a:cs typeface="Arial"/>
                <a:sym typeface="Arial"/>
              </a:rPr>
              <a:t>DEI In Curriculum Model Principles and Practices</a:t>
            </a:r>
            <a:r>
              <a:rPr lang="en-US" sz="2800" dirty="0">
                <a:solidFill>
                  <a:schemeClr val="tx2">
                    <a:lumMod val="10000"/>
                  </a:schemeClr>
                </a:solidFill>
                <a:latin typeface="Arial"/>
                <a:ea typeface="Arial"/>
                <a:cs typeface="Arial"/>
                <a:sym typeface="Arial"/>
              </a:rPr>
              <a:t> and encourages local senates to use the model to review their curriculum practices; and </a:t>
            </a:r>
            <a:endParaRPr lang="en-US" sz="2800" dirty="0">
              <a:solidFill>
                <a:schemeClr val="tx2">
                  <a:lumMod val="10000"/>
                </a:schemeClr>
              </a:solidFill>
              <a:latin typeface="Arial"/>
              <a:ea typeface="Arial"/>
              <a:cs typeface="Arial"/>
            </a:endParaRPr>
          </a:p>
          <a:p>
            <a:pPr marL="0" indent="0">
              <a:lnSpc>
                <a:spcPct val="120000"/>
              </a:lnSpc>
              <a:spcBef>
                <a:spcPts val="0"/>
              </a:spcBef>
              <a:spcAft>
                <a:spcPts val="1800"/>
              </a:spcAft>
              <a:buClr>
                <a:schemeClr val="dk1"/>
              </a:buClr>
              <a:buSzPts val="2000"/>
              <a:buNone/>
            </a:pPr>
            <a:r>
              <a:rPr lang="en-US" sz="2800" dirty="0">
                <a:solidFill>
                  <a:schemeClr val="tx2">
                    <a:lumMod val="10000"/>
                  </a:schemeClr>
                </a:solidFill>
                <a:latin typeface="Arial"/>
                <a:ea typeface="Arial"/>
                <a:cs typeface="Arial"/>
                <a:sym typeface="Arial"/>
              </a:rPr>
              <a:t>Resolved, That the Academic Senate for California Community Colleges works with system partners to support the implementation of the </a:t>
            </a:r>
            <a:r>
              <a:rPr lang="en-US" sz="2800" i="1" dirty="0">
                <a:solidFill>
                  <a:schemeClr val="tx2">
                    <a:lumMod val="10000"/>
                  </a:schemeClr>
                </a:solidFill>
                <a:latin typeface="Arial"/>
                <a:ea typeface="Arial"/>
                <a:cs typeface="Arial"/>
                <a:sym typeface="Arial"/>
              </a:rPr>
              <a:t>DEI in Curriculum Model Principles and Practices</a:t>
            </a:r>
            <a:r>
              <a:rPr lang="en-US" sz="2800" dirty="0">
                <a:solidFill>
                  <a:schemeClr val="tx2">
                    <a:lumMod val="10000"/>
                  </a:schemeClr>
                </a:solidFill>
                <a:latin typeface="Arial"/>
                <a:ea typeface="Arial"/>
                <a:cs typeface="Arial"/>
                <a:sym typeface="Arial"/>
              </a:rPr>
              <a:t> through collaborative professional learning. </a:t>
            </a:r>
            <a:endParaRPr lang="en-US" sz="2800" dirty="0">
              <a:solidFill>
                <a:schemeClr val="tx2">
                  <a:lumMod val="10000"/>
                </a:schemeClr>
              </a:solidFill>
              <a:latin typeface="Arial"/>
              <a:ea typeface="Arial"/>
              <a:cs typeface="Arial"/>
            </a:endParaRPr>
          </a:p>
          <a:p>
            <a:pPr marL="0" lvl="0" indent="0" algn="l">
              <a:lnSpc>
                <a:spcPct val="120000"/>
              </a:lnSpc>
              <a:spcBef>
                <a:spcPts val="0"/>
              </a:spcBef>
              <a:spcAft>
                <a:spcPts val="1800"/>
              </a:spcAft>
              <a:buClr>
                <a:srgbClr val="000000"/>
              </a:buClr>
              <a:buSzPts val="2000"/>
              <a:buNone/>
            </a:pPr>
            <a:r>
              <a:rPr lang="en-US" sz="2800" b="1" dirty="0">
                <a:solidFill>
                  <a:schemeClr val="tx2">
                    <a:lumMod val="10000"/>
                  </a:schemeClr>
                </a:solidFill>
                <a:latin typeface="Arial"/>
                <a:ea typeface="Arial"/>
                <a:cs typeface="Arial"/>
                <a:sym typeface="Arial"/>
              </a:rPr>
              <a:t>Joint memo to field from Chancellor</a:t>
            </a:r>
            <a:r>
              <a:rPr lang="en-US" sz="2800" b="1" dirty="0">
                <a:solidFill>
                  <a:schemeClr val="tx2">
                    <a:lumMod val="10000"/>
                  </a:schemeClr>
                </a:solidFill>
              </a:rPr>
              <a:t>’</a:t>
            </a:r>
            <a:r>
              <a:rPr lang="en-US" sz="2800" b="1" dirty="0">
                <a:solidFill>
                  <a:schemeClr val="tx2">
                    <a:lumMod val="10000"/>
                  </a:schemeClr>
                </a:solidFill>
                <a:latin typeface="Arial"/>
                <a:ea typeface="Arial"/>
                <a:cs typeface="Arial"/>
                <a:sym typeface="Arial"/>
              </a:rPr>
              <a:t>s Office, ASCCC, CCCIO and SSCCC and professional development support for implementation</a:t>
            </a:r>
            <a:endParaRPr lang="en-US" sz="2800" b="1" dirty="0">
              <a:solidFill>
                <a:schemeClr val="tx2">
                  <a:lumMod val="10000"/>
                </a:schemeClr>
              </a:solidFill>
              <a:latin typeface="Arial"/>
              <a:ea typeface="Arial"/>
              <a:cs typeface="Arial"/>
            </a:endParaRPr>
          </a:p>
          <a:p>
            <a:pPr marL="0" lvl="0" indent="0" algn="l" rtl="0">
              <a:lnSpc>
                <a:spcPct val="120000"/>
              </a:lnSpc>
              <a:spcAft>
                <a:spcPts val="0"/>
              </a:spcAft>
              <a:buNone/>
            </a:pPr>
            <a:endParaRPr lang="en-US" dirty="0">
              <a:solidFill>
                <a:srgbClr val="262626"/>
              </a:solidFill>
              <a:latin typeface="Arial"/>
              <a:cs typeface="Arial"/>
            </a:endParaRPr>
          </a:p>
        </p:txBody>
      </p:sp>
    </p:spTree>
    <p:extLst>
      <p:ext uri="{BB962C8B-B14F-4D97-AF65-F5344CB8AC3E}">
        <p14:creationId xmlns:p14="http://schemas.microsoft.com/office/powerpoint/2010/main" val="384976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3E7E-22B0-9FC4-E957-01B768BF9476}"/>
              </a:ext>
            </a:extLst>
          </p:cNvPr>
          <p:cNvSpPr>
            <a:spLocks noGrp="1"/>
          </p:cNvSpPr>
          <p:nvPr>
            <p:ph type="title"/>
          </p:nvPr>
        </p:nvSpPr>
        <p:spPr>
          <a:xfrm>
            <a:off x="837424" y="760479"/>
            <a:ext cx="10516376" cy="1146991"/>
          </a:xfrm>
        </p:spPr>
        <p:txBody>
          <a:bodyPr anchor="ctr"/>
          <a:lstStyle/>
          <a:p>
            <a:r>
              <a:rPr lang="en-US" dirty="0">
                <a:solidFill>
                  <a:schemeClr val="accent5"/>
                </a:solidFill>
              </a:rPr>
              <a:t>DEI Defined</a:t>
            </a:r>
          </a:p>
        </p:txBody>
      </p:sp>
      <p:sp>
        <p:nvSpPr>
          <p:cNvPr id="3" name="Content Placeholder 2">
            <a:extLst>
              <a:ext uri="{FF2B5EF4-FFF2-40B4-BE49-F238E27FC236}">
                <a16:creationId xmlns:a16="http://schemas.microsoft.com/office/drawing/2014/main" id="{672F924F-EE15-685C-66D2-6116E4D4866A}"/>
              </a:ext>
            </a:extLst>
          </p:cNvPr>
          <p:cNvSpPr>
            <a:spLocks noGrp="1"/>
          </p:cNvSpPr>
          <p:nvPr>
            <p:ph sz="half" idx="1"/>
          </p:nvPr>
        </p:nvSpPr>
        <p:spPr>
          <a:xfrm>
            <a:off x="837424" y="1717860"/>
            <a:ext cx="10684015" cy="4643184"/>
          </a:xfrm>
        </p:spPr>
        <p:txBody>
          <a:bodyPr vert="horz" lIns="91440" tIns="45720" rIns="91440" bIns="45720" rtlCol="0" anchor="t">
            <a:normAutofit fontScale="92500" lnSpcReduction="20000"/>
          </a:bodyPr>
          <a:lstStyle/>
          <a:p>
            <a:pPr marL="0" indent="0">
              <a:lnSpc>
                <a:spcPct val="110000"/>
              </a:lnSpc>
              <a:spcBef>
                <a:spcPts val="0"/>
              </a:spcBef>
              <a:spcAft>
                <a:spcPts val="1200"/>
              </a:spcAft>
              <a:buNone/>
            </a:pPr>
            <a:r>
              <a:rPr lang="en-US" b="1" dirty="0">
                <a:solidFill>
                  <a:srgbClr val="404040"/>
                </a:solidFill>
                <a:latin typeface="Arial"/>
                <a:cs typeface="Arial"/>
              </a:rPr>
              <a:t>Diversity: </a:t>
            </a:r>
            <a:r>
              <a:rPr lang="en-US" dirty="0">
                <a:solidFill>
                  <a:srgbClr val="404040"/>
                </a:solidFill>
                <a:latin typeface="Arial"/>
                <a:cs typeface="Arial"/>
              </a:rPr>
              <a:t>The myriad of ways in which people differ, including the psychological, physical, cognitive, and social differences that occur among all individuals, such as race, ethnicity, nationality, socioeconomic status, religion, economic class, education, age, gender, sexual orientation, marital status, mental and physical ability, and learning styles. Diversity is all inclusive and supportive of the proposition that </a:t>
            </a:r>
            <a:r>
              <a:rPr lang="en-US" i="1" dirty="0">
                <a:solidFill>
                  <a:srgbClr val="404040"/>
                </a:solidFill>
                <a:latin typeface="Arial"/>
                <a:cs typeface="Arial"/>
              </a:rPr>
              <a:t>everyone and every group should be valued</a:t>
            </a:r>
            <a:r>
              <a:rPr lang="en-US" dirty="0">
                <a:solidFill>
                  <a:srgbClr val="404040"/>
                </a:solidFill>
                <a:latin typeface="Arial"/>
                <a:cs typeface="Arial"/>
              </a:rPr>
              <a:t>. It is about </a:t>
            </a:r>
            <a:r>
              <a:rPr lang="en-US" i="1" dirty="0">
                <a:solidFill>
                  <a:srgbClr val="404040"/>
                </a:solidFill>
                <a:latin typeface="Arial"/>
                <a:cs typeface="Arial"/>
              </a:rPr>
              <a:t>understanding these differences</a:t>
            </a:r>
            <a:r>
              <a:rPr lang="en-US" dirty="0">
                <a:solidFill>
                  <a:srgbClr val="404040"/>
                </a:solidFill>
                <a:latin typeface="Arial"/>
                <a:cs typeface="Arial"/>
              </a:rPr>
              <a:t> and moving beyond simple tolerance to embracing and celebrating the rich dimensions of our differences.</a:t>
            </a:r>
            <a:endParaRPr lang="en-US" dirty="0">
              <a:solidFill>
                <a:srgbClr val="262626"/>
              </a:solidFill>
              <a:latin typeface="Arial"/>
              <a:cs typeface="Arial"/>
            </a:endParaRPr>
          </a:p>
          <a:p>
            <a:pPr marL="0" indent="0">
              <a:lnSpc>
                <a:spcPct val="110000"/>
              </a:lnSpc>
              <a:spcBef>
                <a:spcPts val="0"/>
              </a:spcBef>
              <a:spcAft>
                <a:spcPts val="1200"/>
              </a:spcAft>
              <a:buNone/>
            </a:pPr>
            <a:r>
              <a:rPr lang="en-US" b="1" dirty="0">
                <a:solidFill>
                  <a:srgbClr val="404040"/>
                </a:solidFill>
                <a:latin typeface="Arial"/>
                <a:cs typeface="Arial"/>
              </a:rPr>
              <a:t>Equity: </a:t>
            </a:r>
            <a:r>
              <a:rPr lang="en-US" dirty="0">
                <a:solidFill>
                  <a:srgbClr val="404040"/>
                </a:solidFill>
                <a:latin typeface="Arial"/>
                <a:cs typeface="Arial"/>
              </a:rPr>
              <a:t>The condition under which individuals are provided the resources they need to </a:t>
            </a:r>
            <a:r>
              <a:rPr lang="en-US" i="1" dirty="0">
                <a:solidFill>
                  <a:srgbClr val="404040"/>
                </a:solidFill>
                <a:latin typeface="Arial"/>
                <a:cs typeface="Arial"/>
              </a:rPr>
              <a:t>have access to the same opportunities</a:t>
            </a:r>
            <a:r>
              <a:rPr lang="en-US" dirty="0">
                <a:solidFill>
                  <a:srgbClr val="404040"/>
                </a:solidFill>
                <a:latin typeface="Arial"/>
                <a:cs typeface="Arial"/>
              </a:rPr>
              <a:t>, as the general population. Equity accounts for systematic inequalities, meaning the distribution of resources provides more for those who need it most. Conversely, equality indicates uniformity where everything is evenly distributed among </a:t>
            </a:r>
            <a:r>
              <a:rPr lang="en-US">
                <a:solidFill>
                  <a:srgbClr val="404040"/>
                </a:solidFill>
                <a:latin typeface="Arial"/>
                <a:cs typeface="Arial"/>
              </a:rPr>
              <a:t>people.</a:t>
            </a:r>
          </a:p>
          <a:p>
            <a:pPr marL="0" indent="0">
              <a:lnSpc>
                <a:spcPct val="110000"/>
              </a:lnSpc>
              <a:spcBef>
                <a:spcPts val="0"/>
              </a:spcBef>
              <a:spcAft>
                <a:spcPts val="1200"/>
              </a:spcAft>
              <a:buClr>
                <a:srgbClr val="3A3838"/>
              </a:buClr>
              <a:buSzPts val="1800"/>
              <a:buNone/>
              <a:defRPr/>
            </a:pPr>
            <a:r>
              <a:rPr kumimoji="0" lang="en-US" b="1" i="0" u="none" strike="noStrike" kern="0" cap="none" spc="0" normalizeH="0" baseline="0" noProof="0" dirty="0">
                <a:ln>
                  <a:noFill/>
                </a:ln>
                <a:solidFill>
                  <a:srgbClr val="404040"/>
                </a:solidFill>
                <a:effectLst/>
                <a:uLnTx/>
                <a:uFillTx/>
                <a:latin typeface="Arial"/>
                <a:cs typeface="Arial"/>
                <a:sym typeface="Gill Sans"/>
              </a:rPr>
              <a:t>Inclusion: </a:t>
            </a:r>
            <a:r>
              <a:rPr kumimoji="0" lang="en-US" b="0" i="0" u="none" strike="noStrike" kern="0" cap="none" spc="0" normalizeH="0" baseline="0" noProof="0" dirty="0">
                <a:ln>
                  <a:noFill/>
                </a:ln>
                <a:solidFill>
                  <a:srgbClr val="404040"/>
                </a:solidFill>
                <a:effectLst/>
                <a:uLnTx/>
                <a:uFillTx/>
                <a:latin typeface="Arial"/>
                <a:cs typeface="Arial"/>
                <a:sym typeface="Gill Sans"/>
              </a:rPr>
              <a:t>Authentically bringing </a:t>
            </a:r>
            <a:r>
              <a:rPr kumimoji="0" lang="en-US" b="0" i="1" u="none" strike="noStrike" kern="0" cap="none" spc="0" normalizeH="0" baseline="0" noProof="0" dirty="0">
                <a:ln>
                  <a:noFill/>
                </a:ln>
                <a:solidFill>
                  <a:srgbClr val="404040"/>
                </a:solidFill>
                <a:effectLst/>
                <a:uLnTx/>
                <a:uFillTx/>
                <a:latin typeface="Arial"/>
                <a:cs typeface="Arial"/>
                <a:sym typeface="Gill Sans"/>
              </a:rPr>
              <a:t>traditionally excluded individuals</a:t>
            </a:r>
            <a:r>
              <a:rPr kumimoji="0" lang="en-US" b="0" i="0" u="none" strike="noStrike" kern="0" cap="none" spc="0" normalizeH="0" baseline="0" noProof="0" dirty="0">
                <a:ln>
                  <a:noFill/>
                </a:ln>
                <a:solidFill>
                  <a:srgbClr val="404040"/>
                </a:solidFill>
                <a:effectLst/>
                <a:uLnTx/>
                <a:uFillTx/>
                <a:latin typeface="Arial"/>
                <a:cs typeface="Arial"/>
                <a:sym typeface="Gill Sans"/>
              </a:rPr>
              <a:t> and/or groups into processes, activities, and decision/policy making in a way that shares power.</a:t>
            </a:r>
            <a:endParaRPr lang="en-US" kern="0" dirty="0">
              <a:solidFill>
                <a:srgbClr val="404040"/>
              </a:solidFill>
              <a:latin typeface="Arial"/>
              <a:cs typeface="Arial"/>
            </a:endParaRPr>
          </a:p>
          <a:p>
            <a:pPr marL="0" indent="0">
              <a:spcBef>
                <a:spcPts val="800"/>
              </a:spcBef>
              <a:buNone/>
            </a:pPr>
            <a:endParaRPr lang="en-US" dirty="0">
              <a:solidFill>
                <a:srgbClr val="404040"/>
              </a:solidFill>
              <a:latin typeface="Gill Sans" panose="020B0604020202020204" charset="0"/>
              <a:cs typeface="Gill Sans" panose="020B0604020202020204" charset="0"/>
            </a:endParaRPr>
          </a:p>
        </p:txBody>
      </p:sp>
    </p:spTree>
    <p:extLst>
      <p:ext uri="{BB962C8B-B14F-4D97-AF65-F5344CB8AC3E}">
        <p14:creationId xmlns:p14="http://schemas.microsoft.com/office/powerpoint/2010/main" val="3384386341"/>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lf_Registration_Enabled xmlns="4ffcc4f2-060b-43c4-bb5a-dbb0485f6128" xsi:nil="true"/>
    <CultureName xmlns="4ffcc4f2-060b-43c4-bb5a-dbb0485f6128" xsi:nil="true"/>
    <Students xmlns="4ffcc4f2-060b-43c4-bb5a-dbb0485f6128">
      <UserInfo>
        <DisplayName/>
        <AccountId xsi:nil="true"/>
        <AccountType/>
      </UserInfo>
    </Students>
    <Student_Groups xmlns="4ffcc4f2-060b-43c4-bb5a-dbb0485f6128">
      <UserInfo>
        <DisplayName/>
        <AccountId xsi:nil="true"/>
        <AccountType/>
      </UserInfo>
    </Student_Groups>
    <TeamsChannelId xmlns="4ffcc4f2-060b-43c4-bb5a-dbb0485f6128" xsi:nil="true"/>
    <Invited_Students xmlns="4ffcc4f2-060b-43c4-bb5a-dbb0485f6128" xsi:nil="true"/>
    <Has_Teacher_Only_SectionGroup xmlns="4ffcc4f2-060b-43c4-bb5a-dbb0485f6128" xsi:nil="true"/>
    <AppVersion xmlns="4ffcc4f2-060b-43c4-bb5a-dbb0485f6128" xsi:nil="true"/>
    <Math_Settings xmlns="4ffcc4f2-060b-43c4-bb5a-dbb0485f6128" xsi:nil="true"/>
    <Owner xmlns="4ffcc4f2-060b-43c4-bb5a-dbb0485f6128">
      <UserInfo>
        <DisplayName/>
        <AccountId xsi:nil="true"/>
        <AccountType/>
      </UserInfo>
    </Owner>
    <Teams_Channel_Section_Location xmlns="4ffcc4f2-060b-43c4-bb5a-dbb0485f6128" xsi:nil="true"/>
    <NotebookType xmlns="4ffcc4f2-060b-43c4-bb5a-dbb0485f6128" xsi:nil="true"/>
    <Distribution_Groups xmlns="4ffcc4f2-060b-43c4-bb5a-dbb0485f6128" xsi:nil="true"/>
    <LMS_Mappings xmlns="4ffcc4f2-060b-43c4-bb5a-dbb0485f6128" xsi:nil="true"/>
    <Is_Collaboration_Space_Locked xmlns="4ffcc4f2-060b-43c4-bb5a-dbb0485f6128" xsi:nil="true"/>
    <_activity xmlns="4ffcc4f2-060b-43c4-bb5a-dbb0485f6128" xsi:nil="true"/>
    <Templates xmlns="4ffcc4f2-060b-43c4-bb5a-dbb0485f6128" xsi:nil="true"/>
    <FolderType xmlns="4ffcc4f2-060b-43c4-bb5a-dbb0485f6128" xsi:nil="true"/>
    <Teachers xmlns="4ffcc4f2-060b-43c4-bb5a-dbb0485f6128">
      <UserInfo>
        <DisplayName/>
        <AccountId xsi:nil="true"/>
        <AccountType/>
      </UserInfo>
    </Teachers>
    <Invited_Teachers xmlns="4ffcc4f2-060b-43c4-bb5a-dbb0485f6128" xsi:nil="true"/>
    <IsNotebookLocked xmlns="4ffcc4f2-060b-43c4-bb5a-dbb0485f6128" xsi:nil="true"/>
    <DefaultSectionNames xmlns="4ffcc4f2-060b-43c4-bb5a-dbb0485f61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B95BD14CCB084DB4748F2D2356A27B" ma:contentTypeVersion="36" ma:contentTypeDescription="Create a new document." ma:contentTypeScope="" ma:versionID="97dff7d486a3939b61e391bb87827946">
  <xsd:schema xmlns:xsd="http://www.w3.org/2001/XMLSchema" xmlns:xs="http://www.w3.org/2001/XMLSchema" xmlns:p="http://schemas.microsoft.com/office/2006/metadata/properties" xmlns:ns3="b20d815b-4d47-4cc9-af71-990e782ea663" xmlns:ns4="4ffcc4f2-060b-43c4-bb5a-dbb0485f6128" targetNamespace="http://schemas.microsoft.com/office/2006/metadata/properties" ma:root="true" ma:fieldsID="e1416febf77f165a33a6866ef06be91d" ns3:_="" ns4:_="">
    <xsd:import namespace="b20d815b-4d47-4cc9-af71-990e782ea663"/>
    <xsd:import namespace="4ffcc4f2-060b-43c4-bb5a-dbb0485f61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d815b-4d47-4cc9-af71-990e782ea6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cc4f2-060b-43c4-bb5a-dbb0485f612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5F2D18-95E5-449F-B738-65B79D78499A}">
  <ds:schemaRefs>
    <ds:schemaRef ds:uri="http://schemas.microsoft.com/sharepoint/v3/contenttype/forms"/>
  </ds:schemaRefs>
</ds:datastoreItem>
</file>

<file path=customXml/itemProps2.xml><?xml version="1.0" encoding="utf-8"?>
<ds:datastoreItem xmlns:ds="http://schemas.openxmlformats.org/officeDocument/2006/customXml" ds:itemID="{F4A1D560-842C-4750-84E7-8602522F2AB9}">
  <ds:schemaRefs>
    <ds:schemaRef ds:uri="http://purl.org/dc/dcmitype/"/>
    <ds:schemaRef ds:uri="http://schemas.microsoft.com/office/infopath/2007/PartnerControls"/>
    <ds:schemaRef ds:uri="http://schemas.microsoft.com/office/2006/metadata/properties"/>
    <ds:schemaRef ds:uri="http://purl.org/dc/terms/"/>
    <ds:schemaRef ds:uri="b20d815b-4d47-4cc9-af71-990e782ea663"/>
    <ds:schemaRef ds:uri="http://schemas.microsoft.com/office/2006/documentManagement/types"/>
    <ds:schemaRef ds:uri="http://purl.org/dc/elements/1.1/"/>
    <ds:schemaRef ds:uri="http://schemas.openxmlformats.org/package/2006/metadata/core-properties"/>
    <ds:schemaRef ds:uri="4ffcc4f2-060b-43c4-bb5a-dbb0485f6128"/>
    <ds:schemaRef ds:uri="http://www.w3.org/XML/1998/namespace"/>
  </ds:schemaRefs>
</ds:datastoreItem>
</file>

<file path=customXml/itemProps3.xml><?xml version="1.0" encoding="utf-8"?>
<ds:datastoreItem xmlns:ds="http://schemas.openxmlformats.org/officeDocument/2006/customXml" ds:itemID="{B39173F4-05A2-48E1-81E3-75D5942B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0d815b-4d47-4cc9-af71-990e782ea663"/>
    <ds:schemaRef ds:uri="4ffcc4f2-060b-43c4-bb5a-dbb0485f6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ASCCC CI 2023 ppt template 1</Template>
  <TotalTime>26</TotalTime>
  <Words>2338</Words>
  <Application>Microsoft Office PowerPoint</Application>
  <PresentationFormat>Widescreen</PresentationFormat>
  <Paragraphs>190</Paragraphs>
  <Slides>25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Gill Sans</vt:lpstr>
      <vt:lpstr>Palatino</vt:lpstr>
      <vt:lpstr>Arial</vt:lpstr>
      <vt:lpstr>Calibri</vt:lpstr>
      <vt:lpstr>Georgia</vt:lpstr>
      <vt:lpstr>Times New Roman</vt:lpstr>
      <vt:lpstr>Office Theme</vt:lpstr>
      <vt:lpstr>ASCCC Curriculum Inst. 2020 Theme</vt:lpstr>
      <vt:lpstr>DEI in Curriculum:  Model Principles and Practices</vt:lpstr>
      <vt:lpstr>Presenters:</vt:lpstr>
      <vt:lpstr>Breakout Description</vt:lpstr>
      <vt:lpstr>Session Outcomes</vt:lpstr>
      <vt:lpstr>Curriculum Change needs Collaboration (Trustees and CEOs Supporting Faculty) </vt:lpstr>
      <vt:lpstr>Encouraging and Supporting Faculty</vt:lpstr>
      <vt:lpstr>Our Model: DEI in Curriculum Model Principles and Practices Framework</vt:lpstr>
      <vt:lpstr>Adopted by ASCCC in Spring 2022</vt:lpstr>
      <vt:lpstr>DEI Defined</vt:lpstr>
      <vt:lpstr>Culturally Responsive Teaching Defined</vt:lpstr>
      <vt:lpstr>Equity-minded Defined</vt:lpstr>
      <vt:lpstr>Student-centered Defined</vt:lpstr>
      <vt:lpstr>Introducing: DEI in Curriculum Model Principles and Practices</vt:lpstr>
      <vt:lpstr>Areas identified in the tool</vt:lpstr>
      <vt:lpstr>Utilizing the Chart</vt:lpstr>
      <vt:lpstr>Columns 1-2: Shifting from Traditional to Equity-Focused</vt:lpstr>
      <vt:lpstr>Engaging with Column 3: Classroom Practices</vt:lpstr>
      <vt:lpstr>Examples of Classroom Practice</vt:lpstr>
      <vt:lpstr>Syllabus Language</vt:lpstr>
      <vt:lpstr>Culturally Responsive Instruction/Assessments</vt:lpstr>
      <vt:lpstr>Engaging with Column 4: Curriculum Committees </vt:lpstr>
      <vt:lpstr>Curriculum Committee Case Study: WCC</vt:lpstr>
      <vt:lpstr>Results of WCC Pilot (so far)</vt:lpstr>
      <vt:lpstr>Concluding Thoughts</vt:lpstr>
      <vt:lpstr>ASCCC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 in Curriculum: Model Principles and Practices</dc:title>
  <dc:subject/>
  <dc:creator>ASCCC Exec Committee</dc:creator>
  <cp:keywords/>
  <dc:description/>
  <cp:lastModifiedBy>Kyoko Hatano</cp:lastModifiedBy>
  <cp:revision>873</cp:revision>
  <dcterms:created xsi:type="dcterms:W3CDTF">2023-06-23T23:04:56Z</dcterms:created>
  <dcterms:modified xsi:type="dcterms:W3CDTF">2023-07-16T05:42:16Z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0x01010040B95BD14CCB084DB4748F2D2356A27B</vt:lpwstr>
  </property>
</Properties>
</file>