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6"/>
  </p:notesMasterIdLst>
  <p:sldIdLst>
    <p:sldId id="256" r:id="rId2"/>
    <p:sldId id="271" r:id="rId3"/>
    <p:sldId id="272" r:id="rId4"/>
    <p:sldId id="274" r:id="rId5"/>
    <p:sldId id="259" r:id="rId6"/>
    <p:sldId id="268" r:id="rId7"/>
    <p:sldId id="262" r:id="rId8"/>
    <p:sldId id="264" r:id="rId9"/>
    <p:sldId id="260" r:id="rId10"/>
    <p:sldId id="265" r:id="rId11"/>
    <p:sldId id="266" r:id="rId12"/>
    <p:sldId id="275" r:id="rId13"/>
    <p:sldId id="273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75" autoAdjust="0"/>
  </p:normalViewPr>
  <p:slideViewPr>
    <p:cSldViewPr>
      <p:cViewPr varScale="1">
        <p:scale>
          <a:sx n="76" d="100"/>
          <a:sy n="76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1590D6-E20C-418D-8609-33F6556D4D2B}" type="datetimeFigureOut">
              <a:rPr lang="en-US"/>
              <a:pPr>
                <a:defRPr/>
              </a:pPr>
              <a:t>7/7/2015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DACF53-628A-44C6-8C56-57F6FE5C7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21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219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DC7172-006F-4313-B856-DB46279C82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9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CTE programs are expensive not because of the faculty cost but because they require dedicated buildings and expensive supplies.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For example</a:t>
            </a:r>
            <a:r>
              <a:rPr lang="en-US" baseline="0" dirty="0" smtClean="0"/>
              <a:t> digital media classrooms</a:t>
            </a:r>
            <a:r>
              <a:rPr lang="en-US" dirty="0" smtClean="0"/>
              <a:t> </a:t>
            </a:r>
            <a:r>
              <a:rPr lang="en-US" dirty="0" smtClean="0"/>
              <a:t>with all the Adobe software and a plotter and a two screen overhead system and plenty of desk space for students around wide screen monitors and high end computers.  It is not used all day/night every day.  We could add more classes but don't have enough students finishing the program to justify a bigger program.  Two of the entry level classes are offered both classroom and online;  </a:t>
            </a:r>
            <a:r>
              <a:rPr lang="en-US" dirty="0" smtClean="0"/>
              <a:t>another college could </a:t>
            </a:r>
            <a:r>
              <a:rPr lang="en-US" dirty="0" smtClean="0"/>
              <a:t>add more online entry level classes without the expense of setting up the lab; students continuing through the second year </a:t>
            </a:r>
            <a:r>
              <a:rPr lang="en-US" dirty="0" smtClean="0"/>
              <a:t>could take</a:t>
            </a:r>
            <a:r>
              <a:rPr lang="en-US" baseline="0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advanced courses which we usually offer on one long Friday.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 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4B16AC-A478-42BB-B2EE-2DD2818F84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77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Student's perspective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provides a much richer set of options than can be offered at any one college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students can get GE and other courses at home college and then take specialty classes elsewhere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better employer recognition of program provides greater value to the certificate/degree</a:t>
            </a:r>
          </a:p>
          <a:p>
            <a:pPr>
              <a:spcBef>
                <a:spcPct val="0"/>
              </a:spcBef>
            </a:pPr>
            <a:r>
              <a:rPr lang="en-US" smtClean="0"/>
              <a:t>Easier to engage regional scale employers with regional scale programs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would have been hard to get Kaiser other big employers to table approaching them one college at a time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engagement with bigger employers can increase access to direct support from industry and indirect support through their advocacy on our behalf with state government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D709D8-A3FD-4439-A5E5-7E78FD4FC18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72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Once the program is established, scheduling, marketing, student referrals and advisement are all areas that require ongoing collaboration</a:t>
            </a:r>
            <a:r>
              <a:rPr lang="en-US" dirty="0" smtClean="0"/>
              <a:t>.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In program development, considerations center around developing MOUs (horizontal articulation) for course equivalencies, scheduling, developing a conjoint application, common advisory committee, etc.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Students will have catalog rights at one or more colleges, depending on their course taking patterns.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 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DE3FAB-2F26-4970-B2FE-35DE708DA9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27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Both these models are possible, among others. 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5CD961-564D-4313-97D0-C2154EDE17E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25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Lower socioeconomic areas have reduced access to DE options (slow internet)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4F0B27-1F7D-4B9E-A8CA-1AF30598618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67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9890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1922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EC0A5-D814-49A4-8535-5385035F360A}" type="datetimeFigureOut">
              <a:rPr lang="en-US" smtClean="0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FAE89-087A-4A60-B1B6-4F04B4A2F0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0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6CB9E8-2D36-4282-9F81-3879DADE23FB}" type="datetimeFigureOut">
              <a:rPr lang="en-US" smtClean="0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171D7-A3DE-4C62-8FB3-BA046577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0E6984-C4B7-45B5-9E54-5D63C774CE1F}" type="datetimeFigureOut">
              <a:rPr lang="en-US" smtClean="0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8204E-ED71-4CD6-9BA0-E86B34D146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6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ACE62B-8074-4F40-AA8D-9419FE3F0E3A}" type="datetimeFigureOut">
              <a:rPr lang="en-US" smtClean="0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565D2-DE86-4ADB-96FB-06DD1B5FF2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7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14DAB5-3335-48B4-9B1F-F148B6454F9B}" type="datetimeFigureOut">
              <a:rPr lang="en-US" smtClean="0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AE12F-3B23-4FBA-B44B-8BD1A0EEAB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5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51070-C24F-4197-A200-237D11A6AD66}" type="datetimeFigureOut">
              <a:rPr lang="en-US" smtClean="0"/>
              <a:pPr>
                <a:defRPr/>
              </a:pPr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137DF0-76C0-42BF-8F91-EFC1B21AB8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1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2C39B0-E6FB-4C95-BEB9-F46D99D10727}" type="datetimeFigureOut">
              <a:rPr lang="en-US" smtClean="0"/>
              <a:pPr>
                <a:defRPr/>
              </a:pPr>
              <a:t>7/7/2015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02F11-8E75-4198-8F7E-9656DA737C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3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A4AF97-DAD2-46D8-AF8F-57DFF13328C5}" type="datetimeFigureOut">
              <a:rPr lang="en-US" smtClean="0"/>
              <a:pPr>
                <a:defRPr/>
              </a:pPr>
              <a:t>7/7/2015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59C74-BDD4-46B2-9130-345369B941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5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5756D1-EB24-49F8-8C48-FDD4F7F28257}" type="datetimeFigureOut">
              <a:rPr lang="en-US" smtClean="0"/>
              <a:pPr>
                <a:defRPr/>
              </a:pPr>
              <a:t>7/7/2015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28A3F-DD14-4622-979E-7FD0BF0953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0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D1FA972-1FB3-402F-9412-962367206B4B}" type="datetimeFigureOut">
              <a:rPr lang="en-US" smtClean="0"/>
              <a:pPr>
                <a:defRPr/>
              </a:pPr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D8D7C9B-09C7-4064-B663-AB6F8A2F34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1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8E757-9AA0-4C53-82A0-BA4EDB34CC2B}" type="datetimeFigureOut">
              <a:rPr lang="en-US" smtClean="0"/>
              <a:pPr>
                <a:defRPr/>
              </a:pPr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44939-3FFF-4F3F-8F30-AAEEC38186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4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CCA41A-9981-42E1-BA2F-84AB83DB64C6}" type="datetimeFigureOut">
              <a:rPr lang="en-US" smtClean="0"/>
              <a:pPr>
                <a:defRPr/>
              </a:pPr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0BF38CF-495D-47D9-B1AF-34FDB16B5E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57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Collaborative </a:t>
            </a:r>
            <a:r>
              <a:rPr lang="en-US" sz="6000" dirty="0" smtClean="0"/>
              <a:t>CTE Programs: Yours, Mine, or Ours</a:t>
            </a:r>
            <a:r>
              <a:rPr lang="en-US" sz="6000" dirty="0" smtClean="0"/>
              <a:t>?</a:t>
            </a:r>
            <a:br>
              <a:rPr lang="en-US" sz="6000" dirty="0" smtClean="0"/>
            </a:br>
            <a:endParaRPr lang="en-US" sz="6000" dirty="0" smtClean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Wheeler Nort</a:t>
            </a:r>
            <a:r>
              <a:rPr lang="en-US" dirty="0" smtClean="0"/>
              <a:t>h, ASCCC Treasurer</a:t>
            </a:r>
            <a:endParaRPr lang="en-US" sz="2400" dirty="0" smtClean="0"/>
          </a:p>
          <a:p>
            <a:r>
              <a:rPr lang="en-US" sz="2400" dirty="0" smtClean="0"/>
              <a:t>Kimberly Schenk, Diablo Valley </a:t>
            </a:r>
            <a:r>
              <a:rPr lang="en-US" sz="2400" dirty="0" smtClean="0"/>
              <a:t>College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Current Related Initiatives</a:t>
            </a:r>
            <a:endParaRPr lang="en-US" sz="4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83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4000" dirty="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4000" dirty="0" smtClean="0"/>
              <a:t>  Model curriculum</a:t>
            </a:r>
            <a:endParaRPr lang="en-US" sz="4000" dirty="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4200" dirty="0" smtClean="0"/>
              <a:t>  Distance education/OEI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4200" dirty="0" smtClean="0"/>
              <a:t>  Accreditation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4200" dirty="0" smtClean="0"/>
              <a:t>  Pathways programs  </a:t>
            </a:r>
            <a:endParaRPr lang="en-US" sz="4200" dirty="0" smtClean="0"/>
          </a:p>
          <a:p>
            <a:pPr lvl="1"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Issues???  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3600" dirty="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/>
              <a:t> Local </a:t>
            </a:r>
            <a:r>
              <a:rPr lang="en-US" sz="3600" dirty="0" smtClean="0"/>
              <a:t>control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  Time/interest/will</a:t>
            </a:r>
            <a:endParaRPr lang="en-US" sz="3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  Small/rural colleges </a:t>
            </a:r>
            <a:r>
              <a:rPr lang="en-US" sz="3600" dirty="0" smtClean="0"/>
              <a:t>may be </a:t>
            </a:r>
            <a:r>
              <a:rPr lang="en-US" sz="3600" dirty="0"/>
              <a:t>unable to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600" dirty="0"/>
              <a:t>   capitalize on economies of </a:t>
            </a:r>
            <a:r>
              <a:rPr lang="en-US" sz="3600" dirty="0" smtClean="0"/>
              <a:t>scale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>
              <a:lnSpc>
                <a:spcPct val="80000"/>
              </a:lnSpc>
            </a:pPr>
            <a:endParaRPr lang="en-US" sz="9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Issues??? </a:t>
            </a:r>
            <a:r>
              <a:rPr lang="en-US" b="1" dirty="0" smtClean="0"/>
              <a:t> </a:t>
            </a:r>
            <a:r>
              <a:rPr lang="en-US" sz="2400" b="1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  Registration policies must ensure </a:t>
            </a:r>
            <a:r>
              <a:rPr lang="en-US" sz="3600" dirty="0"/>
              <a:t>that students </a:t>
            </a:r>
            <a:r>
              <a:rPr lang="en-US" sz="3600" dirty="0" smtClean="0"/>
              <a:t>can </a:t>
            </a:r>
            <a:r>
              <a:rPr lang="en-US" sz="3600" dirty="0"/>
              <a:t>begin and continue the sequence </a:t>
            </a:r>
            <a:r>
              <a:rPr lang="en-US" sz="3600" dirty="0" smtClean="0"/>
              <a:t>with assistance to navigate </a:t>
            </a:r>
            <a:r>
              <a:rPr lang="en-US" sz="3600" dirty="0"/>
              <a:t>multiple </a:t>
            </a:r>
            <a:r>
              <a:rPr lang="en-US" sz="3600" dirty="0" smtClean="0"/>
              <a:t>colleges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  Collaborative scheduling?</a:t>
            </a:r>
            <a:endParaRPr lang="en-US" sz="3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  Who </a:t>
            </a:r>
            <a:r>
              <a:rPr lang="en-US" sz="3600" dirty="0"/>
              <a:t>gets credit for “completion</a:t>
            </a:r>
            <a:r>
              <a:rPr lang="en-US" sz="3600" dirty="0" smtClean="0"/>
              <a:t>”?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  Program discontinuance?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912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143000"/>
            <a:ext cx="64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What does all of this mean for the curriculum committee</a:t>
            </a:r>
            <a:r>
              <a:rPr lang="en-US" sz="5400" dirty="0" smtClean="0"/>
              <a:t>???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09865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219200"/>
          </a:xfrm>
        </p:spPr>
        <p:txBody>
          <a:bodyPr/>
          <a:lstStyle/>
          <a:p>
            <a:r>
              <a:rPr lang="en-US" b="1" dirty="0" smtClean="0"/>
              <a:t>Questions???</a:t>
            </a:r>
            <a:endParaRPr lang="en-US" b="1" dirty="0" smtClean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4221163"/>
          </a:xfrm>
        </p:spPr>
        <p:txBody>
          <a:bodyPr>
            <a:normAutofit lnSpcReduction="10000"/>
          </a:bodyPr>
          <a:lstStyle/>
          <a:p>
            <a:endParaRPr lang="en-US" b="1" dirty="0" smtClean="0"/>
          </a:p>
          <a:p>
            <a:r>
              <a:rPr lang="en-US" sz="2400" dirty="0" smtClean="0"/>
              <a:t>Would collaborative programs change local </a:t>
            </a:r>
            <a:r>
              <a:rPr lang="en-US" sz="2400" dirty="0" smtClean="0"/>
              <a:t>curriculum approval process?</a:t>
            </a:r>
          </a:p>
          <a:p>
            <a:pPr lvl="1"/>
            <a:r>
              <a:rPr lang="en-US" sz="2400" dirty="0" smtClean="0"/>
              <a:t>Faculty purview</a:t>
            </a:r>
          </a:p>
          <a:p>
            <a:pPr lvl="1"/>
            <a:r>
              <a:rPr lang="en-US" sz="2400" dirty="0" smtClean="0"/>
              <a:t>Potential conflicts of interest</a:t>
            </a:r>
          </a:p>
          <a:p>
            <a:pPr lvl="1"/>
            <a:r>
              <a:rPr lang="en-US" sz="2400" dirty="0" smtClean="0"/>
              <a:t>Assessment of program viability/cost</a:t>
            </a:r>
          </a:p>
          <a:p>
            <a:pPr lvl="1"/>
            <a:r>
              <a:rPr lang="en-US" sz="2400" dirty="0" smtClean="0"/>
              <a:t>Other??</a:t>
            </a:r>
          </a:p>
          <a:p>
            <a:r>
              <a:rPr lang="en-US" sz="2400" dirty="0" smtClean="0"/>
              <a:t>Could this model be accommodated within existing processes?</a:t>
            </a:r>
          </a:p>
          <a:p>
            <a:r>
              <a:rPr lang="en-US" sz="2400" dirty="0" smtClean="0"/>
              <a:t>What does the CO need to develop as an approval </a:t>
            </a:r>
            <a:r>
              <a:rPr lang="en-US" sz="2400" dirty="0" smtClean="0"/>
              <a:t>process </a:t>
            </a:r>
            <a:r>
              <a:rPr lang="en-US" sz="2400" dirty="0" smtClean="0"/>
              <a:t>to support these </a:t>
            </a:r>
            <a:r>
              <a:rPr lang="en-US" sz="2400" dirty="0" smtClean="0"/>
              <a:t>agreements? </a:t>
            </a:r>
          </a:p>
          <a:p>
            <a:pPr lvl="1"/>
            <a:r>
              <a:rPr lang="en-US" sz="2400" dirty="0" smtClean="0"/>
              <a:t>New </a:t>
            </a:r>
            <a:r>
              <a:rPr lang="en-US" sz="2400" dirty="0" smtClean="0"/>
              <a:t>forms? Guidelines/ templates?</a:t>
            </a:r>
            <a:endParaRPr lang="en-US" sz="2400" dirty="0" smtClean="0"/>
          </a:p>
          <a:p>
            <a:endParaRPr lang="en-US" b="1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Collaborative programs</a:t>
            </a:r>
            <a:r>
              <a:rPr lang="en-US" b="1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Previous versions of the PCAH referred to opportunities for colleges to develop “conjoint” programs (see handout)</a:t>
            </a:r>
          </a:p>
          <a:p>
            <a:pPr marL="201168" lvl="1" indent="0">
              <a:buNone/>
            </a:pP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Language about such programs was removed from the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Edition of the PCAH, largely because the Curriculum Inventory was not designed with the capacity to accommodate such programs</a:t>
            </a:r>
          </a:p>
        </p:txBody>
      </p:sp>
    </p:spTree>
    <p:extLst>
      <p:ext uri="{BB962C8B-B14F-4D97-AF65-F5344CB8AC3E}">
        <p14:creationId xmlns:p14="http://schemas.microsoft.com/office/powerpoint/2010/main" val="143072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Collaborative programs???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SACC took up this as an issue and has developed and approved a statement as a recommendation to the Chancellor’s Office (see handout</a:t>
            </a:r>
            <a:r>
              <a:rPr lang="en-US" sz="2800" dirty="0" smtClean="0"/>
              <a:t>)</a:t>
            </a:r>
          </a:p>
          <a:p>
            <a:pPr marL="201168" lvl="1" indent="0">
              <a:buNone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The BOG “Strong” Taskforce Curriculum recommendation 1.c call for “Create a process for the development of collaborative programs between colleges.”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42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SACC 2014:</a:t>
            </a:r>
          </a:p>
          <a:p>
            <a:endParaRPr lang="en-US" dirty="0"/>
          </a:p>
          <a:p>
            <a:r>
              <a:rPr lang="en-US" sz="2400" dirty="0" smtClean="0"/>
              <a:t>“</a:t>
            </a:r>
            <a:r>
              <a:rPr lang="en-US" sz="2400" dirty="0"/>
              <a:t>A Collaborative Program is one in which one or more colleges rely on another college or colleges to offer courses in a degree or certificate at all participating colleges. Collaborating colleges may either be in reasonable proximity to permit students to take classroom-based courses or the courses may be offered online through distance education local or shared platforms</a:t>
            </a:r>
            <a:r>
              <a:rPr lang="en-US" sz="2400" dirty="0" smtClean="0"/>
              <a:t>.”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4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604"/>
            <a:ext cx="7909560" cy="145075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/>
              <a:t>Advantages???</a:t>
            </a:r>
            <a:endParaRPr lang="en-US" b="1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endParaRPr lang="en-US" sz="36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/>
              <a:t>  </a:t>
            </a:r>
            <a:r>
              <a:rPr lang="en-US" sz="3600" dirty="0" smtClean="0"/>
              <a:t>Able </a:t>
            </a:r>
            <a:r>
              <a:rPr lang="en-US" sz="3600" dirty="0" smtClean="0"/>
              <a:t>to respond to labor </a:t>
            </a:r>
            <a:r>
              <a:rPr lang="en-US" sz="3600" dirty="0" smtClean="0"/>
              <a:t>market </a:t>
            </a:r>
          </a:p>
          <a:p>
            <a:pPr marL="0" indent="0">
              <a:buNone/>
            </a:pPr>
            <a:r>
              <a:rPr lang="en-US" sz="3600" dirty="0" smtClean="0"/>
              <a:t>   demand/retraction</a:t>
            </a:r>
            <a:endParaRPr lang="en-US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 Partnerships </a:t>
            </a:r>
            <a:r>
              <a:rPr lang="en-US" sz="3600" dirty="0" smtClean="0"/>
              <a:t>required for grants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 Larger </a:t>
            </a:r>
            <a:r>
              <a:rPr lang="en-US" sz="3600" dirty="0" smtClean="0"/>
              <a:t>service area for specialized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dirty="0" smtClean="0"/>
              <a:t>programs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604"/>
            <a:ext cx="7909560" cy="145075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Advantages???</a:t>
            </a:r>
            <a:endParaRPr lang="en-US" b="1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endParaRPr lang="en-US" sz="36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/>
              <a:t>  </a:t>
            </a:r>
            <a:r>
              <a:rPr lang="en-US" sz="3600" dirty="0" smtClean="0"/>
              <a:t>Budget</a:t>
            </a:r>
            <a:endParaRPr lang="en-US" sz="36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Potential economies of scale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“Doing what is best for jobs and the economy”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 Reducing </a:t>
            </a:r>
            <a:r>
              <a:rPr lang="en-US" sz="3600" dirty="0" smtClean="0"/>
              <a:t>redundancy based on LMI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 More </a:t>
            </a:r>
            <a:r>
              <a:rPr lang="en-US" sz="3600" dirty="0" smtClean="0"/>
              <a:t>options for students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to </a:t>
            </a:r>
            <a:r>
              <a:rPr lang="en-US" b="1" dirty="0" smtClean="0"/>
              <a:t>colleges</a:t>
            </a:r>
            <a:r>
              <a:rPr lang="en-US" b="1" dirty="0" smtClean="0"/>
              <a:t>???</a:t>
            </a:r>
            <a:endParaRPr lang="en-US" b="1" dirty="0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Cost </a:t>
            </a:r>
            <a:r>
              <a:rPr lang="en-US" sz="2800" dirty="0" smtClean="0"/>
              <a:t>savings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Keep </a:t>
            </a:r>
            <a:r>
              <a:rPr lang="en-US" sz="2800" dirty="0" smtClean="0"/>
              <a:t>programs open for students that </a:t>
            </a:r>
            <a:r>
              <a:rPr lang="en-US" sz="2800" dirty="0" smtClean="0"/>
              <a:t>otherwise</a:t>
            </a:r>
          </a:p>
          <a:p>
            <a:pPr marL="0" indent="0">
              <a:buNone/>
            </a:pPr>
            <a:r>
              <a:rPr lang="en-US" sz="2800" dirty="0" smtClean="0"/>
              <a:t>    may </a:t>
            </a:r>
            <a:r>
              <a:rPr lang="en-US" sz="2800" dirty="0" smtClean="0"/>
              <a:t>not be viable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Consistent </a:t>
            </a:r>
            <a:r>
              <a:rPr lang="en-US" sz="2800" dirty="0" smtClean="0"/>
              <a:t>alignment of curriculum that </a:t>
            </a:r>
            <a:r>
              <a:rPr lang="en-US" sz="2800" dirty="0" smtClean="0"/>
              <a:t>meets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 smtClean="0"/>
              <a:t> </a:t>
            </a:r>
            <a:r>
              <a:rPr lang="en-US" sz="2800" dirty="0" smtClean="0"/>
              <a:t>industry need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Greater collaboration/partnerships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More </a:t>
            </a:r>
            <a:r>
              <a:rPr lang="en-US" sz="2800" dirty="0" smtClean="0"/>
              <a:t>robust and effective advisory committees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/>
              <a:t>Examples of collaborative programs</a:t>
            </a:r>
            <a:endParaRPr lang="en-US" b="1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Respiratory Therapy</a:t>
            </a:r>
          </a:p>
          <a:p>
            <a:pPr lvl="1"/>
            <a:r>
              <a:rPr lang="en-US" sz="2400" dirty="0" err="1" smtClean="0"/>
              <a:t>Ohlone</a:t>
            </a:r>
            <a:r>
              <a:rPr lang="en-US" sz="2400" dirty="0" smtClean="0"/>
              <a:t>/DVC</a:t>
            </a:r>
          </a:p>
          <a:p>
            <a:r>
              <a:rPr lang="en-US" sz="2400" dirty="0" err="1" smtClean="0"/>
              <a:t>mTECH</a:t>
            </a:r>
            <a:r>
              <a:rPr lang="en-US" sz="2400" dirty="0" smtClean="0"/>
              <a:t>: </a:t>
            </a:r>
            <a:r>
              <a:rPr lang="en-US" sz="2400" dirty="0"/>
              <a:t>Industrial Machine Maintenance Mechanic</a:t>
            </a:r>
          </a:p>
          <a:p>
            <a:pPr lvl="1"/>
            <a:r>
              <a:rPr lang="en-US" sz="2400" dirty="0" smtClean="0"/>
              <a:t>Laney/LMC/DVC</a:t>
            </a:r>
            <a:endParaRPr lang="en-US" sz="2400" dirty="0"/>
          </a:p>
          <a:p>
            <a:r>
              <a:rPr lang="en-US" sz="2400" dirty="0"/>
              <a:t>Getting it started</a:t>
            </a:r>
          </a:p>
          <a:p>
            <a:pPr lvl="1"/>
            <a:r>
              <a:rPr lang="en-US" sz="2400" dirty="0"/>
              <a:t>Who are the players?</a:t>
            </a:r>
          </a:p>
          <a:p>
            <a:pPr lvl="1"/>
            <a:r>
              <a:rPr lang="en-US" sz="2400" dirty="0"/>
              <a:t>What details need to be in order?</a:t>
            </a:r>
          </a:p>
          <a:p>
            <a:pPr lvl="1"/>
            <a:r>
              <a:rPr lang="en-US" sz="2400" dirty="0"/>
              <a:t>What lessons have been learned?</a:t>
            </a:r>
          </a:p>
          <a:p>
            <a:pPr lvl="1"/>
            <a:r>
              <a:rPr lang="en-US" sz="2400" dirty="0"/>
              <a:t>Direct impact on curriculum committee work?</a:t>
            </a:r>
          </a:p>
          <a:p>
            <a:pPr lvl="1"/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/>
              <a:t>Impact on </a:t>
            </a:r>
            <a:r>
              <a:rPr lang="en-US" b="1" dirty="0" smtClean="0"/>
              <a:t>curriculum</a:t>
            </a:r>
            <a:r>
              <a:rPr lang="en-US" b="1" dirty="0" smtClean="0"/>
              <a:t>???</a:t>
            </a:r>
            <a:endParaRPr lang="en-US" b="1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 smtClean="0"/>
              <a:t>Models:</a:t>
            </a:r>
          </a:p>
          <a:p>
            <a:r>
              <a:rPr lang="en-US" sz="2400" dirty="0" smtClean="0"/>
              <a:t>Certain courses offered at specific college</a:t>
            </a:r>
          </a:p>
          <a:p>
            <a:pPr lvl="1"/>
            <a:r>
              <a:rPr lang="en-US" sz="2400" dirty="0" smtClean="0"/>
              <a:t>Ensuring progressive learning in sequenced courses</a:t>
            </a:r>
          </a:p>
          <a:p>
            <a:pPr lvl="1"/>
            <a:r>
              <a:rPr lang="en-US" sz="2400" dirty="0" smtClean="0"/>
              <a:t>Consistent prerequisite policies</a:t>
            </a:r>
          </a:p>
          <a:p>
            <a:pPr lvl="1"/>
            <a:r>
              <a:rPr lang="en-US" sz="2400" dirty="0" smtClean="0"/>
              <a:t>Curriculum approval in CO</a:t>
            </a:r>
          </a:p>
          <a:p>
            <a:r>
              <a:rPr lang="en-US" sz="2400" dirty="0" smtClean="0"/>
              <a:t>Partner colleges offer different “Specializations”</a:t>
            </a:r>
          </a:p>
          <a:p>
            <a:pPr lvl="1"/>
            <a:r>
              <a:rPr lang="en-US" sz="2400" dirty="0" smtClean="0"/>
              <a:t>How do we determine who offers what?</a:t>
            </a:r>
          </a:p>
          <a:p>
            <a:pPr lvl="1"/>
            <a:r>
              <a:rPr lang="en-US" sz="2400" dirty="0" smtClean="0"/>
              <a:t>Ongoing dialogue/collaboration as demands change</a:t>
            </a:r>
          </a:p>
          <a:p>
            <a:r>
              <a:rPr lang="en-US" sz="2400" dirty="0" smtClean="0"/>
              <a:t>Other???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2030</TotalTime>
  <Words>731</Words>
  <Application>Microsoft Office PowerPoint</Application>
  <PresentationFormat>On-screen Show (4:3)</PresentationFormat>
  <Paragraphs>113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Retrospect</vt:lpstr>
      <vt:lpstr>Collaborative CTE Programs: Yours, Mine, or Ours? </vt:lpstr>
      <vt:lpstr>Collaborative programs???</vt:lpstr>
      <vt:lpstr>Collaborative programs???</vt:lpstr>
      <vt:lpstr>Definition</vt:lpstr>
      <vt:lpstr>Advantages???</vt:lpstr>
      <vt:lpstr>Advantages???</vt:lpstr>
      <vt:lpstr>Benefits to colleges???</vt:lpstr>
      <vt:lpstr>Examples of collaborative programs</vt:lpstr>
      <vt:lpstr>Impact on curriculum???</vt:lpstr>
      <vt:lpstr>Current Related Initiatives</vt:lpstr>
      <vt:lpstr>Issues???  </vt:lpstr>
      <vt:lpstr>Issues???  (continued)</vt:lpstr>
      <vt:lpstr>PowerPoint Presentation</vt:lpstr>
      <vt:lpstr>Questions???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mschiel</dc:creator>
  <cp:lastModifiedBy>Kimberly Schenk</cp:lastModifiedBy>
  <cp:revision>31</cp:revision>
  <dcterms:created xsi:type="dcterms:W3CDTF">2012-06-27T20:40:39Z</dcterms:created>
  <dcterms:modified xsi:type="dcterms:W3CDTF">2015-07-08T01:36:07Z</dcterms:modified>
</cp:coreProperties>
</file>