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398" r:id="rId3"/>
    <p:sldId id="488" r:id="rId4"/>
    <p:sldId id="486" r:id="rId5"/>
    <p:sldId id="487" r:id="rId6"/>
    <p:sldId id="268" r:id="rId7"/>
    <p:sldId id="264" r:id="rId8"/>
    <p:sldId id="569" r:id="rId9"/>
    <p:sldId id="570" r:id="rId10"/>
    <p:sldId id="485" r:id="rId11"/>
    <p:sldId id="576" r:id="rId12"/>
    <p:sldId id="573" r:id="rId13"/>
    <p:sldId id="491" r:id="rId14"/>
    <p:sldId id="493" r:id="rId15"/>
    <p:sldId id="492" r:id="rId16"/>
    <p:sldId id="566" r:id="rId17"/>
    <p:sldId id="565" r:id="rId18"/>
    <p:sldId id="577"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p:restoredTop sz="93097"/>
  </p:normalViewPr>
  <p:slideViewPr>
    <p:cSldViewPr snapToGrid="0" snapToObjects="1">
      <p:cViewPr varScale="1">
        <p:scale>
          <a:sx n="80" d="100"/>
          <a:sy n="80" d="100"/>
        </p:scale>
        <p:origin x="656" y="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7909A1-7A61-4A8A-B7C1-DA06129F11B6}"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0C0BEA64-F6DD-4911-A479-606F0D48B77C}">
      <dgm:prSet/>
      <dgm:spPr/>
      <dgm:t>
        <a:bodyPr/>
        <a:lstStyle/>
        <a:p>
          <a:r>
            <a:rPr lang="en-US" dirty="0"/>
            <a:t>(b) The appointment of faculty to councils, committees, and task forces established in conjunction with Consultation to deal with academic and professional matters on the systemwide level shall be made by the Academic Senate; provided, however, that where such councils, committees, or task forces established in conjunction with Consultation have organizational representatives, these representatives shall be appointed by the respective organizations. </a:t>
          </a:r>
        </a:p>
      </dgm:t>
    </dgm:pt>
    <dgm:pt modelId="{858BCC5C-EC78-46A9-8087-CBF342806A0A}" type="parTrans" cxnId="{04D5EE8D-56CC-4AF2-B7EC-E8E5DBE93365}">
      <dgm:prSet/>
      <dgm:spPr/>
      <dgm:t>
        <a:bodyPr/>
        <a:lstStyle/>
        <a:p>
          <a:endParaRPr lang="en-US"/>
        </a:p>
      </dgm:t>
    </dgm:pt>
    <dgm:pt modelId="{6389ECBD-E366-4CBC-937C-4214B7FAAED3}" type="sibTrans" cxnId="{04D5EE8D-56CC-4AF2-B7EC-E8E5DBE93365}">
      <dgm:prSet/>
      <dgm:spPr/>
      <dgm:t>
        <a:bodyPr/>
        <a:lstStyle/>
        <a:p>
          <a:endParaRPr lang="en-US"/>
        </a:p>
      </dgm:t>
    </dgm:pt>
    <dgm:pt modelId="{FD44D383-272B-094C-9AB5-E6F5FB4C3ACE}" type="pres">
      <dgm:prSet presAssocID="{F67909A1-7A61-4A8A-B7C1-DA06129F11B6}" presName="vert0" presStyleCnt="0">
        <dgm:presLayoutVars>
          <dgm:dir/>
          <dgm:animOne val="branch"/>
          <dgm:animLvl val="lvl"/>
        </dgm:presLayoutVars>
      </dgm:prSet>
      <dgm:spPr/>
    </dgm:pt>
    <dgm:pt modelId="{1FE7BD32-D2FE-3D46-8470-DB9A853613DC}" type="pres">
      <dgm:prSet presAssocID="{0C0BEA64-F6DD-4911-A479-606F0D48B77C}" presName="thickLine" presStyleLbl="alignNode1" presStyleIdx="0" presStyleCnt="1"/>
      <dgm:spPr/>
    </dgm:pt>
    <dgm:pt modelId="{5F552D46-C6A2-5243-8A22-CA61B1C9C524}" type="pres">
      <dgm:prSet presAssocID="{0C0BEA64-F6DD-4911-A479-606F0D48B77C}" presName="horz1" presStyleCnt="0"/>
      <dgm:spPr/>
    </dgm:pt>
    <dgm:pt modelId="{08BE14FC-83A0-FD47-ADC6-98E0CCE91308}" type="pres">
      <dgm:prSet presAssocID="{0C0BEA64-F6DD-4911-A479-606F0D48B77C}" presName="tx1" presStyleLbl="revTx" presStyleIdx="0" presStyleCnt="1"/>
      <dgm:spPr/>
    </dgm:pt>
    <dgm:pt modelId="{8E9AB841-4E7A-514C-B1C2-5376F90498E4}" type="pres">
      <dgm:prSet presAssocID="{0C0BEA64-F6DD-4911-A479-606F0D48B77C}" presName="vert1" presStyleCnt="0"/>
      <dgm:spPr/>
    </dgm:pt>
  </dgm:ptLst>
  <dgm:cxnLst>
    <dgm:cxn modelId="{04D5EE8D-56CC-4AF2-B7EC-E8E5DBE93365}" srcId="{F67909A1-7A61-4A8A-B7C1-DA06129F11B6}" destId="{0C0BEA64-F6DD-4911-A479-606F0D48B77C}" srcOrd="0" destOrd="0" parTransId="{858BCC5C-EC78-46A9-8087-CBF342806A0A}" sibTransId="{6389ECBD-E366-4CBC-937C-4214B7FAAED3}"/>
    <dgm:cxn modelId="{5AAEBFBC-B3B2-0F4A-8BBE-F32DE034A451}" type="presOf" srcId="{F67909A1-7A61-4A8A-B7C1-DA06129F11B6}" destId="{FD44D383-272B-094C-9AB5-E6F5FB4C3ACE}" srcOrd="0" destOrd="0" presId="urn:microsoft.com/office/officeart/2008/layout/LinedList"/>
    <dgm:cxn modelId="{EAD1C9C8-6E55-6B4F-AFF7-45D41153A879}" type="presOf" srcId="{0C0BEA64-F6DD-4911-A479-606F0D48B77C}" destId="{08BE14FC-83A0-FD47-ADC6-98E0CCE91308}" srcOrd="0" destOrd="0" presId="urn:microsoft.com/office/officeart/2008/layout/LinedList"/>
    <dgm:cxn modelId="{41A3C6C8-C0E1-664F-B213-F5C91AE2C59B}" type="presParOf" srcId="{FD44D383-272B-094C-9AB5-E6F5FB4C3ACE}" destId="{1FE7BD32-D2FE-3D46-8470-DB9A853613DC}" srcOrd="0" destOrd="0" presId="urn:microsoft.com/office/officeart/2008/layout/LinedList"/>
    <dgm:cxn modelId="{7EBA1329-52E6-5B43-AED9-612FB3423C44}" type="presParOf" srcId="{FD44D383-272B-094C-9AB5-E6F5FB4C3ACE}" destId="{5F552D46-C6A2-5243-8A22-CA61B1C9C524}" srcOrd="1" destOrd="0" presId="urn:microsoft.com/office/officeart/2008/layout/LinedList"/>
    <dgm:cxn modelId="{22031646-EB65-B742-9C81-968277EBAF78}" type="presParOf" srcId="{5F552D46-C6A2-5243-8A22-CA61B1C9C524}" destId="{08BE14FC-83A0-FD47-ADC6-98E0CCE91308}" srcOrd="0" destOrd="0" presId="urn:microsoft.com/office/officeart/2008/layout/LinedList"/>
    <dgm:cxn modelId="{55BC7556-9A9C-3845-9959-3ED4231C373E}" type="presParOf" srcId="{5F552D46-C6A2-5243-8A22-CA61B1C9C524}" destId="{8E9AB841-4E7A-514C-B1C2-5376F90498E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187810-BBB1-406A-879A-F3E4961F2215}"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FCAB128E-7B56-48F7-B04D-C04E97881E58}">
      <dgm:prSet/>
      <dgm:spPr/>
      <dgm:t>
        <a:bodyPr/>
        <a:lstStyle/>
        <a:p>
          <a:r>
            <a:rPr lang="en-US"/>
            <a:t>Agenda items for Consultation Council</a:t>
          </a:r>
        </a:p>
      </dgm:t>
    </dgm:pt>
    <dgm:pt modelId="{80DBE9A3-0CC9-49C2-BC6A-F661C49A5A88}" type="parTrans" cxnId="{6CFB1359-3D96-4E22-AA4F-6C0454B447AE}">
      <dgm:prSet/>
      <dgm:spPr/>
      <dgm:t>
        <a:bodyPr/>
        <a:lstStyle/>
        <a:p>
          <a:endParaRPr lang="en-US"/>
        </a:p>
      </dgm:t>
    </dgm:pt>
    <dgm:pt modelId="{A726EA04-AF83-49AB-AC13-8E6B1FC5313E}" type="sibTrans" cxnId="{6CFB1359-3D96-4E22-AA4F-6C0454B447AE}">
      <dgm:prSet/>
      <dgm:spPr/>
      <dgm:t>
        <a:bodyPr/>
        <a:lstStyle/>
        <a:p>
          <a:endParaRPr lang="en-US"/>
        </a:p>
      </dgm:t>
    </dgm:pt>
    <dgm:pt modelId="{B234A5B9-96F4-475B-8D6C-8B89D98662A8}">
      <dgm:prSet/>
      <dgm:spPr/>
      <dgm:t>
        <a:bodyPr/>
        <a:lstStyle/>
        <a:p>
          <a:r>
            <a:rPr lang="en-US"/>
            <a:t>Review of BoG items</a:t>
          </a:r>
        </a:p>
      </dgm:t>
    </dgm:pt>
    <dgm:pt modelId="{F19B45BE-1C85-4C71-A2DC-01DECFCE2FAD}" type="parTrans" cxnId="{AD959320-D7C5-476D-AADE-712C59C60659}">
      <dgm:prSet/>
      <dgm:spPr/>
      <dgm:t>
        <a:bodyPr/>
        <a:lstStyle/>
        <a:p>
          <a:endParaRPr lang="en-US"/>
        </a:p>
      </dgm:t>
    </dgm:pt>
    <dgm:pt modelId="{02B5B008-AAAA-489D-B8F2-3620BE82DB81}" type="sibTrans" cxnId="{AD959320-D7C5-476D-AADE-712C59C60659}">
      <dgm:prSet/>
      <dgm:spPr/>
      <dgm:t>
        <a:bodyPr/>
        <a:lstStyle/>
        <a:p>
          <a:endParaRPr lang="en-US"/>
        </a:p>
      </dgm:t>
    </dgm:pt>
    <dgm:pt modelId="{9F8D470F-E79E-432C-8422-22E39FAAAC4C}">
      <dgm:prSet/>
      <dgm:spPr/>
      <dgm:t>
        <a:bodyPr/>
        <a:lstStyle/>
        <a:p>
          <a:r>
            <a:rPr lang="en-US"/>
            <a:t>Provide input on policy discussion</a:t>
          </a:r>
        </a:p>
      </dgm:t>
    </dgm:pt>
    <dgm:pt modelId="{132DF1EE-CE30-4BC7-8383-41B744E5A1CB}" type="parTrans" cxnId="{3B64CDB4-068D-439F-B93C-A2D7E107EEA4}">
      <dgm:prSet/>
      <dgm:spPr/>
      <dgm:t>
        <a:bodyPr/>
        <a:lstStyle/>
        <a:p>
          <a:endParaRPr lang="en-US"/>
        </a:p>
      </dgm:t>
    </dgm:pt>
    <dgm:pt modelId="{E052DDA4-32E2-4B04-AEC4-EAA3F2CEDC15}" type="sibTrans" cxnId="{3B64CDB4-068D-439F-B93C-A2D7E107EEA4}">
      <dgm:prSet/>
      <dgm:spPr/>
      <dgm:t>
        <a:bodyPr/>
        <a:lstStyle/>
        <a:p>
          <a:endParaRPr lang="en-US"/>
        </a:p>
      </dgm:t>
    </dgm:pt>
    <dgm:pt modelId="{23F4E00D-B6FA-4C37-BE78-5E1DFA1BE27B}">
      <dgm:prSet/>
      <dgm:spPr/>
      <dgm:t>
        <a:bodyPr/>
        <a:lstStyle/>
        <a:p>
          <a:r>
            <a:rPr lang="en-US"/>
            <a:t>How Consultation Council is working now</a:t>
          </a:r>
        </a:p>
      </dgm:t>
    </dgm:pt>
    <dgm:pt modelId="{0E80B417-8C4F-4CE4-B3B4-BC5024293579}" type="parTrans" cxnId="{D91215E0-8B0E-4130-A206-505D83C71DFE}">
      <dgm:prSet/>
      <dgm:spPr/>
      <dgm:t>
        <a:bodyPr/>
        <a:lstStyle/>
        <a:p>
          <a:endParaRPr lang="en-US"/>
        </a:p>
      </dgm:t>
    </dgm:pt>
    <dgm:pt modelId="{90A889CA-3713-44A1-B01D-9A6D0123242A}" type="sibTrans" cxnId="{D91215E0-8B0E-4130-A206-505D83C71DFE}">
      <dgm:prSet/>
      <dgm:spPr/>
      <dgm:t>
        <a:bodyPr/>
        <a:lstStyle/>
        <a:p>
          <a:endParaRPr lang="en-US"/>
        </a:p>
      </dgm:t>
    </dgm:pt>
    <dgm:pt modelId="{50CFBD9D-EF2A-DA43-BADB-80CB4573E7B2}" type="pres">
      <dgm:prSet presAssocID="{B1187810-BBB1-406A-879A-F3E4961F2215}" presName="diagram" presStyleCnt="0">
        <dgm:presLayoutVars>
          <dgm:dir/>
          <dgm:resizeHandles val="exact"/>
        </dgm:presLayoutVars>
      </dgm:prSet>
      <dgm:spPr/>
    </dgm:pt>
    <dgm:pt modelId="{8E0C5AC1-4423-C34B-A17A-2FDD2275E47B}" type="pres">
      <dgm:prSet presAssocID="{FCAB128E-7B56-48F7-B04D-C04E97881E58}" presName="node" presStyleLbl="node1" presStyleIdx="0" presStyleCnt="4">
        <dgm:presLayoutVars>
          <dgm:bulletEnabled val="1"/>
        </dgm:presLayoutVars>
      </dgm:prSet>
      <dgm:spPr/>
    </dgm:pt>
    <dgm:pt modelId="{D5442D16-BBB8-0B4A-AA96-C964CC30492E}" type="pres">
      <dgm:prSet presAssocID="{A726EA04-AF83-49AB-AC13-8E6B1FC5313E}" presName="sibTrans" presStyleCnt="0"/>
      <dgm:spPr/>
    </dgm:pt>
    <dgm:pt modelId="{2AA95E22-4705-4D43-8F5B-D59C9DE0E7B2}" type="pres">
      <dgm:prSet presAssocID="{B234A5B9-96F4-475B-8D6C-8B89D98662A8}" presName="node" presStyleLbl="node1" presStyleIdx="1" presStyleCnt="4">
        <dgm:presLayoutVars>
          <dgm:bulletEnabled val="1"/>
        </dgm:presLayoutVars>
      </dgm:prSet>
      <dgm:spPr/>
    </dgm:pt>
    <dgm:pt modelId="{EC755BB1-26A2-D348-8892-92E8538D072C}" type="pres">
      <dgm:prSet presAssocID="{02B5B008-AAAA-489D-B8F2-3620BE82DB81}" presName="sibTrans" presStyleCnt="0"/>
      <dgm:spPr/>
    </dgm:pt>
    <dgm:pt modelId="{9824D1F3-BE05-DF42-AC06-9C8C0C0A6D12}" type="pres">
      <dgm:prSet presAssocID="{9F8D470F-E79E-432C-8422-22E39FAAAC4C}" presName="node" presStyleLbl="node1" presStyleIdx="2" presStyleCnt="4">
        <dgm:presLayoutVars>
          <dgm:bulletEnabled val="1"/>
        </dgm:presLayoutVars>
      </dgm:prSet>
      <dgm:spPr/>
    </dgm:pt>
    <dgm:pt modelId="{3002A204-59A6-824E-9335-AF1132789F88}" type="pres">
      <dgm:prSet presAssocID="{E052DDA4-32E2-4B04-AEC4-EAA3F2CEDC15}" presName="sibTrans" presStyleCnt="0"/>
      <dgm:spPr/>
    </dgm:pt>
    <dgm:pt modelId="{78EAAB23-59F7-9A46-A5AC-028CD8C74FC4}" type="pres">
      <dgm:prSet presAssocID="{23F4E00D-B6FA-4C37-BE78-5E1DFA1BE27B}" presName="node" presStyleLbl="node1" presStyleIdx="3" presStyleCnt="4">
        <dgm:presLayoutVars>
          <dgm:bulletEnabled val="1"/>
        </dgm:presLayoutVars>
      </dgm:prSet>
      <dgm:spPr/>
    </dgm:pt>
  </dgm:ptLst>
  <dgm:cxnLst>
    <dgm:cxn modelId="{5DCC3702-E73F-3946-BC64-DB83CD67B6BE}" type="presOf" srcId="{23F4E00D-B6FA-4C37-BE78-5E1DFA1BE27B}" destId="{78EAAB23-59F7-9A46-A5AC-028CD8C74FC4}" srcOrd="0" destOrd="0" presId="urn:microsoft.com/office/officeart/2005/8/layout/default"/>
    <dgm:cxn modelId="{AD959320-D7C5-476D-AADE-712C59C60659}" srcId="{B1187810-BBB1-406A-879A-F3E4961F2215}" destId="{B234A5B9-96F4-475B-8D6C-8B89D98662A8}" srcOrd="1" destOrd="0" parTransId="{F19B45BE-1C85-4C71-A2DC-01DECFCE2FAD}" sibTransId="{02B5B008-AAAA-489D-B8F2-3620BE82DB81}"/>
    <dgm:cxn modelId="{ED945739-342C-FD49-8242-81ED08CDBA19}" type="presOf" srcId="{FCAB128E-7B56-48F7-B04D-C04E97881E58}" destId="{8E0C5AC1-4423-C34B-A17A-2FDD2275E47B}" srcOrd="0" destOrd="0" presId="urn:microsoft.com/office/officeart/2005/8/layout/default"/>
    <dgm:cxn modelId="{6CFB1359-3D96-4E22-AA4F-6C0454B447AE}" srcId="{B1187810-BBB1-406A-879A-F3E4961F2215}" destId="{FCAB128E-7B56-48F7-B04D-C04E97881E58}" srcOrd="0" destOrd="0" parTransId="{80DBE9A3-0CC9-49C2-BC6A-F661C49A5A88}" sibTransId="{A726EA04-AF83-49AB-AC13-8E6B1FC5313E}"/>
    <dgm:cxn modelId="{3B64CDB4-068D-439F-B93C-A2D7E107EEA4}" srcId="{B1187810-BBB1-406A-879A-F3E4961F2215}" destId="{9F8D470F-E79E-432C-8422-22E39FAAAC4C}" srcOrd="2" destOrd="0" parTransId="{132DF1EE-CE30-4BC7-8383-41B744E5A1CB}" sibTransId="{E052DDA4-32E2-4B04-AEC4-EAA3F2CEDC15}"/>
    <dgm:cxn modelId="{85F860B9-3911-BB46-A8C8-EB286AFB54E3}" type="presOf" srcId="{B1187810-BBB1-406A-879A-F3E4961F2215}" destId="{50CFBD9D-EF2A-DA43-BADB-80CB4573E7B2}" srcOrd="0" destOrd="0" presId="urn:microsoft.com/office/officeart/2005/8/layout/default"/>
    <dgm:cxn modelId="{547128DB-0F82-5C4D-AC88-193FD2AFA248}" type="presOf" srcId="{9F8D470F-E79E-432C-8422-22E39FAAAC4C}" destId="{9824D1F3-BE05-DF42-AC06-9C8C0C0A6D12}" srcOrd="0" destOrd="0" presId="urn:microsoft.com/office/officeart/2005/8/layout/default"/>
    <dgm:cxn modelId="{D91215E0-8B0E-4130-A206-505D83C71DFE}" srcId="{B1187810-BBB1-406A-879A-F3E4961F2215}" destId="{23F4E00D-B6FA-4C37-BE78-5E1DFA1BE27B}" srcOrd="3" destOrd="0" parTransId="{0E80B417-8C4F-4CE4-B3B4-BC5024293579}" sibTransId="{90A889CA-3713-44A1-B01D-9A6D0123242A}"/>
    <dgm:cxn modelId="{4EBE4AFD-F1D2-664F-BF31-67B0106BB420}" type="presOf" srcId="{B234A5B9-96F4-475B-8D6C-8B89D98662A8}" destId="{2AA95E22-4705-4D43-8F5B-D59C9DE0E7B2}" srcOrd="0" destOrd="0" presId="urn:microsoft.com/office/officeart/2005/8/layout/default"/>
    <dgm:cxn modelId="{59B9093D-D737-6042-BD0E-332F9A990C7B}" type="presParOf" srcId="{50CFBD9D-EF2A-DA43-BADB-80CB4573E7B2}" destId="{8E0C5AC1-4423-C34B-A17A-2FDD2275E47B}" srcOrd="0" destOrd="0" presId="urn:microsoft.com/office/officeart/2005/8/layout/default"/>
    <dgm:cxn modelId="{3A4C4950-C1CD-C34C-A26F-55CE8F0A4604}" type="presParOf" srcId="{50CFBD9D-EF2A-DA43-BADB-80CB4573E7B2}" destId="{D5442D16-BBB8-0B4A-AA96-C964CC30492E}" srcOrd="1" destOrd="0" presId="urn:microsoft.com/office/officeart/2005/8/layout/default"/>
    <dgm:cxn modelId="{F78ECCE3-5EE5-C54A-A8BF-E62CA2F65C3A}" type="presParOf" srcId="{50CFBD9D-EF2A-DA43-BADB-80CB4573E7B2}" destId="{2AA95E22-4705-4D43-8F5B-D59C9DE0E7B2}" srcOrd="2" destOrd="0" presId="urn:microsoft.com/office/officeart/2005/8/layout/default"/>
    <dgm:cxn modelId="{967B6A7F-6390-C04C-9576-B0C8C6505CC1}" type="presParOf" srcId="{50CFBD9D-EF2A-DA43-BADB-80CB4573E7B2}" destId="{EC755BB1-26A2-D348-8892-92E8538D072C}" srcOrd="3" destOrd="0" presId="urn:microsoft.com/office/officeart/2005/8/layout/default"/>
    <dgm:cxn modelId="{AD757CE3-4B49-1643-B876-6E2EB7692597}" type="presParOf" srcId="{50CFBD9D-EF2A-DA43-BADB-80CB4573E7B2}" destId="{9824D1F3-BE05-DF42-AC06-9C8C0C0A6D12}" srcOrd="4" destOrd="0" presId="urn:microsoft.com/office/officeart/2005/8/layout/default"/>
    <dgm:cxn modelId="{4C9A9C39-6DDF-1A4C-9E2D-EE2D75B255B2}" type="presParOf" srcId="{50CFBD9D-EF2A-DA43-BADB-80CB4573E7B2}" destId="{3002A204-59A6-824E-9335-AF1132789F88}" srcOrd="5" destOrd="0" presId="urn:microsoft.com/office/officeart/2005/8/layout/default"/>
    <dgm:cxn modelId="{6037BA73-2E62-FD45-85EC-AC1B04DC8C38}" type="presParOf" srcId="{50CFBD9D-EF2A-DA43-BADB-80CB4573E7B2}" destId="{78EAAB23-59F7-9A46-A5AC-028CD8C74FC4}"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836E2B-3BFC-426B-8787-8BBDA175DED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EF8FC6C-6B62-4EE6-A39C-A8937E9A86E9}">
      <dgm:prSet/>
      <dgm:spPr/>
      <dgm:t>
        <a:bodyPr/>
        <a:lstStyle/>
        <a:p>
          <a:r>
            <a:rPr lang="en-US" dirty="0"/>
            <a:t>Guided Pathways: RP, CO</a:t>
          </a:r>
        </a:p>
      </dgm:t>
    </dgm:pt>
    <dgm:pt modelId="{8796A0AA-B067-42F7-A46F-01EA081D3305}" type="parTrans" cxnId="{9E3EDB20-3EF3-4E13-B5DE-83453196DB2C}">
      <dgm:prSet/>
      <dgm:spPr/>
      <dgm:t>
        <a:bodyPr/>
        <a:lstStyle/>
        <a:p>
          <a:endParaRPr lang="en-US"/>
        </a:p>
      </dgm:t>
    </dgm:pt>
    <dgm:pt modelId="{354A5CD0-3193-463C-ADB6-FCE462BB969F}" type="sibTrans" cxnId="{9E3EDB20-3EF3-4E13-B5DE-83453196DB2C}">
      <dgm:prSet/>
      <dgm:spPr/>
      <dgm:t>
        <a:bodyPr/>
        <a:lstStyle/>
        <a:p>
          <a:endParaRPr lang="en-US"/>
        </a:p>
      </dgm:t>
    </dgm:pt>
    <dgm:pt modelId="{6014E591-18B3-4CCC-80CC-611A840EE488}">
      <dgm:prSet/>
      <dgm:spPr/>
      <dgm:t>
        <a:bodyPr/>
        <a:lstStyle/>
        <a:p>
          <a:r>
            <a:rPr lang="en-US" dirty="0"/>
            <a:t>Minimum Qualifications and MWC:  CCCAOE, CO, Apprenticeship Council, CIOs</a:t>
          </a:r>
        </a:p>
      </dgm:t>
    </dgm:pt>
    <dgm:pt modelId="{15CF84DC-53B5-4A4D-BA7C-FC6F1741AE55}" type="parTrans" cxnId="{8FF866ED-C221-4388-968A-6A755F932786}">
      <dgm:prSet/>
      <dgm:spPr/>
      <dgm:t>
        <a:bodyPr/>
        <a:lstStyle/>
        <a:p>
          <a:endParaRPr lang="en-US"/>
        </a:p>
      </dgm:t>
    </dgm:pt>
    <dgm:pt modelId="{DFF4974A-0F6F-4CCA-BAAF-9E9391CF744B}" type="sibTrans" cxnId="{8FF866ED-C221-4388-968A-6A755F932786}">
      <dgm:prSet/>
      <dgm:spPr/>
      <dgm:t>
        <a:bodyPr/>
        <a:lstStyle/>
        <a:p>
          <a:endParaRPr lang="en-US"/>
        </a:p>
      </dgm:t>
    </dgm:pt>
    <dgm:pt modelId="{D518F4CB-826A-4991-BFBE-5C932ACA3342}">
      <dgm:prSet/>
      <dgm:spPr/>
      <dgm:t>
        <a:bodyPr/>
        <a:lstStyle/>
        <a:p>
          <a:r>
            <a:rPr lang="en-US"/>
            <a:t>Curriculum:  CIOs, CO</a:t>
          </a:r>
        </a:p>
      </dgm:t>
    </dgm:pt>
    <dgm:pt modelId="{FFA16616-F7A9-4A5B-ADD9-8BC79C292132}" type="parTrans" cxnId="{9FB9774B-DD43-4C38-97F7-C11E9D0FB1BF}">
      <dgm:prSet/>
      <dgm:spPr/>
      <dgm:t>
        <a:bodyPr/>
        <a:lstStyle/>
        <a:p>
          <a:endParaRPr lang="en-US"/>
        </a:p>
      </dgm:t>
    </dgm:pt>
    <dgm:pt modelId="{CBD91121-06CE-4673-A7A1-CA2F5D8AD9B8}" type="sibTrans" cxnId="{9FB9774B-DD43-4C38-97F7-C11E9D0FB1BF}">
      <dgm:prSet/>
      <dgm:spPr/>
      <dgm:t>
        <a:bodyPr/>
        <a:lstStyle/>
        <a:p>
          <a:endParaRPr lang="en-US"/>
        </a:p>
      </dgm:t>
    </dgm:pt>
    <dgm:pt modelId="{D314338A-F11E-4E71-829F-F6F700B7D810}">
      <dgm:prSet/>
      <dgm:spPr/>
      <dgm:t>
        <a:bodyPr/>
        <a:lstStyle/>
        <a:p>
          <a:r>
            <a:rPr lang="en-US"/>
            <a:t>Faculty Diversification:  CIOs, CCLC, CO</a:t>
          </a:r>
        </a:p>
      </dgm:t>
    </dgm:pt>
    <dgm:pt modelId="{02EE61EB-869B-43E8-BBBB-44F616AD04F6}" type="parTrans" cxnId="{216CA365-4D04-41C5-8F99-263E7109C53E}">
      <dgm:prSet/>
      <dgm:spPr/>
      <dgm:t>
        <a:bodyPr/>
        <a:lstStyle/>
        <a:p>
          <a:endParaRPr lang="en-US"/>
        </a:p>
      </dgm:t>
    </dgm:pt>
    <dgm:pt modelId="{3997557E-3E4D-4D04-9E4A-8835A9A29135}" type="sibTrans" cxnId="{216CA365-4D04-41C5-8F99-263E7109C53E}">
      <dgm:prSet/>
      <dgm:spPr/>
      <dgm:t>
        <a:bodyPr/>
        <a:lstStyle/>
        <a:p>
          <a:endParaRPr lang="en-US"/>
        </a:p>
      </dgm:t>
    </dgm:pt>
    <dgm:pt modelId="{9FF41FD2-F329-0449-9011-73C8C2833636}" type="pres">
      <dgm:prSet presAssocID="{DA836E2B-3BFC-426B-8787-8BBDA175DEDE}" presName="linear" presStyleCnt="0">
        <dgm:presLayoutVars>
          <dgm:animLvl val="lvl"/>
          <dgm:resizeHandles val="exact"/>
        </dgm:presLayoutVars>
      </dgm:prSet>
      <dgm:spPr/>
    </dgm:pt>
    <dgm:pt modelId="{169BDE58-E38D-4A4C-90A7-8D766BC4A395}" type="pres">
      <dgm:prSet presAssocID="{DEF8FC6C-6B62-4EE6-A39C-A8937E9A86E9}" presName="parentText" presStyleLbl="node1" presStyleIdx="0" presStyleCnt="4">
        <dgm:presLayoutVars>
          <dgm:chMax val="0"/>
          <dgm:bulletEnabled val="1"/>
        </dgm:presLayoutVars>
      </dgm:prSet>
      <dgm:spPr/>
    </dgm:pt>
    <dgm:pt modelId="{D9285E8C-CF50-544B-B2C0-025215DA4168}" type="pres">
      <dgm:prSet presAssocID="{354A5CD0-3193-463C-ADB6-FCE462BB969F}" presName="spacer" presStyleCnt="0"/>
      <dgm:spPr/>
    </dgm:pt>
    <dgm:pt modelId="{CDBC9222-C3DE-524E-B4AA-4B36B6714E08}" type="pres">
      <dgm:prSet presAssocID="{6014E591-18B3-4CCC-80CC-611A840EE488}" presName="parentText" presStyleLbl="node1" presStyleIdx="1" presStyleCnt="4">
        <dgm:presLayoutVars>
          <dgm:chMax val="0"/>
          <dgm:bulletEnabled val="1"/>
        </dgm:presLayoutVars>
      </dgm:prSet>
      <dgm:spPr/>
    </dgm:pt>
    <dgm:pt modelId="{875314F3-0AF9-E24A-9805-4CE43696E551}" type="pres">
      <dgm:prSet presAssocID="{DFF4974A-0F6F-4CCA-BAAF-9E9391CF744B}" presName="spacer" presStyleCnt="0"/>
      <dgm:spPr/>
    </dgm:pt>
    <dgm:pt modelId="{D38DD7A0-6D9A-3B44-AD28-C9C1A363069B}" type="pres">
      <dgm:prSet presAssocID="{D518F4CB-826A-4991-BFBE-5C932ACA3342}" presName="parentText" presStyleLbl="node1" presStyleIdx="2" presStyleCnt="4">
        <dgm:presLayoutVars>
          <dgm:chMax val="0"/>
          <dgm:bulletEnabled val="1"/>
        </dgm:presLayoutVars>
      </dgm:prSet>
      <dgm:spPr/>
    </dgm:pt>
    <dgm:pt modelId="{8EC2B7A6-C36C-8D4F-85A6-0F0D8C2CB6CB}" type="pres">
      <dgm:prSet presAssocID="{CBD91121-06CE-4673-A7A1-CA2F5D8AD9B8}" presName="spacer" presStyleCnt="0"/>
      <dgm:spPr/>
    </dgm:pt>
    <dgm:pt modelId="{D7387B8A-440E-9D4C-AC88-437563365FBC}" type="pres">
      <dgm:prSet presAssocID="{D314338A-F11E-4E71-829F-F6F700B7D810}" presName="parentText" presStyleLbl="node1" presStyleIdx="3" presStyleCnt="4">
        <dgm:presLayoutVars>
          <dgm:chMax val="0"/>
          <dgm:bulletEnabled val="1"/>
        </dgm:presLayoutVars>
      </dgm:prSet>
      <dgm:spPr/>
    </dgm:pt>
  </dgm:ptLst>
  <dgm:cxnLst>
    <dgm:cxn modelId="{42231F13-23F0-444F-B6C1-5CC257F0D68A}" type="presOf" srcId="{DA836E2B-3BFC-426B-8787-8BBDA175DEDE}" destId="{9FF41FD2-F329-0449-9011-73C8C2833636}" srcOrd="0" destOrd="0" presId="urn:microsoft.com/office/officeart/2005/8/layout/vList2"/>
    <dgm:cxn modelId="{9E3EDB20-3EF3-4E13-B5DE-83453196DB2C}" srcId="{DA836E2B-3BFC-426B-8787-8BBDA175DEDE}" destId="{DEF8FC6C-6B62-4EE6-A39C-A8937E9A86E9}" srcOrd="0" destOrd="0" parTransId="{8796A0AA-B067-42F7-A46F-01EA081D3305}" sibTransId="{354A5CD0-3193-463C-ADB6-FCE462BB969F}"/>
    <dgm:cxn modelId="{A5FAF520-61D2-FB43-959B-5D83F3380CF7}" type="presOf" srcId="{6014E591-18B3-4CCC-80CC-611A840EE488}" destId="{CDBC9222-C3DE-524E-B4AA-4B36B6714E08}" srcOrd="0" destOrd="0" presId="urn:microsoft.com/office/officeart/2005/8/layout/vList2"/>
    <dgm:cxn modelId="{2907E649-2391-7D43-8C24-9A55CC932A7F}" type="presOf" srcId="{D314338A-F11E-4E71-829F-F6F700B7D810}" destId="{D7387B8A-440E-9D4C-AC88-437563365FBC}" srcOrd="0" destOrd="0" presId="urn:microsoft.com/office/officeart/2005/8/layout/vList2"/>
    <dgm:cxn modelId="{9FB9774B-DD43-4C38-97F7-C11E9D0FB1BF}" srcId="{DA836E2B-3BFC-426B-8787-8BBDA175DEDE}" destId="{D518F4CB-826A-4991-BFBE-5C932ACA3342}" srcOrd="2" destOrd="0" parTransId="{FFA16616-F7A9-4A5B-ADD9-8BC79C292132}" sibTransId="{CBD91121-06CE-4673-A7A1-CA2F5D8AD9B8}"/>
    <dgm:cxn modelId="{216CA365-4D04-41C5-8F99-263E7109C53E}" srcId="{DA836E2B-3BFC-426B-8787-8BBDA175DEDE}" destId="{D314338A-F11E-4E71-829F-F6F700B7D810}" srcOrd="3" destOrd="0" parTransId="{02EE61EB-869B-43E8-BBBB-44F616AD04F6}" sibTransId="{3997557E-3E4D-4D04-9E4A-8835A9A29135}"/>
    <dgm:cxn modelId="{C0D55EBC-6136-7249-89C6-5B8AB65AA0E1}" type="presOf" srcId="{DEF8FC6C-6B62-4EE6-A39C-A8937E9A86E9}" destId="{169BDE58-E38D-4A4C-90A7-8D766BC4A395}" srcOrd="0" destOrd="0" presId="urn:microsoft.com/office/officeart/2005/8/layout/vList2"/>
    <dgm:cxn modelId="{F750CAE1-801C-8A4B-9A87-91D4C438C910}" type="presOf" srcId="{D518F4CB-826A-4991-BFBE-5C932ACA3342}" destId="{D38DD7A0-6D9A-3B44-AD28-C9C1A363069B}" srcOrd="0" destOrd="0" presId="urn:microsoft.com/office/officeart/2005/8/layout/vList2"/>
    <dgm:cxn modelId="{8FF866ED-C221-4388-968A-6A755F932786}" srcId="{DA836E2B-3BFC-426B-8787-8BBDA175DEDE}" destId="{6014E591-18B3-4CCC-80CC-611A840EE488}" srcOrd="1" destOrd="0" parTransId="{15CF84DC-53B5-4A4D-BA7C-FC6F1741AE55}" sibTransId="{DFF4974A-0F6F-4CCA-BAAF-9E9391CF744B}"/>
    <dgm:cxn modelId="{33C68F10-591E-AB46-974F-EDBD62A81D2C}" type="presParOf" srcId="{9FF41FD2-F329-0449-9011-73C8C2833636}" destId="{169BDE58-E38D-4A4C-90A7-8D766BC4A395}" srcOrd="0" destOrd="0" presId="urn:microsoft.com/office/officeart/2005/8/layout/vList2"/>
    <dgm:cxn modelId="{EC01BDC5-DC13-9642-8D36-A37578A1620D}" type="presParOf" srcId="{9FF41FD2-F329-0449-9011-73C8C2833636}" destId="{D9285E8C-CF50-544B-B2C0-025215DA4168}" srcOrd="1" destOrd="0" presId="urn:microsoft.com/office/officeart/2005/8/layout/vList2"/>
    <dgm:cxn modelId="{ED10ABEC-CBDE-2D42-84E9-425EC939BC87}" type="presParOf" srcId="{9FF41FD2-F329-0449-9011-73C8C2833636}" destId="{CDBC9222-C3DE-524E-B4AA-4B36B6714E08}" srcOrd="2" destOrd="0" presId="urn:microsoft.com/office/officeart/2005/8/layout/vList2"/>
    <dgm:cxn modelId="{04FDA418-D1EC-EE4E-8091-31E3B30483F5}" type="presParOf" srcId="{9FF41FD2-F329-0449-9011-73C8C2833636}" destId="{875314F3-0AF9-E24A-9805-4CE43696E551}" srcOrd="3" destOrd="0" presId="urn:microsoft.com/office/officeart/2005/8/layout/vList2"/>
    <dgm:cxn modelId="{7C51AC5E-78A7-5D47-AFBC-F4ECDED75F1D}" type="presParOf" srcId="{9FF41FD2-F329-0449-9011-73C8C2833636}" destId="{D38DD7A0-6D9A-3B44-AD28-C9C1A363069B}" srcOrd="4" destOrd="0" presId="urn:microsoft.com/office/officeart/2005/8/layout/vList2"/>
    <dgm:cxn modelId="{2BD29E12-40CB-DB49-AEFE-3214B7581449}" type="presParOf" srcId="{9FF41FD2-F329-0449-9011-73C8C2833636}" destId="{8EC2B7A6-C36C-8D4F-85A6-0F0D8C2CB6CB}" srcOrd="5" destOrd="0" presId="urn:microsoft.com/office/officeart/2005/8/layout/vList2"/>
    <dgm:cxn modelId="{44CDA5BC-C430-5143-8B4A-C5B78687D637}" type="presParOf" srcId="{9FF41FD2-F329-0449-9011-73C8C2833636}" destId="{D7387B8A-440E-9D4C-AC88-437563365FB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7BD32-D2FE-3D46-8470-DB9A853613D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BE14FC-83A0-FD47-ADC6-98E0CCE91308}">
      <dsp:nvSpPr>
        <dsp:cNvPr id="0" name=""/>
        <dsp:cNvSpPr/>
      </dsp:nvSpPr>
      <dsp:spPr>
        <a:xfrm>
          <a:off x="0" y="0"/>
          <a:ext cx="6492875" cy="5105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t>(b) The appointment of faculty to councils, committees, and task forces established in conjunction with Consultation to deal with academic and professional matters on the systemwide level shall be made by the Academic Senate; provided, however, that where such councils, committees, or task forces established in conjunction with Consultation have organizational representatives, these representatives shall be appointed by the respective organizations. </a:t>
          </a:r>
        </a:p>
      </dsp:txBody>
      <dsp:txXfrm>
        <a:off x="0" y="0"/>
        <a:ext cx="6492875" cy="5105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0C5AC1-4423-C34B-A17A-2FDD2275E47B}">
      <dsp:nvSpPr>
        <dsp:cNvPr id="0" name=""/>
        <dsp:cNvSpPr/>
      </dsp:nvSpPr>
      <dsp:spPr>
        <a:xfrm>
          <a:off x="795" y="927089"/>
          <a:ext cx="3100958" cy="18605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Agenda items for Consultation Council</a:t>
          </a:r>
        </a:p>
      </dsp:txBody>
      <dsp:txXfrm>
        <a:off x="795" y="927089"/>
        <a:ext cx="3100958" cy="1860575"/>
      </dsp:txXfrm>
    </dsp:sp>
    <dsp:sp modelId="{2AA95E22-4705-4D43-8F5B-D59C9DE0E7B2}">
      <dsp:nvSpPr>
        <dsp:cNvPr id="0" name=""/>
        <dsp:cNvSpPr/>
      </dsp:nvSpPr>
      <dsp:spPr>
        <a:xfrm>
          <a:off x="3411849" y="927089"/>
          <a:ext cx="3100958" cy="1860575"/>
        </a:xfrm>
        <a:prstGeom prst="rect">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Review of BoG items</a:t>
          </a:r>
        </a:p>
      </dsp:txBody>
      <dsp:txXfrm>
        <a:off x="3411849" y="927089"/>
        <a:ext cx="3100958" cy="1860575"/>
      </dsp:txXfrm>
    </dsp:sp>
    <dsp:sp modelId="{9824D1F3-BE05-DF42-AC06-9C8C0C0A6D12}">
      <dsp:nvSpPr>
        <dsp:cNvPr id="0" name=""/>
        <dsp:cNvSpPr/>
      </dsp:nvSpPr>
      <dsp:spPr>
        <a:xfrm>
          <a:off x="795" y="3097760"/>
          <a:ext cx="3100958" cy="1860575"/>
        </a:xfrm>
        <a:prstGeom prst="rect">
          <a:avLst/>
        </a:prstGeom>
        <a:gradFill rotWithShape="0">
          <a:gsLst>
            <a:gs pos="0">
              <a:schemeClr val="accent2">
                <a:hueOff val="-970242"/>
                <a:satOff val="-55952"/>
                <a:lumOff val="5752"/>
                <a:alphaOff val="0"/>
                <a:satMod val="103000"/>
                <a:lumMod val="102000"/>
                <a:tint val="94000"/>
              </a:schemeClr>
            </a:gs>
            <a:gs pos="50000">
              <a:schemeClr val="accent2">
                <a:hueOff val="-970242"/>
                <a:satOff val="-55952"/>
                <a:lumOff val="5752"/>
                <a:alphaOff val="0"/>
                <a:satMod val="110000"/>
                <a:lumMod val="100000"/>
                <a:shade val="100000"/>
              </a:schemeClr>
            </a:gs>
            <a:gs pos="100000">
              <a:schemeClr val="accent2">
                <a:hueOff val="-970242"/>
                <a:satOff val="-55952"/>
                <a:lumOff val="575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Provide input on policy discussion</a:t>
          </a:r>
        </a:p>
      </dsp:txBody>
      <dsp:txXfrm>
        <a:off x="795" y="3097760"/>
        <a:ext cx="3100958" cy="1860575"/>
      </dsp:txXfrm>
    </dsp:sp>
    <dsp:sp modelId="{78EAAB23-59F7-9A46-A5AC-028CD8C74FC4}">
      <dsp:nvSpPr>
        <dsp:cNvPr id="0" name=""/>
        <dsp:cNvSpPr/>
      </dsp:nvSpPr>
      <dsp:spPr>
        <a:xfrm>
          <a:off x="3411849" y="3097760"/>
          <a:ext cx="3100958" cy="1860575"/>
        </a:xfrm>
        <a:prstGeom prst="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How Consultation Council is working now</a:t>
          </a:r>
        </a:p>
      </dsp:txBody>
      <dsp:txXfrm>
        <a:off x="3411849" y="3097760"/>
        <a:ext cx="3100958" cy="18605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9BDE58-E38D-4A4C-90A7-8D766BC4A395}">
      <dsp:nvSpPr>
        <dsp:cNvPr id="0" name=""/>
        <dsp:cNvSpPr/>
      </dsp:nvSpPr>
      <dsp:spPr>
        <a:xfrm>
          <a:off x="0" y="597144"/>
          <a:ext cx="6513603" cy="111230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Guided Pathways: RP, CO</a:t>
          </a:r>
        </a:p>
      </dsp:txBody>
      <dsp:txXfrm>
        <a:off x="54298" y="651442"/>
        <a:ext cx="6405007" cy="1003708"/>
      </dsp:txXfrm>
    </dsp:sp>
    <dsp:sp modelId="{CDBC9222-C3DE-524E-B4AA-4B36B6714E08}">
      <dsp:nvSpPr>
        <dsp:cNvPr id="0" name=""/>
        <dsp:cNvSpPr/>
      </dsp:nvSpPr>
      <dsp:spPr>
        <a:xfrm>
          <a:off x="0" y="1790088"/>
          <a:ext cx="6513603" cy="1112304"/>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Minimum Qualifications and MWC:  CCCAOE, CO, Apprenticeship Council, CIOs</a:t>
          </a:r>
        </a:p>
      </dsp:txBody>
      <dsp:txXfrm>
        <a:off x="54298" y="1844386"/>
        <a:ext cx="6405007" cy="1003708"/>
      </dsp:txXfrm>
    </dsp:sp>
    <dsp:sp modelId="{D38DD7A0-6D9A-3B44-AD28-C9C1A363069B}">
      <dsp:nvSpPr>
        <dsp:cNvPr id="0" name=""/>
        <dsp:cNvSpPr/>
      </dsp:nvSpPr>
      <dsp:spPr>
        <a:xfrm>
          <a:off x="0" y="2983033"/>
          <a:ext cx="6513603" cy="1112304"/>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Curriculum:  CIOs, CO</a:t>
          </a:r>
        </a:p>
      </dsp:txBody>
      <dsp:txXfrm>
        <a:off x="54298" y="3037331"/>
        <a:ext cx="6405007" cy="1003708"/>
      </dsp:txXfrm>
    </dsp:sp>
    <dsp:sp modelId="{D7387B8A-440E-9D4C-AC88-437563365FBC}">
      <dsp:nvSpPr>
        <dsp:cNvPr id="0" name=""/>
        <dsp:cNvSpPr/>
      </dsp:nvSpPr>
      <dsp:spPr>
        <a:xfrm>
          <a:off x="0" y="4175977"/>
          <a:ext cx="6513603" cy="111230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Faculty Diversification:  CIOs, CCLC, CO</a:t>
          </a:r>
        </a:p>
      </dsp:txBody>
      <dsp:txXfrm>
        <a:off x="54298" y="4230275"/>
        <a:ext cx="6405007" cy="100370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t>4/9/19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t>‹#›</a:t>
            </a:fld>
            <a:endParaRPr lang="en-US" dirty="0"/>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0438">
              <a:defRPr sz="3600">
                <a:solidFill>
                  <a:srgbClr val="000000"/>
                </a:solidFill>
                <a:latin typeface="Arial" panose="020B0604020202020204" pitchFamily="34" charset="0"/>
                <a:ea typeface="ＭＳ Ｐゴシック" panose="020B0600070205080204" pitchFamily="34" charset="-128"/>
              </a:defRPr>
            </a:lvl1pPr>
            <a:lvl2pPr marL="39493825" indent="-39017575" defTabSz="960438">
              <a:defRPr sz="3600">
                <a:solidFill>
                  <a:srgbClr val="000000"/>
                </a:solidFill>
                <a:latin typeface="Arial" panose="020B0604020202020204" pitchFamily="34" charset="0"/>
                <a:ea typeface="ＭＳ Ｐゴシック" panose="020B0600070205080204" pitchFamily="34" charset="-128"/>
              </a:defRPr>
            </a:lvl2pPr>
            <a:lvl3pPr marL="1143000" indent="-228600" defTabSz="960438">
              <a:defRPr sz="3600">
                <a:solidFill>
                  <a:srgbClr val="000000"/>
                </a:solidFill>
                <a:latin typeface="Arial" panose="020B0604020202020204" pitchFamily="34" charset="0"/>
                <a:ea typeface="ＭＳ Ｐゴシック" panose="020B0600070205080204" pitchFamily="34" charset="-128"/>
              </a:defRPr>
            </a:lvl3pPr>
            <a:lvl4pPr marL="1600200" indent="-228600" defTabSz="960438">
              <a:defRPr sz="3600">
                <a:solidFill>
                  <a:srgbClr val="000000"/>
                </a:solidFill>
                <a:latin typeface="Arial" panose="020B0604020202020204" pitchFamily="34" charset="0"/>
                <a:ea typeface="ＭＳ Ｐゴシック" panose="020B0600070205080204" pitchFamily="34" charset="-128"/>
              </a:defRPr>
            </a:lvl4pPr>
            <a:lvl5pPr marL="2057400" indent="-228600" defTabSz="960438">
              <a:defRPr sz="3600">
                <a:solidFill>
                  <a:srgbClr val="000000"/>
                </a:solidFill>
                <a:latin typeface="Arial" panose="020B0604020202020204" pitchFamily="34" charset="0"/>
                <a:ea typeface="ＭＳ Ｐゴシック" panose="020B0600070205080204" pitchFamily="34" charset="-128"/>
              </a:defRPr>
            </a:lvl5pPr>
            <a:lvl6pPr marL="25146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8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90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62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C1DA7B1F-70CD-494B-9832-7D7F3613B88B}" type="slidenum">
              <a:rPr lang="en-US" altLang="en-US" sz="1200" smtClean="0">
                <a:solidFill>
                  <a:schemeClr val="tx1"/>
                </a:solidFill>
                <a:latin typeface="Times New Roman" panose="02020603050405020304" pitchFamily="18" charset="0"/>
              </a:rPr>
              <a:pPr/>
              <a:t>6</a:t>
            </a:fld>
            <a:endParaRPr lang="en-US" altLang="en-US" sz="1200">
              <a:solidFill>
                <a:schemeClr val="tx1"/>
              </a:solidFill>
              <a:latin typeface="Times New Roman" panose="02020603050405020304" pitchFamily="18"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ea typeface="ＭＳ Ｐゴシック" panose="020B0600070205080204" pitchFamily="34" charset="-128"/>
                <a:cs typeface="Arial" panose="020B0604020202020204" pitchFamily="34" charset="0"/>
              </a:rPr>
              <a:t>Note—academic senates, not faculty.  It is the AS when not specifically naming the bargaining agent.</a:t>
            </a:r>
          </a:p>
        </p:txBody>
      </p:sp>
    </p:spTree>
    <p:extLst>
      <p:ext uri="{BB962C8B-B14F-4D97-AF65-F5344CB8AC3E}">
        <p14:creationId xmlns:p14="http://schemas.microsoft.com/office/powerpoint/2010/main" val="796010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0438">
              <a:defRPr sz="3600">
                <a:solidFill>
                  <a:srgbClr val="000000"/>
                </a:solidFill>
                <a:latin typeface="Arial" panose="020B0604020202020204" pitchFamily="34" charset="0"/>
                <a:ea typeface="ＭＳ Ｐゴシック" panose="020B0600070205080204" pitchFamily="34" charset="-128"/>
              </a:defRPr>
            </a:lvl1pPr>
            <a:lvl2pPr marL="39493825" indent="-39017575" defTabSz="960438">
              <a:defRPr sz="3600">
                <a:solidFill>
                  <a:srgbClr val="000000"/>
                </a:solidFill>
                <a:latin typeface="Arial" panose="020B0604020202020204" pitchFamily="34" charset="0"/>
                <a:ea typeface="ＭＳ Ｐゴシック" panose="020B0600070205080204" pitchFamily="34" charset="-128"/>
              </a:defRPr>
            </a:lvl2pPr>
            <a:lvl3pPr marL="1143000" indent="-228600" defTabSz="960438">
              <a:defRPr sz="3600">
                <a:solidFill>
                  <a:srgbClr val="000000"/>
                </a:solidFill>
                <a:latin typeface="Arial" panose="020B0604020202020204" pitchFamily="34" charset="0"/>
                <a:ea typeface="ＭＳ Ｐゴシック" panose="020B0600070205080204" pitchFamily="34" charset="-128"/>
              </a:defRPr>
            </a:lvl3pPr>
            <a:lvl4pPr marL="1600200" indent="-228600" defTabSz="960438">
              <a:defRPr sz="3600">
                <a:solidFill>
                  <a:srgbClr val="000000"/>
                </a:solidFill>
                <a:latin typeface="Arial" panose="020B0604020202020204" pitchFamily="34" charset="0"/>
                <a:ea typeface="ＭＳ Ｐゴシック" panose="020B0600070205080204" pitchFamily="34" charset="-128"/>
              </a:defRPr>
            </a:lvl4pPr>
            <a:lvl5pPr marL="2057400" indent="-228600" defTabSz="960438">
              <a:defRPr sz="3600">
                <a:solidFill>
                  <a:srgbClr val="000000"/>
                </a:solidFill>
                <a:latin typeface="Arial" panose="020B0604020202020204" pitchFamily="34" charset="0"/>
                <a:ea typeface="ＭＳ Ｐゴシック" panose="020B0600070205080204" pitchFamily="34" charset="-128"/>
              </a:defRPr>
            </a:lvl5pPr>
            <a:lvl6pPr marL="25146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8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90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62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D085C810-1567-409D-AE86-7FDB6481D6F5}" type="slidenum">
              <a:rPr lang="en-US" altLang="en-US" sz="1200" smtClean="0">
                <a:solidFill>
                  <a:schemeClr val="tx1"/>
                </a:solidFill>
                <a:latin typeface="Times New Roman" panose="02020603050405020304" pitchFamily="18" charset="0"/>
              </a:rPr>
              <a:pPr/>
              <a:t>7</a:t>
            </a:fld>
            <a:endParaRPr lang="en-US" altLang="en-US" sz="1200">
              <a:solidFill>
                <a:schemeClr val="tx1"/>
              </a:solidFill>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072795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0438">
              <a:defRPr sz="3600">
                <a:solidFill>
                  <a:srgbClr val="000000"/>
                </a:solidFill>
                <a:latin typeface="Arial" panose="020B0604020202020204" pitchFamily="34" charset="0"/>
                <a:ea typeface="ＭＳ Ｐゴシック" panose="020B0600070205080204" pitchFamily="34" charset="-128"/>
              </a:defRPr>
            </a:lvl1pPr>
            <a:lvl2pPr marL="39493825" indent="-39017575" defTabSz="960438">
              <a:defRPr sz="3600">
                <a:solidFill>
                  <a:srgbClr val="000000"/>
                </a:solidFill>
                <a:latin typeface="Arial" panose="020B0604020202020204" pitchFamily="34" charset="0"/>
                <a:ea typeface="ＭＳ Ｐゴシック" panose="020B0600070205080204" pitchFamily="34" charset="-128"/>
              </a:defRPr>
            </a:lvl2pPr>
            <a:lvl3pPr marL="1143000" indent="-228600" defTabSz="960438">
              <a:defRPr sz="3600">
                <a:solidFill>
                  <a:srgbClr val="000000"/>
                </a:solidFill>
                <a:latin typeface="Arial" panose="020B0604020202020204" pitchFamily="34" charset="0"/>
                <a:ea typeface="ＭＳ Ｐゴシック" panose="020B0600070205080204" pitchFamily="34" charset="-128"/>
              </a:defRPr>
            </a:lvl3pPr>
            <a:lvl4pPr marL="1600200" indent="-228600" defTabSz="960438">
              <a:defRPr sz="3600">
                <a:solidFill>
                  <a:srgbClr val="000000"/>
                </a:solidFill>
                <a:latin typeface="Arial" panose="020B0604020202020204" pitchFamily="34" charset="0"/>
                <a:ea typeface="ＭＳ Ｐゴシック" panose="020B0600070205080204" pitchFamily="34" charset="-128"/>
              </a:defRPr>
            </a:lvl4pPr>
            <a:lvl5pPr marL="2057400" indent="-228600" defTabSz="960438">
              <a:defRPr sz="3600">
                <a:solidFill>
                  <a:srgbClr val="000000"/>
                </a:solidFill>
                <a:latin typeface="Arial" panose="020B0604020202020204" pitchFamily="34" charset="0"/>
                <a:ea typeface="ＭＳ Ｐゴシック" panose="020B0600070205080204" pitchFamily="34" charset="-128"/>
              </a:defRPr>
            </a:lvl5pPr>
            <a:lvl6pPr marL="25146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6pPr>
            <a:lvl7pPr marL="29718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7pPr>
            <a:lvl8pPr marL="34290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8pPr>
            <a:lvl9pPr marL="3886200" indent="-228600" defTabSz="960438" eaLnBrk="0" fontAlgn="base" hangingPunct="0">
              <a:spcBef>
                <a:spcPct val="0"/>
              </a:spcBef>
              <a:spcAft>
                <a:spcPct val="0"/>
              </a:spcAft>
              <a:defRPr sz="3600">
                <a:solidFill>
                  <a:srgbClr val="000000"/>
                </a:solidFill>
                <a:latin typeface="Arial" panose="020B0604020202020204" pitchFamily="34" charset="0"/>
                <a:ea typeface="ＭＳ Ｐゴシック" panose="020B0600070205080204" pitchFamily="34" charset="-128"/>
              </a:defRPr>
            </a:lvl9pPr>
          </a:lstStyle>
          <a:p>
            <a:fld id="{D085C810-1567-409D-AE86-7FDB6481D6F5}" type="slidenum">
              <a:rPr lang="en-US" altLang="en-US" sz="1200" smtClean="0">
                <a:solidFill>
                  <a:schemeClr val="tx1"/>
                </a:solidFill>
                <a:latin typeface="Times New Roman" panose="02020603050405020304" pitchFamily="18" charset="0"/>
              </a:rPr>
              <a:pPr/>
              <a:t>8</a:t>
            </a:fld>
            <a:endParaRPr lang="en-US" altLang="en-US" sz="1200">
              <a:solidFill>
                <a:schemeClr val="tx1"/>
              </a:solidFill>
              <a:latin typeface="Times New Roman" panose="02020603050405020304"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Arial" panose="020B0604020202020204" pitchFamily="34" charset="0"/>
              </a:rPr>
              <a:t>Discuss issues affecting both organizations and ways to move forward</a:t>
            </a:r>
          </a:p>
        </p:txBody>
      </p:sp>
    </p:spTree>
    <p:extLst>
      <p:ext uri="{BB962C8B-B14F-4D97-AF65-F5344CB8AC3E}">
        <p14:creationId xmlns:p14="http://schemas.microsoft.com/office/powerpoint/2010/main" val="1480718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extranet.cccco.edu</a:t>
            </a:r>
            <a:r>
              <a:rPr lang="en-US" dirty="0"/>
              <a:t>/Portals/1/</a:t>
            </a:r>
            <a:r>
              <a:rPr lang="en-US" dirty="0" err="1"/>
              <a:t>ExecutiveOffice</a:t>
            </a:r>
            <a:r>
              <a:rPr lang="en-US" dirty="0"/>
              <a:t>/Consultation/Handbook/07.2018-Consultation-C-Handbook_CCCCO.pdf </a:t>
            </a:r>
          </a:p>
        </p:txBody>
      </p:sp>
      <p:sp>
        <p:nvSpPr>
          <p:cNvPr id="4" name="Slide Number Placeholder 3"/>
          <p:cNvSpPr>
            <a:spLocks noGrp="1"/>
          </p:cNvSpPr>
          <p:nvPr>
            <p:ph type="sldNum" sz="quarter" idx="5"/>
          </p:nvPr>
        </p:nvSpPr>
        <p:spPr/>
        <p:txBody>
          <a:bodyPr/>
          <a:lstStyle/>
          <a:p>
            <a:fld id="{82C30568-8513-8240-B838-EF6D2CD343DD}" type="slidenum">
              <a:rPr lang="en-US" smtClean="0"/>
              <a:t>10</a:t>
            </a:fld>
            <a:endParaRPr lang="en-US" dirty="0"/>
          </a:p>
        </p:txBody>
      </p:sp>
    </p:spTree>
    <p:extLst>
      <p:ext uri="{BB962C8B-B14F-4D97-AF65-F5344CB8AC3E}">
        <p14:creationId xmlns:p14="http://schemas.microsoft.com/office/powerpoint/2010/main" val="1862073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2C30568-8513-8240-B838-EF6D2CD343DD}" type="slidenum">
              <a:rPr lang="en-US" smtClean="0"/>
              <a:t>11</a:t>
            </a:fld>
            <a:endParaRPr lang="en-US" dirty="0"/>
          </a:p>
        </p:txBody>
      </p:sp>
    </p:spTree>
    <p:extLst>
      <p:ext uri="{BB962C8B-B14F-4D97-AF65-F5344CB8AC3E}">
        <p14:creationId xmlns:p14="http://schemas.microsoft.com/office/powerpoint/2010/main" val="4279290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Address how this works at the local level also</a:t>
            </a:r>
          </a:p>
        </p:txBody>
      </p:sp>
      <p:sp>
        <p:nvSpPr>
          <p:cNvPr id="4" name="Slide Number Placeholder 3"/>
          <p:cNvSpPr>
            <a:spLocks noGrp="1"/>
          </p:cNvSpPr>
          <p:nvPr>
            <p:ph type="sldNum" sz="quarter" idx="5"/>
          </p:nvPr>
        </p:nvSpPr>
        <p:spPr/>
        <p:txBody>
          <a:bodyPr/>
          <a:lstStyle/>
          <a:p>
            <a:fld id="{82C30568-8513-8240-B838-EF6D2CD343DD}" type="slidenum">
              <a:rPr lang="en-US" smtClean="0"/>
              <a:t>18</a:t>
            </a:fld>
            <a:endParaRPr lang="en-US" dirty="0"/>
          </a:p>
        </p:txBody>
      </p:sp>
    </p:spTree>
    <p:extLst>
      <p:ext uri="{BB962C8B-B14F-4D97-AF65-F5344CB8AC3E}">
        <p14:creationId xmlns:p14="http://schemas.microsoft.com/office/powerpoint/2010/main" val="3482638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100" dirty="0"/>
              <a:t>TIME BENDER!</a:t>
            </a:r>
          </a:p>
        </p:txBody>
      </p:sp>
      <p:sp>
        <p:nvSpPr>
          <p:cNvPr id="4" name="Slide Number Placeholder 3"/>
          <p:cNvSpPr>
            <a:spLocks noGrp="1"/>
          </p:cNvSpPr>
          <p:nvPr>
            <p:ph type="sldNum" sz="quarter" idx="10"/>
          </p:nvPr>
        </p:nvSpPr>
        <p:spPr/>
        <p:txBody>
          <a:bodyPr/>
          <a:lstStyle/>
          <a:p>
            <a:fld id="{A898C551-7708-9B49-90E3-D153F408E572}" type="slidenum">
              <a:rPr lang="en-US" smtClean="0"/>
              <a:t>19</a:t>
            </a:fld>
            <a:endParaRPr lang="en-US"/>
          </a:p>
        </p:txBody>
      </p:sp>
    </p:spTree>
    <p:extLst>
      <p:ext uri="{BB962C8B-B14F-4D97-AF65-F5344CB8AC3E}">
        <p14:creationId xmlns:p14="http://schemas.microsoft.com/office/powerpoint/2010/main" val="29090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07172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22160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170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5610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81822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5DA3E-D01E-AD41-B24A-0A697DB152BE}" type="datetimeFigureOut">
              <a:rPr lang="en-US" smtClean="0"/>
              <a:t>4/9/19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4390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5DA3E-D01E-AD41-B24A-0A697DB152BE}" type="datetimeFigureOut">
              <a:rPr lang="en-US" smtClean="0"/>
              <a:t>4/9/19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8596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t>4/9/19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08843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t>4/9/19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8041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4/9/19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71959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4/9/19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81100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alpha val="0"/>
              </a:schemeClr>
            </a:gs>
            <a:gs pos="100000">
              <a:schemeClr val="accent3">
                <a:lumMod val="45000"/>
                <a:lumOff val="55000"/>
              </a:schemeClr>
            </a:gs>
            <a:gs pos="100000">
              <a:schemeClr val="accent3">
                <a:lumMod val="0"/>
                <a:lumOff val="100000"/>
                <a:alpha val="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5DA3E-D01E-AD41-B24A-0A697DB152BE}" type="datetimeFigureOut">
              <a:rPr lang="en-US" smtClean="0"/>
              <a:t>4/9/19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3D756-718A-164E-9CE8-738637616EB4}" type="slidenum">
              <a:rPr lang="en-US" smtClean="0"/>
              <a:t>‹#›</a:t>
            </a:fld>
            <a:endParaRPr lang="en-US" dirty="0"/>
          </a:p>
        </p:txBody>
      </p:sp>
    </p:spTree>
    <p:extLst>
      <p:ext uri="{BB962C8B-B14F-4D97-AF65-F5344CB8AC3E}">
        <p14:creationId xmlns:p14="http://schemas.microsoft.com/office/powerpoint/2010/main" val="136474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https://mail.cabrillo.edu/Session/WINDOWS/Desktop/Adobe%20Acrobat/ccccio-d2%20(Ben%20Bull).jpg"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3" Type="http://schemas.openxmlformats.org/officeDocument/2006/relationships/image" Target="../media/image10.tif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1.tiff"/></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6094105" y="802955"/>
            <a:ext cx="4977976" cy="2182993"/>
          </a:xfrm>
        </p:spPr>
        <p:txBody>
          <a:bodyPr vert="horz" lIns="91440" tIns="45720" rIns="91440" bIns="45720" rtlCol="0" anchor="ctr">
            <a:normAutofit fontScale="90000"/>
          </a:bodyPr>
          <a:lstStyle/>
          <a:p>
            <a:pPr algn="l"/>
            <a:r>
              <a:rPr lang="en-US" sz="4000" kern="1200" dirty="0">
                <a:solidFill>
                  <a:srgbClr val="000000"/>
                </a:solidFill>
                <a:latin typeface="+mj-lt"/>
                <a:ea typeface="+mj-ea"/>
                <a:cs typeface="+mj-cs"/>
              </a:rPr>
              <a:t>Collegiality and Leadership, The Role of Academic Senates as Agents of Change</a:t>
            </a:r>
          </a:p>
        </p:txBody>
      </p:sp>
      <p:sp>
        <p:nvSpPr>
          <p:cNvPr id="13"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p:cNvSpPr>
            <a:spLocks noGrp="1"/>
          </p:cNvSpPr>
          <p:nvPr>
            <p:ph type="subTitle" idx="1"/>
          </p:nvPr>
        </p:nvSpPr>
        <p:spPr>
          <a:xfrm>
            <a:off x="6094104" y="3215640"/>
            <a:ext cx="5396856" cy="2923941"/>
          </a:xfrm>
        </p:spPr>
        <p:txBody>
          <a:bodyPr vert="horz" lIns="91440" tIns="45720" rIns="91440" bIns="45720" rtlCol="0" anchor="ctr">
            <a:normAutofit/>
          </a:bodyPr>
          <a:lstStyle/>
          <a:p>
            <a:pPr algn="l"/>
            <a:r>
              <a:rPr lang="en-US" sz="2600" dirty="0">
                <a:solidFill>
                  <a:srgbClr val="000000"/>
                </a:solidFill>
              </a:rPr>
              <a:t>John Stanskas, ASCCC President</a:t>
            </a:r>
          </a:p>
          <a:p>
            <a:pPr algn="l"/>
            <a:r>
              <a:rPr lang="en-US" sz="2600" dirty="0">
                <a:solidFill>
                  <a:srgbClr val="000000"/>
                </a:solidFill>
              </a:rPr>
              <a:t>Kelly Fowler, CCCCIO President</a:t>
            </a:r>
          </a:p>
          <a:p>
            <a:pPr algn="l"/>
            <a:endParaRPr lang="en-US" sz="2000" dirty="0">
              <a:solidFill>
                <a:srgbClr val="000000"/>
              </a:solidFill>
            </a:endParaRPr>
          </a:p>
          <a:p>
            <a:pPr algn="l"/>
            <a:endParaRPr lang="en-US" sz="2000" dirty="0">
              <a:solidFill>
                <a:srgbClr val="000000"/>
              </a:solidFill>
            </a:endParaRPr>
          </a:p>
          <a:p>
            <a:pPr algn="l"/>
            <a:r>
              <a:rPr lang="en-US" sz="1800" dirty="0">
                <a:solidFill>
                  <a:srgbClr val="FF0000"/>
                </a:solidFill>
              </a:rPr>
              <a:t>Spring Plenary Session, April 11, 2019</a:t>
            </a:r>
          </a:p>
        </p:txBody>
      </p:sp>
      <p:pic>
        <p:nvPicPr>
          <p:cNvPr id="6" name="Picture 5">
            <a:extLst>
              <a:ext uri="{FF2B5EF4-FFF2-40B4-BE49-F238E27FC236}">
                <a16:creationId xmlns:a16="http://schemas.microsoft.com/office/drawing/2014/main" id="{48E73611-12F9-E44E-A387-283CD22B060F}"/>
              </a:ext>
            </a:extLst>
          </p:cNvPr>
          <p:cNvPicPr>
            <a:picLocks noChangeAspect="1"/>
          </p:cNvPicPr>
          <p:nvPr/>
        </p:nvPicPr>
        <p:blipFill>
          <a:blip r:embed="rId3"/>
          <a:stretch>
            <a:fillRect/>
          </a:stretch>
        </p:blipFill>
        <p:spPr>
          <a:xfrm>
            <a:off x="-42390" y="2600560"/>
            <a:ext cx="5000438" cy="1145352"/>
          </a:xfrm>
          <a:prstGeom prst="rect">
            <a:avLst/>
          </a:prstGeom>
        </p:spPr>
      </p:pic>
      <p:sp>
        <p:nvSpPr>
          <p:cNvPr id="4" name="Rectangle 2">
            <a:extLst>
              <a:ext uri="{FF2B5EF4-FFF2-40B4-BE49-F238E27FC236}">
                <a16:creationId xmlns:a16="http://schemas.microsoft.com/office/drawing/2014/main" id="{38F30AEB-2F7D-AF43-87ED-0781F0B89657}"/>
              </a:ext>
            </a:extLst>
          </p:cNvPr>
          <p:cNvSpPr>
            <a:spLocks noChangeArrowheads="1"/>
          </p:cNvSpPr>
          <p:nvPr/>
        </p:nvSpPr>
        <p:spPr bwMode="auto">
          <a:xfrm>
            <a:off x="1107150" y="373985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ccccio-d2 (Ben Bull)">
            <a:extLst>
              <a:ext uri="{FF2B5EF4-FFF2-40B4-BE49-F238E27FC236}">
                <a16:creationId xmlns:a16="http://schemas.microsoft.com/office/drawing/2014/main" id="{3488D2A3-D788-6149-B1B4-AE857F91E773}"/>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371979" y="4118116"/>
            <a:ext cx="2171700"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p:txBody>
          <a:bodyPr>
            <a:normAutofit/>
          </a:bodyPr>
          <a:lstStyle/>
          <a:p>
            <a:r>
              <a:rPr lang="en-US" sz="5400" b="1" dirty="0" err="1">
                <a:solidFill>
                  <a:schemeClr val="tx1">
                    <a:lumMod val="50000"/>
                    <a:lumOff val="50000"/>
                  </a:schemeClr>
                </a:solidFill>
                <a:cs typeface="Times New Roman" panose="02020603050405020304" pitchFamily="18" charset="0"/>
              </a:rPr>
              <a:t>BoG</a:t>
            </a:r>
            <a:r>
              <a:rPr lang="en-US" sz="5400" b="1" dirty="0">
                <a:solidFill>
                  <a:schemeClr val="tx1">
                    <a:lumMod val="50000"/>
                    <a:lumOff val="50000"/>
                  </a:schemeClr>
                </a:solidFill>
                <a:cs typeface="Times New Roman" panose="02020603050405020304" pitchFamily="18" charset="0"/>
              </a:rPr>
              <a:t> Policy on Consultation</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838200" y="1825625"/>
            <a:ext cx="10515600" cy="5468310"/>
          </a:xfrm>
        </p:spPr>
        <p:txBody>
          <a:bodyPr>
            <a:noAutofit/>
          </a:bodyPr>
          <a:lstStyle/>
          <a:p>
            <a:r>
              <a:rPr lang="en-US" dirty="0"/>
              <a:t>The Consultation Process shall have as its purposes to: </a:t>
            </a:r>
            <a:endParaRPr lang="en-US" sz="2000" dirty="0"/>
          </a:p>
          <a:p>
            <a:r>
              <a:rPr lang="en-US" dirty="0"/>
              <a:t>(a)  assist the Board of Governors in its statutory roles; </a:t>
            </a:r>
            <a:endParaRPr lang="en-US" sz="2000" dirty="0"/>
          </a:p>
          <a:p>
            <a:r>
              <a:rPr lang="en-US" dirty="0"/>
              <a:t>(b)  enhance the effectiveness of the colleges in achieving their established mission; </a:t>
            </a:r>
            <a:endParaRPr lang="en-US" sz="2000" dirty="0"/>
          </a:p>
          <a:p>
            <a:r>
              <a:rPr lang="en-US" dirty="0"/>
              <a:t>(c)  improve trust, communication, and mutual understanding between the systemwide governing body and the districts and institutions; </a:t>
            </a:r>
            <a:endParaRPr lang="en-US" sz="2000" dirty="0"/>
          </a:p>
          <a:p>
            <a:r>
              <a:rPr lang="en-US" dirty="0"/>
              <a:t>(d)  provide a structure for collaborative leadership that aims to maximize a sense of shared vision and common purpose within the California Community Colleges; and, </a:t>
            </a:r>
            <a:endParaRPr lang="en-US" sz="2000" dirty="0"/>
          </a:p>
          <a:p>
            <a:r>
              <a:rPr lang="en-US" dirty="0"/>
              <a:t>(e)  make educational decisions which are in the best interests of the students, the system, and the State. </a:t>
            </a:r>
            <a:endParaRPr lang="en-US" sz="2000" dirty="0"/>
          </a:p>
          <a:p>
            <a:pPr marL="457200" indent="-457200">
              <a:lnSpc>
                <a:spcPct val="120000"/>
              </a:lnSpc>
              <a:spcBef>
                <a:spcPts val="0"/>
              </a:spcBef>
              <a:buFont typeface="+mj-lt"/>
              <a:buAutoNum type="arabicPeriod"/>
            </a:pPr>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E980D90B-C712-DB47-9F16-988818B2B67F}"/>
              </a:ext>
            </a:extLst>
          </p:cNvPr>
          <p:cNvPicPr>
            <a:picLocks noChangeAspect="1"/>
          </p:cNvPicPr>
          <p:nvPr/>
        </p:nvPicPr>
        <p:blipFill>
          <a:blip r:embed="rId3"/>
          <a:stretch>
            <a:fillRect/>
          </a:stretch>
        </p:blipFill>
        <p:spPr>
          <a:xfrm>
            <a:off x="9398635" y="1349375"/>
            <a:ext cx="1143000" cy="952500"/>
          </a:xfrm>
          <a:prstGeom prst="rect">
            <a:avLst/>
          </a:prstGeom>
        </p:spPr>
      </p:pic>
      <p:pic>
        <p:nvPicPr>
          <p:cNvPr id="7" name="Picture 6">
            <a:extLst>
              <a:ext uri="{FF2B5EF4-FFF2-40B4-BE49-F238E27FC236}">
                <a16:creationId xmlns:a16="http://schemas.microsoft.com/office/drawing/2014/main" id="{70FA52A9-D882-344A-9844-E1662CCF6FEB}"/>
              </a:ext>
            </a:extLst>
          </p:cNvPr>
          <p:cNvPicPr>
            <a:picLocks noChangeAspect="1"/>
          </p:cNvPicPr>
          <p:nvPr/>
        </p:nvPicPr>
        <p:blipFill>
          <a:blip r:embed="rId4"/>
          <a:stretch>
            <a:fillRect/>
          </a:stretch>
        </p:blipFill>
        <p:spPr>
          <a:xfrm>
            <a:off x="10831195" y="1027906"/>
            <a:ext cx="393700" cy="317500"/>
          </a:xfrm>
          <a:prstGeom prst="rect">
            <a:avLst/>
          </a:prstGeom>
        </p:spPr>
      </p:pic>
    </p:spTree>
    <p:extLst>
      <p:ext uri="{BB962C8B-B14F-4D97-AF65-F5344CB8AC3E}">
        <p14:creationId xmlns:p14="http://schemas.microsoft.com/office/powerpoint/2010/main" val="2358337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p:txBody>
          <a:bodyPr>
            <a:normAutofit/>
          </a:bodyPr>
          <a:lstStyle/>
          <a:p>
            <a:r>
              <a:rPr lang="en-US" sz="5400" b="1" dirty="0">
                <a:solidFill>
                  <a:schemeClr val="tx1">
                    <a:lumMod val="50000"/>
                    <a:lumOff val="50000"/>
                  </a:schemeClr>
                </a:solidFill>
                <a:cs typeface="Times New Roman" panose="02020603050405020304" pitchFamily="18" charset="0"/>
              </a:rPr>
              <a:t>CCCCIO and ASCCC Collaboration</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838200" y="2353469"/>
            <a:ext cx="10386695" cy="4940466"/>
          </a:xfrm>
        </p:spPr>
        <p:txBody>
          <a:bodyPr>
            <a:noAutofit/>
          </a:bodyPr>
          <a:lstStyle/>
          <a:p>
            <a:pPr marL="0" indent="0">
              <a:buNone/>
            </a:pPr>
            <a:r>
              <a:rPr lang="en-US" sz="3600" dirty="0"/>
              <a:t>At the system level, the Academic Senate functions from the perspective of the best interest of students from the faculty perspective</a:t>
            </a:r>
          </a:p>
          <a:p>
            <a:pPr marL="0" indent="0">
              <a:buNone/>
            </a:pPr>
            <a:r>
              <a:rPr lang="en-US" sz="3600" dirty="0"/>
              <a:t>Our CIO colleagues balance this with regulatory and statutory compliance requirements and budgetary constraints</a:t>
            </a:r>
          </a:p>
          <a:p>
            <a:pPr marL="0" indent="0">
              <a:buNone/>
            </a:pPr>
            <a:endParaRPr lang="en-US" sz="3600" dirty="0"/>
          </a:p>
          <a:p>
            <a:pPr marL="0" indent="0">
              <a:buNone/>
            </a:pPr>
            <a:r>
              <a:rPr lang="en-US" sz="3600" dirty="0"/>
              <a:t>Together, we generally create a balanced perspective that is both student centered and compliant</a:t>
            </a:r>
          </a:p>
          <a:p>
            <a:pPr marL="457200" indent="-457200">
              <a:lnSpc>
                <a:spcPct val="120000"/>
              </a:lnSpc>
              <a:spcBef>
                <a:spcPts val="0"/>
              </a:spcBef>
              <a:buFont typeface="+mj-lt"/>
              <a:buAutoNum type="arabicPeriod"/>
            </a:pPr>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E980D90B-C712-DB47-9F16-988818B2B67F}"/>
              </a:ext>
            </a:extLst>
          </p:cNvPr>
          <p:cNvPicPr>
            <a:picLocks noChangeAspect="1"/>
          </p:cNvPicPr>
          <p:nvPr/>
        </p:nvPicPr>
        <p:blipFill>
          <a:blip r:embed="rId3"/>
          <a:stretch>
            <a:fillRect/>
          </a:stretch>
        </p:blipFill>
        <p:spPr>
          <a:xfrm>
            <a:off x="9398635" y="1349375"/>
            <a:ext cx="1143000" cy="952500"/>
          </a:xfrm>
          <a:prstGeom prst="rect">
            <a:avLst/>
          </a:prstGeom>
        </p:spPr>
      </p:pic>
      <p:pic>
        <p:nvPicPr>
          <p:cNvPr id="7" name="Picture 6">
            <a:extLst>
              <a:ext uri="{FF2B5EF4-FFF2-40B4-BE49-F238E27FC236}">
                <a16:creationId xmlns:a16="http://schemas.microsoft.com/office/drawing/2014/main" id="{70FA52A9-D882-344A-9844-E1662CCF6FEB}"/>
              </a:ext>
            </a:extLst>
          </p:cNvPr>
          <p:cNvPicPr>
            <a:picLocks noChangeAspect="1"/>
          </p:cNvPicPr>
          <p:nvPr/>
        </p:nvPicPr>
        <p:blipFill>
          <a:blip r:embed="rId4"/>
          <a:stretch>
            <a:fillRect/>
          </a:stretch>
        </p:blipFill>
        <p:spPr>
          <a:xfrm>
            <a:off x="10831195" y="1027906"/>
            <a:ext cx="393700" cy="317500"/>
          </a:xfrm>
          <a:prstGeom prst="rect">
            <a:avLst/>
          </a:prstGeom>
        </p:spPr>
      </p:pic>
    </p:spTree>
    <p:extLst>
      <p:ext uri="{BB962C8B-B14F-4D97-AF65-F5344CB8AC3E}">
        <p14:creationId xmlns:p14="http://schemas.microsoft.com/office/powerpoint/2010/main" val="234420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A73CE7-0239-D345-8BB5-52C0DFD6B67C}"/>
              </a:ext>
            </a:extLst>
          </p:cNvPr>
          <p:cNvSpPr>
            <a:spLocks noGrp="1"/>
          </p:cNvSpPr>
          <p:nvPr>
            <p:ph type="title"/>
          </p:nvPr>
        </p:nvSpPr>
        <p:spPr>
          <a:xfrm>
            <a:off x="863029" y="1012004"/>
            <a:ext cx="3416158" cy="4795408"/>
          </a:xfrm>
        </p:spPr>
        <p:txBody>
          <a:bodyPr>
            <a:normAutofit/>
          </a:bodyPr>
          <a:lstStyle/>
          <a:p>
            <a:r>
              <a:rPr lang="en-US">
                <a:solidFill>
                  <a:srgbClr val="FFFFFF"/>
                </a:solidFill>
              </a:rPr>
              <a:t>Consultation Council - Function</a:t>
            </a:r>
          </a:p>
        </p:txBody>
      </p:sp>
      <p:graphicFrame>
        <p:nvGraphicFramePr>
          <p:cNvPr id="5" name="Content Placeholder 2">
            <a:extLst>
              <a:ext uri="{FF2B5EF4-FFF2-40B4-BE49-F238E27FC236}">
                <a16:creationId xmlns:a16="http://schemas.microsoft.com/office/drawing/2014/main" id="{C0244D98-4528-4EB5-A3D5-1FF349A564E2}"/>
              </a:ext>
            </a:extLst>
          </p:cNvPr>
          <p:cNvGraphicFramePr>
            <a:graphicFrameLocks noGrp="1"/>
          </p:cNvGraphicFramePr>
          <p:nvPr>
            <p:ph idx="1"/>
            <p:extLst>
              <p:ext uri="{D42A27DB-BD31-4B8C-83A1-F6EECF244321}">
                <p14:modId xmlns:p14="http://schemas.microsoft.com/office/powerpoint/2010/main" val="235569635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5763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863029" y="1012004"/>
            <a:ext cx="3416158" cy="4795408"/>
          </a:xfrm>
        </p:spPr>
        <p:txBody>
          <a:bodyPr>
            <a:normAutofit/>
          </a:bodyPr>
          <a:lstStyle/>
          <a:p>
            <a:r>
              <a:rPr lang="en-US" b="1" dirty="0">
                <a:solidFill>
                  <a:srgbClr val="FFFFFF"/>
                </a:solidFill>
                <a:latin typeface="Times New Roman" panose="02020603050405020304" pitchFamily="18" charset="0"/>
                <a:cs typeface="Times New Roman" panose="02020603050405020304" pitchFamily="18" charset="0"/>
              </a:rPr>
              <a:t>Working with System Partners at the State Level</a:t>
            </a:r>
          </a:p>
        </p:txBody>
      </p:sp>
      <p:graphicFrame>
        <p:nvGraphicFramePr>
          <p:cNvPr id="5" name="Content Placeholder 2">
            <a:extLst>
              <a:ext uri="{FF2B5EF4-FFF2-40B4-BE49-F238E27FC236}">
                <a16:creationId xmlns:a16="http://schemas.microsoft.com/office/drawing/2014/main" id="{0E18BFF4-390F-44D5-AB0C-21E07AFF9410}"/>
              </a:ext>
            </a:extLst>
          </p:cNvPr>
          <p:cNvGraphicFramePr>
            <a:graphicFrameLocks noGrp="1"/>
          </p:cNvGraphicFramePr>
          <p:nvPr>
            <p:ph idx="1"/>
            <p:extLst>
              <p:ext uri="{D42A27DB-BD31-4B8C-83A1-F6EECF244321}">
                <p14:modId xmlns:p14="http://schemas.microsoft.com/office/powerpoint/2010/main" val="328741931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96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31"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32" name="Oval 31">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33"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35" name="Rectangle 34">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C54C2EE-D514-3640-9DF2-75EDC2B5113D}"/>
              </a:ext>
            </a:extLst>
          </p:cNvPr>
          <p:cNvSpPr>
            <a:spLocks noGrp="1"/>
          </p:cNvSpPr>
          <p:nvPr>
            <p:ph type="title"/>
          </p:nvPr>
        </p:nvSpPr>
        <p:spPr>
          <a:xfrm>
            <a:off x="914400" y="2776538"/>
            <a:ext cx="9753600" cy="1381188"/>
          </a:xfrm>
        </p:spPr>
        <p:txBody>
          <a:bodyPr vert="horz" lIns="91440" tIns="45720" rIns="91440" bIns="45720" rtlCol="0" anchor="ctr">
            <a:normAutofit fontScale="90000"/>
          </a:bodyPr>
          <a:lstStyle/>
          <a:p>
            <a:pPr algn="ctr"/>
            <a:r>
              <a:rPr lang="en-US" sz="4000" kern="1200" dirty="0">
                <a:solidFill>
                  <a:schemeClr val="bg2"/>
                </a:solidFill>
                <a:latin typeface="+mj-lt"/>
                <a:ea typeface="+mj-ea"/>
                <a:cs typeface="+mj-cs"/>
              </a:rPr>
              <a:t>The Role of 5C – Collaboration of ASCCC and CIOs</a:t>
            </a:r>
            <a:br>
              <a:rPr lang="en-US" sz="4000" kern="1200" dirty="0">
                <a:solidFill>
                  <a:schemeClr val="bg2"/>
                </a:solidFill>
                <a:latin typeface="+mj-lt"/>
                <a:ea typeface="+mj-ea"/>
                <a:cs typeface="+mj-cs"/>
              </a:rPr>
            </a:br>
            <a:endParaRPr lang="en-US" sz="4000" kern="1200" dirty="0">
              <a:solidFill>
                <a:schemeClr val="bg2"/>
              </a:solidFill>
              <a:latin typeface="+mj-lt"/>
              <a:ea typeface="+mj-ea"/>
              <a:cs typeface="+mj-cs"/>
            </a:endParaRPr>
          </a:p>
        </p:txBody>
      </p:sp>
    </p:spTree>
    <p:extLst>
      <p:ext uri="{BB962C8B-B14F-4D97-AF65-F5344CB8AC3E}">
        <p14:creationId xmlns:p14="http://schemas.microsoft.com/office/powerpoint/2010/main" val="2281531709"/>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0"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6"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7"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3" name="Rectangle 42">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904877" y="2415322"/>
            <a:ext cx="3451730" cy="2399869"/>
          </a:xfrm>
        </p:spPr>
        <p:txBody>
          <a:bodyPr>
            <a:normAutofit/>
          </a:bodyPr>
          <a:lstStyle/>
          <a:p>
            <a:pPr algn="ctr"/>
            <a:r>
              <a:rPr lang="en-US" sz="3100" b="1" dirty="0">
                <a:solidFill>
                  <a:srgbClr val="FFFFFF"/>
                </a:solidFill>
                <a:latin typeface="Times New Roman" panose="02020603050405020304" pitchFamily="18" charset="0"/>
                <a:cs typeface="Times New Roman" panose="02020603050405020304" pitchFamily="18" charset="0"/>
              </a:rPr>
              <a:t>California Community Colleges Curriculum Committee (5C)</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4542345" y="552451"/>
            <a:ext cx="7309930" cy="6084832"/>
          </a:xfrm>
        </p:spPr>
        <p:txBody>
          <a:bodyPr numCol="2" anchor="ctr">
            <a:noAutofit/>
          </a:bodyPr>
          <a:lstStyle/>
          <a:p>
            <a:pPr marL="0" indent="0" fontAlgn="base">
              <a:buNone/>
            </a:pPr>
            <a:r>
              <a:rPr lang="en-US" b="1" dirty="0">
                <a:latin typeface="Times New Roman" panose="02020603050405020304" pitchFamily="18" charset="0"/>
                <a:cs typeface="Times New Roman" panose="02020603050405020304" pitchFamily="18" charset="0"/>
              </a:rPr>
              <a:t>Voting Members</a:t>
            </a:r>
          </a:p>
          <a:p>
            <a:pPr fontAlgn="base"/>
            <a:r>
              <a:rPr lang="en-US" dirty="0">
                <a:latin typeface="Times New Roman" panose="02020603050405020304" pitchFamily="18" charset="0"/>
                <a:cs typeface="Times New Roman" panose="02020603050405020304" pitchFamily="18" charset="0"/>
              </a:rPr>
              <a:t>8 faculty representatives appointed by the ASCCC</a:t>
            </a:r>
          </a:p>
          <a:p>
            <a:pPr fontAlgn="base"/>
            <a:r>
              <a:rPr lang="en-US" dirty="0">
                <a:latin typeface="Times New Roman" panose="02020603050405020304" pitchFamily="18" charset="0"/>
                <a:cs typeface="Times New Roman" panose="02020603050405020304" pitchFamily="18" charset="0"/>
              </a:rPr>
              <a:t>4 representatives appointed by the CIOs</a:t>
            </a:r>
          </a:p>
          <a:p>
            <a:pPr fontAlgn="base"/>
            <a:r>
              <a:rPr lang="en-US" dirty="0">
                <a:latin typeface="Times New Roman" panose="02020603050405020304" pitchFamily="18" charset="0"/>
                <a:cs typeface="Times New Roman" panose="02020603050405020304" pitchFamily="18" charset="0"/>
              </a:rPr>
              <a:t>2 Chancellor's Office representatives - Dean of Curriculum and Instruction, Vice Chancellor of Educational Services</a:t>
            </a:r>
          </a:p>
          <a:p>
            <a:pPr fontAlgn="base"/>
            <a:endParaRPr lang="en-US" dirty="0">
              <a:latin typeface="Times New Roman" panose="02020603050405020304" pitchFamily="18" charset="0"/>
              <a:cs typeface="Times New Roman" panose="02020603050405020304" pitchFamily="18" charset="0"/>
            </a:endParaRPr>
          </a:p>
          <a:p>
            <a:pPr marL="0" indent="0" fontAlgn="base">
              <a:buNone/>
            </a:pPr>
            <a:endParaRPr lang="en-US" dirty="0">
              <a:latin typeface="Times New Roman" panose="02020603050405020304" pitchFamily="18" charset="0"/>
              <a:cs typeface="Times New Roman" panose="02020603050405020304" pitchFamily="18" charset="0"/>
            </a:endParaRPr>
          </a:p>
          <a:p>
            <a:pPr fontAlgn="base"/>
            <a:r>
              <a:rPr lang="en-US" dirty="0">
                <a:latin typeface="Times New Roman" panose="02020603050405020304" pitchFamily="18" charset="0"/>
                <a:cs typeface="Times New Roman" panose="02020603050405020304" pitchFamily="18" charset="0"/>
              </a:rPr>
              <a:t>1 curriculum specialist appointed by CCC Classified Senate (4CS)</a:t>
            </a:r>
          </a:p>
          <a:p>
            <a:pPr marL="0" indent="0" fontAlgn="base">
              <a:buNone/>
            </a:pPr>
            <a:r>
              <a:rPr lang="en-US" b="1" dirty="0">
                <a:latin typeface="Times New Roman" panose="02020603050405020304" pitchFamily="18" charset="0"/>
                <a:cs typeface="Times New Roman" panose="02020603050405020304" pitchFamily="18" charset="0"/>
              </a:rPr>
              <a:t>Resource Members</a:t>
            </a:r>
          </a:p>
          <a:p>
            <a:pPr fontAlgn="base"/>
            <a:r>
              <a:rPr lang="en-US" dirty="0">
                <a:latin typeface="Times New Roman" panose="02020603050405020304" pitchFamily="18" charset="0"/>
                <a:cs typeface="Times New Roman" panose="02020603050405020304" pitchFamily="18" charset="0"/>
              </a:rPr>
              <a:t>1 ACCE representative</a:t>
            </a:r>
          </a:p>
          <a:p>
            <a:pPr fontAlgn="base"/>
            <a:r>
              <a:rPr lang="en-US" dirty="0">
                <a:latin typeface="Times New Roman" panose="02020603050405020304" pitchFamily="18" charset="0"/>
                <a:cs typeface="Times New Roman" panose="02020603050405020304" pitchFamily="18" charset="0"/>
              </a:rPr>
              <a:t>1 CTE Administrator</a:t>
            </a:r>
          </a:p>
          <a:p>
            <a:pPr fontAlgn="base"/>
            <a:r>
              <a:rPr lang="en-US" dirty="0">
                <a:latin typeface="Times New Roman" panose="02020603050405020304" pitchFamily="18" charset="0"/>
                <a:cs typeface="Times New Roman" panose="02020603050405020304" pitchFamily="18" charset="0"/>
              </a:rPr>
              <a:t>1 Chancellor's Office Legal Counsel staff</a:t>
            </a:r>
          </a:p>
          <a:p>
            <a:pPr marL="0" indent="0" fontAlgn="base">
              <a:buNone/>
            </a:pPr>
            <a:endParaRPr lang="en-US" dirty="0">
              <a:latin typeface="Times New Roman" panose="02020603050405020304" pitchFamily="18" charset="0"/>
              <a:cs typeface="Times New Roman" panose="02020603050405020304" pitchFamily="18" charset="0"/>
            </a:endParaRPr>
          </a:p>
          <a:p>
            <a:pPr marL="0" indent="0" fontAlgn="base">
              <a:buNone/>
            </a:pPr>
            <a:r>
              <a:rPr lang="en-US" b="1" dirty="0">
                <a:latin typeface="Times New Roman" panose="02020603050405020304" pitchFamily="18" charset="0"/>
                <a:cs typeface="Times New Roman" panose="02020603050405020304" pitchFamily="18" charset="0"/>
              </a:rPr>
              <a:t>Leadership</a:t>
            </a:r>
          </a:p>
          <a:p>
            <a:pPr fontAlgn="base"/>
            <a:r>
              <a:rPr lang="en-US" dirty="0">
                <a:latin typeface="Times New Roman" panose="02020603050405020304" pitchFamily="18" charset="0"/>
                <a:cs typeface="Times New Roman" panose="02020603050405020304" pitchFamily="18" charset="0"/>
              </a:rPr>
              <a:t>Co-chairs: 1 from ASCCC and 1 from the CIOs</a:t>
            </a:r>
          </a:p>
        </p:txBody>
      </p:sp>
    </p:spTree>
    <p:extLst>
      <p:ext uri="{BB962C8B-B14F-4D97-AF65-F5344CB8AC3E}">
        <p14:creationId xmlns:p14="http://schemas.microsoft.com/office/powerpoint/2010/main" val="4269636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0"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6"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7"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3" name="Rectangle 42">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904877" y="2415322"/>
            <a:ext cx="3451730" cy="2399869"/>
          </a:xfrm>
        </p:spPr>
        <p:txBody>
          <a:bodyPr>
            <a:normAutofit/>
          </a:bodyPr>
          <a:lstStyle/>
          <a:p>
            <a:pPr algn="ctr"/>
            <a:r>
              <a:rPr lang="en-US" sz="4000" b="1">
                <a:solidFill>
                  <a:srgbClr val="FFFFFF"/>
                </a:solidFill>
                <a:latin typeface="Times New Roman" panose="02020603050405020304" pitchFamily="18" charset="0"/>
                <a:cs typeface="Times New Roman" panose="02020603050405020304" pitchFamily="18" charset="0"/>
              </a:rPr>
              <a:t>5C – Purpose and Responsibility</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5120640" y="804672"/>
            <a:ext cx="6281928" cy="5248656"/>
          </a:xfrm>
        </p:spPr>
        <p:txBody>
          <a:bodyPr anchor="ctr">
            <a:normAutofit/>
          </a:bodyPr>
          <a:lstStyle/>
          <a:p>
            <a:pPr marL="0" indent="0">
              <a:buNone/>
            </a:pPr>
            <a:endParaRPr lang="en-US" sz="2000" i="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Makes recommendations and provides guidance to the Chancellor’s Office on local and regional implementation of curriculum policy and regulations throughout the California Community College system, including general education, workforce, &amp; development education programs in credit, non-credit and not-for-credit areas. </a:t>
            </a:r>
          </a:p>
          <a:p>
            <a:pPr marL="0" indent="0">
              <a:buNone/>
            </a:pPr>
            <a:r>
              <a:rPr lang="en-US" sz="2000" dirty="0">
                <a:latin typeface="Times New Roman" panose="02020603050405020304" pitchFamily="18" charset="0"/>
                <a:cs typeface="Times New Roman" panose="02020603050405020304" pitchFamily="18" charset="0"/>
              </a:rPr>
              <a:t> </a:t>
            </a:r>
          </a:p>
          <a:p>
            <a:pPr marL="0" indent="0">
              <a:spcBef>
                <a:spcPts val="0"/>
              </a:spcBef>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5953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9" name="Group 18">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0"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5"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6"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7"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3" name="Rectangle 42">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904877" y="2415322"/>
            <a:ext cx="3451730" cy="2399869"/>
          </a:xfrm>
        </p:spPr>
        <p:txBody>
          <a:bodyPr>
            <a:normAutofit/>
          </a:bodyPr>
          <a:lstStyle/>
          <a:p>
            <a:pPr algn="ctr"/>
            <a:r>
              <a:rPr lang="en-US" sz="4000" b="1">
                <a:solidFill>
                  <a:srgbClr val="FFFFFF"/>
                </a:solidFill>
                <a:latin typeface="Times New Roman" panose="02020603050405020304" pitchFamily="18" charset="0"/>
                <a:cs typeface="Times New Roman" panose="02020603050405020304" pitchFamily="18" charset="0"/>
              </a:rPr>
              <a:t>5C – Purpose and Responsibility</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5120640" y="376238"/>
            <a:ext cx="6281928" cy="6087624"/>
          </a:xfrm>
        </p:spPr>
        <p:txBody>
          <a:bodyPr anchor="ctr">
            <a:normAutofit lnSpcReduction="10000"/>
          </a:bodyPr>
          <a:lstStyle/>
          <a:p>
            <a:pPr marL="0" indent="0">
              <a:buNone/>
            </a:pPr>
            <a:endParaRPr lang="en-US" i="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Responsible for the development and revision of </a:t>
            </a:r>
          </a:p>
          <a:p>
            <a:pPr lvl="1"/>
            <a:r>
              <a:rPr lang="en-US" sz="2800" dirty="0">
                <a:latin typeface="Times New Roman" panose="02020603050405020304" pitchFamily="18" charset="0"/>
                <a:cs typeface="Times New Roman" panose="02020603050405020304" pitchFamily="18" charset="0"/>
              </a:rPr>
              <a:t>All Title 5 regulations related to Curriculum and Instruction</a:t>
            </a:r>
          </a:p>
          <a:p>
            <a:pPr lvl="1"/>
            <a:r>
              <a:rPr lang="en-US" sz="2800" dirty="0">
                <a:latin typeface="Times New Roman" panose="02020603050405020304" pitchFamily="18" charset="0"/>
                <a:cs typeface="Times New Roman" panose="02020603050405020304" pitchFamily="18" charset="0"/>
              </a:rPr>
              <a:t>The PCAH</a:t>
            </a:r>
          </a:p>
          <a:p>
            <a:pPr lvl="1"/>
            <a:r>
              <a:rPr lang="en-US" sz="2800" dirty="0">
                <a:latin typeface="Times New Roman" panose="02020603050405020304" pitchFamily="18" charset="0"/>
                <a:cs typeface="Times New Roman" panose="02020603050405020304" pitchFamily="18" charset="0"/>
              </a:rPr>
              <a:t>and all other recommendations that require approval by the Board of Governors.</a:t>
            </a:r>
          </a:p>
          <a:p>
            <a:r>
              <a:rPr lang="en-US" dirty="0">
                <a:latin typeface="Times New Roman" panose="02020603050405020304" pitchFamily="18" charset="0"/>
                <a:cs typeface="Times New Roman" panose="02020603050405020304" pitchFamily="18" charset="0"/>
              </a:rPr>
              <a:t>In formulating its recommendations to the Board of Governors, the 5C shall consult with all appropriate constituencies, and shall rely primarily on the advice and judgment of the Academic Senate.</a:t>
            </a:r>
          </a:p>
          <a:p>
            <a:pPr marL="0" indent="0">
              <a:spcBef>
                <a:spcPts val="0"/>
              </a:spcBef>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165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290C196-0F70-9549-934F-73D7DBDF0E11}"/>
              </a:ext>
            </a:extLst>
          </p:cNvPr>
          <p:cNvSpPr>
            <a:spLocks noGrp="1"/>
          </p:cNvSpPr>
          <p:nvPr>
            <p:ph type="title"/>
          </p:nvPr>
        </p:nvSpPr>
        <p:spPr>
          <a:xfrm>
            <a:off x="6094105" y="802955"/>
            <a:ext cx="4977976" cy="710535"/>
          </a:xfrm>
        </p:spPr>
        <p:txBody>
          <a:bodyPr>
            <a:normAutofit/>
          </a:bodyPr>
          <a:lstStyle/>
          <a:p>
            <a:r>
              <a:rPr lang="en-US" b="1" dirty="0">
                <a:solidFill>
                  <a:srgbClr val="000000"/>
                </a:solidFill>
              </a:rPr>
              <a:t>Collaboration</a:t>
            </a:r>
          </a:p>
        </p:txBody>
      </p:sp>
      <p:sp>
        <p:nvSpPr>
          <p:cNvPr id="14"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a:extLst>
              <a:ext uri="{FF2B5EF4-FFF2-40B4-BE49-F238E27FC236}">
                <a16:creationId xmlns:a16="http://schemas.microsoft.com/office/drawing/2014/main" id="{87592D59-A6E7-9C4B-8A03-322AC79A07A6}"/>
              </a:ext>
            </a:extLst>
          </p:cNvPr>
          <p:cNvPicPr>
            <a:picLocks noChangeAspect="1"/>
          </p:cNvPicPr>
          <p:nvPr/>
        </p:nvPicPr>
        <p:blipFill rotWithShape="1">
          <a:blip r:embed="rId4">
            <a:alphaModFix/>
            <a:extLst/>
          </a:blip>
          <a:srcRect r="4460" b="2"/>
          <a:stretch/>
        </p:blipFill>
        <p:spPr>
          <a:xfrm>
            <a:off x="20" y="907231"/>
            <a:ext cx="4838021"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Content Placeholder 2">
            <a:extLst>
              <a:ext uri="{FF2B5EF4-FFF2-40B4-BE49-F238E27FC236}">
                <a16:creationId xmlns:a16="http://schemas.microsoft.com/office/drawing/2014/main" id="{84FDDC79-7852-C644-B932-F943EC5B2289}"/>
              </a:ext>
            </a:extLst>
          </p:cNvPr>
          <p:cNvSpPr>
            <a:spLocks noGrp="1"/>
          </p:cNvSpPr>
          <p:nvPr>
            <p:ph idx="1"/>
          </p:nvPr>
        </p:nvSpPr>
        <p:spPr>
          <a:xfrm>
            <a:off x="5614876" y="2421682"/>
            <a:ext cx="6209262" cy="3639289"/>
          </a:xfrm>
        </p:spPr>
        <p:txBody>
          <a:bodyPr anchor="ctr">
            <a:noAutofit/>
          </a:bodyPr>
          <a:lstStyle/>
          <a:p>
            <a:pPr marL="0" indent="0">
              <a:buNone/>
            </a:pPr>
            <a:r>
              <a:rPr lang="en-US" sz="3200" dirty="0">
                <a:solidFill>
                  <a:srgbClr val="000000"/>
                </a:solidFill>
              </a:rPr>
              <a:t>Foster communication and relationships both organizationally and interpersonally</a:t>
            </a:r>
          </a:p>
          <a:p>
            <a:pPr marL="0" indent="0">
              <a:buNone/>
            </a:pPr>
            <a:endParaRPr lang="en-US" sz="3200" dirty="0">
              <a:solidFill>
                <a:srgbClr val="000000"/>
              </a:solidFill>
            </a:endParaRPr>
          </a:p>
          <a:p>
            <a:pPr marL="0" indent="0">
              <a:buNone/>
            </a:pPr>
            <a:r>
              <a:rPr lang="en-US" sz="3200" dirty="0">
                <a:solidFill>
                  <a:srgbClr val="000000"/>
                </a:solidFill>
              </a:rPr>
              <a:t>Discuss issues and areas of commonality and difference to understand each others views and concerns</a:t>
            </a:r>
          </a:p>
          <a:p>
            <a:pPr marL="0" indent="0">
              <a:buNone/>
            </a:pPr>
            <a:endParaRPr lang="en-US" sz="3200" dirty="0">
              <a:solidFill>
                <a:srgbClr val="000000"/>
              </a:solidFill>
            </a:endParaRPr>
          </a:p>
          <a:p>
            <a:pPr marL="0" indent="0">
              <a:buNone/>
            </a:pPr>
            <a:r>
              <a:rPr lang="en-US" sz="3200" dirty="0">
                <a:solidFill>
                  <a:srgbClr val="000000"/>
                </a:solidFill>
              </a:rPr>
              <a:t>Don’t surprise each other!</a:t>
            </a:r>
          </a:p>
        </p:txBody>
      </p:sp>
    </p:spTree>
    <p:extLst>
      <p:ext uri="{BB962C8B-B14F-4D97-AF65-F5344CB8AC3E}">
        <p14:creationId xmlns:p14="http://schemas.microsoft.com/office/powerpoint/2010/main" val="2924431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5CBEA6D-9873-9C40-B608-D88B3E5FCFC6}"/>
              </a:ext>
            </a:extLst>
          </p:cNvPr>
          <p:cNvPicPr>
            <a:picLocks noChangeAspect="1"/>
          </p:cNvPicPr>
          <p:nvPr/>
        </p:nvPicPr>
        <p:blipFill rotWithShape="1">
          <a:blip r:embed="rId3"/>
          <a:srcRect l="13809" r="11287"/>
          <a:stretch/>
        </p:blipFill>
        <p:spPr>
          <a:xfrm>
            <a:off x="991027" y="956945"/>
            <a:ext cx="4944107" cy="4944110"/>
          </a:xfrm>
          <a:custGeom>
            <a:avLst/>
            <a:gdLst>
              <a:gd name="connsiteX0" fmla="*/ 2313823 w 4627646"/>
              <a:gd name="connsiteY0" fmla="*/ 0 h 4627648"/>
              <a:gd name="connsiteX1" fmla="*/ 4627646 w 4627646"/>
              <a:gd name="connsiteY1" fmla="*/ 2313824 h 4627648"/>
              <a:gd name="connsiteX2" fmla="*/ 2313823 w 4627646"/>
              <a:gd name="connsiteY2" fmla="*/ 4627648 h 4627648"/>
              <a:gd name="connsiteX3" fmla="*/ 0 w 4627646"/>
              <a:gd name="connsiteY3" fmla="*/ 2313824 h 4627648"/>
              <a:gd name="connsiteX4" fmla="*/ 2313823 w 4627646"/>
              <a:gd name="connsiteY4" fmla="*/ 0 h 4627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7646" h="4627648">
                <a:moveTo>
                  <a:pt x="2313823" y="0"/>
                </a:moveTo>
                <a:cubicBezTo>
                  <a:pt x="3591712" y="0"/>
                  <a:pt x="4627646" y="1035934"/>
                  <a:pt x="4627646" y="2313824"/>
                </a:cubicBezTo>
                <a:cubicBezTo>
                  <a:pt x="4627646" y="3591714"/>
                  <a:pt x="3591712" y="4627648"/>
                  <a:pt x="2313823" y="4627648"/>
                </a:cubicBezTo>
                <a:cubicBezTo>
                  <a:pt x="1035934" y="4627648"/>
                  <a:pt x="0" y="3591714"/>
                  <a:pt x="0" y="2313824"/>
                </a:cubicBezTo>
                <a:cubicBezTo>
                  <a:pt x="0" y="1035934"/>
                  <a:pt x="1035934" y="0"/>
                  <a:pt x="2313823" y="0"/>
                </a:cubicBezTo>
                <a:close/>
              </a:path>
            </a:pathLst>
          </a:custGeom>
        </p:spPr>
      </p:pic>
      <p:pic>
        <p:nvPicPr>
          <p:cNvPr id="2" name="Picture 1">
            <a:extLst>
              <a:ext uri="{FF2B5EF4-FFF2-40B4-BE49-F238E27FC236}">
                <a16:creationId xmlns:a16="http://schemas.microsoft.com/office/drawing/2014/main" id="{AA6AF121-868E-BB4B-A10D-359B37E4574E}"/>
              </a:ext>
            </a:extLst>
          </p:cNvPr>
          <p:cNvPicPr>
            <a:picLocks noChangeAspect="1"/>
          </p:cNvPicPr>
          <p:nvPr/>
        </p:nvPicPr>
        <p:blipFill rotWithShape="1">
          <a:blip r:embed="rId4"/>
          <a:srcRect l="16816" r="21079" b="1"/>
          <a:stretch/>
        </p:blipFill>
        <p:spPr>
          <a:xfrm>
            <a:off x="6256867" y="956945"/>
            <a:ext cx="4944107" cy="4944110"/>
          </a:xfrm>
          <a:custGeom>
            <a:avLst/>
            <a:gdLst>
              <a:gd name="connsiteX0" fmla="*/ 2313823 w 4627646"/>
              <a:gd name="connsiteY0" fmla="*/ 0 h 4627648"/>
              <a:gd name="connsiteX1" fmla="*/ 4627646 w 4627646"/>
              <a:gd name="connsiteY1" fmla="*/ 2313824 h 4627648"/>
              <a:gd name="connsiteX2" fmla="*/ 2313823 w 4627646"/>
              <a:gd name="connsiteY2" fmla="*/ 4627648 h 4627648"/>
              <a:gd name="connsiteX3" fmla="*/ 0 w 4627646"/>
              <a:gd name="connsiteY3" fmla="*/ 2313824 h 4627648"/>
              <a:gd name="connsiteX4" fmla="*/ 2313823 w 4627646"/>
              <a:gd name="connsiteY4" fmla="*/ 0 h 4627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27646" h="4627648">
                <a:moveTo>
                  <a:pt x="2313823" y="0"/>
                </a:moveTo>
                <a:cubicBezTo>
                  <a:pt x="3591712" y="0"/>
                  <a:pt x="4627646" y="1035934"/>
                  <a:pt x="4627646" y="2313824"/>
                </a:cubicBezTo>
                <a:cubicBezTo>
                  <a:pt x="4627646" y="3591714"/>
                  <a:pt x="3591712" y="4627648"/>
                  <a:pt x="2313823" y="4627648"/>
                </a:cubicBezTo>
                <a:cubicBezTo>
                  <a:pt x="1035934" y="4627648"/>
                  <a:pt x="0" y="3591714"/>
                  <a:pt x="0" y="2313824"/>
                </a:cubicBezTo>
                <a:cubicBezTo>
                  <a:pt x="0" y="1035934"/>
                  <a:pt x="1035934" y="0"/>
                  <a:pt x="2313823" y="0"/>
                </a:cubicBezTo>
                <a:close/>
              </a:path>
            </a:pathLst>
          </a:custGeom>
        </p:spPr>
      </p:pic>
    </p:spTree>
    <p:extLst>
      <p:ext uri="{BB962C8B-B14F-4D97-AF65-F5344CB8AC3E}">
        <p14:creationId xmlns:p14="http://schemas.microsoft.com/office/powerpoint/2010/main" val="122943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a:xfrm>
            <a:off x="5116878" y="629267"/>
            <a:ext cx="6422849" cy="920134"/>
          </a:xfrm>
        </p:spPr>
        <p:txBody>
          <a:bodyPr>
            <a:normAutofit/>
          </a:bodyPr>
          <a:lstStyle/>
          <a:p>
            <a:r>
              <a:rPr lang="en-US" b="1" dirty="0">
                <a:latin typeface="Times New Roman" panose="02020603050405020304" pitchFamily="18" charset="0"/>
                <a:cs typeface="Times New Roman" panose="02020603050405020304" pitchFamily="18" charset="0"/>
              </a:rPr>
              <a:t>Overview</a:t>
            </a:r>
          </a:p>
        </p:txBody>
      </p:sp>
      <p:sp>
        <p:nvSpPr>
          <p:cNvPr id="55" name="Rectangle 54">
            <a:extLst>
              <a:ext uri="{FF2B5EF4-FFF2-40B4-BE49-F238E27FC236}">
                <a16:creationId xmlns:a16="http://schemas.microsoft.com/office/drawing/2014/main" id="{A98BC887-4916-4227-9F48-3B078D238F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6008" cy="6858000"/>
          </a:xfrm>
          <a:prstGeom prst="rect">
            <a:avLst/>
          </a:prstGeom>
          <a:solidFill>
            <a:srgbClr val="974D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9">
            <a:extLst>
              <a:ext uri="{FF2B5EF4-FFF2-40B4-BE49-F238E27FC236}">
                <a16:creationId xmlns:a16="http://schemas.microsoft.com/office/drawing/2014/main" id="{1AD6DCFA-0E71-4650-A5E4-3C20E73EB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632" y="484632"/>
            <a:ext cx="366674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close up of a blackboard&#10;&#10;Description automatically generated">
            <a:extLst>
              <a:ext uri="{FF2B5EF4-FFF2-40B4-BE49-F238E27FC236}">
                <a16:creationId xmlns:a16="http://schemas.microsoft.com/office/drawing/2014/main" id="{896A758E-4AFA-8A4F-A14C-EDEF75CE9832}"/>
              </a:ext>
            </a:extLst>
          </p:cNvPr>
          <p:cNvPicPr>
            <a:picLocks noChangeAspect="1"/>
          </p:cNvPicPr>
          <p:nvPr/>
        </p:nvPicPr>
        <p:blipFill rotWithShape="1">
          <a:blip r:embed="rId2">
            <a:extLst/>
          </a:blip>
          <a:srcRect l="9798" r="8682" b="-2"/>
          <a:stretch/>
        </p:blipFill>
        <p:spPr>
          <a:xfrm>
            <a:off x="804672" y="803049"/>
            <a:ext cx="3026664" cy="2470743"/>
          </a:xfrm>
          <a:prstGeom prst="rect">
            <a:avLst/>
          </a:prstGeom>
          <a:effectLst/>
        </p:spPr>
      </p:pic>
      <p:pic>
        <p:nvPicPr>
          <p:cNvPr id="5" name="Picture 4">
            <a:extLst>
              <a:ext uri="{FF2B5EF4-FFF2-40B4-BE49-F238E27FC236}">
                <a16:creationId xmlns:a16="http://schemas.microsoft.com/office/drawing/2014/main" id="{29BBA544-2BA6-7B4A-A687-CC2154CD5B17}"/>
              </a:ext>
            </a:extLst>
          </p:cNvPr>
          <p:cNvPicPr>
            <a:picLocks noChangeAspect="1"/>
          </p:cNvPicPr>
          <p:nvPr/>
        </p:nvPicPr>
        <p:blipFill rotWithShape="1">
          <a:blip r:embed="rId3">
            <a:extLst/>
          </a:blip>
          <a:srcRect l="4382" r="1323" b="1"/>
          <a:stretch/>
        </p:blipFill>
        <p:spPr>
          <a:xfrm>
            <a:off x="804672" y="3461344"/>
            <a:ext cx="3026663" cy="2438400"/>
          </a:xfrm>
          <a:prstGeom prst="rect">
            <a:avLst/>
          </a:prstGeom>
        </p:spPr>
      </p:pic>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5116880" y="1549402"/>
            <a:ext cx="6422848" cy="4674418"/>
          </a:xfrm>
        </p:spPr>
        <p:txBody>
          <a:bodyPr vert="horz" numCol="1">
            <a:normAutofit/>
          </a:bodyPr>
          <a:lstStyle/>
          <a:p>
            <a:pPr>
              <a:spcBef>
                <a:spcPts val="0"/>
              </a:spcBef>
              <a:spcAft>
                <a:spcPts val="600"/>
              </a:spcAft>
              <a:buClr>
                <a:srgbClr val="C00000"/>
              </a:buClr>
            </a:pPr>
            <a:r>
              <a:rPr lang="en-US" sz="3200" dirty="0">
                <a:latin typeface="Times New Roman" panose="02020603050405020304" pitchFamily="18" charset="0"/>
                <a:cs typeface="Times New Roman" panose="02020603050405020304" pitchFamily="18" charset="0"/>
              </a:rPr>
              <a:t>Ed Code, Title 5, Standing Orders</a:t>
            </a:r>
          </a:p>
          <a:p>
            <a:pPr marL="0" indent="0">
              <a:spcBef>
                <a:spcPts val="0"/>
              </a:spcBef>
              <a:spcAft>
                <a:spcPts val="600"/>
              </a:spcAft>
              <a:buClr>
                <a:srgbClr val="C00000"/>
              </a:buClr>
              <a:buNone/>
            </a:pPr>
            <a:endParaRPr lang="en-US" sz="3200" dirty="0">
              <a:latin typeface="Times New Roman" panose="02020603050405020304" pitchFamily="18" charset="0"/>
              <a:cs typeface="Times New Roman" panose="02020603050405020304" pitchFamily="18" charset="0"/>
            </a:endParaRPr>
          </a:p>
          <a:p>
            <a:pPr>
              <a:spcBef>
                <a:spcPts val="0"/>
              </a:spcBef>
              <a:spcAft>
                <a:spcPts val="600"/>
              </a:spcAft>
              <a:buClr>
                <a:srgbClr val="C00000"/>
              </a:buClr>
            </a:pPr>
            <a:r>
              <a:rPr lang="en-US" sz="3200" dirty="0">
                <a:latin typeface="Times New Roman" panose="02020603050405020304" pitchFamily="18" charset="0"/>
                <a:cs typeface="Times New Roman" panose="02020603050405020304" pitchFamily="18" charset="0"/>
              </a:rPr>
              <a:t>Consultation Council</a:t>
            </a:r>
          </a:p>
          <a:p>
            <a:pPr marL="0" indent="0">
              <a:spcBef>
                <a:spcPts val="0"/>
              </a:spcBef>
              <a:spcAft>
                <a:spcPts val="600"/>
              </a:spcAft>
              <a:buClr>
                <a:srgbClr val="C00000"/>
              </a:buClr>
              <a:buNone/>
            </a:pPr>
            <a:endParaRPr lang="en-US" sz="3200" dirty="0">
              <a:latin typeface="Times New Roman" panose="02020603050405020304" pitchFamily="18" charset="0"/>
              <a:cs typeface="Times New Roman" panose="02020603050405020304" pitchFamily="18" charset="0"/>
            </a:endParaRPr>
          </a:p>
          <a:p>
            <a:pPr>
              <a:spcBef>
                <a:spcPts val="0"/>
              </a:spcBef>
              <a:spcAft>
                <a:spcPts val="600"/>
              </a:spcAft>
              <a:buClr>
                <a:srgbClr val="C00000"/>
              </a:buClr>
            </a:pPr>
            <a:r>
              <a:rPr lang="en-US" sz="3200" dirty="0">
                <a:latin typeface="Times New Roman" panose="02020603050405020304" pitchFamily="18" charset="0"/>
                <a:cs typeface="Times New Roman" panose="02020603050405020304" pitchFamily="18" charset="0"/>
              </a:rPr>
              <a:t>The Role of 5C</a:t>
            </a:r>
          </a:p>
          <a:p>
            <a:pPr marL="0" indent="0">
              <a:spcBef>
                <a:spcPts val="0"/>
              </a:spcBef>
              <a:spcAft>
                <a:spcPts val="600"/>
              </a:spcAft>
              <a:buClr>
                <a:srgbClr val="C00000"/>
              </a:buClr>
              <a:buNone/>
            </a:pPr>
            <a:endParaRPr lang="en-US" sz="3200" dirty="0">
              <a:latin typeface="Times New Roman" panose="02020603050405020304" pitchFamily="18" charset="0"/>
              <a:cs typeface="Times New Roman" panose="02020603050405020304" pitchFamily="18" charset="0"/>
            </a:endParaRPr>
          </a:p>
          <a:p>
            <a:pPr>
              <a:spcBef>
                <a:spcPts val="0"/>
              </a:spcBef>
              <a:spcAft>
                <a:spcPts val="600"/>
              </a:spcAft>
              <a:buClr>
                <a:srgbClr val="C00000"/>
              </a:buClr>
            </a:pPr>
            <a:r>
              <a:rPr lang="en-US" sz="3200" dirty="0">
                <a:latin typeface="Times New Roman" panose="02020603050405020304" pitchFamily="18" charset="0"/>
                <a:cs typeface="Times New Roman" panose="02020603050405020304" pitchFamily="18" charset="0"/>
              </a:rPr>
              <a:t>Collaboration to Influence Change</a:t>
            </a:r>
          </a:p>
          <a:p>
            <a:pPr marL="0" indent="0">
              <a:spcBef>
                <a:spcPts val="0"/>
              </a:spcBef>
              <a:spcAft>
                <a:spcPts val="600"/>
              </a:spcAft>
              <a:buClr>
                <a:srgbClr val="C00000"/>
              </a:buClr>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142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FA1A116-6607-5543-A8C7-F52778A61D0C}"/>
              </a:ext>
            </a:extLst>
          </p:cNvPr>
          <p:cNvSpPr>
            <a:spLocks noGrp="1"/>
          </p:cNvSpPr>
          <p:nvPr>
            <p:ph type="title"/>
          </p:nvPr>
        </p:nvSpPr>
        <p:spPr>
          <a:xfrm>
            <a:off x="838199" y="4525347"/>
            <a:ext cx="6801321" cy="1737360"/>
          </a:xfrm>
        </p:spPr>
        <p:txBody>
          <a:bodyPr vert="horz" lIns="91440" tIns="45720" rIns="91440" bIns="45720" rtlCol="0" anchor="ctr">
            <a:normAutofit/>
          </a:bodyPr>
          <a:lstStyle/>
          <a:p>
            <a:pPr algn="r"/>
            <a:r>
              <a:rPr lang="en-US" sz="3800" kern="1200">
                <a:solidFill>
                  <a:schemeClr val="tx1"/>
                </a:solidFill>
                <a:latin typeface="+mj-lt"/>
                <a:ea typeface="+mj-ea"/>
                <a:cs typeface="+mj-cs"/>
              </a:rPr>
              <a:t>Ed Code, Title 5 Regulations, Standing Orders</a:t>
            </a:r>
            <a:br>
              <a:rPr lang="en-US" sz="3800" kern="1200">
                <a:solidFill>
                  <a:schemeClr val="tx1"/>
                </a:solidFill>
                <a:latin typeface="+mj-lt"/>
                <a:ea typeface="+mj-ea"/>
                <a:cs typeface="+mj-cs"/>
              </a:rPr>
            </a:br>
            <a:endParaRPr lang="en-US" sz="3800" kern="1200">
              <a:solidFill>
                <a:schemeClr val="tx1"/>
              </a:solidFill>
              <a:latin typeface="+mj-lt"/>
              <a:ea typeface="+mj-ea"/>
              <a:cs typeface="+mj-cs"/>
            </a:endParaRPr>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665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290C196-0F70-9549-934F-73D7DBDF0E11}"/>
              </a:ext>
            </a:extLst>
          </p:cNvPr>
          <p:cNvSpPr>
            <a:spLocks noGrp="1"/>
          </p:cNvSpPr>
          <p:nvPr>
            <p:ph type="title"/>
          </p:nvPr>
        </p:nvSpPr>
        <p:spPr>
          <a:xfrm>
            <a:off x="6492113" y="5905957"/>
            <a:ext cx="7410681" cy="868680"/>
          </a:xfrm>
        </p:spPr>
        <p:txBody>
          <a:bodyPr>
            <a:normAutofit/>
          </a:bodyPr>
          <a:lstStyle/>
          <a:p>
            <a:r>
              <a:rPr lang="en-US" sz="4800" dirty="0"/>
              <a:t>Role of the ASCCC</a:t>
            </a:r>
          </a:p>
        </p:txBody>
      </p:sp>
      <p:sp>
        <p:nvSpPr>
          <p:cNvPr id="3" name="Content Placeholder 2">
            <a:extLst>
              <a:ext uri="{FF2B5EF4-FFF2-40B4-BE49-F238E27FC236}">
                <a16:creationId xmlns:a16="http://schemas.microsoft.com/office/drawing/2014/main" id="{84FDDC79-7852-C644-B932-F943EC5B2289}"/>
              </a:ext>
            </a:extLst>
          </p:cNvPr>
          <p:cNvSpPr>
            <a:spLocks noGrp="1"/>
          </p:cNvSpPr>
          <p:nvPr>
            <p:ph idx="1"/>
          </p:nvPr>
        </p:nvSpPr>
        <p:spPr>
          <a:xfrm>
            <a:off x="173421" y="154348"/>
            <a:ext cx="6873766" cy="6230686"/>
          </a:xfrm>
        </p:spPr>
        <p:txBody>
          <a:bodyPr anchor="ctr">
            <a:normAutofit fontScale="92500" lnSpcReduction="20000"/>
          </a:bodyPr>
          <a:lstStyle/>
          <a:p>
            <a:pPr marL="0" indent="0">
              <a:lnSpc>
                <a:spcPct val="100000"/>
              </a:lnSpc>
              <a:buNone/>
            </a:pPr>
            <a:r>
              <a:rPr lang="en-US" sz="3200" dirty="0"/>
              <a:t>(a) An Academic Senate for the California Community Colleges has been established through ratification by local academic senates so that the community college faculty may have a formal and effective procedure for participating in the formation of state policies on academic and professional matters.</a:t>
            </a:r>
          </a:p>
          <a:p>
            <a:pPr marL="0" indent="0">
              <a:lnSpc>
                <a:spcPct val="100000"/>
              </a:lnSpc>
              <a:buNone/>
            </a:pPr>
            <a:r>
              <a:rPr lang="en-US" sz="3200" dirty="0"/>
              <a:t>(b) The Board of Governors recognizes the Academic Senate of the California Community Colleges as the representative of community college academic senates before the Board of Governors and Chancellor's Office.</a:t>
            </a:r>
          </a:p>
          <a:p>
            <a:pPr marL="0" indent="0">
              <a:lnSpc>
                <a:spcPct val="100000"/>
              </a:lnSpc>
              <a:buNone/>
            </a:pPr>
            <a:r>
              <a:rPr lang="en-US" sz="1700" dirty="0"/>
              <a:t>Title 5 §53206 – Academic Senate for California Community Colleges</a:t>
            </a:r>
          </a:p>
        </p:txBody>
      </p:sp>
      <p:sp>
        <p:nvSpPr>
          <p:cNvPr id="10" name="Freeform: Shape 9">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2" name="Straight Connector 11">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Oval 15">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05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27" name="Group 26">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28"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29"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30"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31"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32"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33"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8E46C5B9-C66F-DF4B-9678-9A1620D38729}"/>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Academic Senate and Board of Governors</a:t>
            </a:r>
          </a:p>
        </p:txBody>
      </p:sp>
      <p:graphicFrame>
        <p:nvGraphicFramePr>
          <p:cNvPr id="20" name="Content Placeholder 2">
            <a:extLst>
              <a:ext uri="{FF2B5EF4-FFF2-40B4-BE49-F238E27FC236}">
                <a16:creationId xmlns:a16="http://schemas.microsoft.com/office/drawing/2014/main" id="{55D754DA-9574-4D82-B084-D45199F90403}"/>
              </a:ext>
            </a:extLst>
          </p:cNvPr>
          <p:cNvGraphicFramePr>
            <a:graphicFrameLocks noGrp="1"/>
          </p:cNvGraphicFramePr>
          <p:nvPr>
            <p:ph idx="1"/>
            <p:extLst>
              <p:ext uri="{D42A27DB-BD31-4B8C-83A1-F6EECF244321}">
                <p14:modId xmlns:p14="http://schemas.microsoft.com/office/powerpoint/2010/main" val="4181580902"/>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07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E6BEB482-6CE7-4D6C-AC19-BDA464730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33">
            <a:extLst>
              <a:ext uri="{FF2B5EF4-FFF2-40B4-BE49-F238E27FC236}">
                <a16:creationId xmlns:a16="http://schemas.microsoft.com/office/drawing/2014/main" id="{AB948C00-58B8-4380-A1A8-49F7136B1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662512" cy="6858000"/>
          </a:xfrm>
          <a:custGeom>
            <a:avLst/>
            <a:gdLst>
              <a:gd name="connsiteX0" fmla="*/ 0 w 7662512"/>
              <a:gd name="connsiteY0" fmla="*/ 0 h 6858000"/>
              <a:gd name="connsiteX1" fmla="*/ 1175396 w 7662512"/>
              <a:gd name="connsiteY1" fmla="*/ 0 h 6858000"/>
              <a:gd name="connsiteX2" fmla="*/ 3025507 w 7662512"/>
              <a:gd name="connsiteY2" fmla="*/ 0 h 6858000"/>
              <a:gd name="connsiteX3" fmla="*/ 7662512 w 7662512"/>
              <a:gd name="connsiteY3" fmla="*/ 0 h 6858000"/>
              <a:gd name="connsiteX4" fmla="*/ 7662512 w 7662512"/>
              <a:gd name="connsiteY4" fmla="*/ 1900238 h 6858000"/>
              <a:gd name="connsiteX5" fmla="*/ 7292096 w 7662512"/>
              <a:gd name="connsiteY5" fmla="*/ 2178050 h 6858000"/>
              <a:gd name="connsiteX6" fmla="*/ 7287862 w 7662512"/>
              <a:gd name="connsiteY6" fmla="*/ 2184400 h 6858000"/>
              <a:gd name="connsiteX7" fmla="*/ 7281512 w 7662512"/>
              <a:gd name="connsiteY7" fmla="*/ 2193925 h 6858000"/>
              <a:gd name="connsiteX8" fmla="*/ 7275162 w 7662512"/>
              <a:gd name="connsiteY8" fmla="*/ 2201863 h 6858000"/>
              <a:gd name="connsiteX9" fmla="*/ 7275162 w 7662512"/>
              <a:gd name="connsiteY9" fmla="*/ 2211388 h 6858000"/>
              <a:gd name="connsiteX10" fmla="*/ 7275162 w 7662512"/>
              <a:gd name="connsiteY10" fmla="*/ 2220913 h 6858000"/>
              <a:gd name="connsiteX11" fmla="*/ 7281512 w 7662512"/>
              <a:gd name="connsiteY11" fmla="*/ 2228850 h 6858000"/>
              <a:gd name="connsiteX12" fmla="*/ 7287862 w 7662512"/>
              <a:gd name="connsiteY12" fmla="*/ 2238375 h 6858000"/>
              <a:gd name="connsiteX13" fmla="*/ 7292096 w 7662512"/>
              <a:gd name="connsiteY13" fmla="*/ 2244725 h 6858000"/>
              <a:gd name="connsiteX14" fmla="*/ 7662512 w 7662512"/>
              <a:gd name="connsiteY14" fmla="*/ 2522538 h 6858000"/>
              <a:gd name="connsiteX15" fmla="*/ 7662512 w 7662512"/>
              <a:gd name="connsiteY15" fmla="*/ 6858000 h 6858000"/>
              <a:gd name="connsiteX16" fmla="*/ 3025507 w 7662512"/>
              <a:gd name="connsiteY16" fmla="*/ 6858000 h 6858000"/>
              <a:gd name="connsiteX17" fmla="*/ 1175396 w 7662512"/>
              <a:gd name="connsiteY17" fmla="*/ 6858000 h 6858000"/>
              <a:gd name="connsiteX18" fmla="*/ 0 w 7662512"/>
              <a:gd name="connsiteY1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662512" h="6858000">
                <a:moveTo>
                  <a:pt x="0" y="0"/>
                </a:moveTo>
                <a:lnTo>
                  <a:pt x="1175396" y="0"/>
                </a:lnTo>
                <a:lnTo>
                  <a:pt x="3025507" y="0"/>
                </a:lnTo>
                <a:lnTo>
                  <a:pt x="7662512" y="0"/>
                </a:lnTo>
                <a:lnTo>
                  <a:pt x="7662512" y="1900238"/>
                </a:lnTo>
                <a:lnTo>
                  <a:pt x="7292096" y="2178050"/>
                </a:lnTo>
                <a:lnTo>
                  <a:pt x="7287862" y="2184400"/>
                </a:lnTo>
                <a:lnTo>
                  <a:pt x="7281512" y="2193925"/>
                </a:lnTo>
                <a:lnTo>
                  <a:pt x="7275162" y="2201863"/>
                </a:lnTo>
                <a:lnTo>
                  <a:pt x="7275162" y="2211388"/>
                </a:lnTo>
                <a:lnTo>
                  <a:pt x="7275162" y="2220913"/>
                </a:lnTo>
                <a:lnTo>
                  <a:pt x="7281512" y="2228850"/>
                </a:lnTo>
                <a:lnTo>
                  <a:pt x="7287862" y="2238375"/>
                </a:lnTo>
                <a:lnTo>
                  <a:pt x="7292096" y="2244725"/>
                </a:lnTo>
                <a:lnTo>
                  <a:pt x="7662512" y="2522538"/>
                </a:lnTo>
                <a:lnTo>
                  <a:pt x="7662512" y="6858000"/>
                </a:lnTo>
                <a:lnTo>
                  <a:pt x="3025507" y="6858000"/>
                </a:lnTo>
                <a:lnTo>
                  <a:pt x="1175396"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770" name="Rectangle 2"/>
          <p:cNvSpPr>
            <a:spLocks noGrp="1" noChangeArrowheads="1"/>
          </p:cNvSpPr>
          <p:nvPr>
            <p:ph type="title"/>
          </p:nvPr>
        </p:nvSpPr>
        <p:spPr>
          <a:xfrm>
            <a:off x="838200" y="365125"/>
            <a:ext cx="5986112" cy="1325563"/>
          </a:xfrm>
        </p:spPr>
        <p:txBody>
          <a:bodyPr>
            <a:normAutofit/>
          </a:bodyPr>
          <a:lstStyle/>
          <a:p>
            <a:pPr eaLnBrk="1" hangingPunct="1"/>
            <a:r>
              <a:rPr lang="en-US" altLang="en-US" sz="4000">
                <a:ea typeface="ＭＳ Ｐゴシック" panose="020B0600070205080204" pitchFamily="34" charset="-128"/>
              </a:rPr>
              <a:t>The Law—Education Code </a:t>
            </a:r>
          </a:p>
        </p:txBody>
      </p:sp>
      <p:sp>
        <p:nvSpPr>
          <p:cNvPr id="32771" name="Rectangle 3"/>
          <p:cNvSpPr>
            <a:spLocks noGrp="1" noChangeArrowheads="1"/>
          </p:cNvSpPr>
          <p:nvPr>
            <p:ph type="body" idx="1"/>
          </p:nvPr>
        </p:nvSpPr>
        <p:spPr>
          <a:xfrm>
            <a:off x="255181" y="1825625"/>
            <a:ext cx="6569131" cy="4745296"/>
          </a:xfrm>
        </p:spPr>
        <p:txBody>
          <a:bodyPr>
            <a:normAutofit fontScale="92500" lnSpcReduction="20000"/>
          </a:bodyPr>
          <a:lstStyle/>
          <a:p>
            <a:pPr marL="0" indent="0">
              <a:buNone/>
            </a:pPr>
            <a:endParaRPr lang="en-US" altLang="en-US" sz="2400" dirty="0">
              <a:ea typeface="ＭＳ Ｐゴシック" panose="020B0600070205080204" pitchFamily="34" charset="-128"/>
            </a:endParaRPr>
          </a:p>
          <a:p>
            <a:pPr marL="0" indent="0">
              <a:buNone/>
            </a:pPr>
            <a:r>
              <a:rPr lang="en-US" altLang="en-US" sz="2400" dirty="0">
                <a:ea typeface="ＭＳ Ｐゴシック" panose="020B0600070205080204" pitchFamily="34" charset="-128"/>
              </a:rPr>
              <a:t>Board of Governors shall establish "minimum standards" and local governing boards shall "establish procedures not inconsistent" with those standards to ensure the following:</a:t>
            </a:r>
          </a:p>
          <a:p>
            <a:pPr marL="0" indent="0"/>
            <a:endParaRPr lang="en-US" altLang="en-US" sz="2400" dirty="0">
              <a:ea typeface="ＭＳ Ｐゴシック" panose="020B0600070205080204" pitchFamily="34" charset="-128"/>
            </a:endParaRPr>
          </a:p>
          <a:p>
            <a:pPr lvl="1" eaLnBrk="1" hangingPunct="1"/>
            <a:r>
              <a:rPr lang="en-US" altLang="en-US" dirty="0"/>
              <a:t>Faculty, staff and students the right to participate effectively in district and college governance</a:t>
            </a:r>
          </a:p>
          <a:p>
            <a:pPr marL="0" indent="0"/>
            <a:endParaRPr lang="en-US" altLang="en-US" sz="2400" dirty="0">
              <a:ea typeface="ＭＳ Ｐゴシック" panose="020B0600070205080204" pitchFamily="34" charset="-128"/>
            </a:endParaRPr>
          </a:p>
          <a:p>
            <a:pPr lvl="1" eaLnBrk="1" hangingPunct="1"/>
            <a:r>
              <a:rPr lang="en-US" altLang="en-US" dirty="0"/>
              <a:t>The right of academic senates to assume primary responsibility for making recommendations in the areas of curriculum and academic standards. 	</a:t>
            </a:r>
          </a:p>
          <a:p>
            <a:pPr marL="0" indent="0"/>
            <a:endParaRPr lang="en-US" altLang="en-US" sz="2400" b="1" dirty="0">
              <a:ea typeface="ＭＳ Ｐゴシック" panose="020B0600070205080204" pitchFamily="34" charset="-128"/>
            </a:endParaRPr>
          </a:p>
          <a:p>
            <a:pPr marL="0" indent="0"/>
            <a:r>
              <a:rPr lang="en-US" altLang="en-US" sz="2400" dirty="0">
                <a:ea typeface="ＭＳ Ｐゴシック" panose="020B0600070205080204" pitchFamily="34" charset="-128"/>
              </a:rPr>
              <a:t>Education Code Sections 70901 and 70902</a:t>
            </a:r>
          </a:p>
          <a:p>
            <a:pPr marL="0" indent="0"/>
            <a:endParaRPr lang="en-US" altLang="en-US" sz="1900" dirty="0">
              <a:ea typeface="ＭＳ Ｐゴシック" panose="020B0600070205080204" pitchFamily="34" charset="-128"/>
            </a:endParaRPr>
          </a:p>
        </p:txBody>
      </p:sp>
      <p:sp>
        <p:nvSpPr>
          <p:cNvPr id="76" name="Rounded Rectangle 24">
            <a:extLst>
              <a:ext uri="{FF2B5EF4-FFF2-40B4-BE49-F238E27FC236}">
                <a16:creationId xmlns:a16="http://schemas.microsoft.com/office/drawing/2014/main" id="{AE6D64A5-8B93-4019-9FDC-75D3D7B87C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93746" y="958640"/>
            <a:ext cx="3354790" cy="4945244"/>
          </a:xfrm>
          <a:prstGeom prst="roundRect">
            <a:avLst>
              <a:gd name="adj" fmla="val 3513"/>
            </a:avLst>
          </a:prstGeom>
          <a:solidFill>
            <a:srgbClr val="FFFFFF"/>
          </a:solidFill>
          <a:ln w="15875">
            <a:solidFill>
              <a:srgbClr val="6B544A"/>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C092420-88D1-A647-8EAD-6B2DC8870EE1}"/>
              </a:ext>
            </a:extLst>
          </p:cNvPr>
          <p:cNvPicPr>
            <a:picLocks noChangeAspect="1"/>
          </p:cNvPicPr>
          <p:nvPr/>
        </p:nvPicPr>
        <p:blipFill rotWithShape="1">
          <a:blip r:embed="rId3"/>
          <a:srcRect l="19809" r="17027" b="-2"/>
          <a:stretch/>
        </p:blipFill>
        <p:spPr>
          <a:xfrm>
            <a:off x="8558196" y="1263897"/>
            <a:ext cx="2735071" cy="4330205"/>
          </a:xfrm>
          <a:prstGeom prst="rect">
            <a:avLst/>
          </a:prstGeom>
        </p:spPr>
      </p:pic>
    </p:spTree>
    <p:extLst>
      <p:ext uri="{BB962C8B-B14F-4D97-AF65-F5344CB8AC3E}">
        <p14:creationId xmlns:p14="http://schemas.microsoft.com/office/powerpoint/2010/main" val="187504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626" name="Rectangle 2"/>
          <p:cNvSpPr>
            <a:spLocks noGrp="1" noChangeArrowheads="1"/>
          </p:cNvSpPr>
          <p:nvPr>
            <p:ph type="title"/>
          </p:nvPr>
        </p:nvSpPr>
        <p:spPr>
          <a:xfrm>
            <a:off x="640079" y="4526280"/>
            <a:ext cx="7410681" cy="1737360"/>
          </a:xfrm>
        </p:spPr>
        <p:txBody>
          <a:bodyPr>
            <a:normAutofit/>
          </a:bodyPr>
          <a:lstStyle/>
          <a:p>
            <a:pPr eaLnBrk="1" hangingPunct="1"/>
            <a:r>
              <a:rPr lang="en-US" altLang="en-US" sz="4800">
                <a:ea typeface="ＭＳ Ｐゴシック" panose="020B0600070205080204" pitchFamily="34" charset="-128"/>
              </a:rPr>
              <a:t>Title 5 Terminology:  Effective Participation</a:t>
            </a:r>
          </a:p>
        </p:txBody>
      </p:sp>
      <p:sp>
        <p:nvSpPr>
          <p:cNvPr id="26627" name="Rectangle 3"/>
          <p:cNvSpPr>
            <a:spLocks noGrp="1" noChangeArrowheads="1"/>
          </p:cNvSpPr>
          <p:nvPr>
            <p:ph type="body" idx="1"/>
          </p:nvPr>
        </p:nvSpPr>
        <p:spPr>
          <a:xfrm>
            <a:off x="640080" y="595293"/>
            <a:ext cx="6404187" cy="3930987"/>
          </a:xfrm>
        </p:spPr>
        <p:txBody>
          <a:bodyPr anchor="ctr">
            <a:normAutofit/>
          </a:bodyPr>
          <a:lstStyle/>
          <a:p>
            <a:pPr marL="0" indent="0">
              <a:buNone/>
            </a:pPr>
            <a:endParaRPr lang="en-US" altLang="en-US" sz="2400" dirty="0">
              <a:ea typeface="ＭＳ Ｐゴシック" panose="020B0600070205080204" pitchFamily="34" charset="-128"/>
            </a:endParaRPr>
          </a:p>
          <a:p>
            <a:pPr marL="0" indent="0">
              <a:buNone/>
            </a:pPr>
            <a:r>
              <a:rPr lang="en-US" altLang="en-US" sz="2400" dirty="0">
                <a:ea typeface="ＭＳ Ｐゴシック" panose="020B0600070205080204" pitchFamily="34" charset="-128"/>
              </a:rPr>
              <a:t>Participating effectively in district and college governance is shared involvement in the decision-making process.</a:t>
            </a:r>
          </a:p>
          <a:p>
            <a:pPr marL="0" indent="0"/>
            <a:endParaRPr lang="en-US" altLang="en-US" sz="2400" dirty="0">
              <a:ea typeface="ＭＳ Ｐゴシック" panose="020B0600070205080204" pitchFamily="34" charset="-128"/>
            </a:endParaRPr>
          </a:p>
          <a:p>
            <a:pPr lvl="1" eaLnBrk="1" hangingPunct="1">
              <a:spcAft>
                <a:spcPct val="50000"/>
              </a:spcAft>
            </a:pPr>
            <a:r>
              <a:rPr lang="en-US" altLang="en-US" dirty="0"/>
              <a:t>It does not imply total agreement;</a:t>
            </a:r>
          </a:p>
          <a:p>
            <a:pPr lvl="1" eaLnBrk="1" hangingPunct="1">
              <a:spcAft>
                <a:spcPct val="50000"/>
              </a:spcAft>
            </a:pPr>
            <a:r>
              <a:rPr lang="en-US" altLang="en-US" dirty="0"/>
              <a:t>The same level of involvement by all is not required; and</a:t>
            </a:r>
          </a:p>
          <a:p>
            <a:pPr lvl="1" eaLnBrk="1" hangingPunct="1"/>
            <a:r>
              <a:rPr lang="en-US" altLang="en-US" dirty="0"/>
              <a:t>Final decisions rest with the board.</a:t>
            </a:r>
          </a:p>
          <a:p>
            <a:pPr marL="0" indent="0"/>
            <a:endParaRPr lang="en-US" altLang="en-US" sz="1800" dirty="0">
              <a:ea typeface="ＭＳ Ｐゴシック" panose="020B0600070205080204" pitchFamily="34" charset="-128"/>
            </a:endParaRPr>
          </a:p>
        </p:txBody>
      </p:sp>
      <p:sp>
        <p:nvSpPr>
          <p:cNvPr id="74" name="Freeform: Shape 73">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6" name="Straight Connector 75">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Oval 79">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322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626" name="Rectangle 2"/>
          <p:cNvSpPr>
            <a:spLocks noGrp="1" noChangeArrowheads="1"/>
          </p:cNvSpPr>
          <p:nvPr>
            <p:ph type="title"/>
          </p:nvPr>
        </p:nvSpPr>
        <p:spPr>
          <a:xfrm>
            <a:off x="640079" y="4526280"/>
            <a:ext cx="7410681" cy="1737360"/>
          </a:xfrm>
        </p:spPr>
        <p:txBody>
          <a:bodyPr>
            <a:normAutofit/>
          </a:bodyPr>
          <a:lstStyle/>
          <a:p>
            <a:pPr eaLnBrk="1" hangingPunct="1"/>
            <a:r>
              <a:rPr lang="en-US" altLang="en-US" sz="4800" dirty="0">
                <a:ea typeface="ＭＳ Ｐゴシック" panose="020B0600070205080204" pitchFamily="34" charset="-128"/>
              </a:rPr>
              <a:t>Title 5 Terminology:  Effective Participation</a:t>
            </a:r>
          </a:p>
        </p:txBody>
      </p:sp>
      <p:sp>
        <p:nvSpPr>
          <p:cNvPr id="26627" name="Rectangle 3"/>
          <p:cNvSpPr>
            <a:spLocks noGrp="1" noChangeArrowheads="1"/>
          </p:cNvSpPr>
          <p:nvPr>
            <p:ph type="body" idx="1"/>
          </p:nvPr>
        </p:nvSpPr>
        <p:spPr>
          <a:xfrm>
            <a:off x="640080" y="595293"/>
            <a:ext cx="6370320" cy="4270672"/>
          </a:xfrm>
        </p:spPr>
        <p:txBody>
          <a:bodyPr anchor="t">
            <a:normAutofit/>
          </a:bodyPr>
          <a:lstStyle/>
          <a:p>
            <a:pPr marL="0" indent="0">
              <a:buNone/>
            </a:pPr>
            <a:r>
              <a:rPr lang="en-US" altLang="en-US" sz="2400" dirty="0">
                <a:solidFill>
                  <a:srgbClr val="0070C0"/>
                </a:solidFill>
                <a:ea typeface="ＭＳ Ｐゴシック" panose="020B0600070205080204" pitchFamily="34" charset="-128"/>
              </a:rPr>
              <a:t>What does that mean at the state level?</a:t>
            </a:r>
          </a:p>
          <a:p>
            <a:pPr marL="0" indent="0">
              <a:spcAft>
                <a:spcPts val="1200"/>
              </a:spcAft>
              <a:buNone/>
            </a:pPr>
            <a:r>
              <a:rPr lang="en-US" altLang="en-US" sz="2400" dirty="0">
                <a:ea typeface="ＭＳ Ｐゴシック" panose="020B0600070205080204" pitchFamily="34" charset="-128"/>
              </a:rPr>
              <a:t>Accreditation, Curriculum and Ed. Policy all invite other stakeholders to join committee, particularly representatives from the CCCCIOs</a:t>
            </a:r>
          </a:p>
          <a:p>
            <a:pPr marL="0" indent="0">
              <a:spcAft>
                <a:spcPts val="1200"/>
              </a:spcAft>
              <a:buNone/>
            </a:pPr>
            <a:r>
              <a:rPr lang="en-US" altLang="en-US" sz="2400" dirty="0">
                <a:ea typeface="ＭＳ Ｐゴシック" panose="020B0600070205080204" pitchFamily="34" charset="-128"/>
              </a:rPr>
              <a:t>We invite all stakeholder groups to attend plenary sessions and other institutes</a:t>
            </a:r>
          </a:p>
          <a:p>
            <a:pPr marL="0" indent="0">
              <a:spcAft>
                <a:spcPts val="1200"/>
              </a:spcAft>
              <a:buNone/>
            </a:pPr>
            <a:r>
              <a:rPr lang="en-US" altLang="en-US" sz="2400" dirty="0">
                <a:ea typeface="ＭＳ Ｐゴシック" panose="020B0600070205080204" pitchFamily="34" charset="-128"/>
              </a:rPr>
              <a:t>We invite liaisons to Executive Committee meetings, including the CIOs</a:t>
            </a:r>
            <a:endParaRPr lang="en-US" altLang="en-US" sz="2400" dirty="0"/>
          </a:p>
          <a:p>
            <a:pPr marL="0" indent="0"/>
            <a:endParaRPr lang="en-US" altLang="en-US" sz="1800" dirty="0">
              <a:ea typeface="ＭＳ Ｐゴシック" panose="020B0600070205080204" pitchFamily="34" charset="-128"/>
            </a:endParaRPr>
          </a:p>
        </p:txBody>
      </p:sp>
      <p:sp>
        <p:nvSpPr>
          <p:cNvPr id="74" name="Freeform: Shape 73">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6" name="Straight Connector 75">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Oval 77">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0" name="Oval 79">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7435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73CE7-0239-D345-8BB5-52C0DFD6B67C}"/>
              </a:ext>
            </a:extLst>
          </p:cNvPr>
          <p:cNvSpPr>
            <a:spLocks noGrp="1"/>
          </p:cNvSpPr>
          <p:nvPr>
            <p:ph type="title"/>
          </p:nvPr>
        </p:nvSpPr>
        <p:spPr/>
        <p:txBody>
          <a:bodyPr/>
          <a:lstStyle/>
          <a:p>
            <a:r>
              <a:rPr lang="en-US" dirty="0"/>
              <a:t>Consultation Council - Representation</a:t>
            </a:r>
          </a:p>
        </p:txBody>
      </p:sp>
      <p:sp>
        <p:nvSpPr>
          <p:cNvPr id="3" name="Content Placeholder 2">
            <a:extLst>
              <a:ext uri="{FF2B5EF4-FFF2-40B4-BE49-F238E27FC236}">
                <a16:creationId xmlns:a16="http://schemas.microsoft.com/office/drawing/2014/main" id="{63774A5F-6378-C64D-8520-686BA4110059}"/>
              </a:ext>
            </a:extLst>
          </p:cNvPr>
          <p:cNvSpPr>
            <a:spLocks noGrp="1"/>
          </p:cNvSpPr>
          <p:nvPr>
            <p:ph idx="1"/>
          </p:nvPr>
        </p:nvSpPr>
        <p:spPr>
          <a:xfrm>
            <a:off x="457200" y="1687514"/>
            <a:ext cx="5371214" cy="4997066"/>
          </a:xfrm>
        </p:spPr>
        <p:txBody>
          <a:bodyPr>
            <a:normAutofit fontScale="70000" lnSpcReduction="20000"/>
          </a:bodyPr>
          <a:lstStyle/>
          <a:p>
            <a:pPr marL="0" indent="0">
              <a:buNone/>
            </a:pPr>
            <a:r>
              <a:rPr lang="en-US" sz="4600" dirty="0"/>
              <a:t>Institutional Representatives	</a:t>
            </a:r>
          </a:p>
          <a:p>
            <a:pPr lvl="1">
              <a:lnSpc>
                <a:spcPct val="100000"/>
              </a:lnSpc>
            </a:pPr>
            <a:r>
              <a:rPr lang="en-US" sz="4600" dirty="0"/>
              <a:t>2 CEOs				</a:t>
            </a:r>
          </a:p>
          <a:p>
            <a:pPr lvl="1">
              <a:lnSpc>
                <a:spcPct val="100000"/>
              </a:lnSpc>
            </a:pPr>
            <a:r>
              <a:rPr lang="en-US" sz="4600" dirty="0">
                <a:highlight>
                  <a:srgbClr val="FFFF00"/>
                </a:highlight>
              </a:rPr>
              <a:t>2 faculty ASCCC	</a:t>
            </a:r>
            <a:r>
              <a:rPr lang="en-US" sz="4600" dirty="0"/>
              <a:t>	</a:t>
            </a:r>
          </a:p>
          <a:p>
            <a:pPr lvl="1">
              <a:lnSpc>
                <a:spcPct val="100000"/>
              </a:lnSpc>
            </a:pPr>
            <a:r>
              <a:rPr lang="en-US" sz="4600" dirty="0"/>
              <a:t>2 students SSCCC		</a:t>
            </a:r>
          </a:p>
          <a:p>
            <a:pPr lvl="1">
              <a:lnSpc>
                <a:spcPct val="100000"/>
              </a:lnSpc>
            </a:pPr>
            <a:r>
              <a:rPr lang="en-US" sz="4600" dirty="0"/>
              <a:t>1 CBO				</a:t>
            </a:r>
          </a:p>
          <a:p>
            <a:pPr lvl="1">
              <a:lnSpc>
                <a:spcPct val="100000"/>
              </a:lnSpc>
            </a:pPr>
            <a:r>
              <a:rPr lang="en-US" sz="4600" dirty="0"/>
              <a:t>1 CSSO			</a:t>
            </a:r>
          </a:p>
          <a:p>
            <a:pPr lvl="1">
              <a:lnSpc>
                <a:spcPct val="100000"/>
              </a:lnSpc>
            </a:pPr>
            <a:r>
              <a:rPr lang="en-US" sz="4600" dirty="0">
                <a:highlight>
                  <a:srgbClr val="FFFF00"/>
                </a:highlight>
              </a:rPr>
              <a:t>1 CIO</a:t>
            </a:r>
            <a:r>
              <a:rPr lang="en-US" sz="4600" dirty="0"/>
              <a:t>				</a:t>
            </a:r>
          </a:p>
          <a:p>
            <a:pPr lvl="1">
              <a:lnSpc>
                <a:spcPct val="100000"/>
              </a:lnSpc>
            </a:pPr>
            <a:r>
              <a:rPr lang="en-US" sz="4600" dirty="0"/>
              <a:t>1 ACHRO			</a:t>
            </a:r>
          </a:p>
          <a:p>
            <a:pPr lvl="1">
              <a:lnSpc>
                <a:spcPct val="100000"/>
              </a:lnSpc>
            </a:pPr>
            <a:r>
              <a:rPr lang="en-US" sz="4600" dirty="0"/>
              <a:t>1 trustee						</a:t>
            </a:r>
            <a:r>
              <a:rPr lang="en-US" dirty="0"/>
              <a:t>		</a:t>
            </a:r>
          </a:p>
        </p:txBody>
      </p:sp>
      <p:sp>
        <p:nvSpPr>
          <p:cNvPr id="4" name="Content Placeholder 2">
            <a:extLst>
              <a:ext uri="{FF2B5EF4-FFF2-40B4-BE49-F238E27FC236}">
                <a16:creationId xmlns:a16="http://schemas.microsoft.com/office/drawing/2014/main" id="{E9EF0CE1-4C0A-364A-90F2-181DDFC9AE71}"/>
              </a:ext>
            </a:extLst>
          </p:cNvPr>
          <p:cNvSpPr txBox="1">
            <a:spLocks/>
          </p:cNvSpPr>
          <p:nvPr/>
        </p:nvSpPr>
        <p:spPr>
          <a:xfrm>
            <a:off x="5732012" y="1576552"/>
            <a:ext cx="5499868" cy="52814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dirty="0"/>
              <a:t>Organizational Representatives</a:t>
            </a:r>
          </a:p>
          <a:p>
            <a:pPr lvl="1"/>
            <a:r>
              <a:rPr lang="en-US" sz="2800" dirty="0"/>
              <a:t>1 ACCCA</a:t>
            </a:r>
          </a:p>
          <a:p>
            <a:pPr lvl="1"/>
            <a:r>
              <a:rPr lang="en-US" sz="2800" dirty="0"/>
              <a:t>1 CTA</a:t>
            </a:r>
          </a:p>
          <a:p>
            <a:pPr lvl="1"/>
            <a:r>
              <a:rPr lang="en-US" sz="2800" dirty="0"/>
              <a:t>1 CFT</a:t>
            </a:r>
          </a:p>
          <a:p>
            <a:pPr lvl="1"/>
            <a:r>
              <a:rPr lang="en-US" sz="2800" dirty="0"/>
              <a:t>1 CCCI</a:t>
            </a:r>
          </a:p>
          <a:p>
            <a:pPr lvl="1"/>
            <a:r>
              <a:rPr lang="en-US" sz="2800" dirty="0"/>
              <a:t>1 CSEA</a:t>
            </a:r>
          </a:p>
          <a:p>
            <a:pPr lvl="1"/>
            <a:r>
              <a:rPr lang="en-US" sz="2800" dirty="0"/>
              <a:t>1 CCLC</a:t>
            </a:r>
          </a:p>
          <a:p>
            <a:pPr lvl="1"/>
            <a:r>
              <a:rPr lang="en-US" sz="2800" dirty="0"/>
              <a:t>1 FACCC</a:t>
            </a:r>
          </a:p>
          <a:p>
            <a:pPr lvl="1"/>
            <a:r>
              <a:rPr lang="en-US" sz="2800" dirty="0"/>
              <a:t>1 CFT/CCE (Council of Classified Employees)</a:t>
            </a:r>
          </a:p>
          <a:p>
            <a:pPr lvl="1"/>
            <a:r>
              <a:rPr lang="en-US" sz="2800" dirty="0"/>
              <a:t>1 CCCAOE</a:t>
            </a:r>
          </a:p>
        </p:txBody>
      </p:sp>
      <p:pic>
        <p:nvPicPr>
          <p:cNvPr id="5" name="Picture 4">
            <a:extLst>
              <a:ext uri="{FF2B5EF4-FFF2-40B4-BE49-F238E27FC236}">
                <a16:creationId xmlns:a16="http://schemas.microsoft.com/office/drawing/2014/main" id="{F64AFD92-ACA0-8147-908A-6F02D4180540}"/>
              </a:ext>
            </a:extLst>
          </p:cNvPr>
          <p:cNvPicPr>
            <a:picLocks noChangeAspect="1"/>
          </p:cNvPicPr>
          <p:nvPr/>
        </p:nvPicPr>
        <p:blipFill>
          <a:blip r:embed="rId2"/>
          <a:stretch>
            <a:fillRect/>
          </a:stretch>
        </p:blipFill>
        <p:spPr>
          <a:xfrm>
            <a:off x="9897509" y="735013"/>
            <a:ext cx="1143000" cy="952500"/>
          </a:xfrm>
          <a:prstGeom prst="rect">
            <a:avLst/>
          </a:prstGeom>
        </p:spPr>
      </p:pic>
      <p:pic>
        <p:nvPicPr>
          <p:cNvPr id="6" name="Picture 5">
            <a:extLst>
              <a:ext uri="{FF2B5EF4-FFF2-40B4-BE49-F238E27FC236}">
                <a16:creationId xmlns:a16="http://schemas.microsoft.com/office/drawing/2014/main" id="{52E708A8-6764-594E-ACD4-318D73F143E9}"/>
              </a:ext>
            </a:extLst>
          </p:cNvPr>
          <p:cNvPicPr>
            <a:picLocks noChangeAspect="1"/>
          </p:cNvPicPr>
          <p:nvPr/>
        </p:nvPicPr>
        <p:blipFill>
          <a:blip r:embed="rId3"/>
          <a:stretch>
            <a:fillRect/>
          </a:stretch>
        </p:blipFill>
        <p:spPr>
          <a:xfrm>
            <a:off x="11162429" y="693102"/>
            <a:ext cx="393700" cy="317500"/>
          </a:xfrm>
          <a:prstGeom prst="rect">
            <a:avLst/>
          </a:prstGeom>
        </p:spPr>
      </p:pic>
    </p:spTree>
    <p:extLst>
      <p:ext uri="{BB962C8B-B14F-4D97-AF65-F5344CB8AC3E}">
        <p14:creationId xmlns:p14="http://schemas.microsoft.com/office/powerpoint/2010/main" val="989697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846</Words>
  <Application>Microsoft Macintosh PowerPoint</Application>
  <PresentationFormat>Widescreen</PresentationFormat>
  <Paragraphs>129</Paragraphs>
  <Slides>19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Collegiality and Leadership, The Role of Academic Senates as Agents of Change</vt:lpstr>
      <vt:lpstr>Overview</vt:lpstr>
      <vt:lpstr>Ed Code, Title 5 Regulations, Standing Orders </vt:lpstr>
      <vt:lpstr>Role of the ASCCC</vt:lpstr>
      <vt:lpstr>Academic Senate and Board of Governors</vt:lpstr>
      <vt:lpstr>The Law—Education Code </vt:lpstr>
      <vt:lpstr>Title 5 Terminology:  Effective Participation</vt:lpstr>
      <vt:lpstr>Title 5 Terminology:  Effective Participation</vt:lpstr>
      <vt:lpstr>Consultation Council - Representation</vt:lpstr>
      <vt:lpstr>BoG Policy on Consultation</vt:lpstr>
      <vt:lpstr>CCCCIO and ASCCC Collaboration</vt:lpstr>
      <vt:lpstr>Consultation Council - Function</vt:lpstr>
      <vt:lpstr>Working with System Partners at the State Level</vt:lpstr>
      <vt:lpstr>The Role of 5C – Collaboration of ASCCC and CIOs </vt:lpstr>
      <vt:lpstr>California Community Colleges Curriculum Committee (5C)</vt:lpstr>
      <vt:lpstr>5C – Purpose and Responsibility</vt:lpstr>
      <vt:lpstr>5C – Purpose and Responsibility</vt:lpstr>
      <vt:lpstr>Collaboration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Collegiality and Leadership, The Role of Academic Senates as Agents of Change</dc:title>
  <dc:creator>Stanskas, Peter-John</dc:creator>
  <cp:lastModifiedBy>Stanskas, Peter-John</cp:lastModifiedBy>
  <cp:revision>3</cp:revision>
  <dcterms:created xsi:type="dcterms:W3CDTF">2019-04-07T01:16:00Z</dcterms:created>
  <dcterms:modified xsi:type="dcterms:W3CDTF">2019-04-09T20:14:43Z</dcterms:modified>
</cp:coreProperties>
</file>