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9" r:id="rId3"/>
    <p:sldId id="284" r:id="rId4"/>
    <p:sldId id="298" r:id="rId5"/>
    <p:sldId id="302" r:id="rId6"/>
    <p:sldId id="303" r:id="rId7"/>
    <p:sldId id="290" r:id="rId8"/>
    <p:sldId id="304" r:id="rId9"/>
    <p:sldId id="305" r:id="rId10"/>
    <p:sldId id="300" r:id="rId11"/>
    <p:sldId id="296" r:id="rId12"/>
    <p:sldId id="306" r:id="rId13"/>
    <p:sldId id="297" r:id="rId14"/>
    <p:sldId id="287" r:id="rId15"/>
    <p:sldId id="307" r:id="rId16"/>
    <p:sldId id="308" r:id="rId17"/>
    <p:sldId id="309" r:id="rId18"/>
    <p:sldId id="310" r:id="rId19"/>
    <p:sldId id="321" r:id="rId20"/>
    <p:sldId id="319" r:id="rId21"/>
    <p:sldId id="320" r:id="rId22"/>
    <p:sldId id="315" r:id="rId23"/>
    <p:sldId id="311" r:id="rId24"/>
    <p:sldId id="312" r:id="rId25"/>
    <p:sldId id="313" r:id="rId26"/>
    <p:sldId id="314" r:id="rId27"/>
    <p:sldId id="316" r:id="rId28"/>
    <p:sldId id="317" r:id="rId29"/>
    <p:sldId id="318" r:id="rId30"/>
    <p:sldId id="30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597"/>
  </p:normalViewPr>
  <p:slideViewPr>
    <p:cSldViewPr snapToGrid="0" snapToObjects="1">
      <p:cViewPr varScale="1">
        <p:scale>
          <a:sx n="85" d="100"/>
          <a:sy n="85" d="100"/>
        </p:scale>
        <p:origin x="192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Accelerated English</c:v>
                </c:pt>
                <c:pt idx="1">
                  <c:v>1 w/co-req</c:v>
                </c:pt>
                <c:pt idx="2">
                  <c:v>stand-alone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5-4A22-B9E2-1681E57DBC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 E1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Accelerated English</c:v>
                </c:pt>
                <c:pt idx="1">
                  <c:v>1 w/co-req</c:v>
                </c:pt>
                <c:pt idx="2">
                  <c:v>stand-alone 1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0.38</c:v>
                </c:pt>
                <c:pt idx="1">
                  <c:v>0.65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5-4A22-B9E2-1681E57D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50448"/>
        <c:axId val="215669760"/>
      </c:barChart>
      <c:catAx>
        <c:axId val="1088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69760"/>
        <c:crosses val="autoZero"/>
        <c:auto val="1"/>
        <c:lblAlgn val="ctr"/>
        <c:lblOffset val="100"/>
        <c:noMultiLvlLbl val="0"/>
      </c:catAx>
      <c:valAx>
        <c:axId val="21566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5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1-below 2yr throughput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Asian or Pacific Islander</c:v>
                </c:pt>
                <c:pt idx="1">
                  <c:v>Black Non Hispanic</c:v>
                </c:pt>
                <c:pt idx="2">
                  <c:v>Hispanic</c:v>
                </c:pt>
                <c:pt idx="3">
                  <c:v>White Non-Hispanic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0.62</c:v>
                </c:pt>
                <c:pt idx="1">
                  <c:v>0.32</c:v>
                </c:pt>
                <c:pt idx="2">
                  <c:v>0.45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E-43E3-95A7-11D81383A8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co-req 1-semester pass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Asian or Pacific Islander</c:v>
                </c:pt>
                <c:pt idx="1">
                  <c:v>Black Non Hispanic</c:v>
                </c:pt>
                <c:pt idx="2">
                  <c:v>Hispanic</c:v>
                </c:pt>
                <c:pt idx="3">
                  <c:v>White Non-Hispanic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0.74</c:v>
                </c:pt>
                <c:pt idx="1">
                  <c:v>0.67</c:v>
                </c:pt>
                <c:pt idx="2">
                  <c:v>0.69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E-43E3-95A7-11D81383A8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stand-alone E1 1-semester pass 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Asian or Pacific Islander</c:v>
                </c:pt>
                <c:pt idx="1">
                  <c:v>Black Non Hispanic</c:v>
                </c:pt>
                <c:pt idx="2">
                  <c:v>Hispanic</c:v>
                </c:pt>
                <c:pt idx="3">
                  <c:v>White Non-Hispanic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0.79</c:v>
                </c:pt>
                <c:pt idx="1">
                  <c:v>0.57999999999999996</c:v>
                </c:pt>
                <c:pt idx="2">
                  <c:v>0.72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3E-43E3-95A7-11D81383A8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5673120"/>
        <c:axId val="215673680"/>
      </c:barChart>
      <c:catAx>
        <c:axId val="21567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73680"/>
        <c:crosses val="autoZero"/>
        <c:auto val="1"/>
        <c:lblAlgn val="ctr"/>
        <c:lblOffset val="100"/>
        <c:noMultiLvlLbl val="0"/>
      </c:catAx>
      <c:valAx>
        <c:axId val="21567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7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7C64-B68E-6C4C-B0D0-E661B3A9B395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98FDD-F21F-5C4C-9BBF-514D5F9F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97E0-801E-744A-8175-FA19DB51F890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0568-8513-8240-B838-EF6D2CD3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360 data based on 2015 cohort; E1 (N: 765) based on Fall ‘16 cohort,  and 1/310D (N:</a:t>
            </a:r>
            <a:r>
              <a:rPr lang="en-US" baseline="0" dirty="0"/>
              <a:t> 569) </a:t>
            </a:r>
            <a:r>
              <a:rPr lang="en-US" dirty="0"/>
              <a:t>data based on FA’16/</a:t>
            </a:r>
            <a:r>
              <a:rPr lang="en-US" baseline="0" dirty="0"/>
              <a:t>Sp’17/Fa’17 </a:t>
            </a:r>
            <a:r>
              <a:rPr lang="en-US" dirty="0"/>
              <a:t>cohorts, first placed,</a:t>
            </a:r>
            <a:r>
              <a:rPr lang="en-US" baseline="0" dirty="0"/>
              <a:t> first attempt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40917-0A9A-44CC-9037-5CAA75064A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2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370</a:t>
            </a:r>
            <a:r>
              <a:rPr lang="en-US" baseline="0" dirty="0"/>
              <a:t> data Fall 2014, co-</a:t>
            </a:r>
            <a:r>
              <a:rPr lang="en-US" baseline="0" dirty="0" err="1"/>
              <a:t>req</a:t>
            </a:r>
            <a:r>
              <a:rPr lang="en-US" baseline="0" dirty="0"/>
              <a:t> data 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40917-0A9A-44CC-9037-5CAA75064A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Fall 2015 and Fall 2016 enrollments in ENGL 001 increased by almost 30% (308 students).   Our FTES</a:t>
            </a:r>
            <a:r>
              <a:rPr lang="en-US" baseline="0" dirty="0"/>
              <a:t> (3300 3200) did drop slightly during this point.  In Fall ‘17, we have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40917-0A9A-44CC-9037-5CAA75064A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7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0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8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13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9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3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4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5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9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35DA3E-D01E-AD41-B24A-0A697DB152BE}" type="datetimeFigureOut">
              <a:rPr lang="en-US" smtClean="0"/>
              <a:t>7/13/18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3772" y="1573665"/>
            <a:ext cx="9139237" cy="1710079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Options for concurrent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8485" y="3735046"/>
            <a:ext cx="9883516" cy="3122954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Craig Rutan, ASCCC Secretary</a:t>
            </a:r>
          </a:p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Michael Wyly, Solano College</a:t>
            </a:r>
          </a:p>
          <a:p>
            <a:pPr algn="ctr"/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r>
              <a:rPr lang="en-US" sz="2800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2018 ASCCC Curriculum Institute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endParaRPr lang="en-US" sz="20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3650" y="455814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13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D691-D7FE-B54B-AF44-A7E94157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82070-EEB8-9143-9FC2-DF0A5DC62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4EBA-AEE6-9B44-ABB9-BAADBB1E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Corequisite Noncredit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93D5C-ABAE-884A-AE76-4F272F46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corequisite course in noncredit is allowable, but it is not currently interpreted that it can restrict enrollment (this could change)</a:t>
            </a:r>
          </a:p>
          <a:p>
            <a:r>
              <a:rPr lang="en-US" dirty="0">
                <a:cs typeface="Arial"/>
              </a:rPr>
              <a:t>The corequisite course could have variable hours to allow different amounts of corequisite support to be scheduled with only one course outline.</a:t>
            </a:r>
          </a:p>
          <a:p>
            <a:r>
              <a:rPr lang="en-US" dirty="0">
                <a:cs typeface="Arial"/>
              </a:rPr>
              <a:t>Courses are required to have an approved course outline that meets the requirements outlined in Title 5 </a:t>
            </a:r>
            <a:r>
              <a:rPr lang="en-US" dirty="0">
                <a:cs typeface="Times New Roman" panose="02020603050405020304" pitchFamily="18" charset="0"/>
              </a:rPr>
              <a:t>§55002 (this includes specifying possible topics that will be covered in the course content)</a:t>
            </a:r>
            <a:endParaRPr lang="en-US" dirty="0">
              <a:cs typeface="Arial"/>
            </a:endParaRPr>
          </a:p>
          <a:p>
            <a:endParaRPr lang="en-US" dirty="0"/>
          </a:p>
          <a:p>
            <a:endParaRPr lang="en-US" dirty="0">
              <a:solidFill>
                <a:srgbClr val="00B0F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90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B41C-6DC4-8C40-A204-D7D4AD05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Corequisite Noncredit Course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61E24-A875-F54B-92BA-D133371C8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Students enroll in the class for free</a:t>
            </a:r>
          </a:p>
          <a:p>
            <a:r>
              <a:rPr lang="en-US" dirty="0"/>
              <a:t>Students don’t accumulate excess units</a:t>
            </a:r>
          </a:p>
          <a:p>
            <a:r>
              <a:rPr lang="en-US" dirty="0"/>
              <a:t>Courses could be scheduled as open entry/open exit or regularly scheduled times</a:t>
            </a:r>
          </a:p>
          <a:p>
            <a:r>
              <a:rPr lang="en-US" dirty="0"/>
              <a:t>Student can reenroll in the support course until they pass the transfer course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Course would not count towards financial aid eligibility</a:t>
            </a:r>
          </a:p>
          <a:p>
            <a:r>
              <a:rPr lang="en-US" dirty="0"/>
              <a:t>Only open to legal California residents (could be changed soon)</a:t>
            </a:r>
          </a:p>
          <a:p>
            <a:r>
              <a:rPr lang="en-US" dirty="0"/>
              <a:t>Restricted to basic skills</a:t>
            </a:r>
          </a:p>
          <a:p>
            <a:r>
              <a:rPr lang="en-US" dirty="0"/>
              <a:t>Cannot require the student to enroll (based on current interpretation)</a:t>
            </a:r>
          </a:p>
          <a:p>
            <a:r>
              <a:rPr lang="en-US" dirty="0"/>
              <a:t>Student may have different instructor for lecture and support course</a:t>
            </a:r>
          </a:p>
          <a:p>
            <a:r>
              <a:rPr lang="en-US" dirty="0"/>
              <a:t>Student may be in lecture course with students that are for more prepared</a:t>
            </a:r>
          </a:p>
          <a:p>
            <a:r>
              <a:rPr lang="en-US" dirty="0"/>
              <a:t>Colleges would currently be paid at the noncredit rate (not enhanced funded)</a:t>
            </a:r>
          </a:p>
          <a:p>
            <a:r>
              <a:rPr lang="en-US" dirty="0"/>
              <a:t>Courses are not covered by streamlined approval at the CO</a:t>
            </a:r>
          </a:p>
        </p:txBody>
      </p:sp>
    </p:spTree>
    <p:extLst>
      <p:ext uri="{BB962C8B-B14F-4D97-AF65-F5344CB8AC3E}">
        <p14:creationId xmlns:p14="http://schemas.microsoft.com/office/powerpoint/2010/main" val="383751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CFAD-960A-AD4A-AD56-B4FBFFDB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9E172-500E-A249-8B4B-A00760F56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Drop-in</a:t>
            </a:r>
          </a:p>
          <a:p>
            <a:pPr lvl="1"/>
            <a:r>
              <a:rPr lang="en-US" dirty="0"/>
              <a:t>Most common model in most colleges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Free to student; does not require additional units</a:t>
            </a:r>
            <a:endParaRPr lang="en-US" dirty="0">
              <a:cs typeface="Arial"/>
            </a:endParaRPr>
          </a:p>
          <a:p>
            <a:r>
              <a:rPr lang="en-US" dirty="0"/>
              <a:t>Embedded tutoring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Tutor is embedded in the classroom</a:t>
            </a:r>
            <a:r>
              <a:rPr lang="en-US" dirty="0">
                <a:cs typeface="Arial"/>
              </a:rPr>
              <a:t>; meets with instructor, supports all students in the class</a:t>
            </a:r>
          </a:p>
          <a:p>
            <a:pPr lvl="1"/>
            <a:r>
              <a:rPr lang="en-US" dirty="0">
                <a:cs typeface="Arial"/>
              </a:rPr>
              <a:t>Some models have tutors meeting individually or in small groups outside of class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Free, no obligation to student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Creates a community of practice</a:t>
            </a:r>
            <a:endParaRPr lang="en-US" dirty="0"/>
          </a:p>
          <a:p>
            <a:r>
              <a:rPr lang="en-US" dirty="0"/>
              <a:t>Complications</a:t>
            </a:r>
            <a:r>
              <a:rPr lang="en-US" dirty="0">
                <a:cs typeface="Arial"/>
              </a:rPr>
              <a:t>:</a:t>
            </a:r>
          </a:p>
          <a:p>
            <a:pPr lvl="1"/>
            <a:r>
              <a:rPr lang="en-US" dirty="0"/>
              <a:t>Currently restricted to basic skills, but there are two bills that would expand the use of tutoring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70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Instruction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colleges have implemented supplemental Instruction (SI) in the past</a:t>
            </a:r>
          </a:p>
          <a:p>
            <a:r>
              <a:rPr lang="en-US" dirty="0"/>
              <a:t>SI typically involves SI leaders that attend course lectures and offer option SI sessions to cover topics from lecture.</a:t>
            </a:r>
          </a:p>
          <a:p>
            <a:r>
              <a:rPr lang="en-US" dirty="0"/>
              <a:t>SI sessions are usually not mandatory</a:t>
            </a:r>
          </a:p>
          <a:p>
            <a:r>
              <a:rPr lang="en-US" dirty="0"/>
              <a:t>Colleges normally have to fund SI, which sometimes limits availability</a:t>
            </a:r>
          </a:p>
        </p:txBody>
      </p:sp>
    </p:spTree>
    <p:extLst>
      <p:ext uri="{BB962C8B-B14F-4D97-AF65-F5344CB8AC3E}">
        <p14:creationId xmlns:p14="http://schemas.microsoft.com/office/powerpoint/2010/main" val="62078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D691-D7FE-B54B-AF44-A7E94157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of </a:t>
            </a:r>
            <a:r>
              <a:rPr lang="en-US" dirty="0" err="1"/>
              <a:t>solano</a:t>
            </a:r>
            <a:r>
              <a:rPr lang="en-US" dirty="0"/>
              <a:t> college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82070-EEB8-9143-9FC2-DF0A5DC62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0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Co-requisite Implementation: </a:t>
            </a:r>
            <a:b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 of Local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control: Curriculum &amp; Academic Senate</a:t>
            </a:r>
          </a:p>
          <a:p>
            <a:pPr lvl="1"/>
            <a:r>
              <a:rPr lang="en-US" dirty="0"/>
              <a:t>Reliance on discipline faculty to develop curriculum </a:t>
            </a:r>
          </a:p>
          <a:p>
            <a:pPr lvl="1"/>
            <a:r>
              <a:rPr lang="en-US" dirty="0"/>
              <a:t>Identification of best practices </a:t>
            </a:r>
          </a:p>
          <a:p>
            <a:pPr lvl="1"/>
            <a:r>
              <a:rPr lang="en-US" dirty="0"/>
              <a:t>There is no “one” way to implement change </a:t>
            </a:r>
          </a:p>
          <a:p>
            <a:r>
              <a:rPr lang="en-US" dirty="0"/>
              <a:t>Implementation of multiple measures</a:t>
            </a:r>
          </a:p>
          <a:p>
            <a:pPr lvl="1"/>
            <a:r>
              <a:rPr lang="en-US" dirty="0"/>
              <a:t>Confidence in self-reported student data</a:t>
            </a:r>
          </a:p>
          <a:p>
            <a:pPr lvl="1"/>
            <a:r>
              <a:rPr lang="en-US" dirty="0"/>
              <a:t>Confidence in high school partners</a:t>
            </a:r>
          </a:p>
          <a:p>
            <a:r>
              <a:rPr lang="en-US" dirty="0"/>
              <a:t>Equity Gaps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Success</a:t>
            </a:r>
          </a:p>
          <a:p>
            <a:pPr lvl="1"/>
            <a:r>
              <a:rPr lang="en-US" dirty="0"/>
              <a:t>Completion </a:t>
            </a:r>
          </a:p>
          <a:p>
            <a:r>
              <a:rPr lang="en-US" dirty="0"/>
              <a:t>Guided Pathways</a:t>
            </a:r>
          </a:p>
        </p:txBody>
      </p:sp>
    </p:spTree>
    <p:extLst>
      <p:ext uri="{BB962C8B-B14F-4D97-AF65-F5344CB8AC3E}">
        <p14:creationId xmlns:p14="http://schemas.microsoft.com/office/powerpoint/2010/main" val="115484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Skills Transformation at Solano: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n-US" b="1" dirty="0"/>
              <a:t>Pre-transformation/Traditional Curriculum in English</a:t>
            </a:r>
            <a:endParaRPr lang="en-US" dirty="0"/>
          </a:p>
          <a:p>
            <a:pPr lvl="1" fontAlgn="t"/>
            <a:r>
              <a:rPr lang="en-US" b="1" dirty="0"/>
              <a:t>Three levels below college English</a:t>
            </a:r>
            <a:endParaRPr lang="en-US" dirty="0"/>
          </a:p>
          <a:p>
            <a:pPr lvl="1" fontAlgn="t"/>
            <a:r>
              <a:rPr lang="en-US" b="1" dirty="0"/>
              <a:t>18% of students had immediate access to college English</a:t>
            </a:r>
            <a:endParaRPr lang="en-US" dirty="0"/>
          </a:p>
          <a:p>
            <a:pPr lvl="1" fontAlgn="t"/>
            <a:r>
              <a:rPr lang="en-US" b="1" dirty="0"/>
              <a:t>28% of English 1 students were first-semester</a:t>
            </a:r>
            <a:endParaRPr lang="en-US" dirty="0"/>
          </a:p>
          <a:p>
            <a:pPr fontAlgn="t"/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Completion of College English within 2 years:</a:t>
            </a:r>
            <a:endParaRPr lang="en-US" dirty="0"/>
          </a:p>
          <a:p>
            <a:pPr lvl="1"/>
            <a:r>
              <a:rPr lang="en-US" dirty="0"/>
              <a:t>Students placed 1 level below: 43%</a:t>
            </a:r>
          </a:p>
          <a:p>
            <a:pPr lvl="1" fontAlgn="t"/>
            <a:r>
              <a:rPr lang="en-US" dirty="0"/>
              <a:t>Students placed 2 levels below: 27%</a:t>
            </a:r>
          </a:p>
          <a:p>
            <a:pPr lvl="1"/>
            <a:r>
              <a:rPr lang="en-US" dirty="0"/>
              <a:t>Students placed 3 levels below: 7%</a:t>
            </a:r>
          </a:p>
          <a:p>
            <a:pPr fontAlgn="t"/>
            <a:endParaRPr lang="en-US" b="1" dirty="0"/>
          </a:p>
          <a:p>
            <a:pPr marL="0" indent="0" fontAlgn="t">
              <a:buNone/>
            </a:pPr>
            <a:r>
              <a:rPr lang="en-US" b="1" dirty="0"/>
              <a:t>Disproportionate Impact on Students of Color: </a:t>
            </a:r>
            <a:endParaRPr lang="en-US" dirty="0"/>
          </a:p>
          <a:p>
            <a:pPr fontAlgn="t"/>
            <a:r>
              <a:rPr lang="en-US" dirty="0"/>
              <a:t>White students  </a:t>
            </a:r>
            <a:r>
              <a:rPr lang="en-US" b="1" dirty="0"/>
              <a:t>2 times </a:t>
            </a:r>
            <a:r>
              <a:rPr lang="en-US" dirty="0"/>
              <a:t>as likely to have access to college English as African-Americans students (29% vs. 14%)</a:t>
            </a:r>
          </a:p>
        </p:txBody>
      </p:sp>
    </p:spTree>
    <p:extLst>
      <p:ext uri="{BB962C8B-B14F-4D97-AF65-F5344CB8AC3E}">
        <p14:creationId xmlns:p14="http://schemas.microsoft.com/office/powerpoint/2010/main" val="790901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8090"/>
            <a:ext cx="10972800" cy="5778910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en-US" sz="1800" b="1" dirty="0"/>
              <a:t>Revised Curriculum </a:t>
            </a:r>
            <a:endParaRPr lang="en-US" sz="1800" dirty="0"/>
          </a:p>
          <a:p>
            <a:pPr lvl="1" fontAlgn="t"/>
            <a:r>
              <a:rPr lang="en-US" sz="1800" dirty="0"/>
              <a:t>One level below college is lowest placement possible</a:t>
            </a:r>
          </a:p>
          <a:p>
            <a:pPr lvl="1" fontAlgn="t"/>
            <a:r>
              <a:rPr lang="en-US" sz="1800" dirty="0"/>
              <a:t>Co-</a:t>
            </a:r>
            <a:r>
              <a:rPr lang="en-US" sz="1800" dirty="0" err="1"/>
              <a:t>requsite</a:t>
            </a:r>
            <a:r>
              <a:rPr lang="en-US" sz="1800" dirty="0"/>
              <a:t> model </a:t>
            </a:r>
          </a:p>
          <a:p>
            <a:pPr lvl="1" fontAlgn="t"/>
            <a:r>
              <a:rPr lang="en-US" sz="1800" dirty="0"/>
              <a:t>Over 80% of students have immediate access to college English (regular and co-requisite models combined)</a:t>
            </a:r>
          </a:p>
          <a:p>
            <a:pPr lvl="1" fontAlgn="t"/>
            <a:r>
              <a:rPr lang="en-US" sz="1800" dirty="0"/>
              <a:t>50-55% of English 1/w/co-</a:t>
            </a:r>
            <a:r>
              <a:rPr lang="en-US" sz="1800" dirty="0" err="1"/>
              <a:t>req</a:t>
            </a:r>
            <a:r>
              <a:rPr lang="en-US" sz="1800" dirty="0"/>
              <a:t> students are first-semester</a:t>
            </a:r>
          </a:p>
          <a:p>
            <a:pPr marL="0" indent="0" fontAlgn="t">
              <a:buNone/>
            </a:pPr>
            <a:endParaRPr lang="en-US" sz="1800" b="1" dirty="0"/>
          </a:p>
          <a:p>
            <a:pPr marL="0" indent="0" fontAlgn="t">
              <a:buNone/>
            </a:pPr>
            <a:r>
              <a:rPr lang="en-US" sz="1800" b="1" dirty="0"/>
              <a:t>Completion of College English within 1 year:</a:t>
            </a:r>
            <a:endParaRPr lang="en-US" sz="1800" dirty="0"/>
          </a:p>
          <a:p>
            <a:pPr lvl="1" fontAlgn="t"/>
            <a:r>
              <a:rPr lang="en-US" sz="1800" dirty="0"/>
              <a:t>College English (stand-alone): 71%</a:t>
            </a:r>
          </a:p>
          <a:p>
            <a:pPr lvl="1" fontAlgn="t"/>
            <a:r>
              <a:rPr lang="en-US" sz="1800" dirty="0"/>
              <a:t>Co-Requisite Model: 68%</a:t>
            </a:r>
          </a:p>
          <a:p>
            <a:pPr lvl="1" fontAlgn="t"/>
            <a:r>
              <a:rPr lang="en-US" sz="1800" dirty="0"/>
              <a:t>Students placed in old 1 level below: 31%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Disproportionate Impact on Students of Color: </a:t>
            </a:r>
            <a:endParaRPr lang="en-US" sz="1800" dirty="0"/>
          </a:p>
          <a:p>
            <a:pPr lvl="1"/>
            <a:r>
              <a:rPr lang="en-US" sz="1800" dirty="0"/>
              <a:t>White and African-American students have comparable access to college English (84% vs 68%). </a:t>
            </a:r>
          </a:p>
          <a:p>
            <a:pPr lvl="1"/>
            <a:r>
              <a:rPr lang="en-US" sz="1800" dirty="0"/>
              <a:t>In old sequence, African American students placed one level below transfer had a 32% chance of passing English 1 within a year</a:t>
            </a:r>
          </a:p>
          <a:p>
            <a:pPr lvl="1"/>
            <a:r>
              <a:rPr lang="en-US" sz="1800" b="1" dirty="0"/>
              <a:t>In Fall 2016, African American students enrolled in English 1/310D had a 67% pass rate.  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543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sequence: Success in English 1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23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FE43-83BB-E54B-A139-0E4EF5BF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support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F8BD-672E-5E49-9C6F-499CD7CEF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8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62" b="0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spc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1 Success Broken Down by ethnicity: </a:t>
            </a:r>
            <a:br>
              <a:rPr lang="en-US" sz="3200" b="1" spc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spc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1-below vs. co-</a:t>
            </a:r>
            <a:r>
              <a:rPr lang="en-US" sz="3200" b="1" spc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sz="3200" b="1" spc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stand-alone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7811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Enrollment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2132776"/>
            <a:ext cx="7620000" cy="37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2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Placement Reform Results in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50" b="1" dirty="0"/>
              <a:t>Previously</a:t>
            </a:r>
            <a:r>
              <a:rPr lang="en-US" sz="3150" dirty="0"/>
              <a:t> students needed a 102 on </a:t>
            </a:r>
            <a:r>
              <a:rPr lang="en-US" sz="3150" dirty="0" err="1"/>
              <a:t>Accuplacer</a:t>
            </a:r>
            <a:r>
              <a:rPr lang="en-US" sz="3150" dirty="0"/>
              <a:t> to get into transfer-level English (English 1). </a:t>
            </a:r>
            <a:r>
              <a:rPr lang="en-US" sz="3150" b="1" dirty="0"/>
              <a:t>18%</a:t>
            </a:r>
            <a:r>
              <a:rPr lang="en-US" sz="3150" dirty="0"/>
              <a:t> of incoming students had access.</a:t>
            </a:r>
          </a:p>
          <a:p>
            <a:r>
              <a:rPr lang="en-US" sz="3150" b="1" dirty="0"/>
              <a:t>Now</a:t>
            </a:r>
            <a:r>
              <a:rPr lang="en-US" sz="3150" dirty="0"/>
              <a:t>: </a:t>
            </a:r>
          </a:p>
          <a:p>
            <a:pPr lvl="1"/>
            <a:r>
              <a:rPr lang="en-US" sz="2850" dirty="0"/>
              <a:t>English 1: 90 on </a:t>
            </a:r>
            <a:r>
              <a:rPr lang="en-US" sz="2850" dirty="0" err="1"/>
              <a:t>Accuplacer</a:t>
            </a:r>
            <a:r>
              <a:rPr lang="en-US" sz="2850" dirty="0"/>
              <a:t> OR a 2.7 HS GPA, OR a B in Junior/Senior year English.  </a:t>
            </a:r>
          </a:p>
          <a:p>
            <a:pPr lvl="1"/>
            <a:r>
              <a:rPr lang="en-US" sz="2850" dirty="0"/>
              <a:t>English 1/310D: 70-89 </a:t>
            </a:r>
            <a:r>
              <a:rPr lang="en-US" sz="2850" dirty="0" err="1"/>
              <a:t>Accuplacer</a:t>
            </a:r>
            <a:r>
              <a:rPr lang="en-US" sz="2850" dirty="0"/>
              <a:t> OR 2.3 GPA or C in Junior/Senior English</a:t>
            </a:r>
          </a:p>
          <a:p>
            <a:r>
              <a:rPr lang="en-US" sz="3150" b="1" dirty="0"/>
              <a:t>Access to English 1 and 37% more to co-</a:t>
            </a:r>
            <a:r>
              <a:rPr lang="en-US" sz="3150" b="1" dirty="0" err="1"/>
              <a:t>req</a:t>
            </a:r>
            <a:r>
              <a:rPr lang="en-US" sz="3150" b="1" dirty="0"/>
              <a:t> </a:t>
            </a:r>
            <a:r>
              <a:rPr lang="en-US" sz="3150" dirty="0"/>
              <a:t>on decreased cut score alone; </a:t>
            </a:r>
          </a:p>
          <a:p>
            <a:r>
              <a:rPr lang="en-US" sz="3150" b="1" dirty="0"/>
              <a:t>Based on Multiple Measures Placement, 94% of incoming students who report GPA now qualify for English 1 or 1/310D</a:t>
            </a:r>
            <a:endParaRPr lang="en-US" sz="3150" dirty="0"/>
          </a:p>
          <a:p>
            <a:r>
              <a:rPr lang="en-US" sz="3150" b="1" dirty="0"/>
              <a:t>Results: Pass rates </a:t>
            </a:r>
            <a:r>
              <a:rPr lang="en-US" sz="3150" dirty="0"/>
              <a:t>in English 1 </a:t>
            </a:r>
            <a:r>
              <a:rPr lang="en-US" sz="3150" b="1" dirty="0"/>
              <a:t>remain stable </a:t>
            </a:r>
            <a:r>
              <a:rPr lang="en-US" sz="3150" dirty="0"/>
              <a:t>(76% vs 72%).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33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made changes in English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Time</a:t>
            </a:r>
          </a:p>
          <a:p>
            <a:pPr lvl="1"/>
            <a:r>
              <a:rPr lang="en-US" dirty="0"/>
              <a:t>Changes were implemented over multiple semesters </a:t>
            </a:r>
          </a:p>
          <a:p>
            <a:pPr lvl="1"/>
            <a:r>
              <a:rPr lang="en-US" dirty="0"/>
              <a:t>Both sequences remained in catalog to learn what worked and what students wanted</a:t>
            </a:r>
          </a:p>
          <a:p>
            <a:pPr lvl="1"/>
            <a:r>
              <a:rPr lang="en-US" dirty="0"/>
              <a:t>Data tracking to inform decisions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Robust Dialogue </a:t>
            </a:r>
          </a:p>
          <a:p>
            <a:pPr lvl="1"/>
            <a:r>
              <a:rPr lang="en-US" dirty="0"/>
              <a:t>Among Discipline faculty: Department Ownership Over Changes</a:t>
            </a:r>
          </a:p>
          <a:p>
            <a:pPr lvl="1"/>
            <a:r>
              <a:rPr lang="en-US" dirty="0"/>
              <a:t>Curriculum Committee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Institutional Support</a:t>
            </a:r>
          </a:p>
          <a:p>
            <a:pPr lvl="1"/>
            <a:r>
              <a:rPr lang="en-US" dirty="0"/>
              <a:t>Teaching Apprentice Program</a:t>
            </a:r>
          </a:p>
          <a:p>
            <a:pPr lvl="1"/>
            <a:r>
              <a:rPr lang="en-US" dirty="0"/>
              <a:t>Tutor and Student Services Support</a:t>
            </a:r>
          </a:p>
          <a:p>
            <a:pPr lvl="1"/>
            <a:r>
              <a:rPr lang="en-US" dirty="0"/>
              <a:t>SSSP/Equity/Transformation Grant </a:t>
            </a:r>
          </a:p>
          <a:p>
            <a:pPr lvl="1"/>
            <a:r>
              <a:rPr lang="en-US" dirty="0"/>
              <a:t>Professional Development (on- and off-campus)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Procedural Compliance</a:t>
            </a:r>
          </a:p>
          <a:p>
            <a:pPr lvl="1"/>
            <a:r>
              <a:rPr lang="en-US" dirty="0"/>
              <a:t>Curriculum Committee</a:t>
            </a:r>
          </a:p>
          <a:p>
            <a:pPr lvl="1"/>
            <a:r>
              <a:rPr lang="en-US" dirty="0"/>
              <a:t>Academic Senate </a:t>
            </a:r>
          </a:p>
        </p:txBody>
      </p:sp>
    </p:spTree>
    <p:extLst>
      <p:ext uri="{BB962C8B-B14F-4D97-AF65-F5344CB8AC3E}">
        <p14:creationId xmlns:p14="http://schemas.microsoft.com/office/powerpoint/2010/main" val="1682473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It’s a Post-AB705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though we have a prescribed timeline for implementation, curriculum remains under faculty purview</a:t>
            </a:r>
          </a:p>
          <a:p>
            <a:pPr lvl="1"/>
            <a:r>
              <a:rPr lang="en-US" dirty="0"/>
              <a:t>Senate and Curriculum leadership should work with discipline faculty </a:t>
            </a:r>
          </a:p>
          <a:p>
            <a:pPr lvl="2"/>
            <a:r>
              <a:rPr lang="en-US" dirty="0"/>
              <a:t>Faculty Empowerment</a:t>
            </a:r>
          </a:p>
          <a:p>
            <a:pPr lvl="2"/>
            <a:r>
              <a:rPr lang="en-US" dirty="0"/>
              <a:t>Administrative Cooperation</a:t>
            </a:r>
          </a:p>
          <a:p>
            <a:pPr lvl="2"/>
            <a:r>
              <a:rPr lang="en-US" dirty="0"/>
              <a:t>Provision of Support (Research &amp; Planning; Professional Development; Other Resources)</a:t>
            </a:r>
          </a:p>
          <a:p>
            <a:pPr lvl="1"/>
            <a:r>
              <a:rPr lang="en-US" dirty="0"/>
              <a:t>Data Analysis</a:t>
            </a:r>
          </a:p>
          <a:p>
            <a:pPr lvl="2"/>
            <a:r>
              <a:rPr lang="en-US" dirty="0"/>
              <a:t>Success and persistence rates </a:t>
            </a:r>
          </a:p>
          <a:p>
            <a:pPr lvl="2"/>
            <a:r>
              <a:rPr lang="en-US" dirty="0"/>
              <a:t>Equity gaps</a:t>
            </a:r>
          </a:p>
          <a:p>
            <a:pPr lvl="2"/>
            <a:r>
              <a:rPr lang="en-US" dirty="0"/>
              <a:t>Ease of navigation of sequence and placement </a:t>
            </a:r>
          </a:p>
          <a:p>
            <a:pPr lvl="2"/>
            <a:r>
              <a:rPr lang="en-US" dirty="0"/>
              <a:t>Completion data, mathematics sequence and impact on programs</a:t>
            </a:r>
          </a:p>
          <a:p>
            <a:pPr lvl="1"/>
            <a:r>
              <a:rPr lang="en-US" dirty="0"/>
              <a:t>Guided Pathways and Student Access </a:t>
            </a:r>
          </a:p>
          <a:p>
            <a:pPr lvl="2"/>
            <a:r>
              <a:rPr lang="en-US" dirty="0"/>
              <a:t>Clarify the Path</a:t>
            </a:r>
          </a:p>
          <a:p>
            <a:pPr lvl="2"/>
            <a:r>
              <a:rPr lang="en-US" dirty="0"/>
              <a:t>Enter the Path</a:t>
            </a:r>
          </a:p>
        </p:txBody>
      </p:sp>
    </p:spTree>
    <p:extLst>
      <p:ext uri="{BB962C8B-B14F-4D97-AF65-F5344CB8AC3E}">
        <p14:creationId xmlns:p14="http://schemas.microsoft.com/office/powerpoint/2010/main" val="1688967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Solano and Its Approach to Changes in Math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On-going doubt and resistance among discipline faculty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sz="2800" b="1" dirty="0"/>
              <a:t>Feelings of disempowerment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Fear of administrative overreach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Lack of faith in the prescribed solution </a:t>
            </a:r>
          </a:p>
          <a:p>
            <a:pPr lvl="2"/>
            <a:r>
              <a:rPr lang="en-US" sz="2400" b="1" dirty="0"/>
              <a:t>Sequence is necessary to success</a:t>
            </a:r>
          </a:p>
          <a:p>
            <a:pPr lvl="2"/>
            <a:r>
              <a:rPr lang="en-US" sz="2400" b="1" dirty="0"/>
              <a:t>Concerns over lowering of standards</a:t>
            </a:r>
          </a:p>
          <a:p>
            <a:pPr marL="54864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93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Senate/Curriculum Empowered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Common Ground: Student Success</a:t>
            </a:r>
          </a:p>
          <a:p>
            <a:pPr lvl="1"/>
            <a:r>
              <a:rPr lang="en-US" dirty="0"/>
              <a:t>In Fall 2017, the Academic Senate, its Basic Skills Committee, and Discipline Faculty Recognized at Least Three Compelling Factors for Continued Change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Low Success Rates in Mathematics and Impact on Student Completion 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AB 705 (Irwin)</a:t>
            </a:r>
          </a:p>
          <a:p>
            <a:pPr marL="891540" lvl="2" indent="-342900">
              <a:buFont typeface="+mj-lt"/>
              <a:buAutoNum type="arabicPeriod"/>
            </a:pPr>
            <a:r>
              <a:rPr lang="en-US" dirty="0"/>
              <a:t>Guided Pathways </a:t>
            </a:r>
          </a:p>
          <a:p>
            <a:pPr lvl="1"/>
            <a:r>
              <a:rPr lang="en-US" dirty="0"/>
              <a:t>Academic Senate worked with Curriculum and Mathematics</a:t>
            </a:r>
          </a:p>
          <a:p>
            <a:pPr lvl="2"/>
            <a:r>
              <a:rPr lang="en-US" dirty="0"/>
              <a:t>Resulting Math Taskforce (Mathematics Faculty, Curriculum Chair, Basic Skills Coordinator, Counseling Faculty, with Support from Dean of Research and Planning)</a:t>
            </a:r>
          </a:p>
          <a:p>
            <a:pPr lvl="3"/>
            <a:r>
              <a:rPr lang="en-US" dirty="0"/>
              <a:t>Data Analysis, including Equity</a:t>
            </a:r>
          </a:p>
          <a:p>
            <a:pPr lvl="3"/>
            <a:r>
              <a:rPr lang="en-US" dirty="0"/>
              <a:t>Understanding of AB 705</a:t>
            </a:r>
          </a:p>
          <a:p>
            <a:pPr lvl="3"/>
            <a:r>
              <a:rPr lang="en-US" dirty="0"/>
              <a:t>Development of Its Own Charges</a:t>
            </a:r>
          </a:p>
          <a:p>
            <a:pPr lvl="3"/>
            <a:r>
              <a:rPr lang="en-US" dirty="0"/>
              <a:t>Reports to the Academic Senate; Makes Recommendations to the Department of Mathematics </a:t>
            </a:r>
          </a:p>
          <a:p>
            <a:pPr lvl="1"/>
            <a:r>
              <a:rPr lang="en-US" dirty="0"/>
              <a:t>Clear Administrative Support for Faculty and Senate Purview, including Curriculum </a:t>
            </a:r>
          </a:p>
          <a:p>
            <a:pPr lvl="2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49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Solano Math Taskforce Charges (for reference)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analyze success and completion data in mathematics, including all identified equity gaps, with the goal of increasing student success in mathematics.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recommend to the Department of Mathematics procedures and practices to address directly success and equity gaps, as well as to conform to the direction of AB 705 and Guided Pathways.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work with the Department of Mathematics to accelerate the development of a co-requisite model for non-STEM and STEM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make recommendations to the Academic Senate, as needed.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Measure of success: to increase the number of students who successfully complete a transfer-level course and to decrease or eliminate equity gaps.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5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Solano Math Taskforce Progress To-date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Implementation of Co-requisite in Mathematics (Stats) for Non-Stem majors. Pilot scheduled for Spring 2019 with plans for scaling in AY 2019-2020. </a:t>
            </a:r>
          </a:p>
          <a:p>
            <a:r>
              <a:rPr lang="en-US" dirty="0" err="1"/>
              <a:t>StatWay</a:t>
            </a:r>
            <a:r>
              <a:rPr lang="en-US" dirty="0"/>
              <a:t> Presentation for March 14 FLEX</a:t>
            </a:r>
          </a:p>
          <a:p>
            <a:pPr lvl="0"/>
            <a:r>
              <a:rPr lang="en-US" dirty="0"/>
              <a:t>Active discussion of the below-330 classes, including how to increase success for students who remain in those courses.</a:t>
            </a:r>
          </a:p>
          <a:p>
            <a:pPr lvl="0"/>
            <a:r>
              <a:rPr lang="en-US" dirty="0"/>
              <a:t>Upcoming Tasks (Fall 2018):</a:t>
            </a:r>
          </a:p>
          <a:p>
            <a:pPr lvl="1"/>
            <a:r>
              <a:rPr lang="en-US" dirty="0"/>
              <a:t>Work with counseling; </a:t>
            </a:r>
          </a:p>
          <a:p>
            <a:pPr lvl="1"/>
            <a:r>
              <a:rPr lang="en-US" dirty="0"/>
              <a:t>Improve existing Multiple Measures to increase access and decrease student/counselor confusion</a:t>
            </a:r>
          </a:p>
          <a:p>
            <a:pPr lvl="1"/>
            <a:r>
              <a:rPr lang="en-US" dirty="0"/>
              <a:t>Identification of Resources required</a:t>
            </a:r>
          </a:p>
          <a:p>
            <a:pPr lvl="2"/>
            <a:r>
              <a:rPr lang="en-US" dirty="0"/>
              <a:t>Embedded Tutors</a:t>
            </a:r>
          </a:p>
          <a:p>
            <a:pPr lvl="2"/>
            <a:r>
              <a:rPr lang="en-US" dirty="0"/>
              <a:t>Teaching Apprentice Program</a:t>
            </a:r>
          </a:p>
          <a:p>
            <a:pPr lvl="2"/>
            <a:r>
              <a:rPr lang="en-US" dirty="0"/>
              <a:t>Professional Development</a:t>
            </a:r>
          </a:p>
          <a:p>
            <a:pPr lvl="2"/>
            <a:r>
              <a:rPr lang="en-US" dirty="0"/>
              <a:t>Other Equity Support </a:t>
            </a:r>
          </a:p>
        </p:txBody>
      </p:sp>
    </p:spTree>
    <p:extLst>
      <p:ext uri="{BB962C8B-B14F-4D97-AF65-F5344CB8AC3E}">
        <p14:creationId xmlns:p14="http://schemas.microsoft.com/office/powerpoint/2010/main" val="2686604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Short--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should locally made and locally maintained</a:t>
            </a:r>
          </a:p>
          <a:p>
            <a:endParaRPr lang="en-US" dirty="0"/>
          </a:p>
          <a:p>
            <a:r>
              <a:rPr lang="en-US" dirty="0"/>
              <a:t>Discipline Faculty should lead (not administration)</a:t>
            </a:r>
          </a:p>
          <a:p>
            <a:endParaRPr lang="en-US" dirty="0"/>
          </a:p>
          <a:p>
            <a:r>
              <a:rPr lang="en-US" dirty="0"/>
              <a:t>Senate and Curriculum leadership is a must</a:t>
            </a:r>
          </a:p>
          <a:p>
            <a:endParaRPr lang="en-US" dirty="0"/>
          </a:p>
          <a:p>
            <a:r>
              <a:rPr lang="en-US" dirty="0"/>
              <a:t>Administrative </a:t>
            </a:r>
            <a:r>
              <a:rPr lang="en-US" u="sng" dirty="0"/>
              <a:t>Support</a:t>
            </a:r>
            <a:r>
              <a:rPr lang="en-US" dirty="0"/>
              <a:t> is Needed (funding; resource allocation)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1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</a:rPr>
              <a:t>Concurrent Support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3CA59-23C3-894E-AF3B-C07AF86C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initial guidance from the Chancellor’s Office mentions offering and possibly requiring students to participate in some form of concurrent support</a:t>
            </a:r>
          </a:p>
          <a:p>
            <a:r>
              <a:rPr lang="en-US" dirty="0"/>
              <a:t>There are several different types of concurrent support that colleges could offer to students. These include</a:t>
            </a:r>
          </a:p>
          <a:p>
            <a:pPr lvl="1"/>
            <a:r>
              <a:rPr lang="en-US" dirty="0"/>
              <a:t>Redesigned Credit Course</a:t>
            </a:r>
          </a:p>
          <a:p>
            <a:pPr lvl="1"/>
            <a:r>
              <a:rPr lang="en-US" dirty="0"/>
              <a:t>Corequisite Credit Course (lecture or lab)</a:t>
            </a:r>
          </a:p>
          <a:p>
            <a:pPr lvl="1"/>
            <a:r>
              <a:rPr lang="en-US" dirty="0"/>
              <a:t>Corequisite Noncredit Course</a:t>
            </a:r>
          </a:p>
          <a:p>
            <a:pPr lvl="1"/>
            <a:r>
              <a:rPr lang="en-US" dirty="0"/>
              <a:t>Increased Access to Learning Centers</a:t>
            </a:r>
          </a:p>
          <a:p>
            <a:pPr lvl="1"/>
            <a:r>
              <a:rPr lang="en-US" dirty="0"/>
              <a:t>Embedded Tutoring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Supplemental Instruction</a:t>
            </a:r>
          </a:p>
        </p:txBody>
      </p:sp>
    </p:spTree>
    <p:extLst>
      <p:ext uri="{BB962C8B-B14F-4D97-AF65-F5344CB8AC3E}">
        <p14:creationId xmlns:p14="http://schemas.microsoft.com/office/powerpoint/2010/main" val="716240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1D32-0ED9-2146-8D2A-BE47E2F7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A616B-1C26-6647-8D91-5B01105F06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BBBA-A7B4-7548-9C90-E12A551C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4335D-8ADF-2A4A-BC8B-C328F8DFCF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D2B3-61DC-9C46-9232-CA5BB35F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on Enrollment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092D-C9FC-9545-9FFF-45B96F84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5 §58106 outlines when colleges are allowed to limit the ability of a student to enroll in a course</a:t>
            </a:r>
          </a:p>
          <a:p>
            <a:pPr lvl="1"/>
            <a:r>
              <a:rPr lang="en-US" dirty="0"/>
              <a:t>(a) Enrollment may be limited to students meeting prerequisites and corequisites established pursuant to section 55003</a:t>
            </a:r>
          </a:p>
          <a:p>
            <a:r>
              <a:rPr lang="en-US" dirty="0"/>
              <a:t>The prerequisites and corequisites outlined in Title 5 §55003 are described in §55002 of title 5</a:t>
            </a:r>
          </a:p>
          <a:p>
            <a:r>
              <a:rPr lang="en-US" dirty="0"/>
              <a:t>The current interpretation of the regulation is that it applies to credit courses, but the Chancellor’s Office is reviewing the language and determining if a noncredit course can be used to limit enrollment</a:t>
            </a:r>
          </a:p>
        </p:txBody>
      </p:sp>
    </p:spTree>
    <p:extLst>
      <p:ext uri="{BB962C8B-B14F-4D97-AF65-F5344CB8AC3E}">
        <p14:creationId xmlns:p14="http://schemas.microsoft.com/office/powerpoint/2010/main" val="350773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CD04-84EC-B541-B5F3-F3CF8DDE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Credit Course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E4675-049C-9A40-9D8A-92326634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college could create a new version of the transfer course that includes additional lecture or laboratory hours. For example, a 4 unit composition course could be changed to 5 units by adding 18 hours of lecture, 54 hours of lab, or some combination of lecture and lab.</a:t>
            </a:r>
          </a:p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All students enrolled have been identified as needing additional support</a:t>
            </a:r>
          </a:p>
          <a:p>
            <a:r>
              <a:rPr lang="en-US" dirty="0"/>
              <a:t>The same instructor for all course material</a:t>
            </a:r>
          </a:p>
          <a:p>
            <a:r>
              <a:rPr lang="en-US" dirty="0"/>
              <a:t>Students can reenroll if they are not able to pass the course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Student must pay additional fees</a:t>
            </a:r>
          </a:p>
          <a:p>
            <a:r>
              <a:rPr lang="en-US" dirty="0"/>
              <a:t>Student accumulates additional units</a:t>
            </a:r>
          </a:p>
          <a:p>
            <a:r>
              <a:rPr lang="en-US" dirty="0"/>
              <a:t>College will need to rearticulate the course, which could take 2 years</a:t>
            </a:r>
          </a:p>
          <a:p>
            <a:r>
              <a:rPr lang="en-US" dirty="0"/>
              <a:t>All students would receive the same additional instruction, but they may </a:t>
            </a:r>
            <a:r>
              <a:rPr lang="en-US"/>
              <a:t>have different </a:t>
            </a:r>
            <a:r>
              <a:rPr lang="en-US" dirty="0"/>
              <a:t>needs</a:t>
            </a:r>
          </a:p>
        </p:txBody>
      </p:sp>
    </p:spTree>
    <p:extLst>
      <p:ext uri="{BB962C8B-B14F-4D97-AF65-F5344CB8AC3E}">
        <p14:creationId xmlns:p14="http://schemas.microsoft.com/office/powerpoint/2010/main" val="52101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5FA8-675D-C649-B89B-29AEB6CE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550D-6A7D-E947-BBE4-50887251B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credit corequisite course would require students to enroll in the transfer course. Students could be placed into the corequisite course and then be able to enroll in the transfer course. </a:t>
            </a:r>
          </a:p>
          <a:p>
            <a:r>
              <a:rPr lang="en-US" dirty="0">
                <a:cs typeface="Arial"/>
              </a:rPr>
              <a:t>The corequisite course could be lecture, lab, or a combination of the two</a:t>
            </a:r>
          </a:p>
          <a:p>
            <a:r>
              <a:rPr lang="en-US" dirty="0">
                <a:cs typeface="Arial"/>
              </a:rPr>
              <a:t>The corequisite course could have variable units (like many physical education courses) to allow different amounts of corequisite support to be scheduled with only one course outline.</a:t>
            </a:r>
          </a:p>
          <a:p>
            <a:r>
              <a:rPr lang="en-US" dirty="0">
                <a:cs typeface="Arial"/>
              </a:rPr>
              <a:t>Courses are required to have an approved course outline that meets the requirements outlined in Title 5 </a:t>
            </a:r>
            <a:r>
              <a:rPr lang="en-US" dirty="0">
                <a:cs typeface="Times New Roman" panose="02020603050405020304" pitchFamily="18" charset="0"/>
              </a:rPr>
              <a:t>§55002 (this includes specifying possible topics that will be covered in the course content)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F5DE-763D-3A47-82D2-0E97096C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627B2-0B68-154B-861F-13850043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items to take note of in Title 5 §55003</a:t>
            </a:r>
          </a:p>
          <a:p>
            <a:r>
              <a:rPr lang="en-US" dirty="0"/>
              <a:t>(d)(3) the corequisite course will assure, consistent with section 55002, that a student acquires the necessary skills, concepts, and/or information, such that a student who has not enrolled in the corequisite is </a:t>
            </a:r>
            <a:r>
              <a:rPr lang="en-US" b="1" dirty="0"/>
              <a:t>highly unlikely to receive a satisfactory grade </a:t>
            </a:r>
            <a:r>
              <a:rPr lang="en-US" dirty="0"/>
              <a:t>in the course or program for which the corequisite is being established; </a:t>
            </a:r>
          </a:p>
          <a:p>
            <a:r>
              <a:rPr lang="en-US" dirty="0"/>
              <a:t>(m) Whenever a corequisite course is established, sufficient sections shall be offered to reasonably accommodate all students who are required to take the corequisite. </a:t>
            </a:r>
            <a:r>
              <a:rPr lang="en-US" b="1" dirty="0"/>
              <a:t>A corequisite shall be waived as to any student for whom space in the corequisite course is not available.</a:t>
            </a:r>
          </a:p>
        </p:txBody>
      </p:sp>
    </p:spTree>
    <p:extLst>
      <p:ext uri="{BB962C8B-B14F-4D97-AF65-F5344CB8AC3E}">
        <p14:creationId xmlns:p14="http://schemas.microsoft.com/office/powerpoint/2010/main" val="409261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D7CA-ADF9-CF4C-9874-292ED2CF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7569-D5CD-174E-9CEE-79606DC2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Students may be required to enroll in the corequisite</a:t>
            </a:r>
          </a:p>
          <a:p>
            <a:r>
              <a:rPr lang="en-US" dirty="0"/>
              <a:t>Courses can have different content that can be adjusted to the skills needed by the student</a:t>
            </a:r>
          </a:p>
          <a:p>
            <a:r>
              <a:rPr lang="en-US" dirty="0"/>
              <a:t>Does not require the transfer course to be rearticulated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Students must pay for additional course</a:t>
            </a:r>
          </a:p>
          <a:p>
            <a:r>
              <a:rPr lang="en-US" dirty="0"/>
              <a:t>Students accumulate additional units</a:t>
            </a:r>
          </a:p>
          <a:p>
            <a:r>
              <a:rPr lang="en-US" dirty="0"/>
              <a:t>Student cannot reenroll if they pass the support course and do not pass the transfer course</a:t>
            </a:r>
          </a:p>
          <a:p>
            <a:r>
              <a:rPr lang="en-US" dirty="0"/>
              <a:t>Students may have a different instructor for the support course and the primary lecture</a:t>
            </a:r>
          </a:p>
          <a:p>
            <a:r>
              <a:rPr lang="en-US" dirty="0"/>
              <a:t>Students could be in the transfer course with students that are much more prepared</a:t>
            </a:r>
          </a:p>
        </p:txBody>
      </p:sp>
    </p:spTree>
    <p:extLst>
      <p:ext uri="{BB962C8B-B14F-4D97-AF65-F5344CB8AC3E}">
        <p14:creationId xmlns:p14="http://schemas.microsoft.com/office/powerpoint/2010/main" val="3086039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1966</TotalTime>
  <Words>2023</Words>
  <Application>Microsoft Macintosh PowerPoint</Application>
  <PresentationFormat>Widescreen</PresentationFormat>
  <Paragraphs>231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ASCCC</vt:lpstr>
      <vt:lpstr>Options for concurrent support </vt:lpstr>
      <vt:lpstr>Current support options</vt:lpstr>
      <vt:lpstr>Concurrent Support</vt:lpstr>
      <vt:lpstr>Required support</vt:lpstr>
      <vt:lpstr>Limitations on Enrollment</vt:lpstr>
      <vt:lpstr>New Credit Course</vt:lpstr>
      <vt:lpstr>Credit Corequisite</vt:lpstr>
      <vt:lpstr>Credit Corequisite (2)</vt:lpstr>
      <vt:lpstr>Credit Corequisite (2)</vt:lpstr>
      <vt:lpstr>Optional support</vt:lpstr>
      <vt:lpstr>Corequisite Noncredit Course</vt:lpstr>
      <vt:lpstr>Corequisite Noncredit Course (2)</vt:lpstr>
      <vt:lpstr>Tutoring Models</vt:lpstr>
      <vt:lpstr>Supplemental Instruction Models</vt:lpstr>
      <vt:lpstr>Lessons of solano college</vt:lpstr>
      <vt:lpstr>Co-requisite Implementation:  Areas of Local Concern</vt:lpstr>
      <vt:lpstr>Basic Skills Transformation at Solano: English</vt:lpstr>
      <vt:lpstr>PowerPoint Presentation</vt:lpstr>
      <vt:lpstr>New sequence: Success in English 1 </vt:lpstr>
      <vt:lpstr>English 1 Success Broken Down by ethnicity:   1-below vs. co-req vs. stand-alone</vt:lpstr>
      <vt:lpstr>Impact on Enrollment</vt:lpstr>
      <vt:lpstr>Placement Reform Results in English</vt:lpstr>
      <vt:lpstr>What made changes in English work?</vt:lpstr>
      <vt:lpstr>But, It’s a Post-AB705 World</vt:lpstr>
      <vt:lpstr>Solano and Its Approach to Changes in Math </vt:lpstr>
      <vt:lpstr>Senate/Curriculum Empowered Change</vt:lpstr>
      <vt:lpstr>Solano Math Taskforce Charges (for reference)</vt:lpstr>
      <vt:lpstr>Solano Math Taskforce Progress To-date </vt:lpstr>
      <vt:lpstr>In Short--</vt:lpstr>
      <vt:lpstr>Questions?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  The “10+1” and Shared Governance</dc:title>
  <dc:creator>Virginia May</dc:creator>
  <cp:lastModifiedBy>Rutan, Craig</cp:lastModifiedBy>
  <cp:revision>225</cp:revision>
  <cp:lastPrinted>2017-10-22T17:16:51Z</cp:lastPrinted>
  <dcterms:created xsi:type="dcterms:W3CDTF">2017-10-02T12:56:57Z</dcterms:created>
  <dcterms:modified xsi:type="dcterms:W3CDTF">2018-07-13T13:47:45Z</dcterms:modified>
</cp:coreProperties>
</file>