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sldIdLst>
    <p:sldId id="256" r:id="rId2"/>
    <p:sldId id="266" r:id="rId3"/>
    <p:sldId id="258" r:id="rId4"/>
    <p:sldId id="268" r:id="rId5"/>
    <p:sldId id="269" r:id="rId6"/>
    <p:sldId id="271" r:id="rId7"/>
    <p:sldId id="278" r:id="rId8"/>
    <p:sldId id="276" r:id="rId9"/>
    <p:sldId id="279" r:id="rId10"/>
    <p:sldId id="280" r:id="rId11"/>
    <p:sldId id="275" r:id="rId12"/>
    <p:sldId id="274" r:id="rId13"/>
    <p:sldId id="262" r:id="rId14"/>
    <p:sldId id="281" r:id="rId15"/>
    <p:sldId id="26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5" autoAdjust="0"/>
    <p:restoredTop sz="94709" autoAdjust="0"/>
  </p:normalViewPr>
  <p:slideViewPr>
    <p:cSldViewPr snapToGrid="0" snapToObjects="1">
      <p:cViewPr varScale="1">
        <p:scale>
          <a:sx n="94" d="100"/>
          <a:sy n="94" d="100"/>
        </p:scale>
        <p:origin x="-1432" y="-88"/>
      </p:cViewPr>
      <p:guideLst>
        <p:guide orient="horz" pos="2160"/>
        <p:guide pos="2880"/>
      </p:guideLst>
    </p:cSldViewPr>
  </p:slideViewPr>
  <p:outlineViewPr>
    <p:cViewPr>
      <p:scale>
        <a:sx n="33" d="100"/>
        <a:sy n="33" d="100"/>
      </p:scale>
      <p:origin x="0" y="14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fld id="{18DCCD61-643D-44A5-A450-3A42A50CBC1E}" type="datetimeFigureOut">
              <a:rPr lang="en-US" smtClean="0"/>
              <a:t>7/9/15</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3A2F0832-F084-422D-97D1-AF848F4F2C34}" type="slidenum">
              <a:rPr lang="en-US" smtClean="0"/>
              <a:t>‹#›</a:t>
            </a:fld>
            <a:endParaRPr lang="en-US" dirty="0"/>
          </a:p>
        </p:txBody>
      </p:sp>
    </p:spTree>
    <p:extLst>
      <p:ext uri="{BB962C8B-B14F-4D97-AF65-F5344CB8AC3E}">
        <p14:creationId xmlns:p14="http://schemas.microsoft.com/office/powerpoint/2010/main" val="1219024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fld id="{18DCCD61-643D-44A5-A450-3A42A50CBC1E}" type="datetimeFigureOut">
              <a:rPr lang="en-US" smtClean="0"/>
              <a:t>7/9/15</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3A2F0832-F084-422D-97D1-AF848F4F2C34}" type="slidenum">
              <a:rPr lang="en-US" smtClean="0"/>
              <a:t>‹#›</a:t>
            </a:fld>
            <a:endParaRPr lang="en-US" dirty="0"/>
          </a:p>
        </p:txBody>
      </p:sp>
    </p:spTree>
    <p:extLst>
      <p:ext uri="{BB962C8B-B14F-4D97-AF65-F5344CB8AC3E}">
        <p14:creationId xmlns:p14="http://schemas.microsoft.com/office/powerpoint/2010/main" val="3271065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fld id="{18DCCD61-643D-44A5-A450-3A42A50CBC1E}" type="datetimeFigureOut">
              <a:rPr lang="en-US" smtClean="0"/>
              <a:t>7/9/15</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3A2F0832-F084-422D-97D1-AF848F4F2C34}" type="slidenum">
              <a:rPr lang="en-US" smtClean="0"/>
              <a:t>‹#›</a:t>
            </a:fld>
            <a:endParaRPr lang="en-US" dirty="0"/>
          </a:p>
        </p:txBody>
      </p:sp>
    </p:spTree>
    <p:extLst>
      <p:ext uri="{BB962C8B-B14F-4D97-AF65-F5344CB8AC3E}">
        <p14:creationId xmlns:p14="http://schemas.microsoft.com/office/powerpoint/2010/main" val="4190538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fld id="{18DCCD61-643D-44A5-A450-3A42A50CBC1E}" type="datetimeFigureOut">
              <a:rPr lang="en-US" smtClean="0"/>
              <a:t>7/9/15</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3A2F0832-F084-422D-97D1-AF848F4F2C34}" type="slidenum">
              <a:rPr lang="en-US" smtClean="0"/>
              <a:t>‹#›</a:t>
            </a:fld>
            <a:endParaRPr lang="en-US" dirty="0"/>
          </a:p>
        </p:txBody>
      </p:sp>
    </p:spTree>
    <p:extLst>
      <p:ext uri="{BB962C8B-B14F-4D97-AF65-F5344CB8AC3E}">
        <p14:creationId xmlns:p14="http://schemas.microsoft.com/office/powerpoint/2010/main" val="1421954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fld id="{18DCCD61-643D-44A5-A450-3A42A50CBC1E}" type="datetimeFigureOut">
              <a:rPr lang="en-US" smtClean="0"/>
              <a:t>7/9/15</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3A2F0832-F084-422D-97D1-AF848F4F2C34}" type="slidenum">
              <a:rPr lang="en-US" smtClean="0"/>
              <a:t>‹#›</a:t>
            </a:fld>
            <a:endParaRPr lang="en-US" dirty="0"/>
          </a:p>
        </p:txBody>
      </p:sp>
    </p:spTree>
    <p:extLst>
      <p:ext uri="{BB962C8B-B14F-4D97-AF65-F5344CB8AC3E}">
        <p14:creationId xmlns:p14="http://schemas.microsoft.com/office/powerpoint/2010/main" val="2864346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fld id="{18DCCD61-643D-44A5-A450-3A42A50CBC1E}" type="datetimeFigureOut">
              <a:rPr lang="en-US" smtClean="0"/>
              <a:t>7/9/15</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3A2F0832-F084-422D-97D1-AF848F4F2C34}" type="slidenum">
              <a:rPr lang="en-US" smtClean="0"/>
              <a:t>‹#›</a:t>
            </a:fld>
            <a:endParaRPr lang="en-US" dirty="0"/>
          </a:p>
        </p:txBody>
      </p:sp>
    </p:spTree>
    <p:extLst>
      <p:ext uri="{BB962C8B-B14F-4D97-AF65-F5344CB8AC3E}">
        <p14:creationId xmlns:p14="http://schemas.microsoft.com/office/powerpoint/2010/main" val="340807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fld id="{18DCCD61-643D-44A5-A450-3A42A50CBC1E}" type="datetimeFigureOut">
              <a:rPr lang="en-US" smtClean="0"/>
              <a:t>7/9/15</a:t>
            </a:fld>
            <a:endParaRPr lang="en-US" dirty="0"/>
          </a:p>
        </p:txBody>
      </p:sp>
      <p:sp>
        <p:nvSpPr>
          <p:cNvPr id="8" name="Rectangle 5"/>
          <p:cNvSpPr>
            <a:spLocks noGrp="1" noChangeArrowheads="1"/>
          </p:cNvSpPr>
          <p:nvPr>
            <p:ph type="ftr" sz="quarter" idx="11"/>
          </p:nvPr>
        </p:nvSpPr>
        <p:spPr>
          <a:ln/>
        </p:spPr>
        <p:txBody>
          <a:bodyPr/>
          <a:lstStyle>
            <a:lvl1pPr>
              <a:defRPr/>
            </a:lvl1pPr>
          </a:lstStyle>
          <a:p>
            <a:endParaRPr lang="en-US" dirty="0"/>
          </a:p>
        </p:txBody>
      </p:sp>
      <p:sp>
        <p:nvSpPr>
          <p:cNvPr id="9" name="Rectangle 6"/>
          <p:cNvSpPr>
            <a:spLocks noGrp="1" noChangeArrowheads="1"/>
          </p:cNvSpPr>
          <p:nvPr>
            <p:ph type="sldNum" sz="quarter" idx="12"/>
          </p:nvPr>
        </p:nvSpPr>
        <p:spPr>
          <a:ln/>
        </p:spPr>
        <p:txBody>
          <a:bodyPr/>
          <a:lstStyle>
            <a:lvl1pPr>
              <a:defRPr/>
            </a:lvl1pPr>
          </a:lstStyle>
          <a:p>
            <a:fld id="{3A2F0832-F084-422D-97D1-AF848F4F2C34}" type="slidenum">
              <a:rPr lang="en-US" smtClean="0"/>
              <a:t>‹#›</a:t>
            </a:fld>
            <a:endParaRPr lang="en-US" dirty="0"/>
          </a:p>
        </p:txBody>
      </p:sp>
    </p:spTree>
    <p:extLst>
      <p:ext uri="{BB962C8B-B14F-4D97-AF65-F5344CB8AC3E}">
        <p14:creationId xmlns:p14="http://schemas.microsoft.com/office/powerpoint/2010/main" val="3842782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fld id="{18DCCD61-643D-44A5-A450-3A42A50CBC1E}" type="datetimeFigureOut">
              <a:rPr lang="en-US" smtClean="0"/>
              <a:t>7/9/15</a:t>
            </a:fld>
            <a:endParaRPr lang="en-US" dirty="0"/>
          </a:p>
        </p:txBody>
      </p:sp>
      <p:sp>
        <p:nvSpPr>
          <p:cNvPr id="4" name="Rectangle 5"/>
          <p:cNvSpPr>
            <a:spLocks noGrp="1" noChangeArrowheads="1"/>
          </p:cNvSpPr>
          <p:nvPr>
            <p:ph type="ftr" sz="quarter" idx="11"/>
          </p:nvPr>
        </p:nvSpPr>
        <p:spPr>
          <a:ln/>
        </p:spPr>
        <p:txBody>
          <a:bodyPr/>
          <a:lstStyle>
            <a:lvl1pPr>
              <a:defRPr/>
            </a:lvl1pPr>
          </a:lstStyle>
          <a:p>
            <a:endParaRPr lang="en-US" dirty="0"/>
          </a:p>
        </p:txBody>
      </p:sp>
      <p:sp>
        <p:nvSpPr>
          <p:cNvPr id="5" name="Rectangle 6"/>
          <p:cNvSpPr>
            <a:spLocks noGrp="1" noChangeArrowheads="1"/>
          </p:cNvSpPr>
          <p:nvPr>
            <p:ph type="sldNum" sz="quarter" idx="12"/>
          </p:nvPr>
        </p:nvSpPr>
        <p:spPr>
          <a:ln/>
        </p:spPr>
        <p:txBody>
          <a:bodyPr/>
          <a:lstStyle>
            <a:lvl1pPr>
              <a:defRPr/>
            </a:lvl1pPr>
          </a:lstStyle>
          <a:p>
            <a:fld id="{3A2F0832-F084-422D-97D1-AF848F4F2C34}" type="slidenum">
              <a:rPr lang="en-US" smtClean="0"/>
              <a:t>‹#›</a:t>
            </a:fld>
            <a:endParaRPr lang="en-US" dirty="0"/>
          </a:p>
        </p:txBody>
      </p:sp>
    </p:spTree>
    <p:extLst>
      <p:ext uri="{BB962C8B-B14F-4D97-AF65-F5344CB8AC3E}">
        <p14:creationId xmlns:p14="http://schemas.microsoft.com/office/powerpoint/2010/main" val="160896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fld id="{18DCCD61-643D-44A5-A450-3A42A50CBC1E}" type="datetimeFigureOut">
              <a:rPr lang="en-US" smtClean="0"/>
              <a:t>7/9/15</a:t>
            </a:fld>
            <a:endParaRPr lang="en-US" dirty="0"/>
          </a:p>
        </p:txBody>
      </p:sp>
      <p:sp>
        <p:nvSpPr>
          <p:cNvPr id="3" name="Rectangle 5"/>
          <p:cNvSpPr>
            <a:spLocks noGrp="1" noChangeArrowheads="1"/>
          </p:cNvSpPr>
          <p:nvPr>
            <p:ph type="ftr" sz="quarter" idx="11"/>
          </p:nvPr>
        </p:nvSpPr>
        <p:spPr>
          <a:ln/>
        </p:spPr>
        <p:txBody>
          <a:bodyPr/>
          <a:lstStyle>
            <a:lvl1pPr>
              <a:defRPr/>
            </a:lvl1pPr>
          </a:lstStyle>
          <a:p>
            <a:endParaRPr lang="en-US" dirty="0"/>
          </a:p>
        </p:txBody>
      </p:sp>
      <p:sp>
        <p:nvSpPr>
          <p:cNvPr id="4" name="Rectangle 6"/>
          <p:cNvSpPr>
            <a:spLocks noGrp="1" noChangeArrowheads="1"/>
          </p:cNvSpPr>
          <p:nvPr>
            <p:ph type="sldNum" sz="quarter" idx="12"/>
          </p:nvPr>
        </p:nvSpPr>
        <p:spPr>
          <a:ln/>
        </p:spPr>
        <p:txBody>
          <a:bodyPr/>
          <a:lstStyle>
            <a:lvl1pPr>
              <a:defRPr/>
            </a:lvl1pPr>
          </a:lstStyle>
          <a:p>
            <a:fld id="{3A2F0832-F084-422D-97D1-AF848F4F2C34}" type="slidenum">
              <a:rPr lang="en-US" smtClean="0"/>
              <a:t>‹#›</a:t>
            </a:fld>
            <a:endParaRPr lang="en-US" dirty="0"/>
          </a:p>
        </p:txBody>
      </p:sp>
    </p:spTree>
    <p:extLst>
      <p:ext uri="{BB962C8B-B14F-4D97-AF65-F5344CB8AC3E}">
        <p14:creationId xmlns:p14="http://schemas.microsoft.com/office/powerpoint/2010/main" val="764936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fld id="{18DCCD61-643D-44A5-A450-3A42A50CBC1E}" type="datetimeFigureOut">
              <a:rPr lang="en-US" smtClean="0"/>
              <a:t>7/9/15</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3A2F0832-F084-422D-97D1-AF848F4F2C34}" type="slidenum">
              <a:rPr lang="en-US" smtClean="0"/>
              <a:t>‹#›</a:t>
            </a:fld>
            <a:endParaRPr lang="en-US" dirty="0"/>
          </a:p>
        </p:txBody>
      </p:sp>
    </p:spTree>
    <p:extLst>
      <p:ext uri="{BB962C8B-B14F-4D97-AF65-F5344CB8AC3E}">
        <p14:creationId xmlns:p14="http://schemas.microsoft.com/office/powerpoint/2010/main" val="1312756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fld id="{18DCCD61-643D-44A5-A450-3A42A50CBC1E}" type="datetimeFigureOut">
              <a:rPr lang="en-US" smtClean="0"/>
              <a:t>7/9/15</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3A2F0832-F084-422D-97D1-AF848F4F2C34}" type="slidenum">
              <a:rPr lang="en-US" smtClean="0"/>
              <a:t>‹#›</a:t>
            </a:fld>
            <a:endParaRPr lang="en-US" dirty="0"/>
          </a:p>
        </p:txBody>
      </p:sp>
    </p:spTree>
    <p:extLst>
      <p:ext uri="{BB962C8B-B14F-4D97-AF65-F5344CB8AC3E}">
        <p14:creationId xmlns:p14="http://schemas.microsoft.com/office/powerpoint/2010/main" val="40219831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5"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smtClean="0">
                <a:cs typeface="Arial" charset="0"/>
              </a:defRPr>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smtClean="0">
                <a:cs typeface="Arial" charset="0"/>
              </a:defRPr>
            </a:lvl1pPr>
          </a:lstStyle>
          <a:p>
            <a:fld id="{3A2F0832-F084-422D-97D1-AF848F4F2C34}" type="slidenum">
              <a:rPr lang="en-US" smtClean="0"/>
              <a:t>‹#›</a:t>
            </a:fld>
            <a:endParaRPr lang="en-US" dirty="0"/>
          </a:p>
        </p:txBody>
      </p:sp>
      <p:pic>
        <p:nvPicPr>
          <p:cNvPr id="3" name="Picture 2" descr="Screen Shot 2015-06-26 at 08.37.39 .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6565900"/>
            <a:ext cx="1168400" cy="292100"/>
          </a:xfrm>
          <a:prstGeom prst="rect">
            <a:avLst/>
          </a:prstGeom>
        </p:spPr>
      </p:pic>
      <p:pic>
        <p:nvPicPr>
          <p:cNvPr id="2" name="Picture 1" descr="Academic Senate vector logo.pdf"/>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77778" y="5785002"/>
            <a:ext cx="3469294" cy="1156431"/>
          </a:xfrm>
          <a:prstGeom prst="rect">
            <a:avLst/>
          </a:prstGeom>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ＭＳ Ｐゴシック" charset="0"/>
          <a:cs typeface="Arial" charset="0"/>
        </a:defRPr>
      </a:lvl2pPr>
      <a:lvl3pPr algn="ctr" rtl="0" eaLnBrk="1" fontAlgn="base" hangingPunct="1">
        <a:spcBef>
          <a:spcPct val="0"/>
        </a:spcBef>
        <a:spcAft>
          <a:spcPct val="0"/>
        </a:spcAft>
        <a:defRPr sz="4400">
          <a:solidFill>
            <a:schemeClr val="tx2"/>
          </a:solidFill>
          <a:latin typeface="Arial" charset="0"/>
          <a:ea typeface="ＭＳ Ｐゴシック" charset="0"/>
          <a:cs typeface="Arial" charset="0"/>
        </a:defRPr>
      </a:lvl3pPr>
      <a:lvl4pPr algn="ctr" rtl="0" eaLnBrk="1" fontAlgn="base" hangingPunct="1">
        <a:spcBef>
          <a:spcPct val="0"/>
        </a:spcBef>
        <a:spcAft>
          <a:spcPct val="0"/>
        </a:spcAft>
        <a:defRPr sz="4400">
          <a:solidFill>
            <a:schemeClr val="tx2"/>
          </a:solidFill>
          <a:latin typeface="Arial" charset="0"/>
          <a:ea typeface="ＭＳ Ｐゴシック" charset="0"/>
          <a:cs typeface="Arial" charset="0"/>
        </a:defRPr>
      </a:lvl4pPr>
      <a:lvl5pPr algn="ctr" rtl="0" eaLnBrk="1" fontAlgn="base" hangingPunct="1">
        <a:spcBef>
          <a:spcPct val="0"/>
        </a:spcBef>
        <a:spcAft>
          <a:spcPct val="0"/>
        </a:spcAft>
        <a:defRPr sz="4400">
          <a:solidFill>
            <a:schemeClr val="tx2"/>
          </a:solidFill>
          <a:latin typeface="Arial" charset="0"/>
          <a:ea typeface="ＭＳ Ｐゴシック" charset="0"/>
          <a:cs typeface="Arial" charset="0"/>
        </a:defRPr>
      </a:lvl5pPr>
      <a:lvl6pPr marL="457200" algn="ctr" rtl="0" eaLnBrk="1" fontAlgn="base" hangingPunct="1">
        <a:spcBef>
          <a:spcPct val="0"/>
        </a:spcBef>
        <a:spcAft>
          <a:spcPct val="0"/>
        </a:spcAft>
        <a:defRPr sz="4400">
          <a:solidFill>
            <a:schemeClr val="tx2"/>
          </a:solidFill>
          <a:latin typeface="Arial" charset="0"/>
          <a:ea typeface="ＭＳ Ｐゴシック" charset="0"/>
          <a:cs typeface="Arial" charset="0"/>
        </a:defRPr>
      </a:lvl6pPr>
      <a:lvl7pPr marL="914400" algn="ctr" rtl="0" eaLnBrk="1" fontAlgn="base" hangingPunct="1">
        <a:spcBef>
          <a:spcPct val="0"/>
        </a:spcBef>
        <a:spcAft>
          <a:spcPct val="0"/>
        </a:spcAft>
        <a:defRPr sz="4400">
          <a:solidFill>
            <a:schemeClr val="tx2"/>
          </a:solidFill>
          <a:latin typeface="Arial" charset="0"/>
          <a:ea typeface="ＭＳ Ｐゴシック" charset="0"/>
          <a:cs typeface="Arial" charset="0"/>
        </a:defRPr>
      </a:lvl7pPr>
      <a:lvl8pPr marL="1371600" algn="ctr" rtl="0" eaLnBrk="1" fontAlgn="base" hangingPunct="1">
        <a:spcBef>
          <a:spcPct val="0"/>
        </a:spcBef>
        <a:spcAft>
          <a:spcPct val="0"/>
        </a:spcAft>
        <a:defRPr sz="4400">
          <a:solidFill>
            <a:schemeClr val="tx2"/>
          </a:solidFill>
          <a:latin typeface="Arial" charset="0"/>
          <a:ea typeface="ＭＳ Ｐゴシック" charset="0"/>
          <a:cs typeface="Arial" charset="0"/>
        </a:defRPr>
      </a:lvl8pPr>
      <a:lvl9pPr marL="1828800" algn="ctr" rtl="0" eaLnBrk="1" fontAlgn="base" hangingPunct="1">
        <a:spcBef>
          <a:spcPct val="0"/>
        </a:spcBef>
        <a:spcAft>
          <a:spcPct val="0"/>
        </a:spcAft>
        <a:defRPr sz="4400">
          <a:solidFill>
            <a:schemeClr val="tx2"/>
          </a:solidFill>
          <a:latin typeface="Arial" charset="0"/>
          <a:ea typeface="ＭＳ Ｐゴシック"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Arial" charset="0"/>
          <a:cs typeface="+mn-cs"/>
        </a:defRPr>
      </a:lvl2pPr>
      <a:lvl3pPr marL="1143000" indent="-228600" algn="l" rtl="0" eaLnBrk="1" fontAlgn="base" hangingPunct="1">
        <a:spcBef>
          <a:spcPct val="20000"/>
        </a:spcBef>
        <a:spcAft>
          <a:spcPct val="0"/>
        </a:spcAft>
        <a:buChar char="•"/>
        <a:defRPr sz="2400">
          <a:solidFill>
            <a:schemeClr val="tx1"/>
          </a:solidFill>
          <a:latin typeface="+mn-lt"/>
          <a:ea typeface="Arial"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mn-lt"/>
          <a:ea typeface="Arial" charset="0"/>
          <a:cs typeface="+mn-cs"/>
        </a:defRPr>
      </a:lvl6pPr>
      <a:lvl7pPr marL="2971800" indent="-228600" algn="l" rtl="0" eaLnBrk="1" fontAlgn="base" hangingPunct="1">
        <a:spcBef>
          <a:spcPct val="20000"/>
        </a:spcBef>
        <a:spcAft>
          <a:spcPct val="0"/>
        </a:spcAft>
        <a:buChar char="»"/>
        <a:defRPr sz="2000">
          <a:solidFill>
            <a:schemeClr val="tx1"/>
          </a:solidFill>
          <a:latin typeface="+mn-lt"/>
          <a:ea typeface="Arial" charset="0"/>
          <a:cs typeface="+mn-cs"/>
        </a:defRPr>
      </a:lvl7pPr>
      <a:lvl8pPr marL="3429000" indent="-228600" algn="l" rtl="0" eaLnBrk="1" fontAlgn="base" hangingPunct="1">
        <a:spcBef>
          <a:spcPct val="20000"/>
        </a:spcBef>
        <a:spcAft>
          <a:spcPct val="0"/>
        </a:spcAft>
        <a:buChar char="»"/>
        <a:defRPr sz="2000">
          <a:solidFill>
            <a:schemeClr val="tx1"/>
          </a:solidFill>
          <a:latin typeface="+mn-lt"/>
          <a:ea typeface="Arial" charset="0"/>
          <a:cs typeface="+mn-cs"/>
        </a:defRPr>
      </a:lvl8pPr>
      <a:lvl9pPr marL="3886200" indent="-228600" algn="l" rtl="0" eaLnBrk="1" fontAlgn="base" hangingPunct="1">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2116" y="387350"/>
            <a:ext cx="7772400" cy="1470025"/>
          </a:xfrm>
        </p:spPr>
        <p:txBody>
          <a:bodyPr>
            <a:normAutofit fontScale="90000"/>
          </a:bodyPr>
          <a:lstStyle/>
          <a:p>
            <a:r>
              <a:rPr lang="en-US" dirty="0"/>
              <a:t>(CTE) Innovations in Curriculum: Contract </a:t>
            </a:r>
            <a:r>
              <a:rPr lang="en-US" dirty="0" smtClean="0"/>
              <a:t>Education</a:t>
            </a:r>
            <a:endParaRPr lang="en-US" dirty="0"/>
          </a:p>
        </p:txBody>
      </p:sp>
      <p:sp>
        <p:nvSpPr>
          <p:cNvPr id="3" name="Subtitle 2"/>
          <p:cNvSpPr>
            <a:spLocks noGrp="1"/>
          </p:cNvSpPr>
          <p:nvPr>
            <p:ph type="subTitle" idx="1"/>
          </p:nvPr>
        </p:nvSpPr>
        <p:spPr>
          <a:xfrm>
            <a:off x="1543050" y="3973765"/>
            <a:ext cx="4743450" cy="2010273"/>
          </a:xfrm>
        </p:spPr>
        <p:txBody>
          <a:bodyPr>
            <a:normAutofit fontScale="40000" lnSpcReduction="20000"/>
          </a:bodyPr>
          <a:lstStyle/>
          <a:p>
            <a:r>
              <a:rPr lang="en-US" dirty="0" smtClean="0"/>
              <a:t/>
            </a:r>
            <a:br>
              <a:rPr lang="en-US" dirty="0" smtClean="0"/>
            </a:br>
            <a:r>
              <a:rPr lang="en-US" dirty="0" smtClean="0"/>
              <a:t>Michelle Grimes-Hillman (facilitator) </a:t>
            </a:r>
            <a:br>
              <a:rPr lang="en-US" dirty="0" smtClean="0"/>
            </a:br>
            <a:r>
              <a:rPr lang="en-US" dirty="0" smtClean="0"/>
              <a:t>ASCCC Curriculum Committee Chair, Mt. SAC </a:t>
            </a:r>
            <a:br>
              <a:rPr lang="en-US" dirty="0" smtClean="0"/>
            </a:br>
            <a:endParaRPr lang="en-US" dirty="0" smtClean="0"/>
          </a:p>
          <a:p>
            <a:r>
              <a:rPr lang="en-US" dirty="0" smtClean="0"/>
              <a:t>Wheeler North</a:t>
            </a:r>
            <a:endParaRPr lang="en-US" dirty="0"/>
          </a:p>
          <a:p>
            <a:r>
              <a:rPr lang="en-US" dirty="0" smtClean="0"/>
              <a:t>ASCCC Treasurer, San Diego Miramar College</a:t>
            </a:r>
            <a:br>
              <a:rPr lang="en-US" dirty="0" smtClean="0"/>
            </a:br>
            <a:endParaRPr lang="en-US" dirty="0" smtClean="0"/>
          </a:p>
          <a:p>
            <a:r>
              <a:rPr lang="en-US" dirty="0" smtClean="0"/>
              <a:t>Corine Doughty</a:t>
            </a:r>
            <a:endParaRPr lang="en-US" dirty="0"/>
          </a:p>
          <a:p>
            <a:r>
              <a:rPr lang="en-US" dirty="0" smtClean="0"/>
              <a:t>Dean, Instruction, Economic &amp; Workforce Development</a:t>
            </a:r>
          </a:p>
          <a:p>
            <a:r>
              <a:rPr lang="en-US" dirty="0" smtClean="0"/>
              <a:t>Irvine Valley College</a:t>
            </a:r>
          </a:p>
        </p:txBody>
      </p:sp>
      <p:sp>
        <p:nvSpPr>
          <p:cNvPr id="4" name="Rectangle 3"/>
          <p:cNvSpPr/>
          <p:nvPr/>
        </p:nvSpPr>
        <p:spPr>
          <a:xfrm>
            <a:off x="685800" y="2136339"/>
            <a:ext cx="7772400" cy="1837426"/>
          </a:xfrm>
          <a:prstGeom prst="rect">
            <a:avLst/>
          </a:prstGeom>
        </p:spPr>
        <p:txBody>
          <a:bodyPr wrap="square">
            <a:spAutoFit/>
          </a:bodyPr>
          <a:lstStyle/>
          <a:p>
            <a:pPr>
              <a:lnSpc>
                <a:spcPct val="90000"/>
              </a:lnSpc>
            </a:pPr>
            <a:r>
              <a:rPr lang="en-US" altLang="en-US" i="1" dirty="0" smtClean="0"/>
              <a:t>…institutions </a:t>
            </a:r>
            <a:r>
              <a:rPr lang="en-US" altLang="en-US" i="1" dirty="0"/>
              <a:t>must go hand in hand with the progress of the human mind.  As that becomes more developed, more enlightened; as new discoveries are made, new truths discovered and manners and opinions change, with the changes of circumstances, institutions must advance also to keep pace with the times. </a:t>
            </a:r>
          </a:p>
          <a:p>
            <a:pPr>
              <a:lnSpc>
                <a:spcPct val="90000"/>
              </a:lnSpc>
            </a:pPr>
            <a:endParaRPr lang="en-US" altLang="en-US" i="1" dirty="0"/>
          </a:p>
          <a:p>
            <a:pPr>
              <a:lnSpc>
                <a:spcPct val="90000"/>
              </a:lnSpc>
            </a:pPr>
            <a:r>
              <a:rPr lang="en-US" altLang="en-US" i="1" dirty="0"/>
              <a:t>Thomas Jefferson, 1787</a:t>
            </a:r>
          </a:p>
        </p:txBody>
      </p:sp>
    </p:spTree>
    <p:extLst>
      <p:ext uri="{BB962C8B-B14F-4D97-AF65-F5344CB8AC3E}">
        <p14:creationId xmlns:p14="http://schemas.microsoft.com/office/powerpoint/2010/main" val="3127519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indent="0" algn="ctr" defTabSz="457200" rtl="0" eaLnBrk="1" fontAlgn="auto" latinLnBrk="0" hangingPunct="1">
              <a:lnSpc>
                <a:spcPct val="100000"/>
              </a:lnSpc>
              <a:spcBef>
                <a:spcPct val="0"/>
              </a:spcBef>
              <a:spcAft>
                <a:spcPts val="0"/>
              </a:spcAft>
              <a:buClrTx/>
              <a:buSzTx/>
              <a:buFontTx/>
              <a:buNone/>
              <a:tabLst/>
              <a:defRPr/>
            </a:pPr>
            <a:r>
              <a:rPr lang="en-US" sz="4400" kern="1200" dirty="0" smtClean="0">
                <a:solidFill>
                  <a:schemeClr val="tx1"/>
                </a:solidFill>
                <a:effectLst/>
                <a:latin typeface="+mj-lt"/>
                <a:ea typeface="+mj-ea"/>
                <a:cs typeface="+mj-cs"/>
              </a:rPr>
              <a:t>Capacity amidst existing workload</a:t>
            </a:r>
            <a:endParaRPr lang="en-US" sz="4400" dirty="0" smtClean="0">
              <a:effectLst/>
            </a:endParaRPr>
          </a:p>
        </p:txBody>
      </p:sp>
      <p:sp>
        <p:nvSpPr>
          <p:cNvPr id="3" name="Content Placeholder 2"/>
          <p:cNvSpPr>
            <a:spLocks noGrp="1"/>
          </p:cNvSpPr>
          <p:nvPr>
            <p:ph idx="1"/>
          </p:nvPr>
        </p:nvSpPr>
        <p:spPr/>
        <p:txBody>
          <a:bodyPr>
            <a:normAutofit fontScale="92500"/>
          </a:bodyPr>
          <a:lstStyle/>
          <a:p>
            <a:r>
              <a:rPr lang="en-US" dirty="0" smtClean="0"/>
              <a:t>What is the impact to the college?</a:t>
            </a:r>
            <a:endParaRPr lang="en-US" dirty="0" smtClean="0"/>
          </a:p>
          <a:p>
            <a:pPr lvl="1"/>
            <a:r>
              <a:rPr lang="en-US" dirty="0" smtClean="0"/>
              <a:t>Personnel workload</a:t>
            </a:r>
            <a:r>
              <a:rPr lang="en-US" baseline="0" dirty="0" smtClean="0"/>
              <a:t> reallocation</a:t>
            </a:r>
          </a:p>
          <a:p>
            <a:pPr lvl="1"/>
            <a:r>
              <a:rPr lang="en-US" baseline="0" dirty="0" smtClean="0"/>
              <a:t>Facilities and equipment reallocation</a:t>
            </a:r>
          </a:p>
          <a:p>
            <a:r>
              <a:rPr lang="en-US" dirty="0" smtClean="0"/>
              <a:t>What additional personnel need to be hired?</a:t>
            </a:r>
          </a:p>
          <a:p>
            <a:r>
              <a:rPr lang="en-US" dirty="0" smtClean="0"/>
              <a:t>What processes already exist to accommodate this need?</a:t>
            </a:r>
          </a:p>
          <a:p>
            <a:r>
              <a:rPr lang="en-US" dirty="0" smtClean="0"/>
              <a:t>What governance process exists for assessing the overall efficacy of a new partnership?</a:t>
            </a:r>
            <a:endParaRPr lang="en-US" dirty="0"/>
          </a:p>
        </p:txBody>
      </p:sp>
    </p:spTree>
    <p:extLst>
      <p:ext uri="{BB962C8B-B14F-4D97-AF65-F5344CB8AC3E}">
        <p14:creationId xmlns:p14="http://schemas.microsoft.com/office/powerpoint/2010/main" val="3618263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Training </a:t>
            </a:r>
            <a:r>
              <a:rPr lang="en-US" dirty="0" smtClean="0"/>
              <a:t>and Development</a:t>
            </a:r>
            <a:endParaRPr lang="en-US" dirty="0"/>
          </a:p>
        </p:txBody>
      </p:sp>
      <p:sp>
        <p:nvSpPr>
          <p:cNvPr id="3" name="Content Placeholder 2"/>
          <p:cNvSpPr>
            <a:spLocks noGrp="1"/>
          </p:cNvSpPr>
          <p:nvPr>
            <p:ph sz="half" idx="1"/>
          </p:nvPr>
        </p:nvSpPr>
        <p:spPr/>
        <p:txBody>
          <a:bodyPr/>
          <a:lstStyle/>
          <a:p>
            <a:r>
              <a:rPr lang="en-US" dirty="0" smtClean="0"/>
              <a:t>Vocational ESL</a:t>
            </a:r>
          </a:p>
          <a:p>
            <a:r>
              <a:rPr lang="en-US" dirty="0" smtClean="0"/>
              <a:t>Office Applications</a:t>
            </a:r>
          </a:p>
          <a:p>
            <a:r>
              <a:rPr lang="en-US" dirty="0" smtClean="0"/>
              <a:t>Customer Service</a:t>
            </a:r>
          </a:p>
          <a:p>
            <a:r>
              <a:rPr lang="en-US" dirty="0" smtClean="0"/>
              <a:t>Technical Skills</a:t>
            </a:r>
          </a:p>
          <a:p>
            <a:r>
              <a:rPr lang="en-US" dirty="0" smtClean="0"/>
              <a:t>Soft Skills</a:t>
            </a:r>
          </a:p>
          <a:p>
            <a:r>
              <a:rPr lang="en-US" dirty="0" smtClean="0"/>
              <a:t>Leadership</a:t>
            </a:r>
          </a:p>
          <a:p>
            <a:r>
              <a:rPr lang="en-US" dirty="0" smtClean="0"/>
              <a:t>Call Center</a:t>
            </a:r>
          </a:p>
          <a:p>
            <a:r>
              <a:rPr lang="en-US" dirty="0" smtClean="0"/>
              <a:t>Technical Writing	</a:t>
            </a:r>
          </a:p>
        </p:txBody>
      </p:sp>
      <p:sp>
        <p:nvSpPr>
          <p:cNvPr id="4" name="Content Placeholder 3"/>
          <p:cNvSpPr>
            <a:spLocks noGrp="1"/>
          </p:cNvSpPr>
          <p:nvPr>
            <p:ph sz="half" idx="2"/>
          </p:nvPr>
        </p:nvSpPr>
        <p:spPr/>
        <p:txBody>
          <a:bodyPr/>
          <a:lstStyle/>
          <a:p>
            <a:r>
              <a:rPr lang="en-US" dirty="0" smtClean="0"/>
              <a:t>Math </a:t>
            </a:r>
          </a:p>
          <a:p>
            <a:r>
              <a:rPr lang="en-US" dirty="0" smtClean="0"/>
              <a:t>Advanced Manufacturing</a:t>
            </a:r>
          </a:p>
          <a:p>
            <a:r>
              <a:rPr lang="en-US" dirty="0" smtClean="0"/>
              <a:t>Compliance, Health &amp; Safety</a:t>
            </a:r>
          </a:p>
          <a:p>
            <a:r>
              <a:rPr lang="en-US" dirty="0" smtClean="0"/>
              <a:t>Assessment</a:t>
            </a:r>
          </a:p>
          <a:p>
            <a:r>
              <a:rPr lang="en-US" dirty="0" smtClean="0"/>
              <a:t>Performance Consulting</a:t>
            </a:r>
          </a:p>
          <a:p>
            <a:pPr marL="0" indent="0">
              <a:buNone/>
            </a:pPr>
            <a:endParaRPr lang="en-US" dirty="0"/>
          </a:p>
        </p:txBody>
      </p:sp>
    </p:spTree>
    <p:extLst>
      <p:ext uri="{BB962C8B-B14F-4D97-AF65-F5344CB8AC3E}">
        <p14:creationId xmlns:p14="http://schemas.microsoft.com/office/powerpoint/2010/main" val="1264255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sz="2400" dirty="0" smtClean="0"/>
              <a:t>Institutional support</a:t>
            </a:r>
          </a:p>
          <a:p>
            <a:r>
              <a:rPr lang="en-US" sz="2400" dirty="0" smtClean="0"/>
              <a:t>Internal processes that support service delivery</a:t>
            </a:r>
          </a:p>
          <a:p>
            <a:r>
              <a:rPr lang="en-US" sz="2400" dirty="0" smtClean="0"/>
              <a:t>Staff turnover</a:t>
            </a:r>
          </a:p>
          <a:p>
            <a:r>
              <a:rPr lang="en-US" sz="2400" dirty="0" smtClean="0"/>
              <a:t>Lack of funding for marketing </a:t>
            </a:r>
          </a:p>
          <a:p>
            <a:r>
              <a:rPr lang="en-US" sz="2400" dirty="0" smtClean="0"/>
              <a:t>No incentives for doing EWD </a:t>
            </a:r>
          </a:p>
          <a:p>
            <a:r>
              <a:rPr lang="en-US" sz="2400" dirty="0" smtClean="0"/>
              <a:t>Changing roles for contract </a:t>
            </a:r>
            <a:r>
              <a:rPr lang="en-US" sz="2400" dirty="0" err="1" smtClean="0"/>
              <a:t>ed</a:t>
            </a:r>
            <a:r>
              <a:rPr lang="en-US" sz="2400" dirty="0" smtClean="0"/>
              <a:t> professionals</a:t>
            </a:r>
          </a:p>
          <a:p>
            <a:r>
              <a:rPr lang="en-US" sz="2400" dirty="0" smtClean="0"/>
              <a:t>Responsiveness</a:t>
            </a:r>
          </a:p>
          <a:p>
            <a:r>
              <a:rPr lang="en-US" sz="2400" dirty="0" smtClean="0"/>
              <a:t>Identified faculty, facilitators, trainers </a:t>
            </a:r>
          </a:p>
          <a:p>
            <a:r>
              <a:rPr lang="en-US" sz="2400" dirty="0" smtClean="0"/>
              <a:t>Perception vs. </a:t>
            </a:r>
            <a:r>
              <a:rPr lang="en-US" sz="2400" smtClean="0"/>
              <a:t>reality</a:t>
            </a:r>
            <a:endParaRPr lang="en-US" sz="2400" dirty="0" smtClean="0"/>
          </a:p>
          <a:p>
            <a:endParaRPr lang="en-US" dirty="0"/>
          </a:p>
        </p:txBody>
      </p:sp>
    </p:spTree>
    <p:extLst>
      <p:ext uri="{BB962C8B-B14F-4D97-AF65-F5344CB8AC3E}">
        <p14:creationId xmlns:p14="http://schemas.microsoft.com/office/powerpoint/2010/main" val="1908597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indent="0" algn="ctr" defTabSz="457200" rtl="0" eaLnBrk="1" fontAlgn="auto" latinLnBrk="0" hangingPunct="1">
              <a:lnSpc>
                <a:spcPct val="100000"/>
              </a:lnSpc>
              <a:spcBef>
                <a:spcPct val="0"/>
              </a:spcBef>
              <a:spcAft>
                <a:spcPts val="0"/>
              </a:spcAft>
              <a:buClrTx/>
              <a:buSzTx/>
              <a:buFontTx/>
              <a:buNone/>
              <a:tabLst/>
              <a:defRPr/>
            </a:pPr>
            <a:r>
              <a:rPr lang="en-US" sz="4400" kern="1200" dirty="0" smtClean="0">
                <a:solidFill>
                  <a:schemeClr val="tx1"/>
                </a:solidFill>
                <a:effectLst/>
                <a:latin typeface="+mj-lt"/>
                <a:ea typeface="+mj-ea"/>
                <a:cs typeface="+mj-cs"/>
              </a:rPr>
              <a:t>Repackaging existing and new development</a:t>
            </a:r>
            <a:endParaRPr lang="en-US" sz="4400" dirty="0" smtClean="0">
              <a:effectLst/>
            </a:endParaRPr>
          </a:p>
        </p:txBody>
      </p:sp>
      <p:sp>
        <p:nvSpPr>
          <p:cNvPr id="3" name="Content Placeholder 2"/>
          <p:cNvSpPr>
            <a:spLocks noGrp="1"/>
          </p:cNvSpPr>
          <p:nvPr>
            <p:ph idx="1"/>
          </p:nvPr>
        </p:nvSpPr>
        <p:spPr/>
        <p:txBody>
          <a:bodyPr>
            <a:normAutofit fontScale="92500" lnSpcReduction="10000"/>
          </a:bodyPr>
          <a:lstStyle/>
          <a:p>
            <a:r>
              <a:rPr lang="en-US" dirty="0" smtClean="0"/>
              <a:t>What</a:t>
            </a:r>
            <a:r>
              <a:rPr lang="en-US" baseline="0" dirty="0" smtClean="0"/>
              <a:t> are the pros and cons of repackaging versus developing new?</a:t>
            </a:r>
          </a:p>
          <a:p>
            <a:r>
              <a:rPr lang="en-US" baseline="0" dirty="0" smtClean="0"/>
              <a:t>Where can industry provide support?</a:t>
            </a:r>
          </a:p>
          <a:p>
            <a:pPr lvl="1"/>
            <a:r>
              <a:rPr lang="en-US" baseline="0" dirty="0" smtClean="0"/>
              <a:t>Facilities, equipment, staff, content and instructional materials, etc.</a:t>
            </a:r>
          </a:p>
          <a:p>
            <a:r>
              <a:rPr lang="en-US" dirty="0" smtClean="0"/>
              <a:t>Who provides the students?</a:t>
            </a:r>
          </a:p>
          <a:p>
            <a:pPr lvl="1"/>
            <a:r>
              <a:rPr lang="en-US" dirty="0" smtClean="0"/>
              <a:t>Existing employees, employee</a:t>
            </a:r>
            <a:r>
              <a:rPr lang="en-US" baseline="0" dirty="0" smtClean="0"/>
              <a:t> candidates, existing college students, any recruit</a:t>
            </a:r>
          </a:p>
          <a:p>
            <a:pPr lvl="0"/>
            <a:r>
              <a:rPr lang="en-US" dirty="0" smtClean="0"/>
              <a:t>What additional student support services will these students need?</a:t>
            </a:r>
            <a:endParaRPr lang="en-US" dirty="0"/>
          </a:p>
        </p:txBody>
      </p:sp>
    </p:spTree>
    <p:extLst>
      <p:ext uri="{BB962C8B-B14F-4D97-AF65-F5344CB8AC3E}">
        <p14:creationId xmlns:p14="http://schemas.microsoft.com/office/powerpoint/2010/main" val="4129589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indent="0" algn="ctr" defTabSz="457200" rtl="0" eaLnBrk="1" fontAlgn="auto" latinLnBrk="0" hangingPunct="1">
              <a:lnSpc>
                <a:spcPct val="100000"/>
              </a:lnSpc>
              <a:spcBef>
                <a:spcPct val="0"/>
              </a:spcBef>
              <a:spcAft>
                <a:spcPts val="0"/>
              </a:spcAft>
              <a:buClrTx/>
              <a:buSzTx/>
              <a:buFontTx/>
              <a:buNone/>
              <a:tabLst/>
              <a:defRPr/>
            </a:pPr>
            <a:r>
              <a:rPr lang="en-US" sz="4400" kern="1200" dirty="0" smtClean="0">
                <a:solidFill>
                  <a:schemeClr val="tx1"/>
                </a:solidFill>
                <a:effectLst/>
                <a:latin typeface="+mj-lt"/>
                <a:ea typeface="+mj-ea"/>
                <a:cs typeface="+mj-cs"/>
              </a:rPr>
              <a:t>Being Strategic</a:t>
            </a:r>
            <a:endParaRPr lang="en-US" sz="4400" dirty="0" smtClean="0">
              <a:effectLst/>
            </a:endParaRPr>
          </a:p>
        </p:txBody>
      </p:sp>
      <p:sp>
        <p:nvSpPr>
          <p:cNvPr id="3" name="Content Placeholder 2"/>
          <p:cNvSpPr>
            <a:spLocks noGrp="1"/>
          </p:cNvSpPr>
          <p:nvPr>
            <p:ph idx="1"/>
          </p:nvPr>
        </p:nvSpPr>
        <p:spPr/>
        <p:txBody>
          <a:bodyPr>
            <a:normAutofit fontScale="92500"/>
          </a:bodyPr>
          <a:lstStyle/>
          <a:p>
            <a:r>
              <a:rPr lang="en-US" dirty="0" smtClean="0"/>
              <a:t>In instances where academic needs are broader than single training events, what pathways options are needed for students?</a:t>
            </a:r>
          </a:p>
          <a:p>
            <a:pPr lvl="1"/>
            <a:r>
              <a:rPr lang="en-US" dirty="0" smtClean="0">
                <a:latin typeface="+mj-lt"/>
                <a:ea typeface="+mj-ea"/>
                <a:cs typeface="+mj-cs"/>
              </a:rPr>
              <a:t>Assessing and credit for prior learning CBE</a:t>
            </a:r>
          </a:p>
          <a:p>
            <a:pPr lvl="1"/>
            <a:r>
              <a:rPr lang="en-US" dirty="0">
                <a:latin typeface="+mj-lt"/>
                <a:ea typeface="+mj-ea"/>
                <a:cs typeface="+mj-cs"/>
              </a:rPr>
              <a:t>A</a:t>
            </a:r>
            <a:r>
              <a:rPr lang="en-US" dirty="0" smtClean="0">
                <a:latin typeface="+mj-lt"/>
                <a:ea typeface="+mj-ea"/>
                <a:cs typeface="+mj-cs"/>
              </a:rPr>
              <a:t>dult </a:t>
            </a:r>
            <a:r>
              <a:rPr lang="en-US" dirty="0" smtClean="0">
                <a:latin typeface="+mj-lt"/>
                <a:ea typeface="+mj-ea"/>
                <a:cs typeface="+mj-cs"/>
              </a:rPr>
              <a:t>Education (ROCP)</a:t>
            </a:r>
            <a:endParaRPr lang="en-US" dirty="0" smtClean="0">
              <a:latin typeface="+mj-lt"/>
              <a:ea typeface="+mj-ea"/>
              <a:cs typeface="+mj-cs"/>
            </a:endParaRPr>
          </a:p>
          <a:p>
            <a:pPr lvl="1"/>
            <a:r>
              <a:rPr lang="en-US" dirty="0">
                <a:latin typeface="+mj-lt"/>
                <a:ea typeface="+mj-ea"/>
                <a:cs typeface="+mj-cs"/>
              </a:rPr>
              <a:t>N</a:t>
            </a:r>
            <a:r>
              <a:rPr lang="en-US" dirty="0" smtClean="0">
                <a:latin typeface="+mj-lt"/>
                <a:ea typeface="+mj-ea"/>
                <a:cs typeface="+mj-cs"/>
              </a:rPr>
              <a:t>oncredit</a:t>
            </a:r>
            <a:r>
              <a:rPr lang="en-US" dirty="0">
                <a:latin typeface="+mj-lt"/>
                <a:ea typeface="+mj-ea"/>
                <a:cs typeface="+mj-cs"/>
              </a:rPr>
              <a:t>, credit, contract </a:t>
            </a:r>
            <a:r>
              <a:rPr lang="en-US" dirty="0" err="1" smtClean="0">
                <a:latin typeface="+mj-lt"/>
                <a:ea typeface="+mj-ea"/>
                <a:cs typeface="+mj-cs"/>
              </a:rPr>
              <a:t>ed</a:t>
            </a:r>
            <a:endParaRPr lang="en-US" dirty="0" smtClean="0">
              <a:latin typeface="+mj-lt"/>
              <a:ea typeface="+mj-ea"/>
              <a:cs typeface="+mj-cs"/>
            </a:endParaRPr>
          </a:p>
          <a:p>
            <a:r>
              <a:rPr lang="en-US" dirty="0" smtClean="0">
                <a:latin typeface="+mj-lt"/>
                <a:ea typeface="+mj-ea"/>
                <a:cs typeface="+mj-cs"/>
              </a:rPr>
              <a:t>What other academic modalities can be implemented?</a:t>
            </a:r>
          </a:p>
          <a:p>
            <a:pPr lvl="1"/>
            <a:r>
              <a:rPr lang="en-US" dirty="0" smtClean="0"/>
              <a:t>Online, cohort/linked courses, acceleration, etc.</a:t>
            </a:r>
            <a:endParaRPr lang="en-US" dirty="0"/>
          </a:p>
        </p:txBody>
      </p:sp>
    </p:spTree>
    <p:extLst>
      <p:ext uri="{BB962C8B-B14F-4D97-AF65-F5344CB8AC3E}">
        <p14:creationId xmlns:p14="http://schemas.microsoft.com/office/powerpoint/2010/main" val="2458751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Discussion/Questions</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4129589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Contract Education?</a:t>
            </a:r>
            <a:endParaRPr lang="en-US" dirty="0"/>
          </a:p>
        </p:txBody>
      </p:sp>
      <p:sp>
        <p:nvSpPr>
          <p:cNvPr id="3" name="Content Placeholder 2"/>
          <p:cNvSpPr>
            <a:spLocks noGrp="1"/>
          </p:cNvSpPr>
          <p:nvPr>
            <p:ph idx="1"/>
          </p:nvPr>
        </p:nvSpPr>
        <p:spPr>
          <a:xfrm>
            <a:off x="457200" y="1600200"/>
            <a:ext cx="8229600" cy="2714625"/>
          </a:xfrm>
        </p:spPr>
        <p:txBody>
          <a:bodyPr/>
          <a:lstStyle/>
          <a:p>
            <a:r>
              <a:rPr lang="en-US" sz="2800" dirty="0" smtClean="0"/>
              <a:t>A primary mission of the California Community Colleges is to advance California’s economic growth and global competitiveness through education, training, and services that contribute to continuous workforce improvement.</a:t>
            </a:r>
          </a:p>
          <a:p>
            <a:pPr lvl="1"/>
            <a:r>
              <a:rPr lang="en-US" sz="1200" i="1" dirty="0" smtClean="0"/>
              <a:t>Education Code Section 66010.4.(a)(3)</a:t>
            </a:r>
            <a:endParaRPr lang="en-US" sz="1200" i="1" dirty="0"/>
          </a:p>
        </p:txBody>
      </p:sp>
    </p:spTree>
    <p:extLst>
      <p:ext uri="{BB962C8B-B14F-4D97-AF65-F5344CB8AC3E}">
        <p14:creationId xmlns:p14="http://schemas.microsoft.com/office/powerpoint/2010/main" val="2720255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indent="0" algn="ctr" defTabSz="457200" rtl="0" eaLnBrk="1" fontAlgn="auto" latinLnBrk="0" hangingPunct="1">
              <a:lnSpc>
                <a:spcPct val="100000"/>
              </a:lnSpc>
              <a:spcBef>
                <a:spcPct val="0"/>
              </a:spcBef>
              <a:spcAft>
                <a:spcPts val="0"/>
              </a:spcAft>
              <a:buClrTx/>
              <a:buSzTx/>
              <a:buFontTx/>
              <a:buNone/>
              <a:tabLst/>
              <a:defRPr/>
            </a:pPr>
            <a:r>
              <a:rPr lang="en-US" sz="4400" kern="1200" dirty="0" smtClean="0">
                <a:solidFill>
                  <a:schemeClr val="tx1"/>
                </a:solidFill>
                <a:effectLst/>
                <a:latin typeface="+mj-lt"/>
                <a:ea typeface="+mj-ea"/>
                <a:cs typeface="+mj-cs"/>
              </a:rPr>
              <a:t>What is Contract Ed? </a:t>
            </a:r>
            <a:endParaRPr lang="en-US" sz="4400" dirty="0" smtClean="0">
              <a:effectLst/>
            </a:endParaRPr>
          </a:p>
        </p:txBody>
      </p:sp>
      <p:sp>
        <p:nvSpPr>
          <p:cNvPr id="3" name="Content Placeholder 2"/>
          <p:cNvSpPr>
            <a:spLocks noGrp="1"/>
          </p:cNvSpPr>
          <p:nvPr>
            <p:ph idx="1"/>
          </p:nvPr>
        </p:nvSpPr>
        <p:spPr>
          <a:xfrm>
            <a:off x="457200" y="1600200"/>
            <a:ext cx="8229600" cy="3951514"/>
          </a:xfrm>
        </p:spPr>
        <p:txBody>
          <a:bodyPr/>
          <a:lstStyle/>
          <a:p>
            <a:pPr marL="342900" marR="0" indent="-342900" algn="l" defTabSz="457200" rtl="0" eaLnBrk="1" fontAlgn="auto" latinLnBrk="0" hangingPunct="1">
              <a:lnSpc>
                <a:spcPct val="100000"/>
              </a:lnSpc>
              <a:spcBef>
                <a:spcPct val="20000"/>
              </a:spcBef>
              <a:spcAft>
                <a:spcPts val="0"/>
              </a:spcAft>
              <a:buClrTx/>
              <a:buSzTx/>
              <a:buFont typeface="Arial"/>
              <a:buChar char="•"/>
              <a:tabLst/>
              <a:defRPr/>
            </a:pPr>
            <a:r>
              <a:rPr lang="en-US" dirty="0" smtClean="0"/>
              <a:t>A delivery system that responds to labor market demands by developing and implementing training programs and customized curriculum for industry sectors.  Students, incumbent workers and businesses acquire job skills to maintain competitiveness.</a:t>
            </a:r>
            <a:endParaRPr lang="en-US" sz="3200" dirty="0" smtClean="0">
              <a:effectLst/>
            </a:endParaRPr>
          </a:p>
        </p:txBody>
      </p:sp>
    </p:spTree>
    <p:extLst>
      <p:ext uri="{BB962C8B-B14F-4D97-AF65-F5344CB8AC3E}">
        <p14:creationId xmlns:p14="http://schemas.microsoft.com/office/powerpoint/2010/main" val="3173061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Code	</a:t>
            </a:r>
            <a:endParaRPr lang="en-US" dirty="0"/>
          </a:p>
        </p:txBody>
      </p:sp>
      <p:sp>
        <p:nvSpPr>
          <p:cNvPr id="3" name="Content Placeholder 2"/>
          <p:cNvSpPr>
            <a:spLocks noGrp="1"/>
          </p:cNvSpPr>
          <p:nvPr>
            <p:ph idx="1"/>
          </p:nvPr>
        </p:nvSpPr>
        <p:spPr/>
        <p:txBody>
          <a:bodyPr/>
          <a:lstStyle/>
          <a:p>
            <a:r>
              <a:rPr lang="en-US" dirty="0" smtClean="0"/>
              <a:t>78020 - 78022 refer to:</a:t>
            </a:r>
          </a:p>
          <a:p>
            <a:pPr lvl="1"/>
            <a:r>
              <a:rPr lang="en-US" sz="1800" dirty="0" smtClean="0"/>
              <a:t>(a) “Contract education” means those situations in which a community college district contract with a public or private entity for the purposes of providing instruction or services or obth by the community college.</a:t>
            </a:r>
          </a:p>
          <a:p>
            <a:pPr lvl="1"/>
            <a:r>
              <a:rPr lang="en-US" sz="1800" dirty="0" smtClean="0"/>
              <a:t>(b) “credit” refers to any class offered for community college credit, regardless of whether the class generates state apportionments.</a:t>
            </a:r>
          </a:p>
          <a:p>
            <a:pPr lvl="1"/>
            <a:r>
              <a:rPr lang="en-US" sz="1800" dirty="0" smtClean="0"/>
              <a:t>(c) “noncredit” refers to courses that meet the criteria for apportionment pursuant to Section 84757.</a:t>
            </a:r>
          </a:p>
          <a:p>
            <a:pPr lvl="1"/>
            <a:r>
              <a:rPr lang="en-US" sz="1800" dirty="0" smtClean="0"/>
              <a:t>(d) “not-for-credit” refers to classes, including community services classes, that are offered without credit and that are not eligible for apportionments pursuant to Section 84757.</a:t>
            </a:r>
          </a:p>
          <a:p>
            <a:pPr lvl="2"/>
            <a:r>
              <a:rPr lang="en-US" sz="1100" i="1" dirty="0" smtClean="0"/>
              <a:t>See handout for reference to </a:t>
            </a:r>
            <a:r>
              <a:rPr lang="en-US" sz="1100" i="1" dirty="0" err="1" smtClean="0"/>
              <a:t>ed</a:t>
            </a:r>
            <a:r>
              <a:rPr lang="en-US" sz="1100" i="1" dirty="0" smtClean="0"/>
              <a:t> codes listed above</a:t>
            </a:r>
          </a:p>
          <a:p>
            <a:pPr lvl="1"/>
            <a:endParaRPr lang="en-US" sz="1800" dirty="0"/>
          </a:p>
        </p:txBody>
      </p:sp>
    </p:spTree>
    <p:extLst>
      <p:ext uri="{BB962C8B-B14F-4D97-AF65-F5344CB8AC3E}">
        <p14:creationId xmlns:p14="http://schemas.microsoft.com/office/powerpoint/2010/main" val="4176257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to College</a:t>
            </a:r>
            <a:endParaRPr lang="en-US" dirty="0"/>
          </a:p>
        </p:txBody>
      </p:sp>
      <p:sp>
        <p:nvSpPr>
          <p:cNvPr id="3" name="Content Placeholder 2"/>
          <p:cNvSpPr>
            <a:spLocks noGrp="1"/>
          </p:cNvSpPr>
          <p:nvPr>
            <p:ph idx="1"/>
          </p:nvPr>
        </p:nvSpPr>
        <p:spPr/>
        <p:txBody>
          <a:bodyPr/>
          <a:lstStyle/>
          <a:p>
            <a:r>
              <a:rPr lang="en-US" dirty="0" smtClean="0"/>
              <a:t>Increased discretionary revenue</a:t>
            </a:r>
          </a:p>
          <a:p>
            <a:r>
              <a:rPr lang="en-US" dirty="0" smtClean="0"/>
              <a:t>Greater community visibility</a:t>
            </a:r>
          </a:p>
          <a:p>
            <a:r>
              <a:rPr lang="en-US" dirty="0" smtClean="0"/>
              <a:t>Employer participation beyond contracting</a:t>
            </a:r>
          </a:p>
          <a:p>
            <a:r>
              <a:rPr lang="en-US" dirty="0" smtClean="0"/>
              <a:t>Strategic partnerships</a:t>
            </a:r>
          </a:p>
          <a:p>
            <a:r>
              <a:rPr lang="en-US" dirty="0" smtClean="0"/>
              <a:t>Increased access to students</a:t>
            </a:r>
          </a:p>
          <a:p>
            <a:r>
              <a:rPr lang="en-US" dirty="0" smtClean="0"/>
              <a:t>Faculty professional development</a:t>
            </a:r>
          </a:p>
          <a:p>
            <a:r>
              <a:rPr lang="en-US" dirty="0" smtClean="0"/>
              <a:t>Curriculum development – beta testing</a:t>
            </a:r>
            <a:endParaRPr lang="en-US" dirty="0"/>
          </a:p>
        </p:txBody>
      </p:sp>
    </p:spTree>
    <p:extLst>
      <p:ext uri="{BB962C8B-B14F-4D97-AF65-F5344CB8AC3E}">
        <p14:creationId xmlns:p14="http://schemas.microsoft.com/office/powerpoint/2010/main" val="3707390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to Employer</a:t>
            </a:r>
            <a:endParaRPr lang="en-US" dirty="0"/>
          </a:p>
        </p:txBody>
      </p:sp>
      <p:pic>
        <p:nvPicPr>
          <p:cNvPr id="4" name="Picture 4" descr="gap%20analysi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92454" y="1675700"/>
            <a:ext cx="5508309" cy="4296475"/>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2264523" y="3249614"/>
            <a:ext cx="1578381" cy="369332"/>
          </a:xfrm>
          <a:prstGeom prst="rect">
            <a:avLst/>
          </a:prstGeom>
          <a:solidFill>
            <a:srgbClr val="000099"/>
          </a:solidFill>
          <a:ln w="9525">
            <a:solidFill>
              <a:srgbClr val="0000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en-US" altLang="en-US" dirty="0">
                <a:solidFill>
                  <a:schemeClr val="bg1"/>
                </a:solidFill>
              </a:rPr>
              <a:t>GAP </a:t>
            </a:r>
            <a:r>
              <a:rPr kumimoji="0" lang="en-US" altLang="en-US" dirty="0">
                <a:solidFill>
                  <a:srgbClr val="FFFFFF"/>
                </a:solidFill>
              </a:rPr>
              <a:t>Analysis</a:t>
            </a:r>
          </a:p>
        </p:txBody>
      </p:sp>
    </p:spTree>
    <p:extLst>
      <p:ext uri="{BB962C8B-B14F-4D97-AF65-F5344CB8AC3E}">
        <p14:creationId xmlns:p14="http://schemas.microsoft.com/office/powerpoint/2010/main" val="4094502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indent="0" algn="ctr" defTabSz="457200" rtl="0" eaLnBrk="1" fontAlgn="auto" latinLnBrk="0" hangingPunct="1">
              <a:lnSpc>
                <a:spcPct val="100000"/>
              </a:lnSpc>
              <a:spcBef>
                <a:spcPct val="0"/>
              </a:spcBef>
              <a:spcAft>
                <a:spcPts val="0"/>
              </a:spcAft>
              <a:buClrTx/>
              <a:buSzTx/>
              <a:buFontTx/>
              <a:buNone/>
              <a:tabLst/>
              <a:defRPr/>
            </a:pPr>
            <a:r>
              <a:rPr lang="en-US" sz="4400" kern="1200" dirty="0" smtClean="0">
                <a:solidFill>
                  <a:schemeClr val="tx1"/>
                </a:solidFill>
                <a:effectLst/>
                <a:latin typeface="+mj-lt"/>
                <a:ea typeface="+mj-ea"/>
                <a:cs typeface="+mj-cs"/>
              </a:rPr>
              <a:t>What does industry really want? </a:t>
            </a:r>
            <a:endParaRPr lang="en-US" sz="4400" dirty="0" smtClean="0">
              <a:effectLst/>
            </a:endParaRPr>
          </a:p>
        </p:txBody>
      </p:sp>
      <p:sp>
        <p:nvSpPr>
          <p:cNvPr id="3" name="Content Placeholder 2"/>
          <p:cNvSpPr>
            <a:spLocks noGrp="1"/>
          </p:cNvSpPr>
          <p:nvPr>
            <p:ph idx="1"/>
          </p:nvPr>
        </p:nvSpPr>
        <p:spPr/>
        <p:txBody>
          <a:bodyPr>
            <a:normAutofit fontScale="92500" lnSpcReduction="20000"/>
          </a:bodyPr>
          <a:lstStyle/>
          <a:p>
            <a:r>
              <a:rPr lang="en-US" dirty="0" smtClean="0"/>
              <a:t>How</a:t>
            </a:r>
            <a:r>
              <a:rPr lang="en-US" baseline="0" dirty="0" smtClean="0"/>
              <a:t> does the relationship between industry and a college start?</a:t>
            </a:r>
          </a:p>
          <a:p>
            <a:r>
              <a:rPr lang="en-US" baseline="0" dirty="0" smtClean="0"/>
              <a:t>Who is critical to the relationship?</a:t>
            </a:r>
          </a:p>
          <a:p>
            <a:r>
              <a:rPr lang="en-US" baseline="0" dirty="0" smtClean="0"/>
              <a:t>Does the potential employer have realistic expectations that the college can meet?</a:t>
            </a:r>
          </a:p>
          <a:p>
            <a:pPr lvl="1"/>
            <a:r>
              <a:rPr lang="en-US" baseline="0" dirty="0" smtClean="0"/>
              <a:t>Timeliness</a:t>
            </a:r>
          </a:p>
          <a:p>
            <a:pPr lvl="1"/>
            <a:r>
              <a:rPr lang="en-US" baseline="0" dirty="0" smtClean="0"/>
              <a:t>Costs</a:t>
            </a:r>
          </a:p>
          <a:p>
            <a:r>
              <a:rPr lang="en-US" baseline="0" dirty="0" smtClean="0"/>
              <a:t>Do they want subject specific or soft skills education, or both?</a:t>
            </a:r>
          </a:p>
          <a:p>
            <a:r>
              <a:rPr lang="en-US" baseline="0" dirty="0" smtClean="0"/>
              <a:t>Is college credit really needed?</a:t>
            </a:r>
            <a:endParaRPr lang="en-US" dirty="0"/>
          </a:p>
        </p:txBody>
      </p:sp>
    </p:spTree>
    <p:extLst>
      <p:ext uri="{BB962C8B-B14F-4D97-AF65-F5344CB8AC3E}">
        <p14:creationId xmlns:p14="http://schemas.microsoft.com/office/powerpoint/2010/main" val="1491436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indent="0" algn="ctr" defTabSz="457200" rtl="0" eaLnBrk="1" fontAlgn="auto" latinLnBrk="0" hangingPunct="1">
              <a:lnSpc>
                <a:spcPct val="100000"/>
              </a:lnSpc>
              <a:spcBef>
                <a:spcPct val="0"/>
              </a:spcBef>
              <a:spcAft>
                <a:spcPts val="0"/>
              </a:spcAft>
              <a:buClrTx/>
              <a:buSzTx/>
              <a:buFontTx/>
              <a:buNone/>
              <a:tabLst/>
              <a:defRPr/>
            </a:pPr>
            <a:r>
              <a:rPr lang="en-US" kern="1200" dirty="0" smtClean="0">
                <a:solidFill>
                  <a:schemeClr val="tx1"/>
                </a:solidFill>
              </a:rPr>
              <a:t>Employer </a:t>
            </a:r>
            <a:r>
              <a:rPr lang="en-US" kern="1200" dirty="0" smtClean="0">
                <a:solidFill>
                  <a:schemeClr val="tx1"/>
                </a:solidFill>
              </a:rPr>
              <a:t>Consultation</a:t>
            </a:r>
            <a:endParaRPr lang="en-US" sz="4400" dirty="0" smtClean="0">
              <a:effectLst/>
            </a:endParaRPr>
          </a:p>
        </p:txBody>
      </p:sp>
      <p:sp>
        <p:nvSpPr>
          <p:cNvPr id="3" name="Content Placeholder 2"/>
          <p:cNvSpPr>
            <a:spLocks noGrp="1"/>
          </p:cNvSpPr>
          <p:nvPr>
            <p:ph idx="1"/>
          </p:nvPr>
        </p:nvSpPr>
        <p:spPr/>
        <p:txBody>
          <a:bodyPr>
            <a:normAutofit fontScale="62500" lnSpcReduction="20000"/>
          </a:bodyPr>
          <a:lstStyle/>
          <a:p>
            <a:r>
              <a:rPr lang="en-US" dirty="0" smtClean="0"/>
              <a:t>Prior to meeting your employer, identify:</a:t>
            </a:r>
          </a:p>
          <a:p>
            <a:pPr lvl="1"/>
            <a:r>
              <a:rPr lang="en-US" dirty="0" smtClean="0"/>
              <a:t>Identify the goals</a:t>
            </a:r>
          </a:p>
          <a:p>
            <a:pPr lvl="1"/>
            <a:r>
              <a:rPr lang="en-US" dirty="0" smtClean="0"/>
              <a:t>Institutional strengths</a:t>
            </a:r>
          </a:p>
          <a:p>
            <a:pPr lvl="1"/>
            <a:r>
              <a:rPr lang="en-US" dirty="0" smtClean="0"/>
              <a:t>Subject Matter Experts, faculty, facilitators, trainers</a:t>
            </a:r>
          </a:p>
          <a:p>
            <a:pPr lvl="1"/>
            <a:r>
              <a:rPr lang="en-US" baseline="0" dirty="0" smtClean="0"/>
              <a:t>Research</a:t>
            </a:r>
            <a:r>
              <a:rPr lang="en-US" dirty="0" smtClean="0"/>
              <a:t> the client company prior to your meeting</a:t>
            </a:r>
          </a:p>
          <a:p>
            <a:r>
              <a:rPr lang="en-US" dirty="0" smtClean="0"/>
              <a:t>Needs Assessment</a:t>
            </a:r>
          </a:p>
          <a:p>
            <a:pPr lvl="1"/>
            <a:r>
              <a:rPr lang="en-US" dirty="0" smtClean="0"/>
              <a:t>Identify the challenge, or problem</a:t>
            </a:r>
          </a:p>
          <a:p>
            <a:pPr lvl="1"/>
            <a:r>
              <a:rPr lang="en-US" dirty="0" smtClean="0"/>
              <a:t>What has been done to change the situation?</a:t>
            </a:r>
          </a:p>
          <a:p>
            <a:pPr lvl="1"/>
            <a:r>
              <a:rPr lang="en-US" dirty="0" smtClean="0"/>
              <a:t>Are the employer expectations S.M.A.R.T? </a:t>
            </a:r>
          </a:p>
          <a:p>
            <a:pPr lvl="1"/>
            <a:r>
              <a:rPr lang="en-US" baseline="0" dirty="0" smtClean="0"/>
              <a:t>What</a:t>
            </a:r>
            <a:r>
              <a:rPr lang="en-US" dirty="0" smtClean="0"/>
              <a:t> is the cost</a:t>
            </a:r>
          </a:p>
          <a:p>
            <a:pPr lvl="1"/>
            <a:r>
              <a:rPr lang="en-US" baseline="0" dirty="0" smtClean="0"/>
              <a:t>What</a:t>
            </a:r>
            <a:r>
              <a:rPr lang="en-US" dirty="0" smtClean="0"/>
              <a:t> is the timeline</a:t>
            </a:r>
          </a:p>
          <a:p>
            <a:r>
              <a:rPr lang="en-US" dirty="0" smtClean="0"/>
              <a:t>What are the industry standards for Skills, Knowledge, Abilities?</a:t>
            </a:r>
            <a:endParaRPr lang="en-US" baseline="0" dirty="0" smtClean="0"/>
          </a:p>
          <a:p>
            <a:r>
              <a:rPr lang="en-US" baseline="0" dirty="0" smtClean="0"/>
              <a:t>What is the most effective delivery method: credit,</a:t>
            </a:r>
            <a:r>
              <a:rPr lang="en-US" dirty="0" smtClean="0"/>
              <a:t> not-for-credit or non-credit</a:t>
            </a:r>
            <a:r>
              <a:rPr lang="en-US" baseline="0" dirty="0" smtClean="0"/>
              <a:t>?</a:t>
            </a:r>
          </a:p>
          <a:p>
            <a:r>
              <a:rPr lang="en-US" dirty="0" smtClean="0"/>
              <a:t>Provide a solution</a:t>
            </a:r>
            <a:endParaRPr lang="en-US" dirty="0"/>
          </a:p>
        </p:txBody>
      </p:sp>
    </p:spTree>
    <p:extLst>
      <p:ext uri="{BB962C8B-B14F-4D97-AF65-F5344CB8AC3E}">
        <p14:creationId xmlns:p14="http://schemas.microsoft.com/office/powerpoint/2010/main" val="3920889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indent="0" algn="ctr" defTabSz="457200" rtl="0" eaLnBrk="1" fontAlgn="auto" latinLnBrk="0" hangingPunct="1">
              <a:lnSpc>
                <a:spcPct val="100000"/>
              </a:lnSpc>
              <a:spcBef>
                <a:spcPct val="0"/>
              </a:spcBef>
              <a:spcAft>
                <a:spcPts val="0"/>
              </a:spcAft>
              <a:buClrTx/>
              <a:buSzTx/>
              <a:buFontTx/>
              <a:buNone/>
              <a:tabLst/>
              <a:defRPr/>
            </a:pPr>
            <a:r>
              <a:rPr lang="en-US" sz="4400" kern="1200" dirty="0" smtClean="0">
                <a:solidFill>
                  <a:schemeClr val="tx1"/>
                </a:solidFill>
                <a:effectLst/>
                <a:latin typeface="+mj-lt"/>
                <a:ea typeface="+mj-ea"/>
                <a:cs typeface="+mj-cs"/>
              </a:rPr>
              <a:t>Questions for any program</a:t>
            </a:r>
            <a:endParaRPr lang="en-US" sz="4400" dirty="0" smtClean="0">
              <a:effectLst/>
            </a:endParaRPr>
          </a:p>
        </p:txBody>
      </p:sp>
      <p:sp>
        <p:nvSpPr>
          <p:cNvPr id="3" name="Content Placeholder 2"/>
          <p:cNvSpPr>
            <a:spLocks noGrp="1"/>
          </p:cNvSpPr>
          <p:nvPr>
            <p:ph idx="1"/>
          </p:nvPr>
        </p:nvSpPr>
        <p:spPr/>
        <p:txBody>
          <a:bodyPr>
            <a:normAutofit fontScale="92500" lnSpcReduction="20000"/>
          </a:bodyPr>
          <a:lstStyle/>
          <a:p>
            <a:r>
              <a:rPr lang="en-US" dirty="0" smtClean="0"/>
              <a:t>Who</a:t>
            </a:r>
            <a:r>
              <a:rPr lang="en-US" baseline="0" dirty="0" smtClean="0"/>
              <a:t> will this program serve?</a:t>
            </a:r>
          </a:p>
          <a:p>
            <a:pPr lvl="1"/>
            <a:r>
              <a:rPr lang="en-US" baseline="0" dirty="0" smtClean="0"/>
              <a:t>Number of students per class/pathway cohort</a:t>
            </a:r>
          </a:p>
          <a:p>
            <a:pPr lvl="1"/>
            <a:r>
              <a:rPr lang="en-US" baseline="0" dirty="0" smtClean="0"/>
              <a:t>Duration of training/education needs</a:t>
            </a:r>
          </a:p>
          <a:p>
            <a:pPr lvl="1"/>
            <a:r>
              <a:rPr lang="en-US" baseline="0" dirty="0" smtClean="0"/>
              <a:t>Status of entering students preparation</a:t>
            </a:r>
          </a:p>
          <a:p>
            <a:pPr lvl="0"/>
            <a:r>
              <a:rPr lang="en-US" dirty="0" smtClean="0"/>
              <a:t>How stable is the Industry? </a:t>
            </a:r>
          </a:p>
          <a:p>
            <a:pPr lvl="1"/>
            <a:r>
              <a:rPr lang="en-US" dirty="0" smtClean="0"/>
              <a:t>Newly emerging</a:t>
            </a:r>
            <a:r>
              <a:rPr lang="en-US" baseline="0" dirty="0" smtClean="0"/>
              <a:t> versus long standing/readapting</a:t>
            </a:r>
          </a:p>
          <a:p>
            <a:pPr lvl="1"/>
            <a:r>
              <a:rPr lang="en-US" baseline="0" dirty="0" smtClean="0"/>
              <a:t>One employer versus many employers</a:t>
            </a:r>
          </a:p>
          <a:p>
            <a:pPr lvl="0"/>
            <a:r>
              <a:rPr lang="en-US" dirty="0" smtClean="0"/>
              <a:t>What is each partner willing to invest into the potential partnership?</a:t>
            </a:r>
          </a:p>
          <a:p>
            <a:pPr lvl="0"/>
            <a:r>
              <a:rPr lang="en-US" dirty="0" smtClean="0"/>
              <a:t>How will the partnership be evaluated?</a:t>
            </a:r>
            <a:endParaRPr lang="en-US" dirty="0"/>
          </a:p>
        </p:txBody>
      </p:sp>
    </p:spTree>
    <p:extLst>
      <p:ext uri="{BB962C8B-B14F-4D97-AF65-F5344CB8AC3E}">
        <p14:creationId xmlns:p14="http://schemas.microsoft.com/office/powerpoint/2010/main" val="96857005"/>
      </p:ext>
    </p:extLst>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Milling-Machine-Industry-PowerPoint-Templates-Standard.potx</Template>
  <TotalTime>323</TotalTime>
  <Words>789</Words>
  <Application>Microsoft Macintosh PowerPoint</Application>
  <PresentationFormat>On-screen Show (4:3)</PresentationFormat>
  <Paragraphs>111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Diseño predeterminado</vt:lpstr>
      <vt:lpstr>(CTE) Innovations in Curriculum: Contract Education</vt:lpstr>
      <vt:lpstr>Why Contract Education?</vt:lpstr>
      <vt:lpstr>What is Contract Ed? </vt:lpstr>
      <vt:lpstr>Education Code </vt:lpstr>
      <vt:lpstr>Benefits to College</vt:lpstr>
      <vt:lpstr>Benefits to Employer</vt:lpstr>
      <vt:lpstr>What does industry really want? </vt:lpstr>
      <vt:lpstr>Employer Consultation</vt:lpstr>
      <vt:lpstr>Questions for any program</vt:lpstr>
      <vt:lpstr>Capacity amidst existing workload</vt:lpstr>
      <vt:lpstr>Examples of Training and Development</vt:lpstr>
      <vt:lpstr>Challenges</vt:lpstr>
      <vt:lpstr>Repackaging existing and new development</vt:lpstr>
      <vt:lpstr>Being Strategic</vt:lpstr>
      <vt:lpstr>Discussion/Questions</vt:lpstr>
    </vt:vector>
  </TitlesOfParts>
  <Company>San Diego Miramar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(CTE) Innovations in Curriculum: Contract Education</dc:title>
  <dc:creator>Wheeler North</dc:creator>
  <cp:lastModifiedBy>Wheeler North</cp:lastModifiedBy>
  <cp:revision>25</cp:revision>
  <dcterms:created xsi:type="dcterms:W3CDTF">2015-06-26T14:25:50Z</dcterms:created>
  <dcterms:modified xsi:type="dcterms:W3CDTF">2015-07-09T23:48:16Z</dcterms:modified>
</cp:coreProperties>
</file>