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i9/zRLDFUIxzfqnwe1RXkc6opJ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GillSans-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Gill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All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Description: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goal of this session is to engage in an equity conversation on what is being taught, trained, and practiced in Administration of Justice and First Responders programs.   Presenters will begin by giving an overview of the training and curriculum offered in these programs. The breakout will give participants an opportunity to provide input on applying an anti-racism and equity lens.</a:t>
            </a:r>
            <a:endParaRPr/>
          </a:p>
          <a:p>
            <a:pPr indent="0" lvl="0" marL="0" rtl="0" algn="l">
              <a:spcBef>
                <a:spcPts val="0"/>
              </a:spcBef>
              <a:spcAft>
                <a:spcPts val="0"/>
              </a:spcAft>
              <a:buNone/>
            </a:pPr>
            <a:r>
              <a:t/>
            </a:r>
            <a:endParaRPr/>
          </a:p>
        </p:txBody>
      </p:sp>
      <p:sp>
        <p:nvSpPr>
          <p:cNvPr id="51" name="Google Shape;51;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52" name="Google Shape;5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49" name="Google Shape;1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60" name="Google Shape;16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71" name="Google Shape;17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82" name="Google Shape;18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93" name="Google Shape;1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05" name="Google Shape;2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Mayra</a:t>
            </a:r>
            <a:endParaRPr/>
          </a:p>
        </p:txBody>
      </p:sp>
      <p:sp>
        <p:nvSpPr>
          <p:cNvPr id="214" name="Google Shape;214;p1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15" name="Google Shape;21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25" name="Google Shape;22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59" name="Google Shape;5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84" name="Google Shape;8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94" name="Google Shape;9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04" name="Google Shape;1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15" name="Google Shape;11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127" name="Google Shape;127;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28" name="Google Shape;12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38" name="Google Shape;13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19"/>
          <p:cNvSpPr txBox="1"/>
          <p:nvPr>
            <p:ph type="title"/>
          </p:nvPr>
        </p:nvSpPr>
        <p:spPr>
          <a:xfrm>
            <a:off x="815926" y="5111646"/>
            <a:ext cx="10547847" cy="15739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bg>
      <p:bgPr>
        <a:solidFill>
          <a:schemeClr val="lt1"/>
        </a:solidFill>
      </p:bgPr>
    </p:bg>
    <p:spTree>
      <p:nvGrpSpPr>
        <p:cNvPr id="16" name="Shape 16"/>
        <p:cNvGrpSpPr/>
        <p:nvPr/>
      </p:nvGrpSpPr>
      <p:grpSpPr>
        <a:xfrm>
          <a:off x="0" y="0"/>
          <a:ext cx="0" cy="0"/>
          <a:chOff x="0" y="0"/>
          <a:chExt cx="0" cy="0"/>
        </a:xfrm>
      </p:grpSpPr>
      <p:sp>
        <p:nvSpPr>
          <p:cNvPr id="17" name="Google Shape;17;p20"/>
          <p:cNvSpPr/>
          <p:nvPr/>
        </p:nvSpPr>
        <p:spPr>
          <a:xfrm>
            <a:off x="2124222" y="0"/>
            <a:ext cx="10067778" cy="2355163"/>
          </a:xfrm>
          <a:prstGeom prst="rect">
            <a:avLst/>
          </a:prstGeom>
          <a:solidFill>
            <a:schemeClr val="dk1"/>
          </a:solidFill>
          <a:ln>
            <a:noFill/>
          </a:ln>
          <a:effectLst>
            <a:outerShdw blurRad="190500" sx="101000" rotWithShape="0" algn="l" dir="10800000"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20"/>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F3F3F"/>
              </a:buClr>
              <a:buSzPts val="2400"/>
              <a:buFont typeface="Arial"/>
              <a:buNone/>
              <a:defRPr sz="2400"/>
            </a:lvl1pPr>
            <a:lvl2pPr indent="-381000" lvl="1" marL="914400" algn="l">
              <a:lnSpc>
                <a:spcPct val="90000"/>
              </a:lnSpc>
              <a:spcBef>
                <a:spcPts val="500"/>
              </a:spcBef>
              <a:spcAft>
                <a:spcPts val="0"/>
              </a:spcAft>
              <a:buClr>
                <a:srgbClr val="3F3F3F"/>
              </a:buClr>
              <a:buSzPts val="2400"/>
              <a:buChar char="•"/>
              <a:defRPr sz="2400"/>
            </a:lvl2pPr>
            <a:lvl3pPr indent="-355600" lvl="2" marL="1371600" algn="l">
              <a:lnSpc>
                <a:spcPct val="90000"/>
              </a:lnSpc>
              <a:spcBef>
                <a:spcPts val="500"/>
              </a:spcBef>
              <a:spcAft>
                <a:spcPts val="0"/>
              </a:spcAft>
              <a:buClr>
                <a:srgbClr val="3F3F3F"/>
              </a:buClr>
              <a:buSzPts val="2000"/>
              <a:buChar char="•"/>
              <a:defRPr sz="2000"/>
            </a:lvl3pPr>
            <a:lvl4pPr indent="-342900" lvl="3" marL="1828800" algn="l">
              <a:lnSpc>
                <a:spcPct val="90000"/>
              </a:lnSpc>
              <a:spcBef>
                <a:spcPts val="500"/>
              </a:spcBef>
              <a:spcAft>
                <a:spcPts val="0"/>
              </a:spcAft>
              <a:buClr>
                <a:srgbClr val="3F3F3F"/>
              </a:buClr>
              <a:buSzPts val="1800"/>
              <a:buChar char="•"/>
              <a:defRPr sz="18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 name="Google Shape;20;p20"/>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20"/>
          <p:cNvPicPr preferRelativeResize="0"/>
          <p:nvPr/>
        </p:nvPicPr>
        <p:blipFill rotWithShape="1">
          <a:blip r:embed="rId2">
            <a:alphaModFix/>
          </a:blip>
          <a:srcRect b="0" l="0" r="0" t="0"/>
          <a:stretch/>
        </p:blipFill>
        <p:spPr>
          <a:xfrm>
            <a:off x="829994" y="6377118"/>
            <a:ext cx="344357" cy="344357"/>
          </a:xfrm>
          <a:prstGeom prst="rect">
            <a:avLst/>
          </a:prstGeom>
          <a:noFill/>
          <a:ln>
            <a:noFill/>
          </a:ln>
        </p:spPr>
      </p:pic>
      <p:sp>
        <p:nvSpPr>
          <p:cNvPr id="22" name="Google Shape;22;p20"/>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3" name="Google Shape;23;p20"/>
          <p:cNvPicPr preferRelativeResize="0"/>
          <p:nvPr/>
        </p:nvPicPr>
        <p:blipFill rotWithShape="1">
          <a:blip r:embed="rId3">
            <a:alphaModFix/>
          </a:blip>
          <a:srcRect b="15201" l="22088" r="12912" t="18379"/>
          <a:stretch/>
        </p:blipFill>
        <p:spPr>
          <a:xfrm>
            <a:off x="0" y="0"/>
            <a:ext cx="2729345" cy="23551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ntent 2 Column Slide" type="twoObj">
  <p:cSld name="TWO_OBJECTS">
    <p:bg>
      <p:bgPr>
        <a:noFill/>
      </p:bgPr>
    </p:bg>
    <p:spTree>
      <p:nvGrpSpPr>
        <p:cNvPr id="24" name="Shape 24"/>
        <p:cNvGrpSpPr/>
        <p:nvPr/>
      </p:nvGrpSpPr>
      <p:grpSpPr>
        <a:xfrm>
          <a:off x="0" y="0"/>
          <a:ext cx="0" cy="0"/>
          <a:chOff x="0" y="0"/>
          <a:chExt cx="0" cy="0"/>
        </a:xfrm>
      </p:grpSpPr>
      <p:sp>
        <p:nvSpPr>
          <p:cNvPr id="25" name="Google Shape;25;p21"/>
          <p:cNvSpPr txBox="1"/>
          <p:nvPr>
            <p:ph type="title"/>
          </p:nvPr>
        </p:nvSpPr>
        <p:spPr>
          <a:xfrm>
            <a:off x="1260388" y="365125"/>
            <a:ext cx="9885407" cy="132556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660C34"/>
              </a:buClr>
              <a:buSzPts val="4400"/>
              <a:buFont typeface="Palatin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body"/>
          </p:nvPr>
        </p:nvSpPr>
        <p:spPr>
          <a:xfrm>
            <a:off x="1062683" y="1868487"/>
            <a:ext cx="504361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1"/>
          <p:cNvSpPr txBox="1"/>
          <p:nvPr>
            <p:ph idx="2" type="body"/>
          </p:nvPr>
        </p:nvSpPr>
        <p:spPr>
          <a:xfrm>
            <a:off x="6258699" y="1868487"/>
            <a:ext cx="5072448"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1"/>
          <p:cNvSpPr txBox="1"/>
          <p:nvPr>
            <p:ph idx="12" type="sldNum"/>
          </p:nvPr>
        </p:nvSpPr>
        <p:spPr>
          <a:xfrm>
            <a:off x="11244648" y="6356350"/>
            <a:ext cx="714633"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b="0" i="0" sz="1200">
                <a:solidFill>
                  <a:schemeClr val="lt2"/>
                </a:solidFill>
                <a:latin typeface="Gill Sans"/>
                <a:ea typeface="Gill Sans"/>
                <a:cs typeface="Gill Sans"/>
                <a:sym typeface="Gill Sans"/>
              </a:defRPr>
            </a:lvl1pPr>
            <a:lvl2pPr indent="0" lvl="1" marL="0" algn="r">
              <a:spcBef>
                <a:spcPts val="0"/>
              </a:spcBef>
              <a:buNone/>
              <a:defRPr b="0" i="0" sz="1200">
                <a:solidFill>
                  <a:schemeClr val="lt2"/>
                </a:solidFill>
                <a:latin typeface="Gill Sans"/>
                <a:ea typeface="Gill Sans"/>
                <a:cs typeface="Gill Sans"/>
                <a:sym typeface="Gill Sans"/>
              </a:defRPr>
            </a:lvl2pPr>
            <a:lvl3pPr indent="0" lvl="2" marL="0" algn="r">
              <a:spcBef>
                <a:spcPts val="0"/>
              </a:spcBef>
              <a:buNone/>
              <a:defRPr b="0" i="0" sz="1200">
                <a:solidFill>
                  <a:schemeClr val="lt2"/>
                </a:solidFill>
                <a:latin typeface="Gill Sans"/>
                <a:ea typeface="Gill Sans"/>
                <a:cs typeface="Gill Sans"/>
                <a:sym typeface="Gill Sans"/>
              </a:defRPr>
            </a:lvl3pPr>
            <a:lvl4pPr indent="0" lvl="3" marL="0" algn="r">
              <a:spcBef>
                <a:spcPts val="0"/>
              </a:spcBef>
              <a:buNone/>
              <a:defRPr b="0" i="0" sz="1200">
                <a:solidFill>
                  <a:schemeClr val="lt2"/>
                </a:solidFill>
                <a:latin typeface="Gill Sans"/>
                <a:ea typeface="Gill Sans"/>
                <a:cs typeface="Gill Sans"/>
                <a:sym typeface="Gill Sans"/>
              </a:defRPr>
            </a:lvl4pPr>
            <a:lvl5pPr indent="0" lvl="4" marL="0" algn="r">
              <a:spcBef>
                <a:spcPts val="0"/>
              </a:spcBef>
              <a:buNone/>
              <a:defRPr b="0" i="0" sz="1200">
                <a:solidFill>
                  <a:schemeClr val="lt2"/>
                </a:solidFill>
                <a:latin typeface="Gill Sans"/>
                <a:ea typeface="Gill Sans"/>
                <a:cs typeface="Gill Sans"/>
                <a:sym typeface="Gill Sans"/>
              </a:defRPr>
            </a:lvl5pPr>
            <a:lvl6pPr indent="0" lvl="5" marL="0" algn="r">
              <a:spcBef>
                <a:spcPts val="0"/>
              </a:spcBef>
              <a:buNone/>
              <a:defRPr b="0" i="0" sz="1200">
                <a:solidFill>
                  <a:schemeClr val="lt2"/>
                </a:solidFill>
                <a:latin typeface="Gill Sans"/>
                <a:ea typeface="Gill Sans"/>
                <a:cs typeface="Gill Sans"/>
                <a:sym typeface="Gill Sans"/>
              </a:defRPr>
            </a:lvl6pPr>
            <a:lvl7pPr indent="0" lvl="6" marL="0" algn="r">
              <a:spcBef>
                <a:spcPts val="0"/>
              </a:spcBef>
              <a:buNone/>
              <a:defRPr b="0" i="0" sz="1200">
                <a:solidFill>
                  <a:schemeClr val="lt2"/>
                </a:solidFill>
                <a:latin typeface="Gill Sans"/>
                <a:ea typeface="Gill Sans"/>
                <a:cs typeface="Gill Sans"/>
                <a:sym typeface="Gill Sans"/>
              </a:defRPr>
            </a:lvl7pPr>
            <a:lvl8pPr indent="0" lvl="7" marL="0" algn="r">
              <a:spcBef>
                <a:spcPts val="0"/>
              </a:spcBef>
              <a:buNone/>
              <a:defRPr b="0" i="0" sz="1200">
                <a:solidFill>
                  <a:schemeClr val="lt2"/>
                </a:solidFill>
                <a:latin typeface="Gill Sans"/>
                <a:ea typeface="Gill Sans"/>
                <a:cs typeface="Gill Sans"/>
                <a:sym typeface="Gill Sans"/>
              </a:defRPr>
            </a:lvl8pPr>
            <a:lvl9pPr indent="0" lvl="8" marL="0" algn="r">
              <a:spcBef>
                <a:spcPts val="0"/>
              </a:spcBef>
              <a:buNone/>
              <a:defRPr b="0" i="0" sz="1200">
                <a:solidFill>
                  <a:schemeClr val="l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bg>
      <p:bgPr>
        <a:solidFill>
          <a:schemeClr val="lt1"/>
        </a:solidFill>
      </p:bgPr>
    </p:bg>
    <p:spTree>
      <p:nvGrpSpPr>
        <p:cNvPr id="29" name="Shape 29"/>
        <p:cNvGrpSpPr/>
        <p:nvPr/>
      </p:nvGrpSpPr>
      <p:grpSpPr>
        <a:xfrm>
          <a:off x="0" y="0"/>
          <a:ext cx="0" cy="0"/>
          <a:chOff x="0" y="0"/>
          <a:chExt cx="0" cy="0"/>
        </a:xfrm>
      </p:grpSpPr>
      <p:sp>
        <p:nvSpPr>
          <p:cNvPr id="30" name="Google Shape;30;p22"/>
          <p:cNvSpPr/>
          <p:nvPr/>
        </p:nvSpPr>
        <p:spPr>
          <a:xfrm>
            <a:off x="0" y="0"/>
            <a:ext cx="927847" cy="6858000"/>
          </a:xfrm>
          <a:prstGeom prst="rect">
            <a:avLst/>
          </a:prstGeom>
          <a:solidFill>
            <a:schemeClr val="accent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22"/>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2"/>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 name="Google Shape;34;p22"/>
          <p:cNvPicPr preferRelativeResize="0"/>
          <p:nvPr/>
        </p:nvPicPr>
        <p:blipFill rotWithShape="1">
          <a:blip r:embed="rId2">
            <a:alphaModFix/>
          </a:blip>
          <a:srcRect b="0" l="0" r="0" t="0"/>
          <a:stretch/>
        </p:blipFill>
        <p:spPr>
          <a:xfrm>
            <a:off x="1249514" y="6377118"/>
            <a:ext cx="344357" cy="344357"/>
          </a:xfrm>
          <a:prstGeom prst="rect">
            <a:avLst/>
          </a:prstGeom>
          <a:noFill/>
          <a:ln>
            <a:noFill/>
          </a:ln>
        </p:spPr>
      </p:pic>
      <p:sp>
        <p:nvSpPr>
          <p:cNvPr id="35" name="Google Shape;35;p22"/>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22"/>
          <p:cNvSpPr txBox="1"/>
          <p:nvPr>
            <p:ph idx="11" type="ftr"/>
          </p:nvPr>
        </p:nvSpPr>
        <p:spPr>
          <a:xfrm>
            <a:off x="168151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bg>
      <p:bgPr>
        <a:solidFill>
          <a:schemeClr val="lt1"/>
        </a:solidFill>
      </p:bgPr>
    </p:bg>
    <p:spTree>
      <p:nvGrpSpPr>
        <p:cNvPr id="37" name="Shape 37"/>
        <p:cNvGrpSpPr/>
        <p:nvPr/>
      </p:nvGrpSpPr>
      <p:grpSpPr>
        <a:xfrm>
          <a:off x="0" y="0"/>
          <a:ext cx="0" cy="0"/>
          <a:chOff x="0" y="0"/>
          <a:chExt cx="0" cy="0"/>
        </a:xfrm>
      </p:grpSpPr>
      <p:sp>
        <p:nvSpPr>
          <p:cNvPr id="38" name="Google Shape;38;p23"/>
          <p:cNvSpPr/>
          <p:nvPr/>
        </p:nvSpPr>
        <p:spPr>
          <a:xfrm>
            <a:off x="0" y="0"/>
            <a:ext cx="927847" cy="6858000"/>
          </a:xfrm>
          <a:prstGeom prst="rect">
            <a:avLst/>
          </a:prstGeom>
          <a:solidFill>
            <a:schemeClr val="accent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23"/>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23"/>
          <p:cNvPicPr preferRelativeResize="0"/>
          <p:nvPr/>
        </p:nvPicPr>
        <p:blipFill rotWithShape="1">
          <a:blip r:embed="rId2">
            <a:alphaModFix/>
          </a:blip>
          <a:srcRect b="0" l="0" r="0" t="0"/>
          <a:stretch/>
        </p:blipFill>
        <p:spPr>
          <a:xfrm>
            <a:off x="1235446" y="6377118"/>
            <a:ext cx="344357" cy="344357"/>
          </a:xfrm>
          <a:prstGeom prst="rect">
            <a:avLst/>
          </a:prstGeom>
          <a:noFill/>
          <a:ln>
            <a:noFill/>
          </a:ln>
        </p:spPr>
      </p:pic>
      <p:sp>
        <p:nvSpPr>
          <p:cNvPr id="43" name="Google Shape;43;p23"/>
          <p:cNvSpPr txBox="1"/>
          <p:nvPr>
            <p:ph idx="11" type="ftr"/>
          </p:nvPr>
        </p:nvSpPr>
        <p:spPr>
          <a:xfrm>
            <a:off x="167522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24"/>
          <p:cNvSpPr txBox="1"/>
          <p:nvPr>
            <p:ph idx="12" type="sldNum"/>
          </p:nvPr>
        </p:nvSpPr>
        <p:spPr>
          <a:xfrm>
            <a:off x="10297550" y="6356350"/>
            <a:ext cx="1056249"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sz="1200">
                <a:solidFill>
                  <a:srgbClr val="7F7F7F"/>
                </a:solidFill>
                <a:latin typeface="Arial"/>
                <a:ea typeface="Arial"/>
                <a:cs typeface="Arial"/>
                <a:sym typeface="Arial"/>
              </a:defRPr>
            </a:lvl1pPr>
            <a:lvl2pPr indent="0" lvl="1" marL="0" algn="r">
              <a:spcBef>
                <a:spcPts val="0"/>
              </a:spcBef>
              <a:buNone/>
              <a:defRPr sz="1200">
                <a:solidFill>
                  <a:srgbClr val="7F7F7F"/>
                </a:solidFill>
                <a:latin typeface="Arial"/>
                <a:ea typeface="Arial"/>
                <a:cs typeface="Arial"/>
                <a:sym typeface="Arial"/>
              </a:defRPr>
            </a:lvl2pPr>
            <a:lvl3pPr indent="0" lvl="2" marL="0" algn="r">
              <a:spcBef>
                <a:spcPts val="0"/>
              </a:spcBef>
              <a:buNone/>
              <a:defRPr sz="1200">
                <a:solidFill>
                  <a:srgbClr val="7F7F7F"/>
                </a:solidFill>
                <a:latin typeface="Arial"/>
                <a:ea typeface="Arial"/>
                <a:cs typeface="Arial"/>
                <a:sym typeface="Arial"/>
              </a:defRPr>
            </a:lvl3pPr>
            <a:lvl4pPr indent="0" lvl="3" marL="0" algn="r">
              <a:spcBef>
                <a:spcPts val="0"/>
              </a:spcBef>
              <a:buNone/>
              <a:defRPr sz="1200">
                <a:solidFill>
                  <a:srgbClr val="7F7F7F"/>
                </a:solidFill>
                <a:latin typeface="Arial"/>
                <a:ea typeface="Arial"/>
                <a:cs typeface="Arial"/>
                <a:sym typeface="Arial"/>
              </a:defRPr>
            </a:lvl4pPr>
            <a:lvl5pPr indent="0" lvl="4" marL="0" algn="r">
              <a:spcBef>
                <a:spcPts val="0"/>
              </a:spcBef>
              <a:buNone/>
              <a:defRPr sz="1200">
                <a:solidFill>
                  <a:srgbClr val="7F7F7F"/>
                </a:solidFill>
                <a:latin typeface="Arial"/>
                <a:ea typeface="Arial"/>
                <a:cs typeface="Arial"/>
                <a:sym typeface="Arial"/>
              </a:defRPr>
            </a:lvl5pPr>
            <a:lvl6pPr indent="0" lvl="5" marL="0" algn="r">
              <a:spcBef>
                <a:spcPts val="0"/>
              </a:spcBef>
              <a:buNone/>
              <a:defRPr sz="1200">
                <a:solidFill>
                  <a:srgbClr val="7F7F7F"/>
                </a:solidFill>
                <a:latin typeface="Arial"/>
                <a:ea typeface="Arial"/>
                <a:cs typeface="Arial"/>
                <a:sym typeface="Arial"/>
              </a:defRPr>
            </a:lvl6pPr>
            <a:lvl7pPr indent="0" lvl="6" marL="0" algn="r">
              <a:spcBef>
                <a:spcPts val="0"/>
              </a:spcBef>
              <a:buNone/>
              <a:defRPr sz="1200">
                <a:solidFill>
                  <a:srgbClr val="7F7F7F"/>
                </a:solidFill>
                <a:latin typeface="Arial"/>
                <a:ea typeface="Arial"/>
                <a:cs typeface="Arial"/>
                <a:sym typeface="Arial"/>
              </a:defRPr>
            </a:lvl7pPr>
            <a:lvl8pPr indent="0" lvl="7" marL="0" algn="r">
              <a:spcBef>
                <a:spcPts val="0"/>
              </a:spcBef>
              <a:buNone/>
              <a:defRPr sz="1200">
                <a:solidFill>
                  <a:srgbClr val="7F7F7F"/>
                </a:solidFill>
                <a:latin typeface="Arial"/>
                <a:ea typeface="Arial"/>
                <a:cs typeface="Arial"/>
                <a:sym typeface="Arial"/>
              </a:defRPr>
            </a:lvl8pPr>
            <a:lvl9pPr indent="0" lvl="8" marL="0" algn="r">
              <a:spcBef>
                <a:spcPts val="0"/>
              </a:spcBef>
              <a:buNone/>
              <a:defRPr sz="12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6" name="Google Shape;46;p24"/>
          <p:cNvPicPr preferRelativeResize="0"/>
          <p:nvPr/>
        </p:nvPicPr>
        <p:blipFill rotWithShape="1">
          <a:blip r:embed="rId2">
            <a:alphaModFix/>
          </a:blip>
          <a:srcRect b="0" l="0" r="0" t="0"/>
          <a:stretch/>
        </p:blipFill>
        <p:spPr>
          <a:xfrm>
            <a:off x="841947" y="6377118"/>
            <a:ext cx="344357" cy="344357"/>
          </a:xfrm>
          <a:prstGeom prst="rect">
            <a:avLst/>
          </a:prstGeom>
          <a:noFill/>
          <a:ln>
            <a:noFill/>
          </a:ln>
        </p:spPr>
      </p:pic>
      <p:sp>
        <p:nvSpPr>
          <p:cNvPr id="47" name="Google Shape;47;p24"/>
          <p:cNvSpPr txBox="1"/>
          <p:nvPr>
            <p:ph idx="11" type="ftr"/>
          </p:nvPr>
        </p:nvSpPr>
        <p:spPr>
          <a:xfrm>
            <a:off x="1309469"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1277650" y="365125"/>
            <a:ext cx="1007615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660C34"/>
              </a:buClr>
              <a:buSzPts val="4400"/>
              <a:buFont typeface="Palatino"/>
              <a:buNone/>
              <a:defRPr b="0" i="0" sz="4400" u="none" cap="none" strike="noStrike">
                <a:solidFill>
                  <a:srgbClr val="660C34"/>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1289154" y="1825625"/>
            <a:ext cx="10064645"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1pPr>
            <a:lvl2pPr indent="-368300" lvl="1" marL="914400" marR="0" rtl="0" algn="l">
              <a:lnSpc>
                <a:spcPct val="90000"/>
              </a:lnSpc>
              <a:spcBef>
                <a:spcPts val="500"/>
              </a:spcBef>
              <a:spcAft>
                <a:spcPts val="0"/>
              </a:spcAft>
              <a:buClr>
                <a:srgbClr val="3F3F3F"/>
              </a:buClr>
              <a:buSzPts val="2200"/>
              <a:buFont typeface="Arial"/>
              <a:buChar char="•"/>
              <a:defRPr b="0" i="0" sz="22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8"/>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buNone/>
              <a:defRPr b="0" i="0" sz="1200" u="none" cap="none" strike="noStrike">
                <a:solidFill>
                  <a:srgbClr val="7F7F7F"/>
                </a:solidFill>
                <a:latin typeface="Arial"/>
                <a:ea typeface="Arial"/>
                <a:cs typeface="Arial"/>
                <a:sym typeface="Arial"/>
              </a:defRPr>
            </a:lvl1pPr>
            <a:lvl2pPr indent="0" lvl="1" marL="0" marR="0" rtl="0" algn="r">
              <a:spcBef>
                <a:spcPts val="0"/>
              </a:spcBef>
              <a:buNone/>
              <a:defRPr b="0" i="0" sz="1200" u="none" cap="none" strike="noStrike">
                <a:solidFill>
                  <a:srgbClr val="7F7F7F"/>
                </a:solidFill>
                <a:latin typeface="Arial"/>
                <a:ea typeface="Arial"/>
                <a:cs typeface="Arial"/>
                <a:sym typeface="Arial"/>
              </a:defRPr>
            </a:lvl2pPr>
            <a:lvl3pPr indent="0" lvl="2" marL="0" marR="0" rtl="0" algn="r">
              <a:spcBef>
                <a:spcPts val="0"/>
              </a:spcBef>
              <a:buNone/>
              <a:defRPr b="0" i="0" sz="1200" u="none" cap="none" strike="noStrike">
                <a:solidFill>
                  <a:srgbClr val="7F7F7F"/>
                </a:solidFill>
                <a:latin typeface="Arial"/>
                <a:ea typeface="Arial"/>
                <a:cs typeface="Arial"/>
                <a:sym typeface="Arial"/>
              </a:defRPr>
            </a:lvl3pPr>
            <a:lvl4pPr indent="0" lvl="3" marL="0" marR="0" rtl="0" algn="r">
              <a:spcBef>
                <a:spcPts val="0"/>
              </a:spcBef>
              <a:buNone/>
              <a:defRPr b="0" i="0" sz="1200" u="none" cap="none" strike="noStrike">
                <a:solidFill>
                  <a:srgbClr val="7F7F7F"/>
                </a:solidFill>
                <a:latin typeface="Arial"/>
                <a:ea typeface="Arial"/>
                <a:cs typeface="Arial"/>
                <a:sym typeface="Arial"/>
              </a:defRPr>
            </a:lvl4pPr>
            <a:lvl5pPr indent="0" lvl="4" marL="0" marR="0" rtl="0" algn="r">
              <a:spcBef>
                <a:spcPts val="0"/>
              </a:spcBef>
              <a:buNone/>
              <a:defRPr b="0" i="0" sz="1200" u="none" cap="none" strike="noStrike">
                <a:solidFill>
                  <a:srgbClr val="7F7F7F"/>
                </a:solidFill>
                <a:latin typeface="Arial"/>
                <a:ea typeface="Arial"/>
                <a:cs typeface="Arial"/>
                <a:sym typeface="Arial"/>
              </a:defRPr>
            </a:lvl5pPr>
            <a:lvl6pPr indent="0" lvl="5" marL="0" marR="0" rtl="0" algn="r">
              <a:spcBef>
                <a:spcPts val="0"/>
              </a:spcBef>
              <a:buNone/>
              <a:defRPr b="0" i="0" sz="1200" u="none" cap="none" strike="noStrike">
                <a:solidFill>
                  <a:srgbClr val="7F7F7F"/>
                </a:solidFill>
                <a:latin typeface="Arial"/>
                <a:ea typeface="Arial"/>
                <a:cs typeface="Arial"/>
                <a:sym typeface="Arial"/>
              </a:defRPr>
            </a:lvl6pPr>
            <a:lvl7pPr indent="0" lvl="6" marL="0" marR="0" rtl="0" algn="r">
              <a:spcBef>
                <a:spcPts val="0"/>
              </a:spcBef>
              <a:buNone/>
              <a:defRPr b="0" i="0" sz="1200" u="none" cap="none" strike="noStrike">
                <a:solidFill>
                  <a:srgbClr val="7F7F7F"/>
                </a:solidFill>
                <a:latin typeface="Arial"/>
                <a:ea typeface="Arial"/>
                <a:cs typeface="Arial"/>
                <a:sym typeface="Arial"/>
              </a:defRPr>
            </a:lvl7pPr>
            <a:lvl8pPr indent="0" lvl="7" marL="0" marR="0" rtl="0" algn="r">
              <a:spcBef>
                <a:spcPts val="0"/>
              </a:spcBef>
              <a:buNone/>
              <a:defRPr b="0" i="0" sz="1200" u="none" cap="none" strike="noStrike">
                <a:solidFill>
                  <a:srgbClr val="7F7F7F"/>
                </a:solidFill>
                <a:latin typeface="Arial"/>
                <a:ea typeface="Arial"/>
                <a:cs typeface="Arial"/>
                <a:sym typeface="Arial"/>
              </a:defRPr>
            </a:lvl8pPr>
            <a:lvl9pPr indent="0" lvl="8" marL="0" marR="0" rtl="0" algn="r">
              <a:spcBef>
                <a:spcPts val="0"/>
              </a:spcBef>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post.ca.gov/basic-training-academies" TargetMode="External"/><Relationship Id="rId4" Type="http://schemas.openxmlformats.org/officeDocument/2006/relationships/hyperlink" Target="https://post.ca.gov/regular-basic-course-training-specifications" TargetMode="External"/><Relationship Id="rId5" Type="http://schemas.openxmlformats.org/officeDocument/2006/relationships/hyperlink" Target="https://www.calpassplus.org/LaunchBoard/SWP.aspx" TargetMode="External"/><Relationship Id="rId6" Type="http://schemas.openxmlformats.org/officeDocument/2006/relationships/hyperlink" Target="https://www.asccc.org/content/how-i-have-taught-lessons-issues-ra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info@ascc.org" TargetMode="External"/><Relationship Id="rId4" Type="http://schemas.openxmlformats.org/officeDocument/2006/relationships/hyperlink" Target="mailto:cruzmayra@deanza.edu" TargetMode="External"/><Relationship Id="rId5" Type="http://schemas.openxmlformats.org/officeDocument/2006/relationships/hyperlink" Target="mailto:DMason@riohondo.edu" TargetMode="External"/><Relationship Id="rId6" Type="http://schemas.openxmlformats.org/officeDocument/2006/relationships/hyperlink" Target="mailto:shawlynn@gmail.com" TargetMode="External"/><Relationship Id="rId7" Type="http://schemas.openxmlformats.org/officeDocument/2006/relationships/hyperlink" Target="mailto:rwilliams@hawthorneca.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post.ca.gov/basic-training-academies" TargetMode="External"/><Relationship Id="rId4" Type="http://schemas.openxmlformats.org/officeDocument/2006/relationships/hyperlink" Target="https://post.ca.gov/regular-basic-course-training-specifications" TargetMode="External"/><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title"/>
          </p:nvPr>
        </p:nvSpPr>
        <p:spPr>
          <a:xfrm>
            <a:off x="815927" y="5613452"/>
            <a:ext cx="10547847" cy="74274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520"/>
              <a:buFont typeface="Palatino"/>
              <a:buNone/>
            </a:pPr>
            <a:r>
              <a:rPr b="1" i="1" lang="en-US" sz="2520"/>
              <a:t>Cops Court Corrections and Curriculum: Equity and Justice</a:t>
            </a:r>
            <a:r>
              <a:rPr b="1" lang="en-US" sz="2520"/>
              <a:t> </a:t>
            </a:r>
            <a:r>
              <a:rPr b="1" i="1" lang="en-US" sz="2520"/>
              <a:t>for All</a:t>
            </a:r>
            <a:br>
              <a:rPr lang="en-US" sz="2430">
                <a:solidFill>
                  <a:schemeClr val="dk2"/>
                </a:solidFill>
                <a:latin typeface="Gill Sans"/>
                <a:ea typeface="Gill Sans"/>
                <a:cs typeface="Gill Sans"/>
                <a:sym typeface="Gill Sans"/>
              </a:rPr>
            </a:br>
            <a:r>
              <a:rPr lang="en-US" sz="1800">
                <a:latin typeface="Gill Sans"/>
                <a:ea typeface="Gill Sans"/>
                <a:cs typeface="Gill Sans"/>
                <a:sym typeface="Gill Sans"/>
              </a:rPr>
              <a:t>F</a:t>
            </a:r>
            <a:r>
              <a:rPr lang="en-US" sz="1800"/>
              <a:t>all 2020 Plenary</a:t>
            </a:r>
            <a:br>
              <a:rPr lang="en-US" sz="1800"/>
            </a:br>
            <a:r>
              <a:rPr lang="en-US" sz="1800"/>
              <a:t>November 5, 2020</a:t>
            </a:r>
            <a:br>
              <a:rPr lang="en-US" sz="3959">
                <a:solidFill>
                  <a:schemeClr val="dk2"/>
                </a:solidFill>
              </a:rPr>
            </a:br>
            <a:endParaRPr sz="3959"/>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What is being practiced on the streets? </a:t>
            </a:r>
            <a:br>
              <a:rPr lang="en-US"/>
            </a:br>
            <a:endParaRPr/>
          </a:p>
        </p:txBody>
      </p:sp>
      <p:sp>
        <p:nvSpPr>
          <p:cNvPr id="152" name="Google Shape;152;p10"/>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rgbClr val="3F3F3F"/>
              </a:buClr>
              <a:buSzPts val="3200"/>
              <a:buChar char="•"/>
            </a:pPr>
            <a:r>
              <a:rPr lang="en-US" sz="3200"/>
              <a:t>Field Training</a:t>
            </a:r>
            <a:endParaRPr/>
          </a:p>
          <a:p>
            <a:pPr indent="-228600" lvl="1" marL="685800" rtl="0" algn="l">
              <a:lnSpc>
                <a:spcPct val="90000"/>
              </a:lnSpc>
              <a:spcBef>
                <a:spcPts val="500"/>
              </a:spcBef>
              <a:spcAft>
                <a:spcPts val="0"/>
              </a:spcAft>
              <a:buClr>
                <a:srgbClr val="3F3F3F"/>
              </a:buClr>
              <a:buSzPts val="3200"/>
              <a:buChar char="•"/>
            </a:pPr>
            <a:r>
              <a:rPr lang="en-US" sz="3200"/>
              <a:t>Advanced Officer Training</a:t>
            </a:r>
            <a:endParaRPr/>
          </a:p>
          <a:p>
            <a:pPr indent="-228600" lvl="1" marL="685800" rtl="0" algn="l">
              <a:lnSpc>
                <a:spcPct val="90000"/>
              </a:lnSpc>
              <a:spcBef>
                <a:spcPts val="500"/>
              </a:spcBef>
              <a:spcAft>
                <a:spcPts val="0"/>
              </a:spcAft>
              <a:buClr>
                <a:srgbClr val="3F3F3F"/>
              </a:buClr>
              <a:buSzPts val="3200"/>
              <a:buChar char="•"/>
            </a:pPr>
            <a:r>
              <a:rPr lang="en-US" sz="3200"/>
              <a:t>Professional Standards</a:t>
            </a:r>
            <a:endParaRPr/>
          </a:p>
          <a:p>
            <a:pPr indent="-228600" lvl="1" marL="685800" rtl="0" algn="l">
              <a:lnSpc>
                <a:spcPct val="90000"/>
              </a:lnSpc>
              <a:spcBef>
                <a:spcPts val="500"/>
              </a:spcBef>
              <a:spcAft>
                <a:spcPts val="0"/>
              </a:spcAft>
              <a:buClr>
                <a:srgbClr val="3F3F3F"/>
              </a:buClr>
              <a:buSzPts val="3200"/>
              <a:buChar char="•"/>
            </a:pPr>
            <a:r>
              <a:rPr lang="en-US" sz="3200"/>
              <a:t>Citizen Review Board (CRB)</a:t>
            </a:r>
            <a:endParaRPr/>
          </a:p>
          <a:p>
            <a:pPr indent="0" lvl="1" marL="457200" rtl="0" algn="l">
              <a:lnSpc>
                <a:spcPct val="90000"/>
              </a:lnSpc>
              <a:spcBef>
                <a:spcPts val="500"/>
              </a:spcBef>
              <a:spcAft>
                <a:spcPts val="0"/>
              </a:spcAft>
              <a:buClr>
                <a:srgbClr val="3F3F3F"/>
              </a:buClr>
              <a:buSzPts val="3200"/>
              <a:buNone/>
            </a:pPr>
            <a:r>
              <a:rPr lang="en-US" sz="3200"/>
              <a:t>(Representatives: community leaders and </a:t>
            </a:r>
            <a:endParaRPr/>
          </a:p>
          <a:p>
            <a:pPr indent="0" lvl="1" marL="457200" rtl="0" algn="l">
              <a:lnSpc>
                <a:spcPct val="90000"/>
              </a:lnSpc>
              <a:spcBef>
                <a:spcPts val="500"/>
              </a:spcBef>
              <a:spcAft>
                <a:spcPts val="0"/>
              </a:spcAft>
              <a:buClr>
                <a:srgbClr val="3F3F3F"/>
              </a:buClr>
              <a:buSzPts val="3200"/>
              <a:buNone/>
            </a:pPr>
            <a:r>
              <a:rPr lang="en-US" sz="3200"/>
              <a:t>representatives, police department  business, </a:t>
            </a:r>
            <a:endParaRPr/>
          </a:p>
          <a:p>
            <a:pPr indent="0" lvl="1" marL="457200" rtl="0" algn="l">
              <a:lnSpc>
                <a:spcPct val="90000"/>
              </a:lnSpc>
              <a:spcBef>
                <a:spcPts val="500"/>
              </a:spcBef>
              <a:spcAft>
                <a:spcPts val="0"/>
              </a:spcAft>
              <a:buClr>
                <a:srgbClr val="3F3F3F"/>
              </a:buClr>
              <a:buSzPts val="3200"/>
              <a:buNone/>
            </a:pPr>
            <a:r>
              <a:rPr lang="en-US" sz="3200"/>
              <a:t>schools and others</a:t>
            </a:r>
            <a:endParaRPr/>
          </a:p>
          <a:p>
            <a:pPr indent="0" lvl="0" marL="0" marR="0" rtl="0" algn="l">
              <a:lnSpc>
                <a:spcPct val="90000"/>
              </a:lnSpc>
              <a:spcBef>
                <a:spcPts val="1000"/>
              </a:spcBef>
              <a:spcAft>
                <a:spcPts val="0"/>
              </a:spcAft>
              <a:buClr>
                <a:srgbClr val="3F3F3F"/>
              </a:buClr>
              <a:buSzPts val="2400"/>
              <a:buFont typeface="Arial"/>
              <a:buNone/>
            </a:pPr>
            <a:r>
              <a:t/>
            </a:r>
            <a:endParaRPr/>
          </a:p>
        </p:txBody>
      </p:sp>
      <p:sp>
        <p:nvSpPr>
          <p:cNvPr id="153" name="Google Shape;153;p10"/>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4" name="Google Shape;154;p10"/>
          <p:cNvPicPr preferRelativeResize="0"/>
          <p:nvPr/>
        </p:nvPicPr>
        <p:blipFill rotWithShape="1">
          <a:blip r:embed="rId3">
            <a:alphaModFix/>
          </a:blip>
          <a:srcRect b="0" l="0" r="0" t="0"/>
          <a:stretch/>
        </p:blipFill>
        <p:spPr>
          <a:xfrm>
            <a:off x="7992713" y="2419698"/>
            <a:ext cx="2918094" cy="2215879"/>
          </a:xfrm>
          <a:prstGeom prst="rect">
            <a:avLst/>
          </a:prstGeom>
          <a:noFill/>
          <a:ln>
            <a:noFill/>
          </a:ln>
        </p:spPr>
      </p:pic>
      <p:sp>
        <p:nvSpPr>
          <p:cNvPr id="155" name="Google Shape;155;p10"/>
          <p:cNvSpPr/>
          <p:nvPr/>
        </p:nvSpPr>
        <p:spPr>
          <a:xfrm>
            <a:off x="1268090" y="6444476"/>
            <a:ext cx="1957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ASCCC 2020 Fall Plenary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The Voice of Lt. Robbie Williams</a:t>
            </a:r>
            <a:endParaRPr/>
          </a:p>
        </p:txBody>
      </p:sp>
      <p:pic>
        <p:nvPicPr>
          <p:cNvPr id="163" name="Google Shape;163;p12"/>
          <p:cNvPicPr preferRelativeResize="0"/>
          <p:nvPr>
            <p:ph idx="1" type="body"/>
          </p:nvPr>
        </p:nvPicPr>
        <p:blipFill rotWithShape="1">
          <a:blip r:embed="rId3">
            <a:alphaModFix/>
          </a:blip>
          <a:srcRect b="0" l="0" r="0" t="0"/>
          <a:stretch/>
        </p:blipFill>
        <p:spPr>
          <a:xfrm>
            <a:off x="4169044" y="2524394"/>
            <a:ext cx="3890075" cy="3890075"/>
          </a:xfrm>
          <a:prstGeom prst="rect">
            <a:avLst/>
          </a:prstGeom>
          <a:noFill/>
          <a:ln>
            <a:noFill/>
          </a:ln>
        </p:spPr>
      </p:pic>
      <p:sp>
        <p:nvSpPr>
          <p:cNvPr id="164" name="Google Shape;164;p12"/>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5" name="Google Shape;165;p12"/>
          <p:cNvPicPr preferRelativeResize="0"/>
          <p:nvPr/>
        </p:nvPicPr>
        <p:blipFill rotWithShape="1">
          <a:blip r:embed="rId4">
            <a:alphaModFix/>
          </a:blip>
          <a:srcRect b="0" l="0" r="0" t="0"/>
          <a:stretch/>
        </p:blipFill>
        <p:spPr>
          <a:xfrm rot="-1278410">
            <a:off x="1267265" y="3313085"/>
            <a:ext cx="2572934" cy="519265"/>
          </a:xfrm>
          <a:prstGeom prst="rect">
            <a:avLst/>
          </a:prstGeom>
          <a:noFill/>
          <a:ln>
            <a:noFill/>
          </a:ln>
        </p:spPr>
      </p:pic>
      <p:sp>
        <p:nvSpPr>
          <p:cNvPr id="166" name="Google Shape;166;p12"/>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ASCCC 2020 Fall Plenary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alatino"/>
              <a:buNone/>
            </a:pPr>
            <a:r>
              <a:rPr lang="en-US"/>
              <a:t>Conversation</a:t>
            </a:r>
            <a:endParaRPr/>
          </a:p>
        </p:txBody>
      </p:sp>
      <p:sp>
        <p:nvSpPr>
          <p:cNvPr id="174" name="Google Shape;174;p11"/>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F3F3F"/>
              </a:buClr>
              <a:buSzPts val="2800"/>
              <a:buChar char="•"/>
            </a:pPr>
            <a:r>
              <a:rPr lang="en-US" sz="2800"/>
              <a:t>What comments or ideas do you have to include equity and justice in our </a:t>
            </a:r>
            <a:r>
              <a:rPr lang="en-US" sz="2800">
                <a:solidFill>
                  <a:srgbClr val="533A27"/>
                </a:solidFill>
              </a:rPr>
              <a:t>Administration of Justice </a:t>
            </a:r>
            <a:r>
              <a:rPr lang="en-US" sz="2800"/>
              <a:t>curriculum?</a:t>
            </a:r>
            <a:endParaRPr/>
          </a:p>
          <a:p>
            <a:pPr indent="-228600" lvl="0" marL="228600" rtl="0" algn="l">
              <a:lnSpc>
                <a:spcPct val="90000"/>
              </a:lnSpc>
              <a:spcBef>
                <a:spcPts val="1000"/>
              </a:spcBef>
              <a:spcAft>
                <a:spcPts val="0"/>
              </a:spcAft>
              <a:buClr>
                <a:srgbClr val="3F3F3F"/>
              </a:buClr>
              <a:buSzPts val="2800"/>
              <a:buChar char="•"/>
            </a:pPr>
            <a:r>
              <a:rPr lang="en-US" sz="2800"/>
              <a:t>What question/s do you have on how to include equity and justice in the </a:t>
            </a:r>
            <a:r>
              <a:rPr lang="en-US" sz="2800">
                <a:solidFill>
                  <a:srgbClr val="533A27"/>
                </a:solidFill>
              </a:rPr>
              <a:t>Administration of Justice </a:t>
            </a:r>
            <a:r>
              <a:rPr lang="en-US" sz="2800"/>
              <a:t>curriculum? </a:t>
            </a:r>
            <a:endParaRPr/>
          </a:p>
          <a:p>
            <a:pPr indent="-76200" lvl="0" marL="228600" rtl="0" algn="l">
              <a:lnSpc>
                <a:spcPct val="90000"/>
              </a:lnSpc>
              <a:spcBef>
                <a:spcPts val="1000"/>
              </a:spcBef>
              <a:spcAft>
                <a:spcPts val="0"/>
              </a:spcAft>
              <a:buClr>
                <a:srgbClr val="3F3F3F"/>
              </a:buClr>
              <a:buSzPts val="2400"/>
              <a:buNone/>
            </a:pPr>
            <a:r>
              <a:t/>
            </a:r>
            <a:endParaRPr/>
          </a:p>
        </p:txBody>
      </p:sp>
      <p:pic>
        <p:nvPicPr>
          <p:cNvPr id="175" name="Google Shape;175;p11"/>
          <p:cNvPicPr preferRelativeResize="0"/>
          <p:nvPr>
            <p:ph idx="2" type="body"/>
          </p:nvPr>
        </p:nvPicPr>
        <p:blipFill rotWithShape="1">
          <a:blip r:embed="rId3">
            <a:alphaModFix/>
          </a:blip>
          <a:srcRect b="0" l="0" r="0" t="0"/>
          <a:stretch/>
        </p:blipFill>
        <p:spPr>
          <a:xfrm>
            <a:off x="7111185" y="201478"/>
            <a:ext cx="4212508" cy="6519997"/>
          </a:xfrm>
          <a:prstGeom prst="rect">
            <a:avLst/>
          </a:prstGeom>
          <a:noFill/>
          <a:ln>
            <a:noFill/>
          </a:ln>
        </p:spPr>
      </p:pic>
      <p:sp>
        <p:nvSpPr>
          <p:cNvPr id="176" name="Google Shape;176;p11"/>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7" name="Google Shape;177;p11"/>
          <p:cNvSpPr txBox="1"/>
          <p:nvPr/>
        </p:nvSpPr>
        <p:spPr>
          <a:xfrm>
            <a:off x="1840702" y="6356350"/>
            <a:ext cx="41148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ASCCC 2020 Fall Plenary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Moving Forward and Takeaways</a:t>
            </a:r>
            <a:endParaRPr/>
          </a:p>
        </p:txBody>
      </p:sp>
      <p:sp>
        <p:nvSpPr>
          <p:cNvPr id="185" name="Google Shape;185;p13"/>
          <p:cNvSpPr txBox="1"/>
          <p:nvPr>
            <p:ph idx="1" type="body"/>
          </p:nvPr>
        </p:nvSpPr>
        <p:spPr>
          <a:xfrm>
            <a:off x="387458" y="2662568"/>
            <a:ext cx="4994607" cy="3693782"/>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3F3F3F"/>
              </a:buClr>
              <a:buSzPts val="2220"/>
              <a:buFont typeface="Arial"/>
              <a:buNone/>
            </a:pPr>
            <a:r>
              <a:t/>
            </a:r>
            <a:endParaRPr sz="2220"/>
          </a:p>
          <a:p>
            <a:pPr indent="0" lvl="0" marL="0" marR="0" rtl="0" algn="l">
              <a:lnSpc>
                <a:spcPct val="80000"/>
              </a:lnSpc>
              <a:spcBef>
                <a:spcPts val="1000"/>
              </a:spcBef>
              <a:spcAft>
                <a:spcPts val="0"/>
              </a:spcAft>
              <a:buClr>
                <a:srgbClr val="3F3F3F"/>
              </a:buClr>
              <a:buSzPts val="2220"/>
              <a:buFont typeface="Arial"/>
              <a:buNone/>
            </a:pPr>
            <a:r>
              <a:t/>
            </a:r>
            <a:endParaRPr sz="2220"/>
          </a:p>
          <a:p>
            <a:pPr indent="0" lvl="0" marL="0" marR="0" rtl="0" algn="l">
              <a:lnSpc>
                <a:spcPct val="80000"/>
              </a:lnSpc>
              <a:spcBef>
                <a:spcPts val="1000"/>
              </a:spcBef>
              <a:spcAft>
                <a:spcPts val="0"/>
              </a:spcAft>
              <a:buClr>
                <a:srgbClr val="3F3F3F"/>
              </a:buClr>
              <a:buSzPts val="2960"/>
              <a:buFont typeface="Arial"/>
              <a:buNone/>
            </a:pPr>
            <a:r>
              <a:rPr lang="en-US" sz="2960"/>
              <a:t>How do we move forward in </a:t>
            </a:r>
            <a:endParaRPr/>
          </a:p>
          <a:p>
            <a:pPr indent="0" lvl="0" marL="0" marR="0" rtl="0" algn="l">
              <a:lnSpc>
                <a:spcPct val="80000"/>
              </a:lnSpc>
              <a:spcBef>
                <a:spcPts val="1000"/>
              </a:spcBef>
              <a:spcAft>
                <a:spcPts val="0"/>
              </a:spcAft>
              <a:buClr>
                <a:srgbClr val="3F3F3F"/>
              </a:buClr>
              <a:buSzPts val="2960"/>
              <a:buFont typeface="Arial"/>
              <a:buNone/>
            </a:pPr>
            <a:r>
              <a:rPr lang="en-US" sz="2960"/>
              <a:t>Administration of Justice </a:t>
            </a:r>
            <a:endParaRPr/>
          </a:p>
          <a:p>
            <a:pPr indent="0" lvl="0" marL="0" marR="0" rtl="0" algn="l">
              <a:lnSpc>
                <a:spcPct val="80000"/>
              </a:lnSpc>
              <a:spcBef>
                <a:spcPts val="1000"/>
              </a:spcBef>
              <a:spcAft>
                <a:spcPts val="0"/>
              </a:spcAft>
              <a:buClr>
                <a:srgbClr val="3F3F3F"/>
              </a:buClr>
              <a:buSzPts val="2960"/>
              <a:buFont typeface="Arial"/>
              <a:buNone/>
            </a:pPr>
            <a:r>
              <a:rPr lang="en-US" sz="2960"/>
              <a:t>Curriculum or</a:t>
            </a:r>
            <a:endParaRPr/>
          </a:p>
          <a:p>
            <a:pPr indent="0" lvl="0" marL="0" marR="0" rtl="0" algn="l">
              <a:lnSpc>
                <a:spcPct val="80000"/>
              </a:lnSpc>
              <a:spcBef>
                <a:spcPts val="1000"/>
              </a:spcBef>
              <a:spcAft>
                <a:spcPts val="0"/>
              </a:spcAft>
              <a:buClr>
                <a:srgbClr val="3F3F3F"/>
              </a:buClr>
              <a:buSzPts val="2960"/>
              <a:buFont typeface="Arial"/>
              <a:buNone/>
            </a:pPr>
            <a:r>
              <a:rPr lang="en-US" sz="2960"/>
              <a:t>Training Academies?</a:t>
            </a:r>
            <a:endParaRPr/>
          </a:p>
          <a:p>
            <a:pPr indent="0" lvl="0" marL="0" marR="0" rtl="0" algn="l">
              <a:lnSpc>
                <a:spcPct val="80000"/>
              </a:lnSpc>
              <a:spcBef>
                <a:spcPts val="1000"/>
              </a:spcBef>
              <a:spcAft>
                <a:spcPts val="0"/>
              </a:spcAft>
              <a:buClr>
                <a:srgbClr val="3F3F3F"/>
              </a:buClr>
              <a:buSzPts val="2220"/>
              <a:buFont typeface="Arial"/>
              <a:buNone/>
            </a:pPr>
            <a:br>
              <a:rPr lang="en-US" sz="2220"/>
            </a:br>
            <a:br>
              <a:rPr lang="en-US" sz="2220"/>
            </a:br>
            <a:endParaRPr sz="2220"/>
          </a:p>
        </p:txBody>
      </p:sp>
      <p:sp>
        <p:nvSpPr>
          <p:cNvPr id="186" name="Google Shape;186;p13"/>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7" name="Google Shape;187;p13"/>
          <p:cNvPicPr preferRelativeResize="0"/>
          <p:nvPr/>
        </p:nvPicPr>
        <p:blipFill rotWithShape="1">
          <a:blip r:embed="rId3">
            <a:alphaModFix/>
          </a:blip>
          <a:srcRect b="0" l="0" r="0" t="0"/>
          <a:stretch/>
        </p:blipFill>
        <p:spPr>
          <a:xfrm>
            <a:off x="5685587" y="2837095"/>
            <a:ext cx="6370910" cy="3344728"/>
          </a:xfrm>
          <a:prstGeom prst="rect">
            <a:avLst/>
          </a:prstGeom>
          <a:noFill/>
          <a:ln>
            <a:noFill/>
          </a:ln>
        </p:spPr>
      </p:pic>
      <p:sp>
        <p:nvSpPr>
          <p:cNvPr id="188" name="Google Shape;188;p13"/>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ASCCC 2020 Fall Plenary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4"/>
          <p:cNvPicPr preferRelativeResize="0"/>
          <p:nvPr>
            <p:ph idx="1" type="body"/>
          </p:nvPr>
        </p:nvPicPr>
        <p:blipFill rotWithShape="1">
          <a:blip r:embed="rId3">
            <a:alphaModFix/>
          </a:blip>
          <a:srcRect b="0" l="0" r="0" t="0"/>
          <a:stretch/>
        </p:blipFill>
        <p:spPr>
          <a:xfrm>
            <a:off x="3550585" y="910158"/>
            <a:ext cx="5876273" cy="4702454"/>
          </a:xfrm>
          <a:prstGeom prst="rect">
            <a:avLst/>
          </a:prstGeom>
          <a:noFill/>
          <a:ln>
            <a:noFill/>
          </a:ln>
        </p:spPr>
      </p:pic>
      <p:sp>
        <p:nvSpPr>
          <p:cNvPr id="196" name="Google Shape;196;p14"/>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7" name="Google Shape;197;p14"/>
          <p:cNvSpPr/>
          <p:nvPr/>
        </p:nvSpPr>
        <p:spPr>
          <a:xfrm rot="-721400">
            <a:off x="1068899" y="3446066"/>
            <a:ext cx="18217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Reflections</a:t>
            </a:r>
            <a:endParaRPr/>
          </a:p>
        </p:txBody>
      </p:sp>
      <p:sp>
        <p:nvSpPr>
          <p:cNvPr id="198" name="Google Shape;198;p14"/>
          <p:cNvSpPr/>
          <p:nvPr/>
        </p:nvSpPr>
        <p:spPr>
          <a:xfrm rot="1146408">
            <a:off x="10084497" y="3544375"/>
            <a:ext cx="18067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Reflections</a:t>
            </a:r>
            <a:endParaRPr/>
          </a:p>
        </p:txBody>
      </p:sp>
      <p:sp>
        <p:nvSpPr>
          <p:cNvPr id="199" name="Google Shape;199;p14"/>
          <p:cNvSpPr txBox="1"/>
          <p:nvPr/>
        </p:nvSpPr>
        <p:spPr>
          <a:xfrm>
            <a:off x="1326675"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7F7F7F"/>
              </a:solidFill>
              <a:latin typeface="Arial"/>
              <a:ea typeface="Arial"/>
              <a:cs typeface="Arial"/>
              <a:sym typeface="Arial"/>
            </a:endParaRPr>
          </a:p>
        </p:txBody>
      </p:sp>
      <p:sp>
        <p:nvSpPr>
          <p:cNvPr id="200" name="Google Shape;200;p14"/>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ASCCC 2020 Fall Plenary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Resources </a:t>
            </a:r>
            <a:endParaRPr/>
          </a:p>
        </p:txBody>
      </p:sp>
      <p:sp>
        <p:nvSpPr>
          <p:cNvPr id="208" name="Google Shape;208;p15"/>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3F3F3F"/>
              </a:buClr>
              <a:buSzPts val="2400"/>
              <a:buFont typeface="Arial"/>
              <a:buNone/>
            </a:pPr>
            <a:r>
              <a:rPr lang="en-US"/>
              <a:t>POST California Commission on Peace Officers Standards and Training </a:t>
            </a:r>
            <a:r>
              <a:rPr lang="en-US" u="sng">
                <a:solidFill>
                  <a:schemeClr val="hlink"/>
                </a:solidFill>
                <a:hlinkClick r:id="rId3"/>
              </a:rPr>
              <a:t>https://post.ca.gov/basic-training-academies</a:t>
            </a:r>
            <a:r>
              <a:rPr lang="en-US"/>
              <a:t> </a:t>
            </a:r>
            <a:endParaRPr/>
          </a:p>
          <a:p>
            <a:pPr indent="0" lvl="0" marL="0" marR="0" rtl="0" algn="l">
              <a:lnSpc>
                <a:spcPct val="80000"/>
              </a:lnSpc>
              <a:spcBef>
                <a:spcPts val="1000"/>
              </a:spcBef>
              <a:spcAft>
                <a:spcPts val="0"/>
              </a:spcAft>
              <a:buClr>
                <a:srgbClr val="3F3F3F"/>
              </a:buClr>
              <a:buSzPts val="2400"/>
              <a:buFont typeface="Arial"/>
              <a:buNone/>
            </a:pPr>
            <a:r>
              <a:rPr lang="en-US"/>
              <a:t>Regular Basic Course Specifications </a:t>
            </a:r>
            <a:endParaRPr/>
          </a:p>
          <a:p>
            <a:pPr indent="0" lvl="0" marL="0" marR="0" rtl="0" algn="l">
              <a:lnSpc>
                <a:spcPct val="80000"/>
              </a:lnSpc>
              <a:spcBef>
                <a:spcPts val="1000"/>
              </a:spcBef>
              <a:spcAft>
                <a:spcPts val="0"/>
              </a:spcAft>
              <a:buClr>
                <a:srgbClr val="3F3F3F"/>
              </a:buClr>
              <a:buSzPts val="2400"/>
              <a:buFont typeface="Arial"/>
              <a:buNone/>
            </a:pPr>
            <a:r>
              <a:rPr lang="en-US" u="sng">
                <a:solidFill>
                  <a:schemeClr val="hlink"/>
                </a:solidFill>
                <a:hlinkClick r:id="rId4"/>
              </a:rPr>
              <a:t>https://post.ca.gov/regular-basic-course-training-specifications</a:t>
            </a:r>
            <a:r>
              <a:rPr lang="en-US"/>
              <a:t> </a:t>
            </a:r>
            <a:endParaRPr/>
          </a:p>
          <a:p>
            <a:pPr indent="0" lvl="0" marL="0" marR="0" rtl="0" algn="l">
              <a:lnSpc>
                <a:spcPct val="80000"/>
              </a:lnSpc>
              <a:spcBef>
                <a:spcPts val="1000"/>
              </a:spcBef>
              <a:spcAft>
                <a:spcPts val="0"/>
              </a:spcAft>
              <a:buClr>
                <a:srgbClr val="3F3F3F"/>
              </a:buClr>
              <a:buSzPts val="2400"/>
              <a:buFont typeface="Arial"/>
              <a:buNone/>
            </a:pPr>
            <a:r>
              <a:rPr lang="en-US"/>
              <a:t>CalPass</a:t>
            </a:r>
            <a:endParaRPr/>
          </a:p>
          <a:p>
            <a:pPr indent="0" lvl="0" marL="0" marR="0" rtl="0" algn="l">
              <a:lnSpc>
                <a:spcPct val="80000"/>
              </a:lnSpc>
              <a:spcBef>
                <a:spcPts val="1000"/>
              </a:spcBef>
              <a:spcAft>
                <a:spcPts val="0"/>
              </a:spcAft>
              <a:buClr>
                <a:srgbClr val="3F3F3F"/>
              </a:buClr>
              <a:buSzPts val="2400"/>
              <a:buFont typeface="Arial"/>
              <a:buNone/>
            </a:pPr>
            <a:r>
              <a:rPr lang="en-US" u="sng">
                <a:solidFill>
                  <a:schemeClr val="hlink"/>
                </a:solidFill>
                <a:hlinkClick r:id="rId5"/>
              </a:rPr>
              <a:t>https://www.calpassplus.org/LaunchBoard/SWP.aspx</a:t>
            </a:r>
            <a:endParaRPr/>
          </a:p>
          <a:p>
            <a:pPr indent="0" lvl="0" marL="0" marR="0" rtl="0" algn="l">
              <a:lnSpc>
                <a:spcPct val="80000"/>
              </a:lnSpc>
              <a:spcBef>
                <a:spcPts val="1000"/>
              </a:spcBef>
              <a:spcAft>
                <a:spcPts val="0"/>
              </a:spcAft>
              <a:buClr>
                <a:srgbClr val="3F3F3F"/>
              </a:buClr>
              <a:buSzPts val="2400"/>
              <a:buFont typeface="Arial"/>
              <a:buNone/>
            </a:pPr>
            <a:r>
              <a:rPr lang="en-US"/>
              <a:t>Heard, Lance. </a:t>
            </a:r>
            <a:r>
              <a:rPr i="1" lang="en-US"/>
              <a:t>How I Have Taught Lessons on Issues of Race</a:t>
            </a:r>
            <a:r>
              <a:rPr lang="en-US"/>
              <a:t>.  ASCCC July 2020 Senate Rostrum, pages 28-30.</a:t>
            </a:r>
            <a:endParaRPr/>
          </a:p>
          <a:p>
            <a:pPr indent="0" lvl="0" marL="0" marR="0" rtl="0" algn="l">
              <a:lnSpc>
                <a:spcPct val="80000"/>
              </a:lnSpc>
              <a:spcBef>
                <a:spcPts val="1000"/>
              </a:spcBef>
              <a:spcAft>
                <a:spcPts val="0"/>
              </a:spcAft>
              <a:buClr>
                <a:srgbClr val="3F3F3F"/>
              </a:buClr>
              <a:buSzPts val="2400"/>
              <a:buFont typeface="Arial"/>
              <a:buNone/>
            </a:pPr>
            <a:r>
              <a:rPr lang="en-US" u="sng">
                <a:solidFill>
                  <a:schemeClr val="hlink"/>
                </a:solidFill>
                <a:hlinkClick r:id="rId6"/>
              </a:rPr>
              <a:t>https://www.asccc.org/content/how-i-have-taught-lessons-issues-race</a:t>
            </a:r>
            <a:r>
              <a:rPr lang="en-US"/>
              <a:t> </a:t>
            </a:r>
            <a:endParaRPr/>
          </a:p>
        </p:txBody>
      </p:sp>
      <p:sp>
        <p:nvSpPr>
          <p:cNvPr id="209" name="Google Shape;209;p15"/>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p15"/>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ASCCC 2020 Fall Plenary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6"/>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For More Information:</a:t>
            </a:r>
            <a:endParaRPr/>
          </a:p>
        </p:txBody>
      </p:sp>
      <p:sp>
        <p:nvSpPr>
          <p:cNvPr id="218" name="Google Shape;218;p16"/>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2400"/>
              <a:buNone/>
            </a:pPr>
            <a:r>
              <a:t/>
            </a:r>
            <a:endParaRPr/>
          </a:p>
          <a:p>
            <a:pPr indent="0" lvl="0" marL="0" rtl="0" algn="ctr">
              <a:lnSpc>
                <a:spcPct val="90000"/>
              </a:lnSpc>
              <a:spcBef>
                <a:spcPts val="1000"/>
              </a:spcBef>
              <a:spcAft>
                <a:spcPts val="0"/>
              </a:spcAft>
              <a:buClr>
                <a:srgbClr val="3F3F3F"/>
              </a:buClr>
              <a:buSzPts val="3200"/>
              <a:buNone/>
            </a:pPr>
            <a:r>
              <a:rPr lang="en-US" sz="3200" u="sng">
                <a:solidFill>
                  <a:schemeClr val="hlink"/>
                </a:solidFill>
                <a:hlinkClick r:id="rId3"/>
              </a:rPr>
              <a:t>info@ascc.org</a:t>
            </a:r>
            <a:endParaRPr sz="3200"/>
          </a:p>
          <a:p>
            <a:pPr indent="0" lvl="0" marL="0" rtl="0" algn="ctr">
              <a:lnSpc>
                <a:spcPct val="90000"/>
              </a:lnSpc>
              <a:spcBef>
                <a:spcPts val="1000"/>
              </a:spcBef>
              <a:spcAft>
                <a:spcPts val="0"/>
              </a:spcAft>
              <a:buClr>
                <a:srgbClr val="3F3F3F"/>
              </a:buClr>
              <a:buSzPts val="3200"/>
              <a:buNone/>
            </a:pPr>
            <a:r>
              <a:rPr lang="en-US" sz="3200"/>
              <a:t>Mayra E. Cruz </a:t>
            </a:r>
            <a:r>
              <a:rPr lang="en-US" sz="3200" u="sng">
                <a:solidFill>
                  <a:schemeClr val="hlink"/>
                </a:solidFill>
                <a:hlinkClick r:id="rId4"/>
              </a:rPr>
              <a:t>cruzmayra@deanza.edu</a:t>
            </a:r>
            <a:r>
              <a:rPr lang="en-US" sz="3200"/>
              <a:t> </a:t>
            </a:r>
            <a:endParaRPr/>
          </a:p>
          <a:p>
            <a:pPr indent="0" lvl="0" marL="0" rtl="0" algn="ctr">
              <a:lnSpc>
                <a:spcPct val="90000"/>
              </a:lnSpc>
              <a:spcBef>
                <a:spcPts val="1000"/>
              </a:spcBef>
              <a:spcAft>
                <a:spcPts val="0"/>
              </a:spcAft>
              <a:buClr>
                <a:srgbClr val="3F3F3F"/>
              </a:buClr>
              <a:buSzPts val="3200"/>
              <a:buNone/>
            </a:pPr>
            <a:r>
              <a:rPr lang="en-US" sz="3200"/>
              <a:t>Don Mason </a:t>
            </a:r>
            <a:r>
              <a:rPr lang="en-US" sz="3200" u="sng">
                <a:solidFill>
                  <a:schemeClr val="hlink"/>
                </a:solidFill>
                <a:hlinkClick r:id="rId5"/>
              </a:rPr>
              <a:t>DMason@riohondo.edu</a:t>
            </a:r>
            <a:r>
              <a:rPr lang="en-US" sz="3200"/>
              <a:t>  </a:t>
            </a:r>
            <a:endParaRPr/>
          </a:p>
          <a:p>
            <a:pPr indent="0" lvl="0" marL="0" rtl="0" algn="ctr">
              <a:lnSpc>
                <a:spcPct val="90000"/>
              </a:lnSpc>
              <a:spcBef>
                <a:spcPts val="1000"/>
              </a:spcBef>
              <a:spcAft>
                <a:spcPts val="0"/>
              </a:spcAft>
              <a:buClr>
                <a:srgbClr val="3F3F3F"/>
              </a:buClr>
              <a:buSzPts val="3200"/>
              <a:buNone/>
            </a:pPr>
            <a:r>
              <a:rPr lang="en-US" sz="3200"/>
              <a:t>Lynn Shaw </a:t>
            </a:r>
            <a:r>
              <a:rPr lang="en-US" sz="3200" u="sng">
                <a:solidFill>
                  <a:schemeClr val="hlink"/>
                </a:solidFill>
                <a:hlinkClick r:id="rId6"/>
              </a:rPr>
              <a:t>shawlynn@gmail.com</a:t>
            </a:r>
            <a:r>
              <a:rPr lang="en-US" sz="3200"/>
              <a:t>  </a:t>
            </a:r>
            <a:endParaRPr sz="3200"/>
          </a:p>
          <a:p>
            <a:pPr indent="0" lvl="0" marL="0" rtl="0" algn="ctr">
              <a:lnSpc>
                <a:spcPct val="90000"/>
              </a:lnSpc>
              <a:spcBef>
                <a:spcPts val="1000"/>
              </a:spcBef>
              <a:spcAft>
                <a:spcPts val="0"/>
              </a:spcAft>
              <a:buClr>
                <a:srgbClr val="3F3F3F"/>
              </a:buClr>
              <a:buSzPts val="3200"/>
              <a:buNone/>
            </a:pPr>
            <a:r>
              <a:rPr lang="en-US" sz="3200"/>
              <a:t>Lt. Robbie Williams </a:t>
            </a:r>
            <a:r>
              <a:rPr lang="en-US" sz="3200" u="sng">
                <a:solidFill>
                  <a:schemeClr val="hlink"/>
                </a:solidFill>
                <a:hlinkClick r:id="rId7"/>
              </a:rPr>
              <a:t>rwilliams@hawthorneca.gov</a:t>
            </a:r>
            <a:r>
              <a:rPr lang="en-US" sz="3200"/>
              <a:t> </a:t>
            </a:r>
            <a:endParaRPr sz="3200"/>
          </a:p>
          <a:p>
            <a:pPr indent="0" lvl="0" marL="0" marR="0" rtl="0" algn="l">
              <a:lnSpc>
                <a:spcPct val="90000"/>
              </a:lnSpc>
              <a:spcBef>
                <a:spcPts val="1000"/>
              </a:spcBef>
              <a:spcAft>
                <a:spcPts val="0"/>
              </a:spcAft>
              <a:buClr>
                <a:srgbClr val="3F3F3F"/>
              </a:buClr>
              <a:buSzPts val="2400"/>
              <a:buFont typeface="Arial"/>
              <a:buNone/>
            </a:pPr>
            <a:r>
              <a:t/>
            </a:r>
            <a:endParaRPr/>
          </a:p>
        </p:txBody>
      </p:sp>
      <p:sp>
        <p:nvSpPr>
          <p:cNvPr id="219" name="Google Shape;219;p16"/>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0" name="Google Shape;220;p16"/>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ASCCC 2020 Fall Plenary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8" name="Google Shape;228;p17"/>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ASCCC 2020 Fall Plenary</a:t>
            </a:r>
            <a:endParaRPr/>
          </a:p>
        </p:txBody>
      </p:sp>
      <p:pic>
        <p:nvPicPr>
          <p:cNvPr id="229" name="Google Shape;229;p17"/>
          <p:cNvPicPr preferRelativeResize="0"/>
          <p:nvPr>
            <p:ph idx="1" type="body"/>
          </p:nvPr>
        </p:nvPicPr>
        <p:blipFill rotWithShape="1">
          <a:blip r:embed="rId3">
            <a:alphaModFix/>
          </a:blip>
          <a:srcRect b="0" l="0" r="0" t="0"/>
          <a:stretch/>
        </p:blipFill>
        <p:spPr>
          <a:xfrm>
            <a:off x="3460070" y="1060168"/>
            <a:ext cx="6978158" cy="45680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b="1" lang="en-US"/>
              <a:t>Meet Your Facilitators</a:t>
            </a:r>
            <a:endParaRPr/>
          </a:p>
        </p:txBody>
      </p:sp>
      <p:sp>
        <p:nvSpPr>
          <p:cNvPr id="62" name="Google Shape;62;p2"/>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2400"/>
              <a:buNone/>
            </a:pPr>
            <a:r>
              <a:rPr lang="en-US"/>
              <a:t>Mayra Cruz, ASCCC Treasurer</a:t>
            </a:r>
            <a:endParaRPr/>
          </a:p>
          <a:p>
            <a:pPr indent="0" lvl="0" marL="0" rtl="0" algn="ctr">
              <a:lnSpc>
                <a:spcPct val="90000"/>
              </a:lnSpc>
              <a:spcBef>
                <a:spcPts val="1000"/>
              </a:spcBef>
              <a:spcAft>
                <a:spcPts val="0"/>
              </a:spcAft>
              <a:buClr>
                <a:srgbClr val="3F3F3F"/>
              </a:buClr>
              <a:buSzPts val="2400"/>
              <a:buNone/>
            </a:pPr>
            <a:r>
              <a:t/>
            </a:r>
            <a:endParaRPr/>
          </a:p>
          <a:p>
            <a:pPr indent="0" lvl="0" marL="0" rtl="0" algn="ctr">
              <a:lnSpc>
                <a:spcPct val="90000"/>
              </a:lnSpc>
              <a:spcBef>
                <a:spcPts val="1000"/>
              </a:spcBef>
              <a:spcAft>
                <a:spcPts val="0"/>
              </a:spcAft>
              <a:buClr>
                <a:srgbClr val="3F3F3F"/>
              </a:buClr>
              <a:buSzPts val="2400"/>
              <a:buNone/>
            </a:pPr>
            <a:r>
              <a:rPr lang="en-US"/>
              <a:t>Don Mason, Compton College</a:t>
            </a:r>
            <a:endParaRPr/>
          </a:p>
          <a:p>
            <a:pPr indent="0" lvl="0" marL="0" rtl="0" algn="ctr">
              <a:lnSpc>
                <a:spcPct val="90000"/>
              </a:lnSpc>
              <a:spcBef>
                <a:spcPts val="1000"/>
              </a:spcBef>
              <a:spcAft>
                <a:spcPts val="0"/>
              </a:spcAft>
              <a:buClr>
                <a:srgbClr val="3F3F3F"/>
              </a:buClr>
              <a:buSzPts val="2400"/>
              <a:buNone/>
            </a:pPr>
            <a:r>
              <a:t/>
            </a:r>
            <a:endParaRPr/>
          </a:p>
          <a:p>
            <a:pPr indent="0" lvl="0" marL="0" rtl="0" algn="ctr">
              <a:lnSpc>
                <a:spcPct val="90000"/>
              </a:lnSpc>
              <a:spcBef>
                <a:spcPts val="1000"/>
              </a:spcBef>
              <a:spcAft>
                <a:spcPts val="0"/>
              </a:spcAft>
              <a:buClr>
                <a:srgbClr val="3F3F3F"/>
              </a:buClr>
              <a:buSzPts val="2400"/>
              <a:buNone/>
            </a:pPr>
            <a:r>
              <a:rPr lang="en-US"/>
              <a:t>Lynn Shaw, CTE Curriculum Chair</a:t>
            </a:r>
            <a:endParaRPr/>
          </a:p>
          <a:p>
            <a:pPr indent="0" lvl="0" marL="0" rtl="0" algn="ctr">
              <a:lnSpc>
                <a:spcPct val="90000"/>
              </a:lnSpc>
              <a:spcBef>
                <a:spcPts val="1000"/>
              </a:spcBef>
              <a:spcAft>
                <a:spcPts val="0"/>
              </a:spcAft>
              <a:buClr>
                <a:srgbClr val="3F3F3F"/>
              </a:buClr>
              <a:buSzPts val="2400"/>
              <a:buNone/>
            </a:pPr>
            <a:r>
              <a:t/>
            </a:r>
            <a:endParaRPr/>
          </a:p>
          <a:p>
            <a:pPr indent="0" lvl="0" marL="0" rtl="0" algn="ctr">
              <a:lnSpc>
                <a:spcPct val="90000"/>
              </a:lnSpc>
              <a:spcBef>
                <a:spcPts val="1000"/>
              </a:spcBef>
              <a:spcAft>
                <a:spcPts val="0"/>
              </a:spcAft>
              <a:buClr>
                <a:srgbClr val="3F3F3F"/>
              </a:buClr>
              <a:buSzPts val="2400"/>
              <a:buNone/>
            </a:pPr>
            <a:r>
              <a:rPr lang="en-US"/>
              <a:t>Robbie Williams, LT Hawthorne Police Community Affairs Bureau Commander &amp; Co-Founder Coffee with a Cop, INC</a:t>
            </a:r>
            <a:endParaRPr/>
          </a:p>
          <a:p>
            <a:pPr indent="0" lvl="0" marL="0" marR="0" rtl="0" algn="l">
              <a:lnSpc>
                <a:spcPct val="90000"/>
              </a:lnSpc>
              <a:spcBef>
                <a:spcPts val="1000"/>
              </a:spcBef>
              <a:spcAft>
                <a:spcPts val="0"/>
              </a:spcAft>
              <a:buClr>
                <a:srgbClr val="3F3F3F"/>
              </a:buClr>
              <a:buSzPts val="2400"/>
              <a:buFont typeface="Arial"/>
              <a:buNone/>
            </a:pPr>
            <a:r>
              <a:t/>
            </a:r>
            <a:endParaRPr/>
          </a:p>
        </p:txBody>
      </p:sp>
      <p:sp>
        <p:nvSpPr>
          <p:cNvPr id="63" name="Google Shape;63;p2"/>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 name="Google Shape;64;p2"/>
          <p:cNvSpPr/>
          <p:nvPr/>
        </p:nvSpPr>
        <p:spPr>
          <a:xfrm>
            <a:off x="8679049" y="720898"/>
            <a:ext cx="1441344" cy="1368281"/>
          </a:xfrm>
          <a:prstGeom prst="heart">
            <a:avLst/>
          </a:prstGeom>
          <a:solidFill>
            <a:srgbClr val="8EE72B"/>
          </a:solidFill>
          <a:ln cap="flat" cmpd="sng" w="12700">
            <a:solidFill>
              <a:srgbClr val="1119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Arial"/>
              <a:ea typeface="Arial"/>
              <a:cs typeface="Arial"/>
              <a:sym typeface="Arial"/>
            </a:endParaRPr>
          </a:p>
        </p:txBody>
      </p:sp>
      <p:sp>
        <p:nvSpPr>
          <p:cNvPr id="65" name="Google Shape;65;p2"/>
          <p:cNvSpPr/>
          <p:nvPr/>
        </p:nvSpPr>
        <p:spPr>
          <a:xfrm>
            <a:off x="1268090" y="6444476"/>
            <a:ext cx="1957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2"/>
                </a:solidFill>
                <a:latin typeface="Arial"/>
                <a:ea typeface="Arial"/>
                <a:cs typeface="Arial"/>
                <a:sym typeface="Arial"/>
              </a:rPr>
              <a:t>ASCCC 2020 Fall Plenary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1469331" y="872352"/>
            <a:ext cx="7414055" cy="575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Palatino"/>
              <a:buNone/>
            </a:pPr>
            <a:r>
              <a:rPr b="1" lang="en-US" sz="3959">
                <a:solidFill>
                  <a:schemeClr val="dk1"/>
                </a:solidFill>
              </a:rPr>
              <a:t>Chatting</a:t>
            </a:r>
            <a:endParaRPr/>
          </a:p>
        </p:txBody>
      </p:sp>
      <p:sp>
        <p:nvSpPr>
          <p:cNvPr id="72" name="Google Shape;72;p3"/>
          <p:cNvSpPr txBox="1"/>
          <p:nvPr>
            <p:ph idx="1" type="body"/>
          </p:nvPr>
        </p:nvSpPr>
        <p:spPr>
          <a:xfrm>
            <a:off x="1062683" y="1868487"/>
            <a:ext cx="504361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None/>
            </a:pPr>
            <a:r>
              <a:t/>
            </a:r>
            <a:endParaRPr/>
          </a:p>
          <a:p>
            <a:pPr indent="0" lvl="0" marL="0" rtl="0" algn="ctr">
              <a:lnSpc>
                <a:spcPct val="90000"/>
              </a:lnSpc>
              <a:spcBef>
                <a:spcPts val="1000"/>
              </a:spcBef>
              <a:spcAft>
                <a:spcPts val="0"/>
              </a:spcAft>
              <a:buClr>
                <a:srgbClr val="3F3F3F"/>
              </a:buClr>
              <a:buSzPts val="2400"/>
              <a:buNone/>
            </a:pPr>
            <a:r>
              <a:rPr b="1" lang="en-US"/>
              <a:t>OR </a:t>
            </a:r>
            <a:endParaRPr/>
          </a:p>
          <a:p>
            <a:pPr indent="-76200" lvl="0" marL="228600" rtl="0" algn="l">
              <a:lnSpc>
                <a:spcPct val="90000"/>
              </a:lnSpc>
              <a:spcBef>
                <a:spcPts val="1000"/>
              </a:spcBef>
              <a:spcAft>
                <a:spcPts val="0"/>
              </a:spcAft>
              <a:buClr>
                <a:srgbClr val="3F3F3F"/>
              </a:buClr>
              <a:buSzPts val="2400"/>
              <a:buNone/>
            </a:pPr>
            <a:r>
              <a:t/>
            </a:r>
            <a:endParaRPr/>
          </a:p>
        </p:txBody>
      </p:sp>
      <p:sp>
        <p:nvSpPr>
          <p:cNvPr id="73" name="Google Shape;73;p3"/>
          <p:cNvSpPr txBox="1"/>
          <p:nvPr>
            <p:ph idx="2" type="body"/>
          </p:nvPr>
        </p:nvSpPr>
        <p:spPr>
          <a:xfrm>
            <a:off x="6019800" y="1732968"/>
            <a:ext cx="3295214" cy="1655525"/>
          </a:xfrm>
          <a:prstGeom prst="rect">
            <a:avLst/>
          </a:prstGeom>
          <a:solidFill>
            <a:schemeClr val="lt1"/>
          </a:solidFill>
          <a:ln cap="flat" cmpd="sng" w="57150">
            <a:solidFill>
              <a:schemeClr val="dk1"/>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en-US">
                <a:solidFill>
                  <a:schemeClr val="dk1"/>
                </a:solidFill>
                <a:latin typeface="Arial"/>
                <a:ea typeface="Arial"/>
                <a:cs typeface="Arial"/>
                <a:sym typeface="Arial"/>
              </a:rPr>
              <a:t>MUTE</a:t>
            </a:r>
            <a:r>
              <a:rPr lang="en-US">
                <a:solidFill>
                  <a:schemeClr val="dk1"/>
                </a:solidFill>
                <a:latin typeface="Arial"/>
                <a:ea typeface="Arial"/>
                <a:cs typeface="Arial"/>
                <a:sym typeface="Arial"/>
              </a:rPr>
              <a:t> - Please place your microphone on mute if you are not speaking</a:t>
            </a:r>
            <a:r>
              <a:rPr lang="en-US" sz="1200">
                <a:solidFill>
                  <a:schemeClr val="dk1"/>
                </a:solidFill>
                <a:latin typeface="Arial"/>
                <a:ea typeface="Arial"/>
                <a:cs typeface="Arial"/>
                <a:sym typeface="Arial"/>
              </a:rPr>
              <a:t>. </a:t>
            </a:r>
            <a:endParaRPr/>
          </a:p>
        </p:txBody>
      </p:sp>
      <p:pic>
        <p:nvPicPr>
          <p:cNvPr id="74" name="Google Shape;74;p3"/>
          <p:cNvPicPr preferRelativeResize="0"/>
          <p:nvPr/>
        </p:nvPicPr>
        <p:blipFill rotWithShape="1">
          <a:blip r:embed="rId3">
            <a:alphaModFix/>
          </a:blip>
          <a:srcRect b="0" l="0" r="0" t="0"/>
          <a:stretch/>
        </p:blipFill>
        <p:spPr>
          <a:xfrm>
            <a:off x="8817790" y="2489058"/>
            <a:ext cx="1317064" cy="910217"/>
          </a:xfrm>
          <a:prstGeom prst="rect">
            <a:avLst/>
          </a:prstGeom>
          <a:noFill/>
          <a:ln cap="flat" cmpd="sng" w="19050">
            <a:solidFill>
              <a:schemeClr val="accent1"/>
            </a:solidFill>
            <a:prstDash val="solid"/>
            <a:round/>
            <a:headEnd len="sm" w="sm" type="none"/>
            <a:tailEnd len="sm" w="sm" type="none"/>
          </a:ln>
        </p:spPr>
      </p:pic>
      <p:sp>
        <p:nvSpPr>
          <p:cNvPr id="75" name="Google Shape;75;p3"/>
          <p:cNvSpPr txBox="1"/>
          <p:nvPr/>
        </p:nvSpPr>
        <p:spPr>
          <a:xfrm>
            <a:off x="6019800" y="3661094"/>
            <a:ext cx="3295214" cy="1815933"/>
          </a:xfrm>
          <a:prstGeom prst="rect">
            <a:avLst/>
          </a:prstGeom>
          <a:solidFill>
            <a:schemeClr val="lt1"/>
          </a:solidFill>
          <a:ln cap="flat" cmpd="sng" w="57150">
            <a:solidFill>
              <a:srgbClr val="00B05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1" lang="en-US" sz="2400">
                <a:solidFill>
                  <a:schemeClr val="dk1"/>
                </a:solidFill>
                <a:latin typeface="Arial"/>
                <a:ea typeface="Arial"/>
                <a:cs typeface="Arial"/>
                <a:sym typeface="Arial"/>
              </a:rPr>
              <a:t> REACTIONS</a:t>
            </a:r>
            <a:r>
              <a:rPr lang="en-US" sz="2400">
                <a:solidFill>
                  <a:schemeClr val="dk1"/>
                </a:solidFill>
                <a:latin typeface="Arial"/>
                <a:ea typeface="Arial"/>
                <a:cs typeface="Arial"/>
                <a:sym typeface="Arial"/>
              </a:rPr>
              <a:t> – Use Reaction to engage.</a:t>
            </a:r>
            <a:endParaRPr/>
          </a:p>
          <a:p>
            <a:pPr indent="0" lvl="0" marL="0" marR="0" rtl="0" algn="l">
              <a:lnSpc>
                <a:spcPct val="90000"/>
              </a:lnSpc>
              <a:spcBef>
                <a:spcPts val="1000"/>
              </a:spcBef>
              <a:spcAft>
                <a:spcPts val="0"/>
              </a:spcAft>
              <a:buClr>
                <a:srgbClr val="D8196E"/>
              </a:buClr>
              <a:buSzPts val="1200"/>
              <a:buFont typeface="Arial"/>
              <a:buNone/>
            </a:pPr>
            <a:r>
              <a:t/>
            </a:r>
            <a:endParaRPr sz="1200">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D8196E"/>
              </a:buClr>
              <a:buSzPts val="1200"/>
              <a:buFont typeface="Arial"/>
              <a:buNone/>
            </a:pPr>
            <a:r>
              <a:t/>
            </a:r>
            <a:endParaRPr sz="1200">
              <a:solidFill>
                <a:srgbClr val="D8196E"/>
              </a:solidFill>
              <a:latin typeface="Arial"/>
              <a:ea typeface="Arial"/>
              <a:cs typeface="Arial"/>
              <a:sym typeface="Arial"/>
            </a:endParaRPr>
          </a:p>
          <a:p>
            <a:pPr indent="0" lvl="0" marL="0" marR="0" rtl="0" algn="l">
              <a:lnSpc>
                <a:spcPct val="90000"/>
              </a:lnSpc>
              <a:spcBef>
                <a:spcPts val="1000"/>
              </a:spcBef>
              <a:spcAft>
                <a:spcPts val="0"/>
              </a:spcAft>
              <a:buClr>
                <a:srgbClr val="D8196E"/>
              </a:buClr>
              <a:buSzPts val="1200"/>
              <a:buFont typeface="Arial"/>
              <a:buNone/>
            </a:pPr>
            <a:r>
              <a:t/>
            </a:r>
            <a:endParaRPr sz="1200">
              <a:solidFill>
                <a:srgbClr val="D8196E"/>
              </a:solidFill>
              <a:latin typeface="Arial"/>
              <a:ea typeface="Arial"/>
              <a:cs typeface="Arial"/>
              <a:sym typeface="Arial"/>
            </a:endParaRPr>
          </a:p>
          <a:p>
            <a:pPr indent="0" lvl="0" marL="0" marR="0" rtl="0" algn="l">
              <a:lnSpc>
                <a:spcPct val="90000"/>
              </a:lnSpc>
              <a:spcBef>
                <a:spcPts val="1000"/>
              </a:spcBef>
              <a:spcAft>
                <a:spcPts val="0"/>
              </a:spcAft>
              <a:buClr>
                <a:srgbClr val="D8196E"/>
              </a:buClr>
              <a:buSzPts val="1200"/>
              <a:buFont typeface="Arial"/>
              <a:buNone/>
            </a:pPr>
            <a:r>
              <a:t/>
            </a:r>
            <a:endParaRPr sz="1200">
              <a:solidFill>
                <a:srgbClr val="D8196E"/>
              </a:solidFill>
              <a:latin typeface="Arial"/>
              <a:ea typeface="Arial"/>
              <a:cs typeface="Arial"/>
              <a:sym typeface="Arial"/>
            </a:endParaRPr>
          </a:p>
        </p:txBody>
      </p:sp>
      <p:pic>
        <p:nvPicPr>
          <p:cNvPr id="76" name="Google Shape;76;p3"/>
          <p:cNvPicPr preferRelativeResize="0"/>
          <p:nvPr/>
        </p:nvPicPr>
        <p:blipFill rotWithShape="1">
          <a:blip r:embed="rId4">
            <a:alphaModFix/>
          </a:blip>
          <a:srcRect b="0" l="0" r="0" t="0"/>
          <a:stretch/>
        </p:blipFill>
        <p:spPr>
          <a:xfrm>
            <a:off x="6163477" y="4704887"/>
            <a:ext cx="3007860" cy="1301139"/>
          </a:xfrm>
          <a:prstGeom prst="rect">
            <a:avLst/>
          </a:prstGeom>
          <a:noFill/>
          <a:ln>
            <a:noFill/>
          </a:ln>
        </p:spPr>
      </p:pic>
      <p:pic>
        <p:nvPicPr>
          <p:cNvPr id="77" name="Google Shape;77;p3"/>
          <p:cNvPicPr preferRelativeResize="0"/>
          <p:nvPr/>
        </p:nvPicPr>
        <p:blipFill rotWithShape="1">
          <a:blip r:embed="rId5">
            <a:alphaModFix/>
          </a:blip>
          <a:srcRect b="0" l="0" r="0" t="0"/>
          <a:stretch/>
        </p:blipFill>
        <p:spPr>
          <a:xfrm>
            <a:off x="1469331" y="5158392"/>
            <a:ext cx="3454077" cy="1225599"/>
          </a:xfrm>
          <a:prstGeom prst="rect">
            <a:avLst/>
          </a:prstGeom>
          <a:noFill/>
          <a:ln>
            <a:noFill/>
          </a:ln>
        </p:spPr>
      </p:pic>
      <p:sp>
        <p:nvSpPr>
          <p:cNvPr id="78" name="Google Shape;78;p3"/>
          <p:cNvSpPr txBox="1"/>
          <p:nvPr/>
        </p:nvSpPr>
        <p:spPr>
          <a:xfrm>
            <a:off x="1564710" y="1734673"/>
            <a:ext cx="3106095" cy="1653821"/>
          </a:xfrm>
          <a:prstGeom prst="rect">
            <a:avLst/>
          </a:prstGeom>
          <a:solidFill>
            <a:schemeClr val="lt1"/>
          </a:solidFill>
          <a:ln cap="flat" cmpd="sng" w="57150">
            <a:solidFill>
              <a:srgbClr val="385C9C"/>
            </a:solidFill>
            <a:prstDash val="solid"/>
            <a:miter lim="800000"/>
            <a:headEnd len="sm" w="sm" type="none"/>
            <a:tailEnd len="sm" w="sm" type="none"/>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dk1"/>
              </a:buClr>
              <a:buSzPts val="2400"/>
              <a:buFont typeface="Arial"/>
              <a:buNone/>
            </a:pPr>
            <a:r>
              <a:rPr b="0" i="0" lang="en-US" sz="2400">
                <a:solidFill>
                  <a:schemeClr val="dk1"/>
                </a:solidFill>
                <a:latin typeface="Arial"/>
                <a:ea typeface="Arial"/>
                <a:cs typeface="Arial"/>
                <a:sym typeface="Arial"/>
              </a:rPr>
              <a:t>Type you first name and last name to offer a question/comment.</a:t>
            </a:r>
            <a:endParaRPr b="0" i="0" sz="2400">
              <a:solidFill>
                <a:schemeClr val="dk1"/>
              </a:solidFill>
              <a:latin typeface="Arial"/>
              <a:ea typeface="Arial"/>
              <a:cs typeface="Arial"/>
              <a:sym typeface="Arial"/>
            </a:endParaRPr>
          </a:p>
        </p:txBody>
      </p:sp>
      <p:sp>
        <p:nvSpPr>
          <p:cNvPr id="79" name="Google Shape;79;p3"/>
          <p:cNvSpPr txBox="1"/>
          <p:nvPr/>
        </p:nvSpPr>
        <p:spPr>
          <a:xfrm>
            <a:off x="1564710" y="3661094"/>
            <a:ext cx="3263321" cy="1837498"/>
          </a:xfrm>
          <a:prstGeom prst="rect">
            <a:avLst/>
          </a:prstGeom>
          <a:solidFill>
            <a:schemeClr val="lt1"/>
          </a:solidFill>
          <a:ln cap="flat" cmpd="sng" w="57150">
            <a:solidFill>
              <a:srgbClr val="DA4D1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200"/>
              <a:buFont typeface="Arial"/>
              <a:buNone/>
            </a:pPr>
            <a:r>
              <a:rPr b="0" i="0" lang="en-US" sz="2200">
                <a:solidFill>
                  <a:schemeClr val="dk1"/>
                </a:solidFill>
                <a:latin typeface="Arial"/>
                <a:ea typeface="Arial"/>
                <a:cs typeface="Arial"/>
                <a:sym typeface="Arial"/>
              </a:rPr>
              <a:t>Use the "Raise hand" found in the "Participants” feature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idx="1" type="body"/>
          </p:nvPr>
        </p:nvSpPr>
        <p:spPr>
          <a:xfrm>
            <a:off x="2931306" y="2554080"/>
            <a:ext cx="8422494" cy="3569419"/>
          </a:xfrm>
          <a:prstGeom prst="rect">
            <a:avLst/>
          </a:prstGeom>
          <a:noFill/>
          <a:ln>
            <a:noFill/>
          </a:ln>
        </p:spPr>
        <p:txBody>
          <a:bodyPr anchorCtr="0" anchor="t" bIns="45700" lIns="91425" spcFirstLastPara="1" rIns="91425" wrap="square" tIns="45700">
            <a:normAutofit/>
          </a:bodyPr>
          <a:lstStyle/>
          <a:p>
            <a:pPr indent="0" lvl="0" marL="0" rtl="0" algn="just">
              <a:spcBef>
                <a:spcPts val="1000"/>
              </a:spcBef>
              <a:spcAft>
                <a:spcPts val="0"/>
              </a:spcAft>
              <a:buClr>
                <a:schemeClr val="dk2"/>
              </a:buClr>
              <a:buSzPts val="1100"/>
              <a:buFont typeface="Arial"/>
              <a:buNone/>
            </a:pPr>
            <a:r>
              <a:rPr i="1" lang="en-US" sz="3200">
                <a:solidFill>
                  <a:schemeClr val="dk2"/>
                </a:solidFill>
              </a:rPr>
              <a:t>“The police are the public and the public are the police; the police being only members of the public who are paid to give full time attention to duties which are incumbent on every citizen in the interests of community welfare and existence.”</a:t>
            </a:r>
            <a:endParaRPr i="1" sz="3200">
              <a:solidFill>
                <a:schemeClr val="dk2"/>
              </a:solidFill>
            </a:endParaRPr>
          </a:p>
          <a:p>
            <a:pPr indent="0" lvl="0" marL="0" rtl="0" algn="r">
              <a:spcBef>
                <a:spcPts val="1000"/>
              </a:spcBef>
              <a:spcAft>
                <a:spcPts val="0"/>
              </a:spcAft>
              <a:buClr>
                <a:schemeClr val="dk2"/>
              </a:buClr>
              <a:buSzPts val="1100"/>
              <a:buFont typeface="Arial"/>
              <a:buNone/>
            </a:pPr>
            <a:r>
              <a:rPr i="1" lang="en-US" sz="2800">
                <a:solidFill>
                  <a:schemeClr val="dk2"/>
                </a:solidFill>
              </a:rPr>
              <a:t>Sir Robert Peel</a:t>
            </a:r>
            <a:endParaRPr i="1" sz="2800">
              <a:solidFill>
                <a:schemeClr val="dk2"/>
              </a:solidFill>
            </a:endParaRPr>
          </a:p>
          <a:p>
            <a:pPr indent="0" lvl="8" marL="3657600" rtl="0" algn="ctr">
              <a:lnSpc>
                <a:spcPct val="90000"/>
              </a:lnSpc>
              <a:spcBef>
                <a:spcPts val="500"/>
              </a:spcBef>
              <a:spcAft>
                <a:spcPts val="0"/>
              </a:spcAft>
              <a:buClr>
                <a:schemeClr val="dk2"/>
              </a:buClr>
              <a:buSzPts val="1600"/>
              <a:buNone/>
            </a:pPr>
            <a:r>
              <a:t/>
            </a:r>
            <a:endParaRPr sz="2400">
              <a:solidFill>
                <a:srgbClr val="3F3F3F"/>
              </a:solidFill>
            </a:endParaRPr>
          </a:p>
        </p:txBody>
      </p:sp>
      <p:sp>
        <p:nvSpPr>
          <p:cNvPr id="87" name="Google Shape;87;p4"/>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8" name="Google Shape;88;p4"/>
          <p:cNvSpPr/>
          <p:nvPr/>
        </p:nvSpPr>
        <p:spPr>
          <a:xfrm>
            <a:off x="1268090" y="6444476"/>
            <a:ext cx="1957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ASCCC 2020 Fall Plenary</a:t>
            </a:r>
            <a:endParaRPr/>
          </a:p>
        </p:txBody>
      </p:sp>
      <p:sp>
        <p:nvSpPr>
          <p:cNvPr id="89" name="Google Shape;89;p4"/>
          <p:cNvSpPr txBox="1"/>
          <p:nvPr/>
        </p:nvSpPr>
        <p:spPr>
          <a:xfrm>
            <a:off x="2931300" y="1615700"/>
            <a:ext cx="73446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  </a:t>
            </a:r>
            <a:r>
              <a:rPr lang="en-US" sz="3200">
                <a:solidFill>
                  <a:srgbClr val="FFFFFF"/>
                </a:solidFill>
              </a:rPr>
              <a:t>T</a:t>
            </a:r>
            <a:r>
              <a:rPr lang="en-US" sz="3300">
                <a:solidFill>
                  <a:srgbClr val="FFFFFF"/>
                </a:solidFill>
              </a:rPr>
              <a:t>he Framework, The Conversation</a:t>
            </a:r>
            <a:endParaRPr sz="33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Our Purpose Today</a:t>
            </a:r>
            <a:endParaRPr/>
          </a:p>
        </p:txBody>
      </p:sp>
      <p:sp>
        <p:nvSpPr>
          <p:cNvPr id="97" name="Google Shape;97;p5"/>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3600"/>
              <a:buFont typeface="Arial"/>
              <a:buNone/>
            </a:pPr>
            <a:r>
              <a:rPr lang="en-US" sz="3600"/>
              <a:t>To engage in an equity conversation on what is being taught, trained and practiced in Administration of Justice and First Responders programs.</a:t>
            </a:r>
            <a:endParaRPr/>
          </a:p>
          <a:p>
            <a:pPr indent="0" lvl="0" marL="0" marR="0" rtl="0" algn="l">
              <a:lnSpc>
                <a:spcPct val="90000"/>
              </a:lnSpc>
              <a:spcBef>
                <a:spcPts val="1000"/>
              </a:spcBef>
              <a:spcAft>
                <a:spcPts val="0"/>
              </a:spcAft>
              <a:buClr>
                <a:srgbClr val="3F3F3F"/>
              </a:buClr>
              <a:buSzPts val="2400"/>
              <a:buFont typeface="Arial"/>
              <a:buNone/>
            </a:pPr>
            <a:r>
              <a:t/>
            </a:r>
            <a:endParaRPr/>
          </a:p>
        </p:txBody>
      </p:sp>
      <p:sp>
        <p:nvSpPr>
          <p:cNvPr id="98" name="Google Shape;98;p5"/>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9" name="Google Shape;99;p5"/>
          <p:cNvSpPr/>
          <p:nvPr/>
        </p:nvSpPr>
        <p:spPr>
          <a:xfrm>
            <a:off x="1268090" y="6444476"/>
            <a:ext cx="1957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ASCCC 2020 Fall Plenary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Overview of the Criminal Justice Training</a:t>
            </a:r>
            <a:endParaRPr/>
          </a:p>
        </p:txBody>
      </p:sp>
      <p:sp>
        <p:nvSpPr>
          <p:cNvPr id="107" name="Google Shape;107;p6"/>
          <p:cNvSpPr txBox="1"/>
          <p:nvPr>
            <p:ph idx="1" type="body"/>
          </p:nvPr>
        </p:nvSpPr>
        <p:spPr>
          <a:xfrm>
            <a:off x="417634" y="2647070"/>
            <a:ext cx="10523806" cy="35694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2800"/>
              <a:buFont typeface="Arial"/>
              <a:buNone/>
            </a:pPr>
            <a:r>
              <a:rPr lang="en-US" sz="2800"/>
              <a:t>What is being taught in the classroom? </a:t>
            </a:r>
            <a:endParaRPr/>
          </a:p>
          <a:p>
            <a:pPr indent="0" lvl="0" marL="0" marR="0" rtl="0" algn="l">
              <a:lnSpc>
                <a:spcPct val="90000"/>
              </a:lnSpc>
              <a:spcBef>
                <a:spcPts val="1000"/>
              </a:spcBef>
              <a:spcAft>
                <a:spcPts val="0"/>
              </a:spcAft>
              <a:buClr>
                <a:srgbClr val="3F3F3F"/>
              </a:buClr>
              <a:buSzPts val="2800"/>
              <a:buFont typeface="Arial"/>
              <a:buNone/>
            </a:pPr>
            <a:r>
              <a:rPr lang="en-US" sz="2800"/>
              <a:t>What is being taught in the training academies? </a:t>
            </a:r>
            <a:endParaRPr/>
          </a:p>
          <a:p>
            <a:pPr indent="0" lvl="0" marL="0" marR="0" rtl="0" algn="l">
              <a:lnSpc>
                <a:spcPct val="90000"/>
              </a:lnSpc>
              <a:spcBef>
                <a:spcPts val="1000"/>
              </a:spcBef>
              <a:spcAft>
                <a:spcPts val="0"/>
              </a:spcAft>
              <a:buClr>
                <a:srgbClr val="3F3F3F"/>
              </a:buClr>
              <a:buSzPts val="2800"/>
              <a:buFont typeface="Arial"/>
              <a:buNone/>
            </a:pPr>
            <a:r>
              <a:rPr lang="en-US" sz="2800"/>
              <a:t>What is being practiced on the streets? </a:t>
            </a:r>
            <a:endParaRPr/>
          </a:p>
          <a:p>
            <a:pPr indent="0" lvl="0" marL="0" marR="0" rtl="0" algn="l">
              <a:lnSpc>
                <a:spcPct val="90000"/>
              </a:lnSpc>
              <a:spcBef>
                <a:spcPts val="1000"/>
              </a:spcBef>
              <a:spcAft>
                <a:spcPts val="0"/>
              </a:spcAft>
              <a:buClr>
                <a:srgbClr val="3F3F3F"/>
              </a:buClr>
              <a:buSzPts val="2800"/>
              <a:buFont typeface="Arial"/>
              <a:buNone/>
            </a:pPr>
            <a:r>
              <a:rPr lang="en-US" sz="2800"/>
              <a:t>How do we put these together to include equity &amp; justice in our curriculum?</a:t>
            </a:r>
            <a:r>
              <a:rPr lang="en-US"/>
              <a:t> </a:t>
            </a:r>
            <a:endParaRPr/>
          </a:p>
          <a:p>
            <a:pPr indent="0" lvl="0" marL="0" marR="0" rtl="0" algn="l">
              <a:lnSpc>
                <a:spcPct val="90000"/>
              </a:lnSpc>
              <a:spcBef>
                <a:spcPts val="1000"/>
              </a:spcBef>
              <a:spcAft>
                <a:spcPts val="0"/>
              </a:spcAft>
              <a:buClr>
                <a:srgbClr val="3F3F3F"/>
              </a:buClr>
              <a:buSzPts val="2400"/>
              <a:buFont typeface="Arial"/>
              <a:buNone/>
            </a:pPr>
            <a:r>
              <a:t/>
            </a:r>
            <a:endParaRPr/>
          </a:p>
        </p:txBody>
      </p:sp>
      <p:sp>
        <p:nvSpPr>
          <p:cNvPr id="108" name="Google Shape;108;p6"/>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9" name="Google Shape;109;p6"/>
          <p:cNvPicPr preferRelativeResize="0"/>
          <p:nvPr/>
        </p:nvPicPr>
        <p:blipFill rotWithShape="1">
          <a:blip r:embed="rId3">
            <a:alphaModFix/>
          </a:blip>
          <a:srcRect b="0" l="0" r="0" t="0"/>
          <a:stretch/>
        </p:blipFill>
        <p:spPr>
          <a:xfrm>
            <a:off x="8379523" y="1762073"/>
            <a:ext cx="3346235" cy="2225942"/>
          </a:xfrm>
          <a:prstGeom prst="rect">
            <a:avLst/>
          </a:prstGeom>
          <a:noFill/>
          <a:ln>
            <a:noFill/>
          </a:ln>
        </p:spPr>
      </p:pic>
      <p:sp>
        <p:nvSpPr>
          <p:cNvPr id="110" name="Google Shape;110;p6"/>
          <p:cNvSpPr/>
          <p:nvPr/>
        </p:nvSpPr>
        <p:spPr>
          <a:xfrm>
            <a:off x="1268090" y="6444476"/>
            <a:ext cx="1957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ASCCC 2020 Fall Plenary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7"/>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Administration of Justice Programs</a:t>
            </a:r>
            <a:endParaRPr/>
          </a:p>
        </p:txBody>
      </p:sp>
      <p:sp>
        <p:nvSpPr>
          <p:cNvPr id="118" name="Google Shape;118;p7"/>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2400"/>
              <a:buFont typeface="Arial"/>
              <a:buNone/>
            </a:pPr>
            <a:r>
              <a:rPr lang="en-US"/>
              <a:t>What is being taught in the classroom?</a:t>
            </a:r>
            <a:endParaRPr/>
          </a:p>
          <a:p>
            <a:pPr indent="-228600" lvl="1" marL="685800" rtl="0" algn="l">
              <a:lnSpc>
                <a:spcPct val="90000"/>
              </a:lnSpc>
              <a:spcBef>
                <a:spcPts val="500"/>
              </a:spcBef>
              <a:spcAft>
                <a:spcPts val="0"/>
              </a:spcAft>
              <a:buClr>
                <a:srgbClr val="3F3F3F"/>
              </a:buClr>
              <a:buSzPts val="2400"/>
              <a:buChar char="•"/>
            </a:pPr>
            <a:r>
              <a:rPr lang="en-US"/>
              <a:t>A.A. and ADT Administration of Justice Program </a:t>
            </a:r>
            <a:endParaRPr/>
          </a:p>
          <a:p>
            <a:pPr indent="0" lvl="0" marL="0" marR="0" rtl="0" algn="l">
              <a:lnSpc>
                <a:spcPct val="90000"/>
              </a:lnSpc>
              <a:spcBef>
                <a:spcPts val="1000"/>
              </a:spcBef>
              <a:spcAft>
                <a:spcPts val="0"/>
              </a:spcAft>
              <a:buClr>
                <a:srgbClr val="3F3F3F"/>
              </a:buClr>
              <a:buSzPts val="2400"/>
              <a:buFont typeface="Arial"/>
              <a:buNone/>
            </a:pPr>
            <a:r>
              <a:t/>
            </a:r>
            <a:endParaRPr/>
          </a:p>
        </p:txBody>
      </p:sp>
      <p:sp>
        <p:nvSpPr>
          <p:cNvPr id="119" name="Google Shape;119;p7"/>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7"/>
          <p:cNvSpPr/>
          <p:nvPr/>
        </p:nvSpPr>
        <p:spPr>
          <a:xfrm>
            <a:off x="1268090" y="6444476"/>
            <a:ext cx="1957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ASCCC 2020 Fall Plenary</a:t>
            </a:r>
            <a:endParaRPr/>
          </a:p>
        </p:txBody>
      </p:sp>
      <p:pic>
        <p:nvPicPr>
          <p:cNvPr id="121" name="Google Shape;121;p7"/>
          <p:cNvPicPr preferRelativeResize="0"/>
          <p:nvPr/>
        </p:nvPicPr>
        <p:blipFill>
          <a:blip r:embed="rId3">
            <a:alphaModFix/>
          </a:blip>
          <a:stretch>
            <a:fillRect/>
          </a:stretch>
        </p:blipFill>
        <p:spPr>
          <a:xfrm>
            <a:off x="8018775" y="3748613"/>
            <a:ext cx="1705698" cy="2357768"/>
          </a:xfrm>
          <a:prstGeom prst="rect">
            <a:avLst/>
          </a:prstGeom>
          <a:noFill/>
          <a:ln>
            <a:noFill/>
          </a:ln>
        </p:spPr>
      </p:pic>
      <p:pic>
        <p:nvPicPr>
          <p:cNvPr id="122" name="Google Shape;122;p7"/>
          <p:cNvPicPr preferRelativeResize="0"/>
          <p:nvPr/>
        </p:nvPicPr>
        <p:blipFill>
          <a:blip r:embed="rId4">
            <a:alphaModFix/>
          </a:blip>
          <a:stretch>
            <a:fillRect/>
          </a:stretch>
        </p:blipFill>
        <p:spPr>
          <a:xfrm>
            <a:off x="1357200" y="3653675"/>
            <a:ext cx="1779378" cy="2357768"/>
          </a:xfrm>
          <a:prstGeom prst="rect">
            <a:avLst/>
          </a:prstGeom>
          <a:noFill/>
          <a:ln>
            <a:noFill/>
          </a:ln>
        </p:spPr>
      </p:pic>
      <p:pic>
        <p:nvPicPr>
          <p:cNvPr id="123" name="Google Shape;123;p7"/>
          <p:cNvPicPr preferRelativeResize="0"/>
          <p:nvPr/>
        </p:nvPicPr>
        <p:blipFill>
          <a:blip r:embed="rId5">
            <a:alphaModFix/>
          </a:blip>
          <a:stretch>
            <a:fillRect/>
          </a:stretch>
        </p:blipFill>
        <p:spPr>
          <a:xfrm>
            <a:off x="4791725" y="3748625"/>
            <a:ext cx="1957575" cy="2262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2895600" y="403412"/>
            <a:ext cx="8458198" cy="120296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Student Demographics</a:t>
            </a:r>
            <a:br>
              <a:rPr lang="en-US"/>
            </a:br>
            <a:r>
              <a:rPr lang="en-US"/>
              <a:t>in Administration of Justice Programs </a:t>
            </a:r>
            <a:endParaRPr/>
          </a:p>
        </p:txBody>
      </p:sp>
      <p:sp>
        <p:nvSpPr>
          <p:cNvPr id="131" name="Google Shape;131;p8"/>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2" name="Google Shape;132;p8"/>
          <p:cNvPicPr preferRelativeResize="0"/>
          <p:nvPr>
            <p:ph idx="1" type="body"/>
          </p:nvPr>
        </p:nvPicPr>
        <p:blipFill rotWithShape="1">
          <a:blip r:embed="rId3">
            <a:alphaModFix/>
          </a:blip>
          <a:srcRect b="0" l="0" r="0" t="0"/>
          <a:stretch/>
        </p:blipFill>
        <p:spPr>
          <a:xfrm>
            <a:off x="3002692" y="1586699"/>
            <a:ext cx="7846540" cy="4904087"/>
          </a:xfrm>
          <a:prstGeom prst="rect">
            <a:avLst/>
          </a:prstGeom>
          <a:noFill/>
          <a:ln>
            <a:noFill/>
          </a:ln>
        </p:spPr>
      </p:pic>
      <p:sp>
        <p:nvSpPr>
          <p:cNvPr id="133" name="Google Shape;133;p8"/>
          <p:cNvSpPr/>
          <p:nvPr/>
        </p:nvSpPr>
        <p:spPr>
          <a:xfrm>
            <a:off x="1268090" y="6444476"/>
            <a:ext cx="1957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ASCCC 2020 Fall Plenary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Palatino"/>
              <a:buNone/>
            </a:pPr>
            <a:r>
              <a:rPr lang="en-US"/>
              <a:t>Police Training Academies</a:t>
            </a:r>
            <a:endParaRPr/>
          </a:p>
        </p:txBody>
      </p:sp>
      <p:sp>
        <p:nvSpPr>
          <p:cNvPr id="141" name="Google Shape;141;p9"/>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2400"/>
              <a:buFont typeface="Arial"/>
              <a:buNone/>
            </a:pPr>
            <a:r>
              <a:rPr lang="en-US"/>
              <a:t>What is being taught in the training academies? </a:t>
            </a:r>
            <a:endParaRPr/>
          </a:p>
          <a:p>
            <a:pPr indent="-228600" lvl="1" marL="685800" rtl="0" algn="l">
              <a:lnSpc>
                <a:spcPct val="90000"/>
              </a:lnSpc>
              <a:spcBef>
                <a:spcPts val="500"/>
              </a:spcBef>
              <a:spcAft>
                <a:spcPts val="0"/>
              </a:spcAft>
              <a:buClr>
                <a:srgbClr val="3F3F3F"/>
              </a:buClr>
              <a:buSzPts val="2400"/>
              <a:buChar char="•"/>
            </a:pPr>
            <a:r>
              <a:rPr lang="en-US"/>
              <a:t>39 </a:t>
            </a:r>
            <a:r>
              <a:rPr lang="en-US" u="sng">
                <a:solidFill>
                  <a:schemeClr val="hlink"/>
                </a:solidFill>
                <a:hlinkClick r:id="rId3"/>
              </a:rPr>
              <a:t>training academies </a:t>
            </a:r>
            <a:r>
              <a:rPr lang="en-US"/>
              <a:t>in CA</a:t>
            </a:r>
            <a:endParaRPr/>
          </a:p>
          <a:p>
            <a:pPr indent="-228600" lvl="1" marL="685800" rtl="0" algn="l">
              <a:lnSpc>
                <a:spcPct val="90000"/>
              </a:lnSpc>
              <a:spcBef>
                <a:spcPts val="500"/>
              </a:spcBef>
              <a:spcAft>
                <a:spcPts val="0"/>
              </a:spcAft>
              <a:buClr>
                <a:srgbClr val="3F3F3F"/>
              </a:buClr>
              <a:buSzPts val="2400"/>
              <a:buChar char="•"/>
            </a:pPr>
            <a:r>
              <a:rPr lang="en-US"/>
              <a:t>16 Academies housed in Community College</a:t>
            </a:r>
            <a:endParaRPr/>
          </a:p>
          <a:p>
            <a:pPr indent="-228600" lvl="1" marL="685800" rtl="0" algn="l">
              <a:lnSpc>
                <a:spcPct val="90000"/>
              </a:lnSpc>
              <a:spcBef>
                <a:spcPts val="500"/>
              </a:spcBef>
              <a:spcAft>
                <a:spcPts val="0"/>
              </a:spcAft>
              <a:buClr>
                <a:srgbClr val="3F3F3F"/>
              </a:buClr>
              <a:buSzPts val="2400"/>
              <a:buChar char="•"/>
            </a:pPr>
            <a:r>
              <a:rPr lang="en-US" u="sng">
                <a:solidFill>
                  <a:schemeClr val="hlink"/>
                </a:solidFill>
                <a:hlinkClick r:id="rId4"/>
              </a:rPr>
              <a:t>Regular Basic Course Specifications</a:t>
            </a:r>
            <a:endParaRPr/>
          </a:p>
          <a:p>
            <a:pPr indent="-228600" lvl="1" marL="685800" rtl="0" algn="l">
              <a:lnSpc>
                <a:spcPct val="90000"/>
              </a:lnSpc>
              <a:spcBef>
                <a:spcPts val="500"/>
              </a:spcBef>
              <a:spcAft>
                <a:spcPts val="0"/>
              </a:spcAft>
              <a:buClr>
                <a:srgbClr val="3F3F3F"/>
              </a:buClr>
              <a:buSzPts val="2400"/>
              <a:buChar char="•"/>
            </a:pPr>
            <a:r>
              <a:rPr lang="en-US"/>
              <a:t>Highlight Cultural Diversity and Discrimination (Learning Domain 42)</a:t>
            </a:r>
            <a:endParaRPr/>
          </a:p>
          <a:p>
            <a:pPr indent="0" lvl="0" marL="0" marR="0" rtl="0" algn="l">
              <a:lnSpc>
                <a:spcPct val="90000"/>
              </a:lnSpc>
              <a:spcBef>
                <a:spcPts val="1000"/>
              </a:spcBef>
              <a:spcAft>
                <a:spcPts val="0"/>
              </a:spcAft>
              <a:buClr>
                <a:srgbClr val="3F3F3F"/>
              </a:buClr>
              <a:buSzPts val="2400"/>
              <a:buFont typeface="Arial"/>
              <a:buNone/>
            </a:pPr>
            <a:r>
              <a:t/>
            </a:r>
            <a:endParaRPr/>
          </a:p>
        </p:txBody>
      </p:sp>
      <p:sp>
        <p:nvSpPr>
          <p:cNvPr id="142" name="Google Shape;142;p9"/>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3" name="Google Shape;143;p9"/>
          <p:cNvSpPr/>
          <p:nvPr/>
        </p:nvSpPr>
        <p:spPr>
          <a:xfrm>
            <a:off x="1268090" y="6444476"/>
            <a:ext cx="1957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ASCCC 2020 Fall Plenary</a:t>
            </a:r>
            <a:endParaRPr/>
          </a:p>
        </p:txBody>
      </p:sp>
      <p:pic>
        <p:nvPicPr>
          <p:cNvPr id="144" name="Google Shape;144;p9"/>
          <p:cNvPicPr preferRelativeResize="0"/>
          <p:nvPr/>
        </p:nvPicPr>
        <p:blipFill>
          <a:blip r:embed="rId5">
            <a:alphaModFix/>
          </a:blip>
          <a:stretch>
            <a:fillRect/>
          </a:stretch>
        </p:blipFill>
        <p:spPr>
          <a:xfrm>
            <a:off x="8782371" y="0"/>
            <a:ext cx="3409025" cy="2293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2020-10-20T13:41:03Z</dcterms:created>
  <dc:creator>Microsoft Office User</dc:creator>
</cp:coreProperties>
</file>