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9" r:id="rId4"/>
    <p:sldId id="258" r:id="rId5"/>
    <p:sldId id="260" r:id="rId6"/>
    <p:sldId id="263" r:id="rId7"/>
    <p:sldId id="267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70131A-B882-46A0-9172-73C2EBD0B9F5}">
          <p14:sldIdLst>
            <p14:sldId id="256"/>
            <p14:sldId id="266"/>
            <p14:sldId id="259"/>
            <p14:sldId id="258"/>
            <p14:sldId id="260"/>
            <p14:sldId id="263"/>
            <p14:sldId id="267"/>
            <p14:sldId id="264"/>
          </p14:sldIdLst>
        </p14:section>
        <p14:section name="Untitled Section" id="{75B8A3B1-BBE2-498A-8159-B55DD3F115D3}">
          <p14:sldIdLst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A6377-511C-4542-B257-3F816BB895AB}" v="78" dt="2020-01-14T20:55:25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F0A6377-511C-4542-B257-3F816BB895AB}"/>
    <pc:docChg chg="addSld modSld modSection">
      <pc:chgData name="" userId="" providerId="" clId="Web-{BF0A6377-511C-4542-B257-3F816BB895AB}" dt="2020-01-14T20:55:25.291" v="76" actId="20577"/>
      <pc:docMkLst>
        <pc:docMk/>
      </pc:docMkLst>
      <pc:sldChg chg="modSp">
        <pc:chgData name="" userId="" providerId="" clId="Web-{BF0A6377-511C-4542-B257-3F816BB895AB}" dt="2020-01-14T20:51:58.384" v="22" actId="20577"/>
        <pc:sldMkLst>
          <pc:docMk/>
          <pc:sldMk cId="691526363" sldId="258"/>
        </pc:sldMkLst>
        <pc:spChg chg="mod">
          <ac:chgData name="" userId="" providerId="" clId="Web-{BF0A6377-511C-4542-B257-3F816BB895AB}" dt="2020-01-14T20:51:58.384" v="22" actId="20577"/>
          <ac:spMkLst>
            <pc:docMk/>
            <pc:sldMk cId="691526363" sldId="258"/>
            <ac:spMk id="3" creationId="{00000000-0000-0000-0000-000000000000}"/>
          </ac:spMkLst>
        </pc:spChg>
      </pc:sldChg>
      <pc:sldChg chg="modSp new">
        <pc:chgData name="" userId="" providerId="" clId="Web-{BF0A6377-511C-4542-B257-3F816BB895AB}" dt="2020-01-14T20:55:25.291" v="75" actId="20577"/>
        <pc:sldMkLst>
          <pc:docMk/>
          <pc:sldMk cId="4147202682" sldId="267"/>
        </pc:sldMkLst>
        <pc:spChg chg="mod">
          <ac:chgData name="" userId="" providerId="" clId="Web-{BF0A6377-511C-4542-B257-3F816BB895AB}" dt="2020-01-14T20:53:42.947" v="36" actId="20577"/>
          <ac:spMkLst>
            <pc:docMk/>
            <pc:sldMk cId="4147202682" sldId="267"/>
            <ac:spMk id="2" creationId="{F9C8AD65-0D3C-4D59-BD41-853DC10EABA3}"/>
          </ac:spMkLst>
        </pc:spChg>
        <pc:spChg chg="mod">
          <ac:chgData name="" userId="" providerId="" clId="Web-{BF0A6377-511C-4542-B257-3F816BB895AB}" dt="2020-01-14T20:55:25.291" v="75" actId="20577"/>
          <ac:spMkLst>
            <pc:docMk/>
            <pc:sldMk cId="4147202682" sldId="267"/>
            <ac:spMk id="3" creationId="{3AA4F6AF-1680-4A07-9C56-F6563CE2345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19E0E-21D9-4E88-A779-27C0BC2D28CD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685AFC-96A0-44F4-962F-E12F535D3E40}">
      <dgm:prSet/>
      <dgm:spPr/>
      <dgm:t>
        <a:bodyPr/>
        <a:lstStyle/>
        <a:p>
          <a:r>
            <a:rPr lang="en-US" dirty="0"/>
            <a:t>Focus on what we goals we have in common</a:t>
          </a:r>
        </a:p>
      </dgm:t>
    </dgm:pt>
    <dgm:pt modelId="{7FF6907D-0FCB-4BB7-9AB9-8937F2A9FC0F}" type="parTrans" cxnId="{6A5A1AD2-6505-487A-8D7D-DE22AC45992B}">
      <dgm:prSet/>
      <dgm:spPr/>
      <dgm:t>
        <a:bodyPr/>
        <a:lstStyle/>
        <a:p>
          <a:endParaRPr lang="en-US"/>
        </a:p>
      </dgm:t>
    </dgm:pt>
    <dgm:pt modelId="{F6516192-97B0-4222-A129-A85002531C5E}" type="sibTrans" cxnId="{6A5A1AD2-6505-487A-8D7D-DE22AC45992B}">
      <dgm:prSet/>
      <dgm:spPr/>
      <dgm:t>
        <a:bodyPr/>
        <a:lstStyle/>
        <a:p>
          <a:endParaRPr lang="en-US"/>
        </a:p>
      </dgm:t>
    </dgm:pt>
    <dgm:pt modelId="{7B9E956C-5CF5-490E-B4EB-65C3DA1738E0}">
      <dgm:prSet/>
      <dgm:spPr/>
      <dgm:t>
        <a:bodyPr/>
        <a:lstStyle/>
        <a:p>
          <a:r>
            <a:rPr lang="en-US" dirty="0"/>
            <a:t>Seek to understand</a:t>
          </a:r>
        </a:p>
      </dgm:t>
    </dgm:pt>
    <dgm:pt modelId="{9ED0DA81-3F34-4D99-A63D-FF29BE855725}" type="parTrans" cxnId="{99B826E4-17F4-4914-B55E-9AC9CC106125}">
      <dgm:prSet/>
      <dgm:spPr/>
      <dgm:t>
        <a:bodyPr/>
        <a:lstStyle/>
        <a:p>
          <a:endParaRPr lang="en-US"/>
        </a:p>
      </dgm:t>
    </dgm:pt>
    <dgm:pt modelId="{C3735F80-EB9F-4B14-AAE9-208AFAC055EB}" type="sibTrans" cxnId="{99B826E4-17F4-4914-B55E-9AC9CC106125}">
      <dgm:prSet/>
      <dgm:spPr/>
      <dgm:t>
        <a:bodyPr/>
        <a:lstStyle/>
        <a:p>
          <a:endParaRPr lang="en-US"/>
        </a:p>
      </dgm:t>
    </dgm:pt>
    <dgm:pt modelId="{F85C36DC-5127-4343-92CC-F5B1C39E869F}">
      <dgm:prSet/>
      <dgm:spPr/>
      <dgm:t>
        <a:bodyPr/>
        <a:lstStyle/>
        <a:p>
          <a:r>
            <a:rPr lang="en-US"/>
            <a:t>10+1 academic and professional matters (not everything is union)</a:t>
          </a:r>
        </a:p>
      </dgm:t>
    </dgm:pt>
    <dgm:pt modelId="{16C2652C-D990-46EB-A6CD-A69F95D0FB44}" type="parTrans" cxnId="{EDA75181-1C1A-4147-8F68-7D12DE8A742D}">
      <dgm:prSet/>
      <dgm:spPr/>
      <dgm:t>
        <a:bodyPr/>
        <a:lstStyle/>
        <a:p>
          <a:endParaRPr lang="en-US"/>
        </a:p>
      </dgm:t>
    </dgm:pt>
    <dgm:pt modelId="{AFEDFB48-C20A-4F0F-B6FB-9179916B66BF}" type="sibTrans" cxnId="{EDA75181-1C1A-4147-8F68-7D12DE8A742D}">
      <dgm:prSet/>
      <dgm:spPr/>
      <dgm:t>
        <a:bodyPr/>
        <a:lstStyle/>
        <a:p>
          <a:endParaRPr lang="en-US"/>
        </a:p>
      </dgm:t>
    </dgm:pt>
    <dgm:pt modelId="{0F0230E3-2901-4154-B87B-81B3911976A5}">
      <dgm:prSet/>
      <dgm:spPr/>
      <dgm:t>
        <a:bodyPr/>
        <a:lstStyle/>
        <a:p>
          <a:r>
            <a:rPr lang="en-US" b="0" i="0"/>
            <a:t>We can learn from models for inclusion that already exist.</a:t>
          </a:r>
          <a:endParaRPr lang="en-US"/>
        </a:p>
      </dgm:t>
    </dgm:pt>
    <dgm:pt modelId="{A40D56A1-C5FF-4056-B381-D3618AE560C4}" type="parTrans" cxnId="{3921CA7C-A184-4E4A-9A3E-DF75ACEE9A71}">
      <dgm:prSet/>
      <dgm:spPr/>
      <dgm:t>
        <a:bodyPr/>
        <a:lstStyle/>
        <a:p>
          <a:endParaRPr lang="en-US"/>
        </a:p>
      </dgm:t>
    </dgm:pt>
    <dgm:pt modelId="{48145982-35C6-4019-91EB-6FB986C133C8}" type="sibTrans" cxnId="{3921CA7C-A184-4E4A-9A3E-DF75ACEE9A71}">
      <dgm:prSet/>
      <dgm:spPr/>
      <dgm:t>
        <a:bodyPr/>
        <a:lstStyle/>
        <a:p>
          <a:endParaRPr lang="en-US"/>
        </a:p>
      </dgm:t>
    </dgm:pt>
    <dgm:pt modelId="{EE2CE28C-84DF-4421-AB5B-CAC3093AE779}" type="pres">
      <dgm:prSet presAssocID="{3AD19E0E-21D9-4E88-A779-27C0BC2D28CD}" presName="outerComposite" presStyleCnt="0">
        <dgm:presLayoutVars>
          <dgm:chMax val="5"/>
          <dgm:dir/>
          <dgm:resizeHandles val="exact"/>
        </dgm:presLayoutVars>
      </dgm:prSet>
      <dgm:spPr/>
    </dgm:pt>
    <dgm:pt modelId="{2EF10839-8E03-492C-B294-1A76116A8C46}" type="pres">
      <dgm:prSet presAssocID="{3AD19E0E-21D9-4E88-A779-27C0BC2D28CD}" presName="dummyMaxCanvas" presStyleCnt="0">
        <dgm:presLayoutVars/>
      </dgm:prSet>
      <dgm:spPr/>
    </dgm:pt>
    <dgm:pt modelId="{68996FE2-826E-4817-B363-049257911B09}" type="pres">
      <dgm:prSet presAssocID="{3AD19E0E-21D9-4E88-A779-27C0BC2D28CD}" presName="FourNodes_1" presStyleLbl="node1" presStyleIdx="0" presStyleCnt="4">
        <dgm:presLayoutVars>
          <dgm:bulletEnabled val="1"/>
        </dgm:presLayoutVars>
      </dgm:prSet>
      <dgm:spPr/>
    </dgm:pt>
    <dgm:pt modelId="{8603A612-AAD9-4324-B2A8-B4F7B6F4B07F}" type="pres">
      <dgm:prSet presAssocID="{3AD19E0E-21D9-4E88-A779-27C0BC2D28CD}" presName="FourNodes_2" presStyleLbl="node1" presStyleIdx="1" presStyleCnt="4">
        <dgm:presLayoutVars>
          <dgm:bulletEnabled val="1"/>
        </dgm:presLayoutVars>
      </dgm:prSet>
      <dgm:spPr/>
    </dgm:pt>
    <dgm:pt modelId="{955BA238-0ECC-4E44-AB13-6151A1AE4142}" type="pres">
      <dgm:prSet presAssocID="{3AD19E0E-21D9-4E88-A779-27C0BC2D28CD}" presName="FourNodes_3" presStyleLbl="node1" presStyleIdx="2" presStyleCnt="4">
        <dgm:presLayoutVars>
          <dgm:bulletEnabled val="1"/>
        </dgm:presLayoutVars>
      </dgm:prSet>
      <dgm:spPr/>
    </dgm:pt>
    <dgm:pt modelId="{034B9788-A443-42B6-9279-25B61D92DF55}" type="pres">
      <dgm:prSet presAssocID="{3AD19E0E-21D9-4E88-A779-27C0BC2D28CD}" presName="FourNodes_4" presStyleLbl="node1" presStyleIdx="3" presStyleCnt="4">
        <dgm:presLayoutVars>
          <dgm:bulletEnabled val="1"/>
        </dgm:presLayoutVars>
      </dgm:prSet>
      <dgm:spPr/>
    </dgm:pt>
    <dgm:pt modelId="{AA8A5671-5F17-479A-826A-E265619A711D}" type="pres">
      <dgm:prSet presAssocID="{3AD19E0E-21D9-4E88-A779-27C0BC2D28CD}" presName="FourConn_1-2" presStyleLbl="fgAccFollowNode1" presStyleIdx="0" presStyleCnt="3">
        <dgm:presLayoutVars>
          <dgm:bulletEnabled val="1"/>
        </dgm:presLayoutVars>
      </dgm:prSet>
      <dgm:spPr/>
    </dgm:pt>
    <dgm:pt modelId="{9B59CA07-5BB1-4430-A9C0-DD524A5F9F16}" type="pres">
      <dgm:prSet presAssocID="{3AD19E0E-21D9-4E88-A779-27C0BC2D28CD}" presName="FourConn_2-3" presStyleLbl="fgAccFollowNode1" presStyleIdx="1" presStyleCnt="3">
        <dgm:presLayoutVars>
          <dgm:bulletEnabled val="1"/>
        </dgm:presLayoutVars>
      </dgm:prSet>
      <dgm:spPr/>
    </dgm:pt>
    <dgm:pt modelId="{37F567F4-111E-47D4-91D7-A95CD0C9D7CF}" type="pres">
      <dgm:prSet presAssocID="{3AD19E0E-21D9-4E88-A779-27C0BC2D28CD}" presName="FourConn_3-4" presStyleLbl="fgAccFollowNode1" presStyleIdx="2" presStyleCnt="3">
        <dgm:presLayoutVars>
          <dgm:bulletEnabled val="1"/>
        </dgm:presLayoutVars>
      </dgm:prSet>
      <dgm:spPr/>
    </dgm:pt>
    <dgm:pt modelId="{1A2E9387-0B87-4A7B-9C99-96EEAE51A6C3}" type="pres">
      <dgm:prSet presAssocID="{3AD19E0E-21D9-4E88-A779-27C0BC2D28CD}" presName="FourNodes_1_text" presStyleLbl="node1" presStyleIdx="3" presStyleCnt="4">
        <dgm:presLayoutVars>
          <dgm:bulletEnabled val="1"/>
        </dgm:presLayoutVars>
      </dgm:prSet>
      <dgm:spPr/>
    </dgm:pt>
    <dgm:pt modelId="{33203863-EED8-44F2-91F7-B22A1E6125A3}" type="pres">
      <dgm:prSet presAssocID="{3AD19E0E-21D9-4E88-A779-27C0BC2D28CD}" presName="FourNodes_2_text" presStyleLbl="node1" presStyleIdx="3" presStyleCnt="4">
        <dgm:presLayoutVars>
          <dgm:bulletEnabled val="1"/>
        </dgm:presLayoutVars>
      </dgm:prSet>
      <dgm:spPr/>
    </dgm:pt>
    <dgm:pt modelId="{A0A3E372-3FE6-42DB-BB3B-C2ECB98C784B}" type="pres">
      <dgm:prSet presAssocID="{3AD19E0E-21D9-4E88-A779-27C0BC2D28CD}" presName="FourNodes_3_text" presStyleLbl="node1" presStyleIdx="3" presStyleCnt="4">
        <dgm:presLayoutVars>
          <dgm:bulletEnabled val="1"/>
        </dgm:presLayoutVars>
      </dgm:prSet>
      <dgm:spPr/>
    </dgm:pt>
    <dgm:pt modelId="{2012938F-447B-4926-B1F4-AE063B54FBA7}" type="pres">
      <dgm:prSet presAssocID="{3AD19E0E-21D9-4E88-A779-27C0BC2D28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06679B1-A522-40D4-803B-227B5F18129C}" type="presOf" srcId="{48145982-35C6-4019-91EB-6FB986C133C8}" destId="{9B59CA07-5BB1-4430-A9C0-DD524A5F9F16}" srcOrd="0" destOrd="0" presId="urn:microsoft.com/office/officeart/2005/8/layout/vProcess5"/>
    <dgm:cxn modelId="{EDA75181-1C1A-4147-8F68-7D12DE8A742D}" srcId="{3AD19E0E-21D9-4E88-A779-27C0BC2D28CD}" destId="{F85C36DC-5127-4343-92CC-F5B1C39E869F}" srcOrd="3" destOrd="0" parTransId="{16C2652C-D990-46EB-A6CD-A69F95D0FB44}" sibTransId="{AFEDFB48-C20A-4F0F-B6FB-9179916B66BF}"/>
    <dgm:cxn modelId="{E22012FD-EC93-4779-AF48-F30B3520F900}" type="presOf" srcId="{CB685AFC-96A0-44F4-962F-E12F535D3E40}" destId="{1A2E9387-0B87-4A7B-9C99-96EEAE51A6C3}" srcOrd="1" destOrd="0" presId="urn:microsoft.com/office/officeart/2005/8/layout/vProcess5"/>
    <dgm:cxn modelId="{6A5A1AD2-6505-487A-8D7D-DE22AC45992B}" srcId="{3AD19E0E-21D9-4E88-A779-27C0BC2D28CD}" destId="{CB685AFC-96A0-44F4-962F-E12F535D3E40}" srcOrd="0" destOrd="0" parTransId="{7FF6907D-0FCB-4BB7-9AB9-8937F2A9FC0F}" sibTransId="{F6516192-97B0-4222-A129-A85002531C5E}"/>
    <dgm:cxn modelId="{9649D7E2-4628-4062-A905-4E6C170A6F3F}" type="presOf" srcId="{0F0230E3-2901-4154-B87B-81B3911976A5}" destId="{33203863-EED8-44F2-91F7-B22A1E6125A3}" srcOrd="1" destOrd="0" presId="urn:microsoft.com/office/officeart/2005/8/layout/vProcess5"/>
    <dgm:cxn modelId="{215A7B48-EC7E-40B7-B44B-4C12A05B06CE}" type="presOf" srcId="{F85C36DC-5127-4343-92CC-F5B1C39E869F}" destId="{034B9788-A443-42B6-9279-25B61D92DF55}" srcOrd="0" destOrd="0" presId="urn:microsoft.com/office/officeart/2005/8/layout/vProcess5"/>
    <dgm:cxn modelId="{B8345469-8DC3-41F8-8BC4-2550429B178D}" type="presOf" srcId="{F6516192-97B0-4222-A129-A85002531C5E}" destId="{AA8A5671-5F17-479A-826A-E265619A711D}" srcOrd="0" destOrd="0" presId="urn:microsoft.com/office/officeart/2005/8/layout/vProcess5"/>
    <dgm:cxn modelId="{7E7D26CD-77E0-4AFA-942D-C57B3AA959B9}" type="presOf" srcId="{7B9E956C-5CF5-490E-B4EB-65C3DA1738E0}" destId="{955BA238-0ECC-4E44-AB13-6151A1AE4142}" srcOrd="0" destOrd="0" presId="urn:microsoft.com/office/officeart/2005/8/layout/vProcess5"/>
    <dgm:cxn modelId="{3ECF8E33-7871-4C97-8C77-DABEC906461B}" type="presOf" srcId="{CB685AFC-96A0-44F4-962F-E12F535D3E40}" destId="{68996FE2-826E-4817-B363-049257911B09}" srcOrd="0" destOrd="0" presId="urn:microsoft.com/office/officeart/2005/8/layout/vProcess5"/>
    <dgm:cxn modelId="{FD9D548F-3BC5-4DC8-9AF6-9AF7C34FCB3A}" type="presOf" srcId="{3AD19E0E-21D9-4E88-A779-27C0BC2D28CD}" destId="{EE2CE28C-84DF-4421-AB5B-CAC3093AE779}" srcOrd="0" destOrd="0" presId="urn:microsoft.com/office/officeart/2005/8/layout/vProcess5"/>
    <dgm:cxn modelId="{3921CA7C-A184-4E4A-9A3E-DF75ACEE9A71}" srcId="{3AD19E0E-21D9-4E88-A779-27C0BC2D28CD}" destId="{0F0230E3-2901-4154-B87B-81B3911976A5}" srcOrd="1" destOrd="0" parTransId="{A40D56A1-C5FF-4056-B381-D3618AE560C4}" sibTransId="{48145982-35C6-4019-91EB-6FB986C133C8}"/>
    <dgm:cxn modelId="{4002CA6C-FC75-495C-8006-21D2BCD3F038}" type="presOf" srcId="{0F0230E3-2901-4154-B87B-81B3911976A5}" destId="{8603A612-AAD9-4324-B2A8-B4F7B6F4B07F}" srcOrd="0" destOrd="0" presId="urn:microsoft.com/office/officeart/2005/8/layout/vProcess5"/>
    <dgm:cxn modelId="{99B826E4-17F4-4914-B55E-9AC9CC106125}" srcId="{3AD19E0E-21D9-4E88-A779-27C0BC2D28CD}" destId="{7B9E956C-5CF5-490E-B4EB-65C3DA1738E0}" srcOrd="2" destOrd="0" parTransId="{9ED0DA81-3F34-4D99-A63D-FF29BE855725}" sibTransId="{C3735F80-EB9F-4B14-AAE9-208AFAC055EB}"/>
    <dgm:cxn modelId="{AADC4976-664E-4BBB-8289-985FFE666A9C}" type="presOf" srcId="{F85C36DC-5127-4343-92CC-F5B1C39E869F}" destId="{2012938F-447B-4926-B1F4-AE063B54FBA7}" srcOrd="1" destOrd="0" presId="urn:microsoft.com/office/officeart/2005/8/layout/vProcess5"/>
    <dgm:cxn modelId="{79B461BF-F0DF-497C-978B-64DD446FFF07}" type="presOf" srcId="{7B9E956C-5CF5-490E-B4EB-65C3DA1738E0}" destId="{A0A3E372-3FE6-42DB-BB3B-C2ECB98C784B}" srcOrd="1" destOrd="0" presId="urn:microsoft.com/office/officeart/2005/8/layout/vProcess5"/>
    <dgm:cxn modelId="{1C8BA347-B379-44B4-B455-B7726FB04E9A}" type="presOf" srcId="{C3735F80-EB9F-4B14-AAE9-208AFAC055EB}" destId="{37F567F4-111E-47D4-91D7-A95CD0C9D7CF}" srcOrd="0" destOrd="0" presId="urn:microsoft.com/office/officeart/2005/8/layout/vProcess5"/>
    <dgm:cxn modelId="{042CF097-311A-4AA0-9C7A-490B9A511329}" type="presParOf" srcId="{EE2CE28C-84DF-4421-AB5B-CAC3093AE779}" destId="{2EF10839-8E03-492C-B294-1A76116A8C46}" srcOrd="0" destOrd="0" presId="urn:microsoft.com/office/officeart/2005/8/layout/vProcess5"/>
    <dgm:cxn modelId="{890EAE53-47F4-4271-93A3-38162CB63A1C}" type="presParOf" srcId="{EE2CE28C-84DF-4421-AB5B-CAC3093AE779}" destId="{68996FE2-826E-4817-B363-049257911B09}" srcOrd="1" destOrd="0" presId="urn:microsoft.com/office/officeart/2005/8/layout/vProcess5"/>
    <dgm:cxn modelId="{4B1E88DF-228C-43AA-B37F-D810D15B532D}" type="presParOf" srcId="{EE2CE28C-84DF-4421-AB5B-CAC3093AE779}" destId="{8603A612-AAD9-4324-B2A8-B4F7B6F4B07F}" srcOrd="2" destOrd="0" presId="urn:microsoft.com/office/officeart/2005/8/layout/vProcess5"/>
    <dgm:cxn modelId="{77B173F5-FF7D-4647-B89A-1D748EAEFF46}" type="presParOf" srcId="{EE2CE28C-84DF-4421-AB5B-CAC3093AE779}" destId="{955BA238-0ECC-4E44-AB13-6151A1AE4142}" srcOrd="3" destOrd="0" presId="urn:microsoft.com/office/officeart/2005/8/layout/vProcess5"/>
    <dgm:cxn modelId="{138D74E4-FC46-4355-B72D-ECE21A9AAC40}" type="presParOf" srcId="{EE2CE28C-84DF-4421-AB5B-CAC3093AE779}" destId="{034B9788-A443-42B6-9279-25B61D92DF55}" srcOrd="4" destOrd="0" presId="urn:microsoft.com/office/officeart/2005/8/layout/vProcess5"/>
    <dgm:cxn modelId="{96E4B22D-2DC3-41CA-A41E-218B7DB18D29}" type="presParOf" srcId="{EE2CE28C-84DF-4421-AB5B-CAC3093AE779}" destId="{AA8A5671-5F17-479A-826A-E265619A711D}" srcOrd="5" destOrd="0" presId="urn:microsoft.com/office/officeart/2005/8/layout/vProcess5"/>
    <dgm:cxn modelId="{F9284B11-ED3A-45F5-AA40-2A3C7CF543FA}" type="presParOf" srcId="{EE2CE28C-84DF-4421-AB5B-CAC3093AE779}" destId="{9B59CA07-5BB1-4430-A9C0-DD524A5F9F16}" srcOrd="6" destOrd="0" presId="urn:microsoft.com/office/officeart/2005/8/layout/vProcess5"/>
    <dgm:cxn modelId="{CFA8C8C7-9EBC-45AE-8855-FDA6D691EB3D}" type="presParOf" srcId="{EE2CE28C-84DF-4421-AB5B-CAC3093AE779}" destId="{37F567F4-111E-47D4-91D7-A95CD0C9D7CF}" srcOrd="7" destOrd="0" presId="urn:microsoft.com/office/officeart/2005/8/layout/vProcess5"/>
    <dgm:cxn modelId="{9DDBE555-8C17-42A1-BC94-E92231D5884A}" type="presParOf" srcId="{EE2CE28C-84DF-4421-AB5B-CAC3093AE779}" destId="{1A2E9387-0B87-4A7B-9C99-96EEAE51A6C3}" srcOrd="8" destOrd="0" presId="urn:microsoft.com/office/officeart/2005/8/layout/vProcess5"/>
    <dgm:cxn modelId="{F523C5A4-6437-479E-A2DD-E5AAEA91D78A}" type="presParOf" srcId="{EE2CE28C-84DF-4421-AB5B-CAC3093AE779}" destId="{33203863-EED8-44F2-91F7-B22A1E6125A3}" srcOrd="9" destOrd="0" presId="urn:microsoft.com/office/officeart/2005/8/layout/vProcess5"/>
    <dgm:cxn modelId="{4B64BEC8-CCA4-482B-ACCF-3F5675899EE6}" type="presParOf" srcId="{EE2CE28C-84DF-4421-AB5B-CAC3093AE779}" destId="{A0A3E372-3FE6-42DB-BB3B-C2ECB98C784B}" srcOrd="10" destOrd="0" presId="urn:microsoft.com/office/officeart/2005/8/layout/vProcess5"/>
    <dgm:cxn modelId="{C35CC0CE-E54B-4210-82E4-F23F6D4D9492}" type="presParOf" srcId="{EE2CE28C-84DF-4421-AB5B-CAC3093AE779}" destId="{2012938F-447B-4926-B1F4-AE063B54FBA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96FE2-826E-4817-B363-049257911B09}">
      <dsp:nvSpPr>
        <dsp:cNvPr id="0" name=""/>
        <dsp:cNvSpPr/>
      </dsp:nvSpPr>
      <dsp:spPr>
        <a:xfrm>
          <a:off x="0" y="0"/>
          <a:ext cx="7132320" cy="831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Focus on what we goals we have in common</a:t>
          </a:r>
        </a:p>
      </dsp:txBody>
      <dsp:txXfrm>
        <a:off x="24345" y="24345"/>
        <a:ext cx="6165137" cy="782525"/>
      </dsp:txXfrm>
    </dsp:sp>
    <dsp:sp modelId="{8603A612-AAD9-4324-B2A8-B4F7B6F4B07F}">
      <dsp:nvSpPr>
        <dsp:cNvPr id="0" name=""/>
        <dsp:cNvSpPr/>
      </dsp:nvSpPr>
      <dsp:spPr>
        <a:xfrm>
          <a:off x="597331" y="982345"/>
          <a:ext cx="7132320" cy="831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can learn from models for inclusion that already exist.</a:t>
          </a:r>
          <a:endParaRPr lang="en-US" sz="2100" kern="1200"/>
        </a:p>
      </dsp:txBody>
      <dsp:txXfrm>
        <a:off x="621676" y="1006690"/>
        <a:ext cx="5946008" cy="782525"/>
      </dsp:txXfrm>
    </dsp:sp>
    <dsp:sp modelId="{955BA238-0ECC-4E44-AB13-6151A1AE4142}">
      <dsp:nvSpPr>
        <dsp:cNvPr id="0" name=""/>
        <dsp:cNvSpPr/>
      </dsp:nvSpPr>
      <dsp:spPr>
        <a:xfrm>
          <a:off x="1185748" y="1964690"/>
          <a:ext cx="7132320" cy="831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Seek to understand</a:t>
          </a:r>
        </a:p>
      </dsp:txBody>
      <dsp:txXfrm>
        <a:off x="1210093" y="1989035"/>
        <a:ext cx="5954923" cy="782525"/>
      </dsp:txXfrm>
    </dsp:sp>
    <dsp:sp modelId="{034B9788-A443-42B6-9279-25B61D92DF55}">
      <dsp:nvSpPr>
        <dsp:cNvPr id="0" name=""/>
        <dsp:cNvSpPr/>
      </dsp:nvSpPr>
      <dsp:spPr>
        <a:xfrm>
          <a:off x="1783080" y="2947035"/>
          <a:ext cx="7132320" cy="831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10+1 academic and professional matters (not everything is union)</a:t>
          </a:r>
        </a:p>
      </dsp:txBody>
      <dsp:txXfrm>
        <a:off x="1807425" y="2971380"/>
        <a:ext cx="5946008" cy="782525"/>
      </dsp:txXfrm>
    </dsp:sp>
    <dsp:sp modelId="{AA8A5671-5F17-479A-826A-E265619A711D}">
      <dsp:nvSpPr>
        <dsp:cNvPr id="0" name=""/>
        <dsp:cNvSpPr/>
      </dsp:nvSpPr>
      <dsp:spPr>
        <a:xfrm>
          <a:off x="6592030" y="636635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713595" y="636635"/>
        <a:ext cx="297159" cy="406567"/>
      </dsp:txXfrm>
    </dsp:sp>
    <dsp:sp modelId="{9B59CA07-5BB1-4430-A9C0-DD524A5F9F16}">
      <dsp:nvSpPr>
        <dsp:cNvPr id="0" name=""/>
        <dsp:cNvSpPr/>
      </dsp:nvSpPr>
      <dsp:spPr>
        <a:xfrm>
          <a:off x="7189362" y="1618980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64328"/>
            <a:satOff val="-20928"/>
            <a:lumOff val="-147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464328"/>
              <a:satOff val="-20928"/>
              <a:lumOff val="-14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310927" y="1618980"/>
        <a:ext cx="297159" cy="406567"/>
      </dsp:txXfrm>
    </dsp:sp>
    <dsp:sp modelId="{37F567F4-111E-47D4-91D7-A95CD0C9D7CF}">
      <dsp:nvSpPr>
        <dsp:cNvPr id="0" name=""/>
        <dsp:cNvSpPr/>
      </dsp:nvSpPr>
      <dsp:spPr>
        <a:xfrm>
          <a:off x="7777778" y="2601325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899343" y="2601325"/>
        <a:ext cx="297159" cy="406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Opportunities for Collaboration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Briseida Ramirez, Mt. San Antonio College</a:t>
            </a:r>
          </a:p>
          <a:p>
            <a:r>
              <a:rPr lang="en-US" dirty="0"/>
              <a:t>Katie </a:t>
            </a:r>
            <a:r>
              <a:rPr lang="en-US" dirty="0" err="1"/>
              <a:t>Oesau</a:t>
            </a:r>
            <a:r>
              <a:rPr lang="en-US" dirty="0"/>
              <a:t>, Yuba College</a:t>
            </a:r>
          </a:p>
          <a:p>
            <a:r>
              <a:rPr lang="en-US" dirty="0"/>
              <a:t>Carrie Roberson, ASCCC North Representative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467" y="381439"/>
            <a:ext cx="8706889" cy="201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2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A4084-1462-4FD3-B4F9-07856210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What has worked for you?</a:t>
            </a:r>
          </a:p>
        </p:txBody>
      </p:sp>
      <p:sp>
        <p:nvSpPr>
          <p:cNvPr id="73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Content Placeholder 9">
            <a:extLst>
              <a:ext uri="{FF2B5EF4-FFF2-40B4-BE49-F238E27FC236}">
                <a16:creationId xmlns:a16="http://schemas.microsoft.com/office/drawing/2014/main" id="{7A0E9E63-0504-4852-AB27-3355CCFDD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>
                <a:solidFill>
                  <a:srgbClr val="FEFFFF"/>
                </a:solidFill>
              </a:rPr>
              <a:t>Can you offer suggestions that have worked for you?</a:t>
            </a:r>
          </a:p>
        </p:txBody>
      </p:sp>
      <p:pic>
        <p:nvPicPr>
          <p:cNvPr id="5" name="Content Placeholder 4" descr="A picture containing cup, coffee, table, indoor&#10;&#10;Description automatically generated">
            <a:extLst>
              <a:ext uri="{FF2B5EF4-FFF2-40B4-BE49-F238E27FC236}">
                <a16:creationId xmlns:a16="http://schemas.microsoft.com/office/drawing/2014/main" id="{1CB0DA15-7D94-48AC-98F5-42AE2608A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0443" r="5832" b="-1"/>
          <a:stretch/>
        </p:blipFill>
        <p:spPr>
          <a:xfrm>
            <a:off x="5685435" y="967417"/>
            <a:ext cx="5445619" cy="49304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C83414-259D-4E88-881B-7BEEF00B992F}"/>
              </a:ext>
            </a:extLst>
          </p:cNvPr>
          <p:cNvSpPr txBox="1"/>
          <p:nvPr/>
        </p:nvSpPr>
        <p:spPr>
          <a:xfrm>
            <a:off x="8280595" y="5697830"/>
            <a:ext cx="285045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tanveernaseer.com/3-strategies-to-use-reflection-to-increase-leadership-self-awareness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3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3ADA-DD21-4A89-8B37-0AEF7EAE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Bargaining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D336B-1ACE-49B1-8BCE-87F0FC93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Pay parity </a:t>
            </a:r>
          </a:p>
          <a:p>
            <a:r>
              <a:rPr lang="en-US" sz="2400" dirty="0"/>
              <a:t>Equal pay for equal work </a:t>
            </a:r>
          </a:p>
          <a:p>
            <a:r>
              <a:rPr lang="en-US" sz="2400" dirty="0"/>
              <a:t>In order to build awareness and improve conditions among the faculty, tenure-track and non-tenure track faculty should be recognized as part of the same community – as one faculty.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0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181" y="624110"/>
            <a:ext cx="5645879" cy="12808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 are alike </a:t>
            </a:r>
            <a:br>
              <a:rPr lang="en-US" dirty="0"/>
            </a:br>
            <a:r>
              <a:rPr lang="en-US" dirty="0"/>
              <a:t>in some areas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icture 3" descr="Organizing Persuasive Speeche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9" r="25649" b="2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157" y="1863190"/>
            <a:ext cx="5168453" cy="4640606"/>
          </a:xfrm>
        </p:spPr>
        <p:txBody>
          <a:bodyPr>
            <a:normAutofit/>
          </a:bodyPr>
          <a:lstStyle/>
          <a:p>
            <a:r>
              <a:rPr lang="en-US" sz="2400" dirty="0"/>
              <a:t>Passion for teaching</a:t>
            </a:r>
          </a:p>
          <a:p>
            <a:r>
              <a:rPr lang="en-US" sz="2400" dirty="0"/>
              <a:t>Equity </a:t>
            </a:r>
          </a:p>
          <a:p>
            <a:r>
              <a:rPr lang="en-US" sz="2400" dirty="0"/>
              <a:t>Just as qualified to teach or work in our areas</a:t>
            </a:r>
          </a:p>
          <a:p>
            <a:r>
              <a:rPr lang="en-US" sz="2400" dirty="0"/>
              <a:t>Love of students and the community</a:t>
            </a:r>
          </a:p>
          <a:p>
            <a:r>
              <a:rPr lang="en-US" sz="2400" dirty="0"/>
              <a:t>Ideas for how to best serve the students in our colleges</a:t>
            </a:r>
          </a:p>
          <a:p>
            <a:r>
              <a:rPr lang="en-US" sz="2400" dirty="0"/>
              <a:t>Opportunities to serve on committees (at some colleges)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0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We differ in other areas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6329" y="942108"/>
            <a:ext cx="6786875" cy="4969114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Employment insecurity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Connection to the college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Compensation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Perceived value to the college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Other- what else?: </a:t>
            </a:r>
          </a:p>
          <a:p>
            <a:pPr lvl="1"/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Local college/district culture</a:t>
            </a:r>
          </a:p>
          <a:p>
            <a:pPr lvl="1"/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Academic senate involvement</a:t>
            </a:r>
          </a:p>
          <a:p>
            <a:pPr lvl="1"/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Department role in decision-making (10+1)</a:t>
            </a:r>
          </a:p>
          <a:p>
            <a:pPr lvl="1"/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Mentoring/support</a:t>
            </a:r>
          </a:p>
        </p:txBody>
      </p:sp>
    </p:spTree>
    <p:extLst>
      <p:ext uri="{BB962C8B-B14F-4D97-AF65-F5344CB8AC3E}">
        <p14:creationId xmlns:p14="http://schemas.microsoft.com/office/powerpoint/2010/main" val="69152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Creating connections</a:t>
            </a:r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964" y="1093380"/>
            <a:ext cx="7142536" cy="5067390"/>
          </a:xfrm>
        </p:spPr>
        <p:txBody>
          <a:bodyPr anchor="ctr">
            <a:normAutofit/>
          </a:bodyPr>
          <a:lstStyle/>
          <a:p>
            <a:r>
              <a:rPr lang="en-US" dirty="0"/>
              <a:t>The more we know about resources the more we can share</a:t>
            </a:r>
          </a:p>
          <a:p>
            <a:r>
              <a:rPr lang="en-US" dirty="0"/>
              <a:t>How do we initiate these connections as Part Time Faculty?</a:t>
            </a:r>
          </a:p>
          <a:p>
            <a:r>
              <a:rPr lang="en-US" dirty="0"/>
              <a:t>Providing leadership opportunities</a:t>
            </a:r>
          </a:p>
          <a:p>
            <a:r>
              <a:rPr lang="en-US" dirty="0"/>
              <a:t>Part time faculty handbook </a:t>
            </a:r>
          </a:p>
          <a:p>
            <a:r>
              <a:rPr lang="en-US" dirty="0"/>
              <a:t>Santa Monica College created an adjunct survey in 2014 which resulted in an Adjunct Committee that “provides the Academic Senate with input on both campus issues relevant to adjunct faculty; fosters respect and inclusion, collegiality, and professionalism among all faculty, full and part-time; and interacts with adjunct faculty statewide on both faculty and adjunct-specific issues.”</a:t>
            </a:r>
          </a:p>
        </p:txBody>
      </p:sp>
    </p:spTree>
    <p:extLst>
      <p:ext uri="{BB962C8B-B14F-4D97-AF65-F5344CB8AC3E}">
        <p14:creationId xmlns:p14="http://schemas.microsoft.com/office/powerpoint/2010/main" val="3772190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2500">
                <a:solidFill>
                  <a:schemeClr val="bg1"/>
                </a:solidFill>
              </a:rPr>
              <a:t>Challenges for Collaboration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578" y="589721"/>
            <a:ext cx="6798033" cy="565677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Pay for PT work</a:t>
            </a:r>
          </a:p>
          <a:p>
            <a:r>
              <a:rPr lang="en-US" sz="2000" dirty="0"/>
              <a:t>Internal competitiveness </a:t>
            </a:r>
          </a:p>
          <a:p>
            <a:r>
              <a:rPr lang="en-US" sz="2000" dirty="0"/>
              <a:t>Lack of respect </a:t>
            </a:r>
          </a:p>
          <a:p>
            <a:r>
              <a:rPr lang="en-US" sz="2000" dirty="0"/>
              <a:t>“Someone Calculated How Many Adjunct Professors Are On Public Assistance, And The Number Is Startling” (Huffington Post);</a:t>
            </a:r>
          </a:p>
          <a:p>
            <a:r>
              <a:rPr lang="en-US" sz="2000" dirty="0"/>
              <a:t>“When a College Contracts ‘</a:t>
            </a:r>
            <a:r>
              <a:rPr lang="en-US" sz="2000" dirty="0" err="1"/>
              <a:t>Adjunctivitis</a:t>
            </a:r>
            <a:r>
              <a:rPr lang="en-US" sz="2000" dirty="0"/>
              <a:t>,’ It’s the Students Who Lose” (PBS NEWSHOUR);</a:t>
            </a:r>
          </a:p>
          <a:p>
            <a:r>
              <a:rPr lang="en-US" sz="2000" dirty="0"/>
              <a:t>“Are Adjunct Professors the Fast-food Workers of the Academic World?” (The Guardian).</a:t>
            </a:r>
          </a:p>
          <a:p>
            <a:r>
              <a:rPr lang="en-US" sz="2000" dirty="0"/>
              <a:t>Freeway flyers, part-time instructors are forced to travel between campuses to make ends meet. </a:t>
            </a:r>
          </a:p>
        </p:txBody>
      </p:sp>
    </p:spTree>
    <p:extLst>
      <p:ext uri="{BB962C8B-B14F-4D97-AF65-F5344CB8AC3E}">
        <p14:creationId xmlns:p14="http://schemas.microsoft.com/office/powerpoint/2010/main" val="305566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AD65-0D3C-4D59-BD41-853DC10E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F6AF-1680-4A07-9C56-F6563CE2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Part time</a:t>
            </a:r>
          </a:p>
          <a:p>
            <a:r>
              <a:rPr lang="en-US" dirty="0"/>
              <a:t>Adjunct </a:t>
            </a:r>
          </a:p>
          <a:p>
            <a:r>
              <a:rPr lang="en-US" dirty="0"/>
              <a:t>Associate </a:t>
            </a:r>
          </a:p>
        </p:txBody>
      </p:sp>
    </p:spTree>
    <p:extLst>
      <p:ext uri="{BB962C8B-B14F-4D97-AF65-F5344CB8AC3E}">
        <p14:creationId xmlns:p14="http://schemas.microsoft.com/office/powerpoint/2010/main" val="414720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9250841" cy="128089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/>
              <a:t>Initiating Collaboration as PT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955" y="1840231"/>
            <a:ext cx="4529007" cy="448627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Disseminating information to other PT faculty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Creating a “WHY” statement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</a:rPr>
              <a:t>Where are we today?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</a:rPr>
              <a:t>Where do we want to be?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</a:rPr>
              <a:t>How do we get there?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</a:rPr>
              <a:t>Adjunct academy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4535">
            <a:off x="6483506" y="2958419"/>
            <a:ext cx="5451627" cy="245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1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Common goals bring us together 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5111352C-5E14-40B9-BB23-334CAB359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63534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8536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Creating Opportunities for Collaboration</vt:lpstr>
      <vt:lpstr>Collective Bargaining  </vt:lpstr>
      <vt:lpstr>We are alike  in some areas </vt:lpstr>
      <vt:lpstr>We differ in other areas</vt:lpstr>
      <vt:lpstr>Creating connections</vt:lpstr>
      <vt:lpstr>Challenges for Collaboration</vt:lpstr>
      <vt:lpstr>What is in a name?</vt:lpstr>
      <vt:lpstr>Initiating Collaboration as PT Faculty</vt:lpstr>
      <vt:lpstr>Common goals bring us together </vt:lpstr>
      <vt:lpstr>What has worked for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Opportunities for Collaboration</dc:title>
  <dc:creator>briseida ramirez</dc:creator>
  <cp:lastModifiedBy>Silvester Henderson</cp:lastModifiedBy>
  <cp:revision>18</cp:revision>
  <dcterms:created xsi:type="dcterms:W3CDTF">2020-01-14T03:53:25Z</dcterms:created>
  <dcterms:modified xsi:type="dcterms:W3CDTF">2020-01-17T00:59:29Z</dcterms:modified>
</cp:coreProperties>
</file>