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sldIdLst>
    <p:sldId id="256" r:id="rId2"/>
    <p:sldId id="261" r:id="rId3"/>
    <p:sldId id="262" r:id="rId4"/>
    <p:sldId id="268" r:id="rId5"/>
    <p:sldId id="263" r:id="rId6"/>
    <p:sldId id="264" r:id="rId7"/>
    <p:sldId id="257" r:id="rId8"/>
    <p:sldId id="259" r:id="rId9"/>
    <p:sldId id="266" r:id="rId10"/>
    <p:sldId id="267" r:id="rId11"/>
    <p:sldId id="275" r:id="rId12"/>
    <p:sldId id="258" r:id="rId13"/>
    <p:sldId id="269" r:id="rId14"/>
    <p:sldId id="271" r:id="rId15"/>
    <p:sldId id="270" r:id="rId16"/>
    <p:sldId id="272" r:id="rId17"/>
    <p:sldId id="260"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t>7/2/2021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248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593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7/2/2021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5156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048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7/2/2021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6337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7/2/2021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552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7/2/2021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9435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9185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7/2/2021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5260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624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7/2/2021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803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7/2/2021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09556562"/>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sccc.org/papers/work-based-learning-california-community-colleg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32BAE-A25B-4989-AC22-F74CEDBB9DEB}"/>
              </a:ext>
            </a:extLst>
          </p:cNvPr>
          <p:cNvSpPr>
            <a:spLocks noGrp="1"/>
          </p:cNvSpPr>
          <p:nvPr>
            <p:ph type="ctrTitle"/>
          </p:nvPr>
        </p:nvSpPr>
        <p:spPr>
          <a:xfrm>
            <a:off x="1756042" y="2327173"/>
            <a:ext cx="8679915" cy="907841"/>
          </a:xfrm>
        </p:spPr>
        <p:txBody>
          <a:bodyPr>
            <a:normAutofit fontScale="90000"/>
          </a:bodyPr>
          <a:lstStyle/>
          <a:p>
            <a:pPr algn="ctr"/>
            <a:r>
              <a:rPr lang="en-US" sz="4400" b="0" i="1" dirty="0">
                <a:solidFill>
                  <a:srgbClr val="201F1E"/>
                </a:solidFill>
                <a:effectLst/>
                <a:latin typeface="Calibri" panose="020F0502020204030204" pitchFamily="34" charset="0"/>
                <a:cs typeface="Calibri" panose="020F0502020204030204" pitchFamily="34" charset="0"/>
              </a:rPr>
              <a:t>Preview of Coming Attractions:</a:t>
            </a:r>
            <a:br>
              <a:rPr lang="en-US" sz="4400" b="0" i="1" dirty="0">
                <a:solidFill>
                  <a:srgbClr val="201F1E"/>
                </a:solidFill>
                <a:effectLst/>
                <a:latin typeface="Calibri" panose="020F0502020204030204" pitchFamily="34" charset="0"/>
                <a:cs typeface="Calibri" panose="020F0502020204030204" pitchFamily="34" charset="0"/>
              </a:rPr>
            </a:br>
            <a:br>
              <a:rPr lang="en-US" sz="3100" b="0" i="1" dirty="0">
                <a:solidFill>
                  <a:srgbClr val="201F1E"/>
                </a:solidFill>
                <a:effectLst/>
                <a:latin typeface="Calibri" panose="020F0502020204030204" pitchFamily="34" charset="0"/>
                <a:cs typeface="Calibri" panose="020F0502020204030204" pitchFamily="34" charset="0"/>
              </a:rPr>
            </a:br>
            <a:r>
              <a:rPr lang="en-US" b="0" i="0" dirty="0">
                <a:solidFill>
                  <a:srgbClr val="201F1E"/>
                </a:solidFill>
                <a:effectLst/>
                <a:latin typeface="Calibri" panose="020F0502020204030204" pitchFamily="34" charset="0"/>
                <a:cs typeface="Calibri" panose="020F0502020204030204" pitchFamily="34" charset="0"/>
              </a:rPr>
              <a:t> </a:t>
            </a:r>
            <a:r>
              <a:rPr lang="en-US" sz="4400" b="0" i="0" dirty="0">
                <a:solidFill>
                  <a:srgbClr val="201F1E"/>
                </a:solidFill>
                <a:effectLst/>
                <a:latin typeface="Calibri" panose="020F0502020204030204" pitchFamily="34" charset="0"/>
                <a:cs typeface="Calibri" panose="020F0502020204030204" pitchFamily="34" charset="0"/>
              </a:rPr>
              <a:t>Proposed Changes to </a:t>
            </a:r>
            <a:br>
              <a:rPr lang="en-US" sz="4400" b="0" i="0" dirty="0">
                <a:solidFill>
                  <a:srgbClr val="201F1E"/>
                </a:solidFill>
                <a:effectLst/>
                <a:latin typeface="Calibri" panose="020F0502020204030204" pitchFamily="34" charset="0"/>
                <a:cs typeface="Calibri" panose="020F0502020204030204" pitchFamily="34" charset="0"/>
              </a:rPr>
            </a:br>
            <a:r>
              <a:rPr lang="en-US" sz="4400" b="0" i="0" dirty="0">
                <a:solidFill>
                  <a:srgbClr val="201F1E"/>
                </a:solidFill>
                <a:effectLst/>
                <a:latin typeface="Calibri" panose="020F0502020204030204" pitchFamily="34" charset="0"/>
                <a:cs typeface="Calibri" panose="020F0502020204030204" pitchFamily="34" charset="0"/>
              </a:rPr>
              <a:t>Work Experience Education</a:t>
            </a:r>
            <a:endParaRPr lang="en-US" sz="540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E5EBDF41-701D-4ABF-92ED-B2632C2A61C7}"/>
              </a:ext>
            </a:extLst>
          </p:cNvPr>
          <p:cNvSpPr>
            <a:spLocks noGrp="1"/>
          </p:cNvSpPr>
          <p:nvPr>
            <p:ph type="subTitle" idx="1"/>
          </p:nvPr>
        </p:nvSpPr>
        <p:spPr>
          <a:xfrm>
            <a:off x="1594756" y="3794380"/>
            <a:ext cx="9002486" cy="2612571"/>
          </a:xfrm>
        </p:spPr>
        <p:txBody>
          <a:bodyPr>
            <a:normAutofit fontScale="25000" lnSpcReduction="20000"/>
          </a:bodyPr>
          <a:lstStyle/>
          <a:p>
            <a:r>
              <a:rPr lang="en-US" sz="9600" dirty="0">
                <a:solidFill>
                  <a:schemeClr val="tx2">
                    <a:lumMod val="75000"/>
                  </a:schemeClr>
                </a:solidFill>
                <a:latin typeface="Calibri" panose="020F0502020204030204" pitchFamily="34" charset="0"/>
                <a:cs typeface="Calibri" panose="020F0502020204030204" pitchFamily="34" charset="0"/>
              </a:rPr>
              <a:t>Brook Oliver, CIWEA/Sierra College</a:t>
            </a:r>
          </a:p>
          <a:p>
            <a:r>
              <a:rPr lang="en-US" sz="9600" dirty="0">
                <a:solidFill>
                  <a:schemeClr val="tx2">
                    <a:lumMod val="75000"/>
                  </a:schemeClr>
                </a:solidFill>
                <a:latin typeface="Calibri" panose="020F0502020204030204" pitchFamily="34" charset="0"/>
                <a:cs typeface="Calibri" panose="020F0502020204030204" pitchFamily="34" charset="0"/>
              </a:rPr>
              <a:t>Jan Young, </a:t>
            </a:r>
            <a:r>
              <a:rPr lang="en-US" sz="9600" dirty="0">
                <a:solidFill>
                  <a:schemeClr val="tx1"/>
                </a:solidFill>
                <a:latin typeface="Calibri" panose="020F0502020204030204" pitchFamily="34" charset="0"/>
                <a:cs typeface="Calibri" panose="020F0502020204030204" pitchFamily="34" charset="0"/>
              </a:rPr>
              <a:t>5C’s, ACCE</a:t>
            </a:r>
            <a:r>
              <a:rPr lang="en-US" sz="9600" dirty="0">
                <a:solidFill>
                  <a:schemeClr val="tx2">
                    <a:lumMod val="75000"/>
                  </a:schemeClr>
                </a:solidFill>
                <a:latin typeface="Calibri" panose="020F0502020204030204" pitchFamily="34" charset="0"/>
                <a:cs typeface="Calibri" panose="020F0502020204030204" pitchFamily="34" charset="0"/>
              </a:rPr>
              <a:t>/Glendale College </a:t>
            </a:r>
          </a:p>
          <a:p>
            <a:r>
              <a:rPr lang="en-US" sz="9600" dirty="0" err="1">
                <a:solidFill>
                  <a:schemeClr val="tx2">
                    <a:lumMod val="75000"/>
                  </a:schemeClr>
                </a:solidFill>
                <a:latin typeface="Calibri" panose="020F0502020204030204" pitchFamily="34" charset="0"/>
                <a:cs typeface="Calibri" panose="020F0502020204030204" pitchFamily="34" charset="0"/>
              </a:rPr>
              <a:t>Maniphone</a:t>
            </a:r>
            <a:r>
              <a:rPr lang="en-US" sz="9600" dirty="0">
                <a:solidFill>
                  <a:schemeClr val="tx2">
                    <a:lumMod val="75000"/>
                  </a:schemeClr>
                </a:solidFill>
                <a:latin typeface="Calibri" panose="020F0502020204030204" pitchFamily="34" charset="0"/>
                <a:cs typeface="Calibri" panose="020F0502020204030204" pitchFamily="34" charset="0"/>
              </a:rPr>
              <a:t> Dickerson, </a:t>
            </a:r>
            <a:r>
              <a:rPr lang="en-US" sz="9600" dirty="0">
                <a:solidFill>
                  <a:schemeClr val="tx1"/>
                </a:solidFill>
                <a:latin typeface="Calibri" panose="020F0502020204030204" pitchFamily="34" charset="0"/>
                <a:cs typeface="Calibri" panose="020F0502020204030204" pitchFamily="34" charset="0"/>
              </a:rPr>
              <a:t>CCCAOE</a:t>
            </a:r>
            <a:r>
              <a:rPr lang="en-US" sz="9600" dirty="0">
                <a:solidFill>
                  <a:schemeClr val="tx2">
                    <a:lumMod val="75000"/>
                  </a:schemeClr>
                </a:solidFill>
                <a:latin typeface="Calibri" panose="020F0502020204030204" pitchFamily="34" charset="0"/>
                <a:cs typeface="Calibri" panose="020F0502020204030204" pitchFamily="34" charset="0"/>
              </a:rPr>
              <a:t>/Evergreen Valley College</a:t>
            </a:r>
          </a:p>
          <a:p>
            <a:r>
              <a:rPr lang="en-US" sz="3200" dirty="0">
                <a:solidFill>
                  <a:schemeClr val="tx2">
                    <a:lumMod val="75000"/>
                  </a:schemeClr>
                </a:solidFill>
              </a:rPr>
              <a:t>                         </a:t>
            </a:r>
          </a:p>
          <a:p>
            <a:r>
              <a:rPr lang="en-US" sz="11200" dirty="0">
                <a:solidFill>
                  <a:schemeClr val="tx2">
                    <a:lumMod val="75000"/>
                  </a:schemeClr>
                </a:solidFill>
              </a:rPr>
              <a:t>                                    </a:t>
            </a:r>
          </a:p>
          <a:p>
            <a:r>
              <a:rPr lang="en-US" sz="2800" dirty="0">
                <a:solidFill>
                  <a:schemeClr val="tx2">
                    <a:lumMod val="75000"/>
                  </a:schemeClr>
                </a:solidFill>
              </a:rPr>
              <a:t>c</a:t>
            </a:r>
            <a:endParaRPr lang="en-US" sz="12800" dirty="0">
              <a:solidFill>
                <a:schemeClr val="tx2">
                  <a:lumMod val="75000"/>
                </a:schemeClr>
              </a:solidFill>
            </a:endParaRPr>
          </a:p>
          <a:p>
            <a:endParaRPr lang="en-US" sz="3200" dirty="0">
              <a:solidFill>
                <a:schemeClr val="tx2">
                  <a:lumMod val="75000"/>
                </a:schemeClr>
              </a:solidFill>
            </a:endParaRPr>
          </a:p>
          <a:p>
            <a:endParaRPr lang="en-US" sz="3200" dirty="0">
              <a:solidFill>
                <a:schemeClr val="tx2">
                  <a:lumMod val="75000"/>
                </a:schemeClr>
              </a:solidFill>
            </a:endParaRPr>
          </a:p>
          <a:p>
            <a:endParaRPr lang="en-US" sz="3200" dirty="0">
              <a:solidFill>
                <a:schemeClr val="tx2">
                  <a:lumMod val="75000"/>
                </a:schemeClr>
              </a:solidFill>
            </a:endParaRPr>
          </a:p>
          <a:p>
            <a:endParaRPr lang="en-US" sz="3200" dirty="0">
              <a:solidFill>
                <a:schemeClr val="tx2">
                  <a:lumMod val="75000"/>
                </a:schemeClr>
              </a:solidFill>
            </a:endParaRPr>
          </a:p>
          <a:p>
            <a:endParaRPr lang="en-US" sz="3200" dirty="0">
              <a:solidFill>
                <a:schemeClr val="tx2">
                  <a:lumMod val="75000"/>
                </a:schemeClr>
              </a:solidFill>
            </a:endParaRPr>
          </a:p>
          <a:p>
            <a:endParaRPr lang="en-US" sz="3200" dirty="0">
              <a:solidFill>
                <a:schemeClr val="tx2">
                  <a:lumMod val="75000"/>
                </a:schemeClr>
              </a:solidFill>
            </a:endParaRPr>
          </a:p>
          <a:p>
            <a:endParaRPr lang="en-US" sz="3200" dirty="0">
              <a:solidFill>
                <a:schemeClr val="tx2">
                  <a:lumMod val="75000"/>
                </a:schemeClr>
              </a:solidFill>
            </a:endParaRPr>
          </a:p>
          <a:p>
            <a:r>
              <a:rPr lang="en-US" sz="3200" dirty="0" err="1">
                <a:solidFill>
                  <a:schemeClr val="tx2">
                    <a:lumMod val="75000"/>
                  </a:schemeClr>
                </a:solidFill>
              </a:rPr>
              <a:t>si</a:t>
            </a:r>
            <a:endParaRPr lang="en-US" sz="3200" dirty="0">
              <a:solidFill>
                <a:schemeClr val="tx2">
                  <a:lumMod val="75000"/>
                </a:schemeClr>
              </a:solidFill>
            </a:endParaRPr>
          </a:p>
          <a:p>
            <a:endParaRPr lang="en-US" dirty="0">
              <a:solidFill>
                <a:schemeClr val="tx2">
                  <a:lumMod val="75000"/>
                </a:schemeClr>
              </a:solidFill>
            </a:endParaRPr>
          </a:p>
        </p:txBody>
      </p:sp>
      <p:sp>
        <p:nvSpPr>
          <p:cNvPr id="4" name="TextBox 3">
            <a:extLst>
              <a:ext uri="{FF2B5EF4-FFF2-40B4-BE49-F238E27FC236}">
                <a16:creationId xmlns:a16="http://schemas.microsoft.com/office/drawing/2014/main" id="{D5030D6C-458A-457D-8EB4-58DFAD0FA227}"/>
              </a:ext>
            </a:extLst>
          </p:cNvPr>
          <p:cNvSpPr txBox="1"/>
          <p:nvPr/>
        </p:nvSpPr>
        <p:spPr>
          <a:xfrm>
            <a:off x="6325299" y="5452844"/>
            <a:ext cx="4110658" cy="954107"/>
          </a:xfrm>
          <a:prstGeom prst="rect">
            <a:avLst/>
          </a:prstGeom>
          <a:noFill/>
        </p:spPr>
        <p:txBody>
          <a:bodyPr wrap="square" rtlCol="0">
            <a:spAutoFit/>
          </a:bodyPr>
          <a:lstStyle/>
          <a:p>
            <a:r>
              <a:rPr lang="en-US" sz="2800" dirty="0">
                <a:solidFill>
                  <a:schemeClr val="tx2">
                    <a:lumMod val="75000"/>
                  </a:schemeClr>
                </a:solidFill>
                <a:latin typeface="Calibri" panose="020F0502020204030204" pitchFamily="34" charset="0"/>
                <a:cs typeface="Calibri" panose="020F0502020204030204" pitchFamily="34" charset="0"/>
              </a:rPr>
              <a:t>Curriculum Institute </a:t>
            </a:r>
          </a:p>
          <a:p>
            <a:r>
              <a:rPr lang="en-US" sz="2800" dirty="0">
                <a:solidFill>
                  <a:schemeClr val="tx2">
                    <a:lumMod val="75000"/>
                  </a:schemeClr>
                </a:solidFill>
                <a:latin typeface="Calibri" panose="020F0502020204030204" pitchFamily="34" charset="0"/>
                <a:cs typeface="Calibri" panose="020F0502020204030204" pitchFamily="34" charset="0"/>
              </a:rPr>
              <a:t>July 2021</a:t>
            </a:r>
            <a:endParaRPr lang="en-US" sz="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687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65747B-0D1C-436D-BB7C-B2F9568D5947}"/>
              </a:ext>
            </a:extLst>
          </p:cNvPr>
          <p:cNvSpPr/>
          <p:nvPr/>
        </p:nvSpPr>
        <p:spPr>
          <a:xfrm>
            <a:off x="4882392" y="1530967"/>
            <a:ext cx="5727863" cy="4228273"/>
          </a:xfrm>
          <a:prstGeom prst="rect">
            <a:avLst/>
          </a:prstGeom>
        </p:spPr>
        <p:txBody>
          <a:bodyPr wrap="square">
            <a:spAutoFit/>
          </a:bodyPr>
          <a:lstStyle/>
          <a:p>
            <a:pPr marL="285750" indent="-285750">
              <a:lnSpc>
                <a:spcPct val="107000"/>
              </a:lnSpc>
              <a:buSzPts val="1000"/>
              <a:buFont typeface="Arial" panose="020B0604020202020204" pitchFamily="34" charset="0"/>
              <a:buChar char="•"/>
              <a:tabLst>
                <a:tab pos="3200400" algn="l"/>
              </a:tabLst>
            </a:pPr>
            <a:r>
              <a:rPr lang="en-US" dirty="0">
                <a:latin typeface="Calibri" panose="020F0502020204030204" pitchFamily="34" charset="0"/>
                <a:ea typeface="Calibri" panose="020F0502020204030204" pitchFamily="34" charset="0"/>
                <a:cs typeface="Times New Roman" panose="02020603050405020304" pitchFamily="18" charset="0"/>
              </a:rPr>
              <a:t>Whether paid or unpaid, credit or noncredit, this type of experience is important for:</a:t>
            </a:r>
          </a:p>
          <a:p>
            <a:pPr marL="742950" lvl="1" indent="-285750">
              <a:lnSpc>
                <a:spcPct val="107000"/>
              </a:lnSpc>
              <a:buSzPts val="1000"/>
              <a:buFont typeface="Arial" panose="020B0604020202020204" pitchFamily="34" charset="0"/>
              <a:buChar char="•"/>
              <a:tabLst>
                <a:tab pos="3200400" algn="l"/>
              </a:tabLst>
            </a:pPr>
            <a:r>
              <a:rPr lang="en-US" dirty="0">
                <a:latin typeface="Calibri" panose="020F0502020204030204" pitchFamily="34" charset="0"/>
                <a:ea typeface="Calibri" panose="020F0502020204030204" pitchFamily="34" charset="0"/>
                <a:cs typeface="Times New Roman" panose="02020603050405020304" pitchFamily="18" charset="0"/>
              </a:rPr>
              <a:t>career exploration</a:t>
            </a:r>
          </a:p>
          <a:p>
            <a:pPr marL="742950" lvl="1" indent="-285750">
              <a:lnSpc>
                <a:spcPct val="107000"/>
              </a:lnSpc>
              <a:buSzPts val="1000"/>
              <a:buFont typeface="Arial" panose="020B0604020202020204" pitchFamily="34" charset="0"/>
              <a:buChar char="•"/>
              <a:tabLst>
                <a:tab pos="3200400" algn="l"/>
              </a:tabLst>
            </a:pPr>
            <a:r>
              <a:rPr lang="en-US" dirty="0">
                <a:latin typeface="Calibri" panose="020F0502020204030204" pitchFamily="34" charset="0"/>
                <a:ea typeface="Calibri" panose="020F0502020204030204" pitchFamily="34" charset="0"/>
                <a:cs typeface="Times New Roman" panose="02020603050405020304" pitchFamily="18" charset="0"/>
              </a:rPr>
              <a:t>preparation for world of work</a:t>
            </a:r>
          </a:p>
          <a:p>
            <a:pPr marL="742950" lvl="1" indent="-285750">
              <a:lnSpc>
                <a:spcPct val="107000"/>
              </a:lnSpc>
              <a:buSzPts val="1000"/>
              <a:buFont typeface="Arial" panose="020B0604020202020204" pitchFamily="34" charset="0"/>
              <a:buChar char="•"/>
              <a:tabLst>
                <a:tab pos="3200400" algn="l"/>
              </a:tabLst>
            </a:pPr>
            <a:r>
              <a:rPr lang="en-US" dirty="0">
                <a:latin typeface="Calibri" panose="020F0502020204030204" pitchFamily="34" charset="0"/>
                <a:ea typeface="Calibri" panose="020F0502020204030204" pitchFamily="34" charset="0"/>
                <a:cs typeface="Times New Roman" panose="02020603050405020304" pitchFamily="18" charset="0"/>
              </a:rPr>
              <a:t>building students’ resumes</a:t>
            </a:r>
          </a:p>
          <a:p>
            <a:pPr marL="285750" indent="-285750">
              <a:lnSpc>
                <a:spcPct val="107000"/>
              </a:lnSpc>
              <a:buSzPts val="1000"/>
              <a:buFont typeface="Arial" panose="020B0604020202020204" pitchFamily="34" charset="0"/>
              <a:buChar char="•"/>
              <a:tabLst>
                <a:tab pos="3200400" algn="l"/>
              </a:tabLst>
            </a:pPr>
            <a:r>
              <a:rPr lang="en-US" dirty="0">
                <a:latin typeface="Calibri" panose="020F0502020204030204" pitchFamily="34" charset="0"/>
                <a:ea typeface="Calibri" panose="020F0502020204030204" pitchFamily="34" charset="0"/>
                <a:cs typeface="Times New Roman" panose="02020603050405020304" pitchFamily="18" charset="0"/>
              </a:rPr>
              <a:t>This change directly supports current initiatives including:</a:t>
            </a:r>
          </a:p>
          <a:p>
            <a:pPr marL="742950" lvl="1" indent="-285750">
              <a:lnSpc>
                <a:spcPct val="107000"/>
              </a:lnSpc>
              <a:buSzPts val="1000"/>
              <a:buFont typeface="Arial" panose="020B0604020202020204" pitchFamily="34" charset="0"/>
              <a:buChar char="•"/>
              <a:tabLst>
                <a:tab pos="3200400" algn="l"/>
              </a:tabLst>
            </a:pPr>
            <a:r>
              <a:rPr lang="en-US" dirty="0">
                <a:latin typeface="Calibri" panose="020F0502020204030204" pitchFamily="34" charset="0"/>
                <a:ea typeface="Calibri" panose="020F0502020204030204" pitchFamily="34" charset="0"/>
                <a:cs typeface="Times New Roman" panose="02020603050405020304" pitchFamily="18" charset="0"/>
              </a:rPr>
              <a:t>Competency-based model education</a:t>
            </a:r>
          </a:p>
          <a:p>
            <a:pPr marL="742950" lvl="1" indent="-285750">
              <a:lnSpc>
                <a:spcPct val="107000"/>
              </a:lnSpc>
              <a:buSzPts val="1000"/>
              <a:buFont typeface="Arial" panose="020B0604020202020204" pitchFamily="34" charset="0"/>
              <a:buChar char="•"/>
              <a:tabLst>
                <a:tab pos="3200400" algn="l"/>
              </a:tabLst>
            </a:pPr>
            <a:r>
              <a:rPr lang="en-US" dirty="0">
                <a:latin typeface="Calibri" panose="020F0502020204030204" pitchFamily="34" charset="0"/>
                <a:ea typeface="Calibri" panose="020F0502020204030204" pitchFamily="34" charset="0"/>
                <a:cs typeface="Times New Roman" panose="02020603050405020304" pitchFamily="18" charset="0"/>
              </a:rPr>
              <a:t>Increasing access and equity for all learners, all programs. </a:t>
            </a:r>
          </a:p>
          <a:p>
            <a:pPr marL="285750" indent="-285750">
              <a:lnSpc>
                <a:spcPct val="107000"/>
              </a:lnSpc>
              <a:buSzPts val="1000"/>
              <a:buFont typeface="Arial" panose="020B0604020202020204" pitchFamily="34" charset="0"/>
              <a:buChar char="•"/>
              <a:tabLst>
                <a:tab pos="3200400" algn="l"/>
              </a:tabLst>
            </a:pPr>
            <a:r>
              <a:rPr lang="en-US" b="1" dirty="0">
                <a:latin typeface="Calibri" panose="020F0502020204030204" pitchFamily="34" charset="0"/>
                <a:ea typeface="Calibri" panose="020F0502020204030204" pitchFamily="34" charset="0"/>
                <a:cs typeface="Times New Roman" panose="02020603050405020304" pitchFamily="18" charset="0"/>
              </a:rPr>
              <a:t>Proposed change:  Set uniform hour expectations for consistency at 60 hours/unit (credit) and 60 hours/enrollment (noncredit)</a:t>
            </a:r>
          </a:p>
          <a:p>
            <a:pPr marL="742950" lvl="1" indent="-285750">
              <a:lnSpc>
                <a:spcPct val="107000"/>
              </a:lnSpc>
              <a:buSzPts val="1000"/>
              <a:buFont typeface="Arial" panose="020B0604020202020204" pitchFamily="34" charset="0"/>
              <a:buChar char="•"/>
              <a:tabLst>
                <a:tab pos="3200400" algn="l"/>
              </a:tabLs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9B21391-FEEE-419C-BA6A-96DC2704265C}"/>
              </a:ext>
            </a:extLst>
          </p:cNvPr>
          <p:cNvSpPr txBox="1"/>
          <p:nvPr/>
        </p:nvSpPr>
        <p:spPr>
          <a:xfrm>
            <a:off x="889233" y="2767280"/>
            <a:ext cx="3473042" cy="1323439"/>
          </a:xfrm>
          <a:prstGeom prst="rect">
            <a:avLst/>
          </a:prstGeom>
          <a:noFill/>
        </p:spPr>
        <p:txBody>
          <a:bodyPr wrap="square" rtlCol="0">
            <a:spAutoFit/>
          </a:bodyPr>
          <a:lstStyle/>
          <a:p>
            <a:pPr algn="ctr"/>
            <a:r>
              <a:rPr lang="en-US" sz="4000" b="1" dirty="0">
                <a:latin typeface="Calibri" panose="020F0502020204030204" pitchFamily="34" charset="0"/>
                <a:cs typeface="Calibri" panose="020F0502020204030204" pitchFamily="34" charset="0"/>
              </a:rPr>
              <a:t>Additional Factors</a:t>
            </a:r>
          </a:p>
        </p:txBody>
      </p:sp>
    </p:spTree>
    <p:extLst>
      <p:ext uri="{BB962C8B-B14F-4D97-AF65-F5344CB8AC3E}">
        <p14:creationId xmlns:p14="http://schemas.microsoft.com/office/powerpoint/2010/main" val="221535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65747B-0D1C-436D-BB7C-B2F9568D5947}"/>
              </a:ext>
            </a:extLst>
          </p:cNvPr>
          <p:cNvSpPr/>
          <p:nvPr/>
        </p:nvSpPr>
        <p:spPr>
          <a:xfrm>
            <a:off x="4949017" y="2420200"/>
            <a:ext cx="5727863" cy="1857368"/>
          </a:xfrm>
          <a:prstGeom prst="rect">
            <a:avLst/>
          </a:prstGeom>
        </p:spPr>
        <p:txBody>
          <a:bodyPr wrap="square">
            <a:spAutoFit/>
          </a:bodyPr>
          <a:lstStyle/>
          <a:p>
            <a:pPr marL="285750"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Barriers to allowing noncredit work experience were:</a:t>
            </a:r>
          </a:p>
          <a:p>
            <a:pPr marL="742950" lvl="1"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Tradition/past practice/lack of critical mass</a:t>
            </a:r>
          </a:p>
          <a:p>
            <a:pPr marL="742950" lvl="1"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Ambiguity in Title 5 language</a:t>
            </a:r>
          </a:p>
          <a:p>
            <a:pPr marL="742950" lvl="1"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US Labor Code </a:t>
            </a:r>
          </a:p>
          <a:p>
            <a:pPr marL="742950" lvl="1"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Apportionment questions</a:t>
            </a:r>
          </a:p>
          <a:p>
            <a:pPr marL="285750" indent="-285750">
              <a:lnSpc>
                <a:spcPct val="107000"/>
              </a:lnSpc>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9B21391-FEEE-419C-BA6A-96DC2704265C}"/>
              </a:ext>
            </a:extLst>
          </p:cNvPr>
          <p:cNvSpPr txBox="1"/>
          <p:nvPr/>
        </p:nvSpPr>
        <p:spPr>
          <a:xfrm>
            <a:off x="906011" y="2309384"/>
            <a:ext cx="3473042" cy="2554545"/>
          </a:xfrm>
          <a:prstGeom prst="rect">
            <a:avLst/>
          </a:prstGeom>
          <a:noFill/>
        </p:spPr>
        <p:txBody>
          <a:bodyPr wrap="square" rtlCol="0">
            <a:spAutoFit/>
          </a:bodyPr>
          <a:lstStyle/>
          <a:p>
            <a:pPr algn="ctr"/>
            <a:r>
              <a:rPr lang="en-US" sz="4000" b="1" dirty="0">
                <a:latin typeface="Calibri" panose="020F0502020204030204" pitchFamily="34" charset="0"/>
                <a:cs typeface="Calibri" panose="020F0502020204030204" pitchFamily="34" charset="0"/>
              </a:rPr>
              <a:t>Allowing work experience offered as noncredit</a:t>
            </a:r>
          </a:p>
        </p:txBody>
      </p:sp>
    </p:spTree>
    <p:extLst>
      <p:ext uri="{BB962C8B-B14F-4D97-AF65-F5344CB8AC3E}">
        <p14:creationId xmlns:p14="http://schemas.microsoft.com/office/powerpoint/2010/main" val="3076053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4CE7-7325-4A30-B407-812C51CF852B}"/>
              </a:ext>
            </a:extLst>
          </p:cNvPr>
          <p:cNvSpPr>
            <a:spLocks noGrp="1"/>
          </p:cNvSpPr>
          <p:nvPr>
            <p:ph type="title"/>
          </p:nvPr>
        </p:nvSpPr>
        <p:spPr/>
        <p:txBody>
          <a:bodyPr/>
          <a:lstStyle/>
          <a:p>
            <a:r>
              <a:rPr lang="en-US" b="1" dirty="0">
                <a:solidFill>
                  <a:schemeClr val="tx1"/>
                </a:solidFill>
                <a:latin typeface="Calibri" panose="020F0502020204030204" pitchFamily="34" charset="0"/>
                <a:cs typeface="Calibri" panose="020F0502020204030204" pitchFamily="34" charset="0"/>
              </a:rPr>
              <a:t>SENATE Resolution:  Fall Plenary 2017</a:t>
            </a:r>
          </a:p>
        </p:txBody>
      </p:sp>
      <p:sp>
        <p:nvSpPr>
          <p:cNvPr id="3" name="Content Placeholder 2">
            <a:extLst>
              <a:ext uri="{FF2B5EF4-FFF2-40B4-BE49-F238E27FC236}">
                <a16:creationId xmlns:a16="http://schemas.microsoft.com/office/drawing/2014/main" id="{8BE84BE6-1721-46BD-AE22-E8AEC560E9AF}"/>
              </a:ext>
            </a:extLst>
          </p:cNvPr>
          <p:cNvSpPr>
            <a:spLocks noGrp="1"/>
          </p:cNvSpPr>
          <p:nvPr>
            <p:ph idx="1"/>
          </p:nvPr>
        </p:nvSpPr>
        <p:spPr>
          <a:xfrm>
            <a:off x="4875166" y="1633696"/>
            <a:ext cx="6281873" cy="4255375"/>
          </a:xfrm>
        </p:spPr>
        <p:txBody>
          <a:bodyPr>
            <a:normAutofit lnSpcReduction="10000"/>
          </a:bodyPr>
          <a:lstStyle/>
          <a:p>
            <a:r>
              <a:rPr lang="en-US" dirty="0">
                <a:latin typeface="Calibri" panose="020F0502020204030204" pitchFamily="34" charset="0"/>
                <a:cs typeface="Calibri" panose="020F0502020204030204" pitchFamily="34" charset="0"/>
              </a:rPr>
              <a:t>7.04 F17 Internship Opportunities for Students Enrolled in Noncredit Courses and Programs</a:t>
            </a:r>
          </a:p>
          <a:p>
            <a:r>
              <a:rPr lang="en-US" dirty="0">
                <a:latin typeface="Calibri" panose="020F0502020204030204" pitchFamily="34" charset="0"/>
                <a:cs typeface="Calibri" panose="020F0502020204030204" pitchFamily="34" charset="0"/>
              </a:rPr>
              <a:t>Resolved, That the Academic Senate for California Community Colleges </a:t>
            </a:r>
            <a:r>
              <a:rPr lang="en-US" b="1" dirty="0">
                <a:latin typeface="Calibri" panose="020F0502020204030204" pitchFamily="34" charset="0"/>
                <a:cs typeface="Calibri" panose="020F0502020204030204" pitchFamily="34" charset="0"/>
              </a:rPr>
              <a:t>investigate local and statewide barriers to providing internship opportunities for students enrolled in noncredit courses and programs</a:t>
            </a:r>
            <a:r>
              <a:rPr lang="en-US" dirty="0">
                <a:latin typeface="Calibri" panose="020F0502020204030204" pitchFamily="34" charset="0"/>
                <a:cs typeface="Calibri" panose="020F0502020204030204" pitchFamily="34" charset="0"/>
              </a:rPr>
              <a:t>; and </a:t>
            </a:r>
          </a:p>
          <a:p>
            <a:r>
              <a:rPr lang="en-US" dirty="0">
                <a:latin typeface="Calibri" panose="020F0502020204030204" pitchFamily="34" charset="0"/>
                <a:cs typeface="Calibri" panose="020F0502020204030204" pitchFamily="34" charset="0"/>
              </a:rPr>
              <a:t>Resolved, That the Academic Senate for California Community Colleges work with the California Community Colleges Chancellor’s Office and other system partners to </a:t>
            </a:r>
            <a:r>
              <a:rPr lang="en-US" b="1" dirty="0">
                <a:latin typeface="Calibri" panose="020F0502020204030204" pitchFamily="34" charset="0"/>
                <a:cs typeface="Calibri" panose="020F0502020204030204" pitchFamily="34" charset="0"/>
              </a:rPr>
              <a:t>identify and eliminate state-level barriers to providing internship opportunities for students enrolled in noncredit courses and programs</a:t>
            </a:r>
            <a:r>
              <a:rPr lang="en-US" dirty="0">
                <a:latin typeface="Calibri" panose="020F0502020204030204" pitchFamily="34" charset="0"/>
                <a:cs typeface="Calibri" panose="020F0502020204030204" pitchFamily="34" charset="0"/>
              </a:rPr>
              <a:t>. </a:t>
            </a:r>
          </a:p>
          <a:p>
            <a:endParaRPr lang="en-US" dirty="0"/>
          </a:p>
          <a:p>
            <a:endParaRPr lang="en-US" dirty="0"/>
          </a:p>
        </p:txBody>
      </p:sp>
    </p:spTree>
    <p:extLst>
      <p:ext uri="{BB962C8B-B14F-4D97-AF65-F5344CB8AC3E}">
        <p14:creationId xmlns:p14="http://schemas.microsoft.com/office/powerpoint/2010/main" val="2060809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33F2-5AE8-46D4-BBDC-0441B03D2202}"/>
              </a:ext>
            </a:extLst>
          </p:cNvPr>
          <p:cNvSpPr>
            <a:spLocks noGrp="1"/>
          </p:cNvSpPr>
          <p:nvPr>
            <p:ph type="title"/>
          </p:nvPr>
        </p:nvSpPr>
        <p:spPr/>
        <p:txBody>
          <a:bodyPr>
            <a:normAutofit/>
          </a:bodyPr>
          <a:lstStyle/>
          <a:p>
            <a:pPr algn="ctr"/>
            <a:r>
              <a:rPr lang="en-US" b="1" dirty="0">
                <a:solidFill>
                  <a:schemeClr val="tx1"/>
                </a:solidFill>
                <a:latin typeface="Calibri" panose="020F0502020204030204" pitchFamily="34" charset="0"/>
                <a:cs typeface="Calibri" panose="020F0502020204030204" pitchFamily="34" charset="0"/>
              </a:rPr>
              <a:t>U.S. Labor Wage and Hour Division</a:t>
            </a:r>
          </a:p>
        </p:txBody>
      </p:sp>
      <p:sp>
        <p:nvSpPr>
          <p:cNvPr id="5" name="Content Placeholder 4"/>
          <p:cNvSpPr>
            <a:spLocks noGrp="1"/>
          </p:cNvSpPr>
          <p:nvPr>
            <p:ph idx="1"/>
          </p:nvPr>
        </p:nvSpPr>
        <p:spPr>
          <a:xfrm>
            <a:off x="4899171" y="1460654"/>
            <a:ext cx="6284288" cy="4234984"/>
          </a:xfrm>
        </p:spPr>
        <p:txBody>
          <a:bodyPr>
            <a:noAutofit/>
          </a:bodyPr>
          <a:lstStyle/>
          <a:p>
            <a:endParaRPr lang="en-US" dirty="0"/>
          </a:p>
          <a:p>
            <a:r>
              <a:rPr lang="en-US" dirty="0">
                <a:latin typeface="Calibri" panose="020F0502020204030204" pitchFamily="34" charset="0"/>
                <a:cs typeface="Calibri" panose="020F0502020204030204" pitchFamily="34" charset="0"/>
              </a:rPr>
              <a:t>Internship programs fall under the Fair Labor Standards Act (FLSA) with specific language and guidance that was updated in 2018</a:t>
            </a:r>
          </a:p>
          <a:p>
            <a:pPr>
              <a:lnSpc>
                <a:spcPct val="100000"/>
              </a:lnSpc>
            </a:pPr>
            <a:r>
              <a:rPr lang="en-US" dirty="0">
                <a:latin typeface="Calibri" panose="020F0502020204030204" pitchFamily="34" charset="0"/>
                <a:cs typeface="Calibri" panose="020F0502020204030204" pitchFamily="34" charset="0"/>
              </a:rPr>
              <a:t>Courts have used the “primary beneficiary test” to determine whether an unpaid intern or student is, in fact, an employee under the FLSA. </a:t>
            </a:r>
          </a:p>
          <a:p>
            <a:pPr lvl="1">
              <a:lnSpc>
                <a:spcPct val="100000"/>
              </a:lnSpc>
            </a:pPr>
            <a:r>
              <a:rPr lang="en-US" dirty="0">
                <a:latin typeface="Calibri" panose="020F0502020204030204" pitchFamily="34" charset="0"/>
                <a:cs typeface="Calibri" panose="020F0502020204030204" pitchFamily="34" charset="0"/>
              </a:rPr>
              <a:t>In short, this test allows courts to examine the “economic reality” of the intern-employer relationship to determine which party is the “primary beneficiary” of the relationship. Courts have identified factors as part of the test (also known as the 6-step test)</a:t>
            </a:r>
          </a:p>
          <a:p>
            <a:pPr>
              <a:lnSpc>
                <a:spcPct val="100000"/>
              </a:lnSpc>
            </a:pPr>
            <a:r>
              <a:rPr lang="en-US" dirty="0">
                <a:latin typeface="Calibri" panose="020F0502020204030204" pitchFamily="34" charset="0"/>
                <a:cs typeface="Calibri" panose="020F0502020204030204" pitchFamily="34" charset="0"/>
              </a:rPr>
              <a:t>Wording changed in 2018 that opened door to noncredit: </a:t>
            </a:r>
          </a:p>
          <a:p>
            <a:pPr lvl="1">
              <a:lnSpc>
                <a:spcPct val="100000"/>
              </a:lnSpc>
            </a:pPr>
            <a:r>
              <a:rPr lang="en-US" sz="1800" dirty="0">
                <a:latin typeface="Calibri" panose="020F0502020204030204" pitchFamily="34" charset="0"/>
                <a:cs typeface="Calibri" panose="020F0502020204030204" pitchFamily="34" charset="0"/>
              </a:rPr>
              <a:t>“The extent to which the internship is tied to the intern’s formal education program </a:t>
            </a:r>
            <a:r>
              <a:rPr lang="en-US" sz="1800" dirty="0">
                <a:solidFill>
                  <a:schemeClr val="tx2">
                    <a:lumMod val="75000"/>
                  </a:schemeClr>
                </a:solidFill>
                <a:latin typeface="Calibri" panose="020F0502020204030204" pitchFamily="34" charset="0"/>
                <a:cs typeface="Calibri" panose="020F0502020204030204" pitchFamily="34" charset="0"/>
              </a:rPr>
              <a:t>by </a:t>
            </a:r>
            <a:r>
              <a:rPr lang="en-US" sz="1800" b="1" dirty="0">
                <a:solidFill>
                  <a:schemeClr val="tx2">
                    <a:lumMod val="75000"/>
                  </a:schemeClr>
                </a:solidFill>
                <a:latin typeface="Calibri" panose="020F0502020204030204" pitchFamily="34" charset="0"/>
                <a:cs typeface="Calibri" panose="020F0502020204030204" pitchFamily="34" charset="0"/>
              </a:rPr>
              <a:t>integrated coursework </a:t>
            </a:r>
            <a:r>
              <a:rPr lang="en-US" sz="1800" b="1" dirty="0">
                <a:solidFill>
                  <a:schemeClr val="accent3"/>
                </a:solidFill>
                <a:latin typeface="Calibri" panose="020F0502020204030204" pitchFamily="34" charset="0"/>
                <a:cs typeface="Calibri" panose="020F0502020204030204" pitchFamily="34" charset="0"/>
              </a:rPr>
              <a:t>or</a:t>
            </a:r>
            <a:r>
              <a:rPr lang="en-US" sz="1800" b="1" dirty="0">
                <a:solidFill>
                  <a:schemeClr val="tx2">
                    <a:lumMod val="75000"/>
                  </a:schemeClr>
                </a:solidFill>
                <a:latin typeface="Calibri" panose="020F0502020204030204" pitchFamily="34" charset="0"/>
                <a:cs typeface="Calibri" panose="020F0502020204030204" pitchFamily="34" charset="0"/>
              </a:rPr>
              <a:t> the receipt of academic credit.”</a:t>
            </a:r>
            <a:endParaRPr lang="en-US" sz="1800" dirty="0">
              <a:solidFill>
                <a:schemeClr val="tx2">
                  <a:lumMod val="75000"/>
                </a:schemeClr>
              </a:solidFill>
            </a:endParaRPr>
          </a:p>
          <a:p>
            <a:endParaRPr lang="en-US" dirty="0"/>
          </a:p>
        </p:txBody>
      </p:sp>
    </p:spTree>
    <p:extLst>
      <p:ext uri="{BB962C8B-B14F-4D97-AF65-F5344CB8AC3E}">
        <p14:creationId xmlns:p14="http://schemas.microsoft.com/office/powerpoint/2010/main" val="1928621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latin typeface="Calibri" panose="020F0502020204030204" pitchFamily="34" charset="0"/>
                <a:cs typeface="Calibri" panose="020F0502020204030204" pitchFamily="34" charset="0"/>
              </a:rPr>
              <a:t>How will apportionment be determined for noncredit students?</a:t>
            </a:r>
          </a:p>
        </p:txBody>
      </p:sp>
      <p:sp>
        <p:nvSpPr>
          <p:cNvPr id="3" name="Content Placeholder 2"/>
          <p:cNvSpPr>
            <a:spLocks noGrp="1"/>
          </p:cNvSpPr>
          <p:nvPr>
            <p:ph idx="1"/>
          </p:nvPr>
        </p:nvSpPr>
        <p:spPr/>
        <p:txBody>
          <a:bodyPr/>
          <a:lstStyle/>
          <a:p>
            <a:pPr marL="228600" lvl="1">
              <a:lnSpc>
                <a:spcPct val="100000"/>
              </a:lnSpc>
              <a:spcBef>
                <a:spcPts val="1000"/>
              </a:spcBef>
            </a:pPr>
            <a:r>
              <a:rPr lang="en-US" sz="1800" dirty="0">
                <a:latin typeface="Calibri" panose="020F0502020204030204" pitchFamily="34" charset="0"/>
                <a:cs typeface="Calibri" panose="020F0502020204030204" pitchFamily="34" charset="0"/>
              </a:rPr>
              <a:t>Past barrier has been the positive attendance accounting model, since instructor is not face-to-face with student</a:t>
            </a:r>
            <a:endParaRPr lang="en-US" sz="1200" dirty="0">
              <a:latin typeface="Calibri" panose="020F0502020204030204" pitchFamily="34" charset="0"/>
              <a:cs typeface="Calibri" panose="020F0502020204030204" pitchFamily="34" charset="0"/>
            </a:endParaRPr>
          </a:p>
          <a:p>
            <a:pPr>
              <a:lnSpc>
                <a:spcPct val="100000"/>
              </a:lnSpc>
            </a:pPr>
            <a:r>
              <a:rPr lang="en-US" dirty="0">
                <a:latin typeface="Calibri" panose="020F0502020204030204" pitchFamily="34" charset="0"/>
                <a:cs typeface="Calibri" panose="020F0502020204030204" pitchFamily="34" charset="0"/>
              </a:rPr>
              <a:t>Have had preliminary conversations with the Fiscal Standards and Accountability Office at Chancellor’s Office. Proposal to use Alternative Accounting Methods for Noncredit (distance education formula)</a:t>
            </a:r>
          </a:p>
          <a:p>
            <a:pPr>
              <a:lnSpc>
                <a:spcPct val="100000"/>
              </a:lnSpc>
            </a:pPr>
            <a:r>
              <a:rPr lang="en-US" dirty="0">
                <a:latin typeface="Calibri" panose="020F0502020204030204" pitchFamily="34" charset="0"/>
                <a:cs typeface="Calibri" panose="020F0502020204030204" pitchFamily="34" charset="0"/>
              </a:rPr>
              <a:t> Title 5 §55256.5  and Title 5 §58003.1</a:t>
            </a:r>
          </a:p>
        </p:txBody>
      </p:sp>
    </p:spTree>
    <p:extLst>
      <p:ext uri="{BB962C8B-B14F-4D97-AF65-F5344CB8AC3E}">
        <p14:creationId xmlns:p14="http://schemas.microsoft.com/office/powerpoint/2010/main" val="1262692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5D89B-8CB1-4E5A-91BC-378041079ACC}"/>
              </a:ext>
            </a:extLst>
          </p:cNvPr>
          <p:cNvSpPr>
            <a:spLocks noGrp="1"/>
          </p:cNvSpPr>
          <p:nvPr>
            <p:ph type="title"/>
          </p:nvPr>
        </p:nvSpPr>
        <p:spPr>
          <a:xfrm>
            <a:off x="880242" y="2467371"/>
            <a:ext cx="3498979" cy="2456442"/>
          </a:xfrm>
        </p:spPr>
        <p:txBody>
          <a:bodyPr>
            <a:noAutofit/>
          </a:bodyPr>
          <a:lstStyle/>
          <a:p>
            <a:pPr algn="ctr">
              <a:lnSpc>
                <a:spcPct val="100000"/>
              </a:lnSpc>
            </a:pPr>
            <a:r>
              <a:rPr lang="en-US" sz="3600" b="1" dirty="0">
                <a:solidFill>
                  <a:schemeClr val="tx1"/>
                </a:solidFill>
                <a:latin typeface="Calibri" panose="020F0502020204030204" pitchFamily="34" charset="0"/>
                <a:cs typeface="Calibri" panose="020F0502020204030204" pitchFamily="34" charset="0"/>
              </a:rPr>
              <a:t>Noncredit Work Experience will be allowed </a:t>
            </a:r>
            <a:br>
              <a:rPr lang="en-US" sz="3600" b="1" dirty="0">
                <a:solidFill>
                  <a:schemeClr val="tx1"/>
                </a:solidFill>
                <a:latin typeface="Calibri" panose="020F0502020204030204" pitchFamily="34" charset="0"/>
                <a:cs typeface="Calibri" panose="020F0502020204030204" pitchFamily="34" charset="0"/>
              </a:rPr>
            </a:br>
            <a:endParaRPr lang="en-US" sz="3600" b="1" dirty="0">
              <a:solidFill>
                <a:schemeClr val="tx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D77A467-19BC-4913-99AD-9A5978D1AC9C}"/>
              </a:ext>
            </a:extLst>
          </p:cNvPr>
          <p:cNvSpPr>
            <a:spLocks noGrp="1"/>
          </p:cNvSpPr>
          <p:nvPr>
            <p:ph idx="1"/>
          </p:nvPr>
        </p:nvSpPr>
        <p:spPr>
          <a:xfrm>
            <a:off x="4942278" y="1686611"/>
            <a:ext cx="6281873" cy="3484777"/>
          </a:xfrm>
        </p:spPr>
        <p:txBody>
          <a:bodyPr/>
          <a:lstStyle/>
          <a:p>
            <a:r>
              <a:rPr lang="en-US" dirty="0">
                <a:latin typeface="Calibri" panose="020F0502020204030204" pitchFamily="34" charset="0"/>
                <a:cs typeface="Calibri" panose="020F0502020204030204" pitchFamily="34" charset="0"/>
              </a:rPr>
              <a:t>Including work experience education (internships) for noncredit students addresses </a:t>
            </a:r>
            <a:r>
              <a:rPr lang="en-US" b="1" dirty="0">
                <a:solidFill>
                  <a:schemeClr val="tx2">
                    <a:lumMod val="60000"/>
                    <a:lumOff val="40000"/>
                  </a:schemeClr>
                </a:solidFill>
                <a:latin typeface="Calibri" panose="020F0502020204030204" pitchFamily="34" charset="0"/>
                <a:cs typeface="Calibri" panose="020F0502020204030204" pitchFamily="34" charset="0"/>
              </a:rPr>
              <a:t>EQUITY and INCLUSION issues</a:t>
            </a:r>
            <a:r>
              <a:rPr lang="en-US" dirty="0">
                <a:latin typeface="Calibri" panose="020F0502020204030204" pitchFamily="34" charset="0"/>
                <a:cs typeface="Calibri" panose="020F0502020204030204" pitchFamily="34" charset="0"/>
              </a:rPr>
              <a:t>.</a:t>
            </a:r>
          </a:p>
          <a:p>
            <a:r>
              <a:rPr lang="en-US" dirty="0">
                <a:latin typeface="Calibri" panose="020F0502020204030204" pitchFamily="34" charset="0"/>
                <a:cs typeface="Calibri" panose="020F0502020204030204" pitchFamily="34" charset="0"/>
              </a:rPr>
              <a:t>This is especially important for Short Term Vocational programs</a:t>
            </a:r>
          </a:p>
          <a:p>
            <a:r>
              <a:rPr lang="en-US" b="1" dirty="0">
                <a:latin typeface="Calibri" panose="020F0502020204030204" pitchFamily="34" charset="0"/>
                <a:cs typeface="Calibri" panose="020F0502020204030204" pitchFamily="34" charset="0"/>
              </a:rPr>
              <a:t>Proposed change: Now that Federal law has been amended, and Title 5 Article 4 is being restructured to include noncredit students and opportunities</a:t>
            </a:r>
          </a:p>
        </p:txBody>
      </p:sp>
    </p:spTree>
    <p:extLst>
      <p:ext uri="{BB962C8B-B14F-4D97-AF65-F5344CB8AC3E}">
        <p14:creationId xmlns:p14="http://schemas.microsoft.com/office/powerpoint/2010/main" val="648759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latin typeface="Calibri" panose="020F0502020204030204" pitchFamily="34" charset="0"/>
                <a:cs typeface="Calibri" panose="020F0502020204030204" pitchFamily="34" charset="0"/>
              </a:rPr>
              <a:t>Next steps in making these changes</a:t>
            </a:r>
          </a:p>
        </p:txBody>
      </p:sp>
      <p:sp>
        <p:nvSpPr>
          <p:cNvPr id="3" name="Content Placeholder 2"/>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Legal and 5C workgroup will restructure and update Article 4 § 55250-55357</a:t>
            </a:r>
          </a:p>
          <a:p>
            <a:r>
              <a:rPr lang="en-US" dirty="0">
                <a:latin typeface="Calibri" panose="020F0502020204030204" pitchFamily="34" charset="0"/>
                <a:cs typeface="Calibri" panose="020F0502020204030204" pitchFamily="34" charset="0"/>
              </a:rPr>
              <a:t>5C approves and forwards to Board of Governors</a:t>
            </a:r>
          </a:p>
          <a:p>
            <a:pPr>
              <a:lnSpc>
                <a:spcPct val="100000"/>
              </a:lnSpc>
            </a:pPr>
            <a:r>
              <a:rPr lang="en-US" dirty="0">
                <a:latin typeface="Calibri" panose="020F0502020204030204" pitchFamily="34" charset="0"/>
                <a:cs typeface="Calibri" panose="020F0502020204030204" pitchFamily="34" charset="0"/>
              </a:rPr>
              <a:t>Once approved by the Board of Governors, Chancellor’s Office will send a memo to the field for implementation and compliance. </a:t>
            </a:r>
          </a:p>
        </p:txBody>
      </p:sp>
    </p:spTree>
    <p:extLst>
      <p:ext uri="{BB962C8B-B14F-4D97-AF65-F5344CB8AC3E}">
        <p14:creationId xmlns:p14="http://schemas.microsoft.com/office/powerpoint/2010/main" val="2573803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5D89B-8CB1-4E5A-91BC-378041079ACC}"/>
              </a:ext>
            </a:extLst>
          </p:cNvPr>
          <p:cNvSpPr>
            <a:spLocks noGrp="1"/>
          </p:cNvSpPr>
          <p:nvPr>
            <p:ph type="title"/>
          </p:nvPr>
        </p:nvSpPr>
        <p:spPr/>
        <p:txBody>
          <a:bodyPr/>
          <a:lstStyle/>
          <a:p>
            <a:r>
              <a:rPr lang="en-US" b="1" dirty="0">
                <a:solidFill>
                  <a:schemeClr val="tx2"/>
                </a:solidFill>
                <a:latin typeface="Calibri" panose="020F0502020204030204" pitchFamily="34" charset="0"/>
                <a:cs typeface="Calibri" panose="020F0502020204030204" pitchFamily="34" charset="0"/>
              </a:rPr>
              <a:t>Staying up to date on changes</a:t>
            </a:r>
          </a:p>
        </p:txBody>
      </p:sp>
      <p:sp>
        <p:nvSpPr>
          <p:cNvPr id="3" name="Content Placeholder 2">
            <a:extLst>
              <a:ext uri="{FF2B5EF4-FFF2-40B4-BE49-F238E27FC236}">
                <a16:creationId xmlns:a16="http://schemas.microsoft.com/office/drawing/2014/main" id="{2D77A467-19BC-4913-99AD-9A5978D1AC9C}"/>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Watch for email updates from ASCCC, CCCCO</a:t>
            </a:r>
            <a:r>
              <a:rPr lang="en-US" dirty="0">
                <a:solidFill>
                  <a:srgbClr val="FF0000"/>
                </a:solidFill>
                <a:latin typeface="Calibri" panose="020F0502020204030204" pitchFamily="34" charset="0"/>
                <a:cs typeface="Calibri" panose="020F0502020204030204" pitchFamily="34" charset="0"/>
              </a:rPr>
              <a:t>, ACCE </a:t>
            </a:r>
            <a:r>
              <a:rPr lang="en-US" dirty="0">
                <a:latin typeface="Calibri" panose="020F0502020204030204" pitchFamily="34" charset="0"/>
                <a:cs typeface="Calibri" panose="020F0502020204030204" pitchFamily="34" charset="0"/>
              </a:rPr>
              <a:t>and CIWEA</a:t>
            </a:r>
          </a:p>
          <a:p>
            <a:r>
              <a:rPr lang="en-US" dirty="0">
                <a:latin typeface="Calibri" panose="020F0502020204030204" pitchFamily="34" charset="0"/>
                <a:cs typeface="Calibri" panose="020F0502020204030204" pitchFamily="34" charset="0"/>
              </a:rPr>
              <a:t>Guidance document planned once changes are fully approved</a:t>
            </a:r>
          </a:p>
          <a:p>
            <a:r>
              <a:rPr lang="en-US" dirty="0">
                <a:latin typeface="Calibri" panose="020F0502020204030204" pitchFamily="34" charset="0"/>
                <a:cs typeface="Calibri" panose="020F0502020204030204" pitchFamily="34" charset="0"/>
              </a:rPr>
              <a:t>Join CIWEA for additional information/on-going updates on all areas regarding Work Experience Education</a:t>
            </a:r>
          </a:p>
          <a:p>
            <a:pPr lvl="1"/>
            <a:r>
              <a:rPr lang="en-US" dirty="0">
                <a:latin typeface="Calibri" panose="020F0502020204030204" pitchFamily="34" charset="0"/>
                <a:cs typeface="Calibri" panose="020F0502020204030204" pitchFamily="34" charset="0"/>
              </a:rPr>
              <a:t>Spring 2022 Conference in San Diego for full training on WEE programs/processes</a:t>
            </a:r>
          </a:p>
        </p:txBody>
      </p:sp>
    </p:spTree>
    <p:extLst>
      <p:ext uri="{BB962C8B-B14F-4D97-AF65-F5344CB8AC3E}">
        <p14:creationId xmlns:p14="http://schemas.microsoft.com/office/powerpoint/2010/main" val="1077825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latin typeface="Calibri" panose="020F0502020204030204" pitchFamily="34" charset="0"/>
                <a:cs typeface="Calibri" panose="020F0502020204030204" pitchFamily="34" charset="0"/>
              </a:rPr>
              <a:t>Questions ???</a:t>
            </a:r>
          </a:p>
        </p:txBody>
      </p:sp>
      <p:sp>
        <p:nvSpPr>
          <p:cNvPr id="3" name="Content Placeholder 2"/>
          <p:cNvSpPr>
            <a:spLocks noGrp="1"/>
          </p:cNvSpPr>
          <p:nvPr>
            <p:ph idx="1"/>
          </p:nvPr>
        </p:nvSpPr>
        <p:spPr>
          <a:xfrm>
            <a:off x="4723002" y="1929467"/>
            <a:ext cx="6445954" cy="2569829"/>
          </a:xfrm>
        </p:spPr>
        <p:txBody>
          <a:bodyPr/>
          <a:lstStyle/>
          <a:p>
            <a:pPr marL="0" indent="0">
              <a:buNone/>
            </a:pPr>
            <a:endParaRPr lang="en-US" dirty="0"/>
          </a:p>
          <a:p>
            <a:r>
              <a:rPr lang="en-US" b="1" dirty="0" err="1">
                <a:latin typeface="Calibri" panose="020F0502020204030204" pitchFamily="34" charset="0"/>
                <a:cs typeface="Calibri" panose="020F0502020204030204" pitchFamily="34" charset="0"/>
              </a:rPr>
              <a:t>Maniphone</a:t>
            </a:r>
            <a:r>
              <a:rPr lang="en-US" b="1" dirty="0">
                <a:latin typeface="Calibri" panose="020F0502020204030204" pitchFamily="34" charset="0"/>
                <a:cs typeface="Calibri" panose="020F0502020204030204" pitchFamily="34" charset="0"/>
              </a:rPr>
              <a:t> Dickerson</a:t>
            </a:r>
            <a:r>
              <a:rPr lang="en-US" dirty="0">
                <a:latin typeface="Calibri" panose="020F0502020204030204" pitchFamily="34" charset="0"/>
                <a:cs typeface="Calibri" panose="020F0502020204030204" pitchFamily="34" charset="0"/>
              </a:rPr>
              <a:t>, Evergreen </a:t>
            </a:r>
            <a:r>
              <a:rPr lang="en-US" dirty="0" err="1">
                <a:latin typeface="Calibri" panose="020F0502020204030204" pitchFamily="34" charset="0"/>
                <a:cs typeface="Calibri" panose="020F0502020204030204" pitchFamily="34" charset="0"/>
              </a:rPr>
              <a:t>ValleyCollege</a:t>
            </a:r>
            <a:r>
              <a:rPr lang="en-US" dirty="0">
                <a:latin typeface="Calibri" panose="020F0502020204030204" pitchFamily="34" charset="0"/>
                <a:cs typeface="Calibri" panose="020F0502020204030204" pitchFamily="34" charset="0"/>
              </a:rPr>
              <a:t>, Maniphone.Dickerson@evc.edu   </a:t>
            </a:r>
          </a:p>
          <a:p>
            <a:r>
              <a:rPr lang="en-US" b="1" dirty="0">
                <a:latin typeface="Calibri" panose="020F0502020204030204" pitchFamily="34" charset="0"/>
                <a:cs typeface="Calibri" panose="020F0502020204030204" pitchFamily="34" charset="0"/>
              </a:rPr>
              <a:t>Brook Oliver</a:t>
            </a:r>
            <a:r>
              <a:rPr lang="en-US" dirty="0">
                <a:latin typeface="Calibri" panose="020F0502020204030204" pitchFamily="34" charset="0"/>
                <a:cs typeface="Calibri" panose="020F0502020204030204" pitchFamily="34" charset="0"/>
              </a:rPr>
              <a:t>,  Sierra College, boliver@sierracollege.edu                     </a:t>
            </a:r>
          </a:p>
          <a:p>
            <a:r>
              <a:rPr lang="en-US" b="1" dirty="0">
                <a:latin typeface="Calibri" panose="020F0502020204030204" pitchFamily="34" charset="0"/>
                <a:cs typeface="Calibri" panose="020F0502020204030204" pitchFamily="34" charset="0"/>
              </a:rPr>
              <a:t>Jan Young</a:t>
            </a:r>
            <a:r>
              <a:rPr lang="en-US" dirty="0">
                <a:latin typeface="Calibri" panose="020F0502020204030204" pitchFamily="34" charset="0"/>
                <a:cs typeface="Calibri" panose="020F0502020204030204" pitchFamily="34" charset="0"/>
              </a:rPr>
              <a:t>, Glendale College,  jyoung@glendale.edu</a:t>
            </a:r>
          </a:p>
        </p:txBody>
      </p:sp>
    </p:spTree>
    <p:extLst>
      <p:ext uri="{BB962C8B-B14F-4D97-AF65-F5344CB8AC3E}">
        <p14:creationId xmlns:p14="http://schemas.microsoft.com/office/powerpoint/2010/main" val="2585611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latin typeface="Calibri" panose="020F0502020204030204" pitchFamily="34" charset="0"/>
                <a:cs typeface="Calibri" panose="020F0502020204030204" pitchFamily="34" charset="0"/>
              </a:rPr>
              <a:t>Resources</a:t>
            </a:r>
          </a:p>
        </p:txBody>
      </p:sp>
      <p:sp>
        <p:nvSpPr>
          <p:cNvPr id="3" name="Content Placeholder 2"/>
          <p:cNvSpPr>
            <a:spLocks noGrp="1"/>
          </p:cNvSpPr>
          <p:nvPr>
            <p:ph idx="1"/>
          </p:nvPr>
        </p:nvSpPr>
        <p:spPr/>
        <p:txBody>
          <a:bodyPr/>
          <a:lstStyle/>
          <a:p>
            <a:r>
              <a:rPr lang="en-US" b="1" dirty="0">
                <a:latin typeface="Calibri" panose="020F0502020204030204" pitchFamily="34" charset="0"/>
                <a:cs typeface="Calibri" panose="020F0502020204030204" pitchFamily="34" charset="0"/>
              </a:rPr>
              <a:t>ACCE </a:t>
            </a:r>
            <a:r>
              <a:rPr lang="en-US" dirty="0">
                <a:latin typeface="Calibri" panose="020F0502020204030204" pitchFamily="34" charset="0"/>
                <a:cs typeface="Calibri" panose="020F0502020204030204" pitchFamily="34" charset="0"/>
              </a:rPr>
              <a:t> (Association of Community and Continuing Education)  acceonline.org</a:t>
            </a:r>
          </a:p>
          <a:p>
            <a:pPr>
              <a:lnSpc>
                <a:spcPct val="100000"/>
              </a:lnSpc>
            </a:pPr>
            <a:r>
              <a:rPr lang="en-US" b="1" dirty="0">
                <a:latin typeface="Calibri" panose="020F0502020204030204" pitchFamily="34" charset="0"/>
                <a:cs typeface="Calibri" panose="020F0502020204030204" pitchFamily="34" charset="0"/>
              </a:rPr>
              <a:t>CCCAOE</a:t>
            </a:r>
            <a:r>
              <a:rPr lang="en-US" dirty="0">
                <a:latin typeface="Calibri" panose="020F0502020204030204" pitchFamily="34" charset="0"/>
                <a:cs typeface="Calibri" panose="020F0502020204030204" pitchFamily="34" charset="0"/>
              </a:rPr>
              <a:t> (California Community College Association of Occupational Education)  cccaoe.org</a:t>
            </a:r>
          </a:p>
          <a:p>
            <a:pPr>
              <a:lnSpc>
                <a:spcPct val="100000"/>
              </a:lnSpc>
            </a:pPr>
            <a:r>
              <a:rPr lang="en-US" b="1" dirty="0">
                <a:latin typeface="Calibri" panose="020F0502020204030204" pitchFamily="34" charset="0"/>
                <a:cs typeface="Calibri" panose="020F0502020204030204" pitchFamily="34" charset="0"/>
              </a:rPr>
              <a:t>CIWEA</a:t>
            </a:r>
            <a:r>
              <a:rPr lang="en-US" dirty="0">
                <a:latin typeface="Calibri" panose="020F0502020204030204" pitchFamily="34" charset="0"/>
                <a:cs typeface="Calibri" panose="020F0502020204030204" pitchFamily="34" charset="0"/>
              </a:rPr>
              <a:t> (California Internship &amp; Work Experience Association) ciwea.org</a:t>
            </a:r>
          </a:p>
          <a:p>
            <a:pPr>
              <a:lnSpc>
                <a:spcPct val="100000"/>
              </a:lnSpc>
            </a:pPr>
            <a:r>
              <a:rPr lang="en-US" b="1" dirty="0">
                <a:latin typeface="Calibri" panose="020F0502020204030204" pitchFamily="34" charset="0"/>
                <a:cs typeface="Calibri" panose="020F0502020204030204" pitchFamily="34" charset="0"/>
              </a:rPr>
              <a:t>Academic Senate Paper </a:t>
            </a:r>
            <a:r>
              <a:rPr lang="en-US" dirty="0">
                <a:latin typeface="Calibri" panose="020F0502020204030204" pitchFamily="34" charset="0"/>
                <a:cs typeface="Calibri" panose="020F0502020204030204" pitchFamily="34" charset="0"/>
              </a:rPr>
              <a:t>on Work Based Learning in CCC, 2019. </a:t>
            </a:r>
            <a:r>
              <a:rPr lang="en-US" dirty="0">
                <a:solidFill>
                  <a:schemeClr val="accent2"/>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https://asccc.org/papers/work-based-learning-california-community-colleges</a:t>
            </a:r>
            <a:r>
              <a:rPr lang="en-US" dirty="0">
                <a:solidFill>
                  <a:schemeClr val="accent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50839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5D89B-8CB1-4E5A-91BC-378041079ACC}"/>
              </a:ext>
            </a:extLst>
          </p:cNvPr>
          <p:cNvSpPr>
            <a:spLocks noGrp="1"/>
          </p:cNvSpPr>
          <p:nvPr>
            <p:ph type="title"/>
          </p:nvPr>
        </p:nvSpPr>
        <p:spPr/>
        <p:txBody>
          <a:bodyPr/>
          <a:lstStyle/>
          <a:p>
            <a:r>
              <a:rPr lang="en-US" b="1" dirty="0">
                <a:solidFill>
                  <a:schemeClr val="tx2"/>
                </a:solidFill>
                <a:latin typeface="Calibri" panose="020F0502020204030204" pitchFamily="34" charset="0"/>
                <a:cs typeface="Calibri" panose="020F0502020204030204" pitchFamily="34" charset="0"/>
              </a:rPr>
              <a:t>Why Changes to CWEE--Title 5?</a:t>
            </a:r>
          </a:p>
        </p:txBody>
      </p:sp>
      <p:sp>
        <p:nvSpPr>
          <p:cNvPr id="3" name="Content Placeholder 2">
            <a:extLst>
              <a:ext uri="{FF2B5EF4-FFF2-40B4-BE49-F238E27FC236}">
                <a16:creationId xmlns:a16="http://schemas.microsoft.com/office/drawing/2014/main" id="{2D77A467-19BC-4913-99AD-9A5978D1AC9C}"/>
              </a:ext>
            </a:extLst>
          </p:cNvPr>
          <p:cNvSpPr>
            <a:spLocks noGrp="1"/>
          </p:cNvSpPr>
          <p:nvPr>
            <p:ph idx="1"/>
          </p:nvPr>
        </p:nvSpPr>
        <p:spPr>
          <a:xfrm>
            <a:off x="4890783" y="803186"/>
            <a:ext cx="6509538" cy="5262054"/>
          </a:xfrm>
        </p:spPr>
        <p:txBody>
          <a:bodyPr>
            <a:normAutofit lnSpcReduction="10000"/>
          </a:bodyPr>
          <a:lstStyle/>
          <a:p>
            <a:r>
              <a:rPr lang="en-US" dirty="0">
                <a:latin typeface="Calibri" panose="020F0502020204030204" pitchFamily="34" charset="0"/>
                <a:cs typeface="Calibri" panose="020F0502020204030204" pitchFamily="34" charset="0"/>
              </a:rPr>
              <a:t>Last time Title 5 was changed regarding CWEE was 2008</a:t>
            </a:r>
          </a:p>
          <a:p>
            <a:pPr lvl="1"/>
            <a:r>
              <a:rPr lang="en-US" dirty="0">
                <a:latin typeface="Calibri" panose="020F0502020204030204" pitchFamily="34" charset="0"/>
                <a:cs typeface="Calibri" panose="020F0502020204030204" pitchFamily="34" charset="0"/>
              </a:rPr>
              <a:t>Followed up by guidance letter and policy changes from CCCCO 2009</a:t>
            </a:r>
          </a:p>
          <a:p>
            <a:pPr lvl="1"/>
            <a:r>
              <a:rPr lang="en-US" dirty="0">
                <a:latin typeface="Calibri" panose="020F0502020204030204" pitchFamily="34" charset="0"/>
                <a:cs typeface="Calibri" panose="020F0502020204030204" pitchFamily="34" charset="0"/>
              </a:rPr>
              <a:t>Remaining antiquated language and rules not reflective of current workforce practices and college/program needs</a:t>
            </a:r>
          </a:p>
          <a:p>
            <a:r>
              <a:rPr lang="en-US" dirty="0">
                <a:latin typeface="Calibri" panose="020F0502020204030204" pitchFamily="34" charset="0"/>
                <a:cs typeface="Calibri" panose="020F0502020204030204" pitchFamily="34" charset="0"/>
              </a:rPr>
              <a:t>Senate Resolution – Fall 2017 calling for removal of barriers for noncredit work experience</a:t>
            </a:r>
          </a:p>
          <a:p>
            <a:r>
              <a:rPr lang="en-US" dirty="0">
                <a:latin typeface="Calibri" panose="020F0502020204030204" pitchFamily="34" charset="0"/>
                <a:cs typeface="Calibri" panose="020F0502020204030204" pitchFamily="34" charset="0"/>
              </a:rPr>
              <a:t>White Paper published – Spring 2019 looking at work experience/internship programs, opportunities, and role in education and the workforce</a:t>
            </a:r>
          </a:p>
          <a:p>
            <a:r>
              <a:rPr lang="en-US" dirty="0">
                <a:latin typeface="Calibri" panose="020F0502020204030204" pitchFamily="34" charset="0"/>
                <a:cs typeface="Calibri" panose="020F0502020204030204" pitchFamily="34" charset="0"/>
              </a:rPr>
              <a:t>Senate Resolution – Fall 2019 calling for updates to CWEE site visit alternatives guidance letter</a:t>
            </a:r>
          </a:p>
          <a:p>
            <a:r>
              <a:rPr lang="en-US" dirty="0">
                <a:latin typeface="Calibri" panose="020F0502020204030204" pitchFamily="34" charset="0"/>
                <a:cs typeface="Calibri" panose="020F0502020204030204" pitchFamily="34" charset="0"/>
              </a:rPr>
              <a:t>5C’s created workgroup including CIWEA, CCCAOE, ACCE, ASCCC, CIO, and CCCCO reps</a:t>
            </a:r>
          </a:p>
          <a:p>
            <a:pPr lvl="1"/>
            <a:r>
              <a:rPr lang="en-US" dirty="0">
                <a:latin typeface="Calibri" panose="020F0502020204030204" pitchFamily="34" charset="0"/>
                <a:cs typeface="Calibri" panose="020F0502020204030204" pitchFamily="34" charset="0"/>
              </a:rPr>
              <a:t>Opened up discussion to include more potential changes to Title 5</a:t>
            </a:r>
          </a:p>
        </p:txBody>
      </p:sp>
    </p:spTree>
    <p:extLst>
      <p:ext uri="{BB962C8B-B14F-4D97-AF65-F5344CB8AC3E}">
        <p14:creationId xmlns:p14="http://schemas.microsoft.com/office/powerpoint/2010/main" val="209797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5D89B-8CB1-4E5A-91BC-378041079ACC}"/>
              </a:ext>
            </a:extLst>
          </p:cNvPr>
          <p:cNvSpPr>
            <a:spLocks noGrp="1"/>
          </p:cNvSpPr>
          <p:nvPr>
            <p:ph type="title"/>
          </p:nvPr>
        </p:nvSpPr>
        <p:spPr/>
        <p:txBody>
          <a:bodyPr>
            <a:normAutofit/>
          </a:bodyPr>
          <a:lstStyle/>
          <a:p>
            <a:r>
              <a:rPr lang="en-US" b="1" dirty="0">
                <a:solidFill>
                  <a:schemeClr val="tx2"/>
                </a:solidFill>
                <a:latin typeface="Calibri" panose="020F0502020204030204" pitchFamily="34" charset="0"/>
                <a:cs typeface="Calibri" panose="020F0502020204030204" pitchFamily="34" charset="0"/>
              </a:rPr>
              <a:t>Process used to explore and define changes</a:t>
            </a:r>
          </a:p>
        </p:txBody>
      </p:sp>
      <p:sp>
        <p:nvSpPr>
          <p:cNvPr id="3" name="Content Placeholder 2">
            <a:extLst>
              <a:ext uri="{FF2B5EF4-FFF2-40B4-BE49-F238E27FC236}">
                <a16:creationId xmlns:a16="http://schemas.microsoft.com/office/drawing/2014/main" id="{2D77A467-19BC-4913-99AD-9A5978D1AC9C}"/>
              </a:ext>
            </a:extLst>
          </p:cNvPr>
          <p:cNvSpPr>
            <a:spLocks noGrp="1"/>
          </p:cNvSpPr>
          <p:nvPr>
            <p:ph idx="1"/>
          </p:nvPr>
        </p:nvSpPr>
        <p:spPr>
          <a:xfrm>
            <a:off x="5093280" y="1053837"/>
            <a:ext cx="6281873" cy="4750326"/>
          </a:xfrm>
        </p:spPr>
        <p:txBody>
          <a:bodyPr>
            <a:normAutofit/>
          </a:bodyPr>
          <a:lstStyle/>
          <a:p>
            <a:r>
              <a:rPr lang="en-US" dirty="0">
                <a:latin typeface="Calibri" panose="020F0502020204030204" pitchFamily="34" charset="0"/>
                <a:cs typeface="Calibri" panose="020F0502020204030204" pitchFamily="34" charset="0"/>
              </a:rPr>
              <a:t>On-going and increasing interest from many groups about addressing variety of CWEE issues.</a:t>
            </a:r>
          </a:p>
          <a:p>
            <a:r>
              <a:rPr lang="en-US" dirty="0">
                <a:latin typeface="Calibri" panose="020F0502020204030204" pitchFamily="34" charset="0"/>
                <a:cs typeface="Calibri" panose="020F0502020204030204" pitchFamily="34" charset="0"/>
              </a:rPr>
              <a:t>Many identified and expressed:</a:t>
            </a:r>
          </a:p>
          <a:p>
            <a:pPr lvl="1"/>
            <a:r>
              <a:rPr lang="en-US" dirty="0">
                <a:latin typeface="Calibri" panose="020F0502020204030204" pitchFamily="34" charset="0"/>
                <a:cs typeface="Calibri" panose="020F0502020204030204" pitchFamily="34" charset="0"/>
              </a:rPr>
              <a:t>Noncredit changes/interests to be addressed</a:t>
            </a:r>
          </a:p>
          <a:p>
            <a:pPr lvl="1"/>
            <a:r>
              <a:rPr lang="en-US" dirty="0">
                <a:latin typeface="Calibri" panose="020F0502020204030204" pitchFamily="34" charset="0"/>
                <a:cs typeface="Calibri" panose="020F0502020204030204" pitchFamily="34" charset="0"/>
              </a:rPr>
              <a:t>CIWEA membership polled / series of webinars to collect info on current issues from practitioners</a:t>
            </a:r>
          </a:p>
          <a:p>
            <a:pPr lvl="1"/>
            <a:r>
              <a:rPr lang="en-US" dirty="0">
                <a:latin typeface="Calibri" panose="020F0502020204030204" pitchFamily="34" charset="0"/>
                <a:cs typeface="Calibri" panose="020F0502020204030204" pitchFamily="34" charset="0"/>
              </a:rPr>
              <a:t>5C workgroup meetings held to sort through and make recommendations to 5C</a:t>
            </a:r>
          </a:p>
          <a:p>
            <a:pPr lvl="1"/>
            <a:r>
              <a:rPr lang="en-US" dirty="0">
                <a:latin typeface="Calibri" panose="020F0502020204030204" pitchFamily="34" charset="0"/>
                <a:cs typeface="Calibri" panose="020F0502020204030204" pitchFamily="34" charset="0"/>
              </a:rPr>
              <a:t>Working directly with CCCCO Lawyer on researching labor law and vetting changes/wording</a:t>
            </a:r>
          </a:p>
        </p:txBody>
      </p:sp>
    </p:spTree>
    <p:extLst>
      <p:ext uri="{BB962C8B-B14F-4D97-AF65-F5344CB8AC3E}">
        <p14:creationId xmlns:p14="http://schemas.microsoft.com/office/powerpoint/2010/main" val="1596682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AFF29-3805-4CF3-9CAE-F106AFE4DEE0}"/>
              </a:ext>
            </a:extLst>
          </p:cNvPr>
          <p:cNvSpPr>
            <a:spLocks noGrp="1"/>
          </p:cNvSpPr>
          <p:nvPr>
            <p:ph type="title"/>
          </p:nvPr>
        </p:nvSpPr>
        <p:spPr/>
        <p:txBody>
          <a:bodyPr>
            <a:normAutofit fontScale="90000"/>
          </a:bodyPr>
          <a:lstStyle/>
          <a:p>
            <a:pPr algn="ctr"/>
            <a:r>
              <a:rPr lang="en-US" b="1" dirty="0">
                <a:solidFill>
                  <a:schemeClr val="tx1"/>
                </a:solidFill>
                <a:latin typeface="Calibri" panose="020F0502020204030204" pitchFamily="34" charset="0"/>
                <a:cs typeface="Calibri" panose="020F0502020204030204" pitchFamily="34" charset="0"/>
              </a:rPr>
              <a:t>California Community Colleges </a:t>
            </a:r>
            <a:br>
              <a:rPr lang="en-US" b="1" dirty="0">
                <a:solidFill>
                  <a:schemeClr val="tx1"/>
                </a:solidFill>
                <a:latin typeface="Calibri" panose="020F0502020204030204" pitchFamily="34" charset="0"/>
                <a:cs typeface="Calibri" panose="020F0502020204030204" pitchFamily="34" charset="0"/>
              </a:rPr>
            </a:br>
            <a:r>
              <a:rPr lang="en-US" b="1" dirty="0">
                <a:solidFill>
                  <a:schemeClr val="tx1"/>
                </a:solidFill>
                <a:latin typeface="Calibri" panose="020F0502020204030204" pitchFamily="34" charset="0"/>
                <a:cs typeface="Calibri" panose="020F0502020204030204" pitchFamily="34" charset="0"/>
              </a:rPr>
              <a:t>Curriculum Committee (5C’s)</a:t>
            </a:r>
          </a:p>
        </p:txBody>
      </p:sp>
      <p:sp>
        <p:nvSpPr>
          <p:cNvPr id="3" name="Content Placeholder 2">
            <a:extLst>
              <a:ext uri="{FF2B5EF4-FFF2-40B4-BE49-F238E27FC236}">
                <a16:creationId xmlns:a16="http://schemas.microsoft.com/office/drawing/2014/main" id="{4C004EC4-6E09-490E-A34E-8CB5E56D88C2}"/>
              </a:ext>
            </a:extLst>
          </p:cNvPr>
          <p:cNvSpPr>
            <a:spLocks noGrp="1"/>
          </p:cNvSpPr>
          <p:nvPr>
            <p:ph idx="1"/>
          </p:nvPr>
        </p:nvSpPr>
        <p:spPr>
          <a:xfrm>
            <a:off x="4697835" y="1006679"/>
            <a:ext cx="6013708" cy="5002235"/>
          </a:xfrm>
        </p:spPr>
        <p:txBody>
          <a:bodyPr>
            <a:normAutofit/>
          </a:bodyPr>
          <a:lstStyle/>
          <a:p>
            <a:r>
              <a:rPr lang="en-US" dirty="0">
                <a:latin typeface="Calibri" panose="020F0502020204030204" pitchFamily="34" charset="0"/>
                <a:cs typeface="Calibri" panose="020F0502020204030204" pitchFamily="34" charset="0"/>
              </a:rPr>
              <a:t>This</a:t>
            </a:r>
            <a:r>
              <a:rPr lang="en-US" dirty="0">
                <a:solidFill>
                  <a:srgbClr val="FF0000"/>
                </a:solidFill>
              </a:rPr>
              <a:t> </a:t>
            </a:r>
            <a:r>
              <a:rPr lang="en-US" dirty="0">
                <a:latin typeface="Calibri" panose="020F0502020204030204" pitchFamily="34" charset="0"/>
                <a:cs typeface="Calibri" panose="020F0502020204030204" pitchFamily="34" charset="0"/>
              </a:rPr>
              <a:t>Statewide Academic Senate Committee m</a:t>
            </a:r>
            <a:r>
              <a:rPr lang="en-US" b="0" i="0" dirty="0">
                <a:effectLst/>
                <a:latin typeface="Calibri" panose="020F0502020204030204" pitchFamily="34" charset="0"/>
                <a:cs typeface="Calibri" panose="020F0502020204030204" pitchFamily="34" charset="0"/>
              </a:rPr>
              <a:t>akes recommendations and provides guidance to the Chancellor’s Office on local and regional implementation of curriculum policy and regulations throughout the California Community College system, including general education, workforce, and development education programs in credit, noncredit, and not-for-credit areas.</a:t>
            </a:r>
          </a:p>
          <a:p>
            <a:r>
              <a:rPr lang="en-US" b="0" i="0" dirty="0">
                <a:effectLst/>
                <a:latin typeface="Calibri" panose="020F0502020204030204" pitchFamily="34" charset="0"/>
                <a:cs typeface="Calibri" panose="020F0502020204030204" pitchFamily="34" charset="0"/>
              </a:rPr>
              <a:t>5C is responsible for the development and revision of all Title 5 regulations related to curriculum and instruction, the periodic revision of the Program and Course Approval Handbook, the Baccalaureate Degrees Handbook, and all other recommendations that require approval by the Board of Governors.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284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52EC-EC39-439D-85C3-D8994C1EBF72}"/>
              </a:ext>
            </a:extLst>
          </p:cNvPr>
          <p:cNvSpPr>
            <a:spLocks noGrp="1"/>
          </p:cNvSpPr>
          <p:nvPr>
            <p:ph type="title"/>
          </p:nvPr>
        </p:nvSpPr>
        <p:spPr/>
        <p:txBody>
          <a:bodyPr>
            <a:normAutofit/>
          </a:bodyPr>
          <a:lstStyle/>
          <a:p>
            <a:r>
              <a:rPr lang="en-US" b="1" dirty="0">
                <a:solidFill>
                  <a:schemeClr val="tx1"/>
                </a:solidFill>
                <a:latin typeface="Calibri" panose="020F0502020204030204" pitchFamily="34" charset="0"/>
                <a:cs typeface="Calibri" panose="020F0502020204030204" pitchFamily="34" charset="0"/>
              </a:rPr>
              <a:t>Other Workgroup Members</a:t>
            </a:r>
          </a:p>
        </p:txBody>
      </p:sp>
      <p:sp>
        <p:nvSpPr>
          <p:cNvPr id="3" name="Content Placeholder 2">
            <a:extLst>
              <a:ext uri="{FF2B5EF4-FFF2-40B4-BE49-F238E27FC236}">
                <a16:creationId xmlns:a16="http://schemas.microsoft.com/office/drawing/2014/main" id="{717BF369-73EA-411D-ACE3-3D916EC0D2AB}"/>
              </a:ext>
            </a:extLst>
          </p:cNvPr>
          <p:cNvSpPr>
            <a:spLocks noGrp="1"/>
          </p:cNvSpPr>
          <p:nvPr>
            <p:ph idx="1"/>
          </p:nvPr>
        </p:nvSpPr>
        <p:spPr/>
        <p:txBody>
          <a:bodyPr>
            <a:normAutofit fontScale="92500" lnSpcReduction="10000"/>
          </a:bodyPr>
          <a:lstStyle/>
          <a:p>
            <a:r>
              <a:rPr lang="en-US" dirty="0">
                <a:latin typeface="Calibri" panose="020F0502020204030204" pitchFamily="34" charset="0"/>
                <a:cs typeface="Calibri" panose="020F0502020204030204" pitchFamily="34" charset="0"/>
              </a:rPr>
              <a:t>CA Internship &amp; Work Experience Association (CIWEA)</a:t>
            </a:r>
          </a:p>
          <a:p>
            <a:pPr lvl="1"/>
            <a:r>
              <a:rPr lang="en-US" dirty="0">
                <a:latin typeface="Calibri" panose="020F0502020204030204" pitchFamily="34" charset="0"/>
                <a:cs typeface="Calibri" panose="020F0502020204030204" pitchFamily="34" charset="0"/>
              </a:rPr>
              <a:t>Only statewide organization dedicated to supporting higher education internship and work experience programs and practitioners. We provide advocacy, training, networking, and information regarding CA colleges and university internship and work experience programs and opportunities.</a:t>
            </a:r>
          </a:p>
          <a:p>
            <a:r>
              <a:rPr lang="en-US" dirty="0">
                <a:latin typeface="Calibri" panose="020F0502020204030204" pitchFamily="34" charset="0"/>
                <a:cs typeface="Calibri" panose="020F0502020204030204" pitchFamily="34" charset="0"/>
              </a:rPr>
              <a:t>CCCAOE- CA Community Colleges Association for Occupational Education</a:t>
            </a:r>
          </a:p>
          <a:p>
            <a:pPr lvl="1"/>
            <a:r>
              <a:rPr lang="en-US" b="0" i="0" dirty="0">
                <a:effectLst/>
                <a:latin typeface="Calibri" panose="020F0502020204030204" pitchFamily="34" charset="0"/>
                <a:cs typeface="Calibri" panose="020F0502020204030204" pitchFamily="34" charset="0"/>
              </a:rPr>
              <a:t>CCCAOE is a state-wide, membership-driven organization of career educators, faculty, staff, and administrators. Together we create a greater voice and impact in shaping career education throughout our state.</a:t>
            </a:r>
          </a:p>
          <a:p>
            <a:r>
              <a:rPr lang="en-US" dirty="0">
                <a:latin typeface="Calibri" panose="020F0502020204030204" pitchFamily="34" charset="0"/>
                <a:cs typeface="Calibri" panose="020F0502020204030204" pitchFamily="34" charset="0"/>
              </a:rPr>
              <a:t>ACCE: Association of Community and Continuing Education</a:t>
            </a:r>
          </a:p>
          <a:p>
            <a:pPr lvl="1"/>
            <a:r>
              <a:rPr lang="en-US" dirty="0">
                <a:latin typeface="Calibri" panose="020F0502020204030204" pitchFamily="34" charset="0"/>
                <a:cs typeface="Calibri" panose="020F0502020204030204" pitchFamily="34" charset="0"/>
              </a:rPr>
              <a:t>Statewide organization dedicated to promoting professional development for our members as well as advocating for legislative and/or regulatory changes that remove barriers for providing successful noncredit and community education programs. </a:t>
            </a:r>
          </a:p>
        </p:txBody>
      </p:sp>
    </p:spTree>
    <p:extLst>
      <p:ext uri="{BB962C8B-B14F-4D97-AF65-F5344CB8AC3E}">
        <p14:creationId xmlns:p14="http://schemas.microsoft.com/office/powerpoint/2010/main" val="82321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4CE7-7325-4A30-B407-812C51CF852B}"/>
              </a:ext>
            </a:extLst>
          </p:cNvPr>
          <p:cNvSpPr>
            <a:spLocks noGrp="1"/>
          </p:cNvSpPr>
          <p:nvPr>
            <p:ph type="title"/>
          </p:nvPr>
        </p:nvSpPr>
        <p:spPr/>
        <p:txBody>
          <a:bodyPr>
            <a:normAutofit fontScale="90000"/>
          </a:bodyPr>
          <a:lstStyle/>
          <a:p>
            <a:r>
              <a:rPr lang="en-US" b="1" dirty="0">
                <a:solidFill>
                  <a:schemeClr val="tx1"/>
                </a:solidFill>
                <a:latin typeface="Calibri" panose="020F0502020204030204" pitchFamily="34" charset="0"/>
                <a:cs typeface="Calibri" panose="020F0502020204030204" pitchFamily="34" charset="0"/>
              </a:rPr>
              <a:t>(Cooperative) Work Experience Education</a:t>
            </a:r>
          </a:p>
        </p:txBody>
      </p:sp>
      <p:sp>
        <p:nvSpPr>
          <p:cNvPr id="6" name="Content Placeholder 5">
            <a:extLst>
              <a:ext uri="{FF2B5EF4-FFF2-40B4-BE49-F238E27FC236}">
                <a16:creationId xmlns:a16="http://schemas.microsoft.com/office/drawing/2014/main" id="{99F66DCC-2D1A-4163-BB3A-B4CA0B2A6F1D}"/>
              </a:ext>
            </a:extLst>
          </p:cNvPr>
          <p:cNvSpPr>
            <a:spLocks noGrp="1"/>
          </p:cNvSpPr>
          <p:nvPr>
            <p:ph idx="1"/>
          </p:nvPr>
        </p:nvSpPr>
        <p:spPr>
          <a:xfrm>
            <a:off x="4844664" y="1149292"/>
            <a:ext cx="6281873" cy="2021747"/>
          </a:xfrm>
        </p:spPr>
        <p:txBody>
          <a:bodyPr>
            <a:normAutofit fontScale="92500"/>
          </a:bodyPr>
          <a:lstStyle/>
          <a:p>
            <a:r>
              <a:rPr lang="en-US" sz="1900" dirty="0">
                <a:latin typeface="Calibri" panose="020F0502020204030204" pitchFamily="34" charset="0"/>
                <a:cs typeface="Calibri" panose="020F0502020204030204" pitchFamily="34" charset="0"/>
              </a:rPr>
              <a:t>CWEE program and courses are defined specifically by Title 5</a:t>
            </a:r>
          </a:p>
          <a:p>
            <a:r>
              <a:rPr lang="en-US" sz="1900" b="1" dirty="0">
                <a:latin typeface="Calibri" panose="020F0502020204030204" pitchFamily="34" charset="0"/>
                <a:cs typeface="Calibri" panose="020F0502020204030204" pitchFamily="34" charset="0"/>
              </a:rPr>
              <a:t>Proposed changes: </a:t>
            </a:r>
          </a:p>
          <a:p>
            <a:pPr lvl="1"/>
            <a:r>
              <a:rPr lang="en-US" sz="1900" b="1" dirty="0">
                <a:latin typeface="Calibri" panose="020F0502020204030204" pitchFamily="34" charset="0"/>
                <a:cs typeface="Calibri" panose="020F0502020204030204" pitchFamily="34" charset="0"/>
              </a:rPr>
              <a:t>Rename to Work Experience Education</a:t>
            </a:r>
          </a:p>
          <a:p>
            <a:pPr lvl="1"/>
            <a:r>
              <a:rPr lang="en-US" sz="1900" b="1" dirty="0">
                <a:latin typeface="Calibri" panose="020F0502020204030204" pitchFamily="34" charset="0"/>
                <a:cs typeface="Calibri" panose="020F0502020204030204" pitchFamily="34" charset="0"/>
              </a:rPr>
              <a:t>Change order of regulations, update language, reflect current and best practices</a:t>
            </a:r>
          </a:p>
          <a:p>
            <a:endParaRPr lang="en-US" dirty="0"/>
          </a:p>
        </p:txBody>
      </p:sp>
      <p:pic>
        <p:nvPicPr>
          <p:cNvPr id="4" name="Picture 3">
            <a:extLst>
              <a:ext uri="{FF2B5EF4-FFF2-40B4-BE49-F238E27FC236}">
                <a16:creationId xmlns:a16="http://schemas.microsoft.com/office/drawing/2014/main" id="{C0E414DA-5104-45C2-B25F-B8C8D81C1106}"/>
              </a:ext>
            </a:extLst>
          </p:cNvPr>
          <p:cNvPicPr>
            <a:picLocks noChangeAspect="1"/>
          </p:cNvPicPr>
          <p:nvPr/>
        </p:nvPicPr>
        <p:blipFill>
          <a:blip r:embed="rId2"/>
          <a:stretch>
            <a:fillRect/>
          </a:stretch>
        </p:blipFill>
        <p:spPr>
          <a:xfrm>
            <a:off x="5075338" y="3341082"/>
            <a:ext cx="6051199" cy="2930569"/>
          </a:xfrm>
          <a:prstGeom prst="rect">
            <a:avLst/>
          </a:prstGeom>
        </p:spPr>
      </p:pic>
    </p:spTree>
    <p:extLst>
      <p:ext uri="{BB962C8B-B14F-4D97-AF65-F5344CB8AC3E}">
        <p14:creationId xmlns:p14="http://schemas.microsoft.com/office/powerpoint/2010/main" val="1319937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33F2-5AE8-46D4-BBDC-0441B03D2202}"/>
              </a:ext>
            </a:extLst>
          </p:cNvPr>
          <p:cNvSpPr>
            <a:spLocks noGrp="1"/>
          </p:cNvSpPr>
          <p:nvPr>
            <p:ph type="title"/>
          </p:nvPr>
        </p:nvSpPr>
        <p:spPr/>
        <p:txBody>
          <a:bodyPr>
            <a:normAutofit fontScale="90000"/>
          </a:bodyPr>
          <a:lstStyle/>
          <a:p>
            <a:r>
              <a:rPr lang="en-US" b="1" dirty="0">
                <a:solidFill>
                  <a:schemeClr val="tx2"/>
                </a:solidFill>
                <a:latin typeface="Calibri" panose="020F0502020204030204" pitchFamily="34" charset="0"/>
                <a:cs typeface="Calibri" panose="020F0502020204030204" pitchFamily="34" charset="0"/>
              </a:rPr>
              <a:t>Expanding site visit options under</a:t>
            </a:r>
            <a:br>
              <a:rPr lang="en-US" b="1" dirty="0">
                <a:solidFill>
                  <a:schemeClr val="tx2"/>
                </a:solidFill>
                <a:latin typeface="Calibri" panose="020F0502020204030204" pitchFamily="34" charset="0"/>
                <a:cs typeface="Calibri" panose="020F0502020204030204" pitchFamily="34" charset="0"/>
              </a:rPr>
            </a:br>
            <a:r>
              <a:rPr lang="en-US" b="1" dirty="0">
                <a:solidFill>
                  <a:schemeClr val="tx2"/>
                </a:solidFill>
                <a:latin typeface="Calibri" panose="020F0502020204030204" pitchFamily="34" charset="0"/>
                <a:cs typeface="Calibri" panose="020F0502020204030204" pitchFamily="34" charset="0"/>
              </a:rPr>
              <a:t>local control</a:t>
            </a:r>
          </a:p>
        </p:txBody>
      </p:sp>
      <p:sp>
        <p:nvSpPr>
          <p:cNvPr id="3" name="Content Placeholder 2">
            <a:extLst>
              <a:ext uri="{FF2B5EF4-FFF2-40B4-BE49-F238E27FC236}">
                <a16:creationId xmlns:a16="http://schemas.microsoft.com/office/drawing/2014/main" id="{D76FD27A-EE01-4180-A7AA-EC4759DAA0FF}"/>
              </a:ext>
            </a:extLst>
          </p:cNvPr>
          <p:cNvSpPr>
            <a:spLocks noGrp="1"/>
          </p:cNvSpPr>
          <p:nvPr>
            <p:ph idx="1"/>
          </p:nvPr>
        </p:nvSpPr>
        <p:spPr>
          <a:xfrm>
            <a:off x="4655890" y="293616"/>
            <a:ext cx="6778550" cy="6373514"/>
          </a:xfrm>
        </p:spPr>
        <p:txBody>
          <a:bodyPr>
            <a:normAutofit/>
          </a:bodyPr>
          <a:lstStyle/>
          <a:p>
            <a:pPr algn="l"/>
            <a:r>
              <a:rPr lang="en-US" b="1" dirty="0">
                <a:solidFill>
                  <a:srgbClr val="000000"/>
                </a:solidFill>
                <a:latin typeface="Calibri" panose="020F0502020204030204" pitchFamily="34" charset="0"/>
                <a:cs typeface="Calibri" panose="020F0502020204030204" pitchFamily="34" charset="0"/>
              </a:rPr>
              <a:t>ASCCC Senate Resolution Fall 2019:  </a:t>
            </a:r>
            <a:r>
              <a:rPr lang="en-US" b="1" i="0" dirty="0">
                <a:solidFill>
                  <a:srgbClr val="000000"/>
                </a:solidFill>
                <a:effectLst/>
                <a:latin typeface="Calibri" panose="020F0502020204030204" pitchFamily="34" charset="0"/>
                <a:cs typeface="Calibri" panose="020F0502020204030204" pitchFamily="34" charset="0"/>
              </a:rPr>
              <a:t>Work Experience Education</a:t>
            </a:r>
          </a:p>
          <a:p>
            <a:pPr algn="l"/>
            <a:r>
              <a:rPr lang="en-US" b="0" i="0" dirty="0">
                <a:solidFill>
                  <a:srgbClr val="000000"/>
                </a:solidFill>
                <a:effectLst/>
                <a:latin typeface="Calibri" panose="020F0502020204030204" pitchFamily="34" charset="0"/>
                <a:cs typeface="Calibri" panose="020F0502020204030204" pitchFamily="34" charset="0"/>
              </a:rPr>
              <a:t>Whereas, Title 5 §55255(a)(1-3) refers to in-person consultations with students and with employers as a responsibility of cooperative work experience instructor/coordinators and a requirement of cooperative work experience programs;</a:t>
            </a:r>
          </a:p>
          <a:p>
            <a:pPr algn="l"/>
            <a:r>
              <a:rPr lang="en-US" b="0" i="0" dirty="0">
                <a:solidFill>
                  <a:srgbClr val="000000"/>
                </a:solidFill>
                <a:effectLst/>
                <a:latin typeface="Calibri" panose="020F0502020204030204" pitchFamily="34" charset="0"/>
                <a:cs typeface="Calibri" panose="020F0502020204030204" pitchFamily="34" charset="0"/>
              </a:rPr>
              <a:t>Whereas, Title 5 §55255(c) states, “</a:t>
            </a:r>
            <a:r>
              <a:rPr lang="en-US" b="1" i="0" dirty="0">
                <a:solidFill>
                  <a:srgbClr val="000000"/>
                </a:solidFill>
                <a:effectLst/>
                <a:latin typeface="Calibri" panose="020F0502020204030204" pitchFamily="34" charset="0"/>
                <a:cs typeface="Calibri" panose="020F0502020204030204" pitchFamily="34" charset="0"/>
              </a:rPr>
              <a:t>In certain limited situations that will be defined in guidelines issued by the Chancellor</a:t>
            </a:r>
            <a:r>
              <a:rPr lang="en-US" b="0" i="0" dirty="0">
                <a:solidFill>
                  <a:srgbClr val="000000"/>
                </a:solidFill>
                <a:effectLst/>
                <a:latin typeface="Calibri" panose="020F0502020204030204" pitchFamily="34" charset="0"/>
                <a:cs typeface="Calibri" panose="020F0502020204030204" pitchFamily="34" charset="0"/>
              </a:rPr>
              <a:t>,</a:t>
            </a:r>
            <a:r>
              <a:rPr lang="en-US" b="1" i="0" dirty="0">
                <a:solidFill>
                  <a:srgbClr val="000000"/>
                </a:solidFill>
                <a:effectLst/>
                <a:latin typeface="Calibri" panose="020F0502020204030204" pitchFamily="34" charset="0"/>
                <a:cs typeface="Calibri" panose="020F0502020204030204" pitchFamily="34" charset="0"/>
              </a:rPr>
              <a:t> the district may substitute approved alternatives to ‘in person’ consultations…”</a:t>
            </a:r>
          </a:p>
          <a:p>
            <a:pPr algn="l"/>
            <a:r>
              <a:rPr lang="en-US" b="1" i="0" dirty="0">
                <a:solidFill>
                  <a:srgbClr val="000000"/>
                </a:solidFill>
                <a:effectLst/>
                <a:latin typeface="Calibri" panose="020F0502020204030204" pitchFamily="34" charset="0"/>
                <a:cs typeface="Calibri" panose="020F0502020204030204" pitchFamily="34" charset="0"/>
              </a:rPr>
              <a:t> </a:t>
            </a:r>
            <a:r>
              <a:rPr lang="en-US" b="0" i="0" dirty="0">
                <a:solidFill>
                  <a:srgbClr val="000000"/>
                </a:solidFill>
                <a:effectLst/>
                <a:latin typeface="Calibri" panose="020F0502020204030204" pitchFamily="34" charset="0"/>
                <a:cs typeface="Calibri" panose="020F0502020204030204" pitchFamily="34" charset="0"/>
              </a:rPr>
              <a:t>Whereas, synchronous video conference applications have evolved significantly in the ten years since the document was last updated and can be used to effectively conduct meetings… Resolved, That the Academic Senate for California Community Colleges work with the California Community Colleges Chancellor’s Office and the California Internship and Work Experience Association to update the May 2009 document Alternatives to In-Person Consultation: Cooperative Work Experience Education</a:t>
            </a:r>
          </a:p>
        </p:txBody>
      </p:sp>
    </p:spTree>
    <p:extLst>
      <p:ext uri="{BB962C8B-B14F-4D97-AF65-F5344CB8AC3E}">
        <p14:creationId xmlns:p14="http://schemas.microsoft.com/office/powerpoint/2010/main" val="2718952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5D89B-8CB1-4E5A-91BC-378041079ACC}"/>
              </a:ext>
            </a:extLst>
          </p:cNvPr>
          <p:cNvSpPr>
            <a:spLocks noGrp="1"/>
          </p:cNvSpPr>
          <p:nvPr>
            <p:ph type="title"/>
          </p:nvPr>
        </p:nvSpPr>
        <p:spPr/>
        <p:txBody>
          <a:bodyPr/>
          <a:lstStyle/>
          <a:p>
            <a:r>
              <a:rPr lang="en-US" b="1" dirty="0">
                <a:solidFill>
                  <a:schemeClr val="tx2"/>
                </a:solidFill>
                <a:latin typeface="Calibri" panose="020F0502020204030204" pitchFamily="34" charset="0"/>
                <a:cs typeface="Calibri" panose="020F0502020204030204" pitchFamily="34" charset="0"/>
              </a:rPr>
              <a:t>Additional factors</a:t>
            </a:r>
          </a:p>
        </p:txBody>
      </p:sp>
      <p:sp>
        <p:nvSpPr>
          <p:cNvPr id="3" name="Content Placeholder 2">
            <a:extLst>
              <a:ext uri="{FF2B5EF4-FFF2-40B4-BE49-F238E27FC236}">
                <a16:creationId xmlns:a16="http://schemas.microsoft.com/office/drawing/2014/main" id="{2D77A467-19BC-4913-99AD-9A5978D1AC9C}"/>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Covid suspension of in-person visits systemwide</a:t>
            </a:r>
          </a:p>
          <a:p>
            <a:r>
              <a:rPr lang="en-US" dirty="0">
                <a:latin typeface="Calibri" panose="020F0502020204030204" pitchFamily="34" charset="0"/>
                <a:cs typeface="Calibri" panose="020F0502020204030204" pitchFamily="34" charset="0"/>
              </a:rPr>
              <a:t>Increased use of/access to zoom/Teams, etc.</a:t>
            </a:r>
          </a:p>
          <a:p>
            <a:r>
              <a:rPr lang="en-US" dirty="0">
                <a:latin typeface="Calibri" panose="020F0502020204030204" pitchFamily="34" charset="0"/>
                <a:cs typeface="Calibri" panose="020F0502020204030204" pitchFamily="34" charset="0"/>
              </a:rPr>
              <a:t>Differing time/difficulty factors for individual colleges especially around travel time for in-person visits</a:t>
            </a:r>
          </a:p>
          <a:p>
            <a:r>
              <a:rPr lang="en-US" dirty="0">
                <a:latin typeface="Calibri" panose="020F0502020204030204" pitchFamily="34" charset="0"/>
                <a:cs typeface="Calibri" panose="020F0502020204030204" pitchFamily="34" charset="0"/>
              </a:rPr>
              <a:t>Growing demand for virtual placements (and sites)</a:t>
            </a:r>
          </a:p>
          <a:p>
            <a:r>
              <a:rPr lang="en-US" b="1" dirty="0">
                <a:latin typeface="Calibri" panose="020F0502020204030204" pitchFamily="34" charset="0"/>
                <a:cs typeface="Calibri" panose="020F0502020204030204" pitchFamily="34" charset="0"/>
              </a:rPr>
              <a:t>Proposed change:  Making both options (in-person/virtual) equivalent and allow policy about parameters/permissions for each to be left to local control.</a:t>
            </a:r>
          </a:p>
        </p:txBody>
      </p:sp>
    </p:spTree>
    <p:extLst>
      <p:ext uri="{BB962C8B-B14F-4D97-AF65-F5344CB8AC3E}">
        <p14:creationId xmlns:p14="http://schemas.microsoft.com/office/powerpoint/2010/main" val="760258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65747B-0D1C-436D-BB7C-B2F9568D5947}"/>
              </a:ext>
            </a:extLst>
          </p:cNvPr>
          <p:cNvSpPr/>
          <p:nvPr/>
        </p:nvSpPr>
        <p:spPr>
          <a:xfrm>
            <a:off x="4857225" y="1611226"/>
            <a:ext cx="5727863" cy="3635547"/>
          </a:xfrm>
          <a:prstGeom prst="rect">
            <a:avLst/>
          </a:prstGeom>
        </p:spPr>
        <p:txBody>
          <a:bodyPr wrap="square">
            <a:spAutoFit/>
          </a:bodyPr>
          <a:lstStyle/>
          <a:p>
            <a:pPr marL="285750"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Currently hours per unit to be earned depends whether opportunity paid or unpaid:</a:t>
            </a:r>
          </a:p>
          <a:p>
            <a:pPr marL="742950" lvl="1"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Paid -  75 hours</a:t>
            </a:r>
          </a:p>
          <a:p>
            <a:pPr marL="742950" lvl="1"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Unpaid -  60 hours</a:t>
            </a:r>
          </a:p>
          <a:p>
            <a:pPr marL="742950" lvl="1"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Accounted through positive attendance</a:t>
            </a:r>
          </a:p>
          <a:p>
            <a:pPr marL="285750"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These varying numbers create confusion for students, additional work for programs, the need for separate sections for each type/unit</a:t>
            </a:r>
          </a:p>
          <a:p>
            <a:pPr marL="285750"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No basis found/presented for separating by paid/unpaid</a:t>
            </a:r>
          </a:p>
          <a:p>
            <a:pPr marL="285750" indent="-285750">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No established national, statewide, or workplace standard for hours requirement for ‘internships’ other than specific industries or certifications</a:t>
            </a:r>
          </a:p>
        </p:txBody>
      </p:sp>
      <p:sp>
        <p:nvSpPr>
          <p:cNvPr id="2" name="TextBox 1">
            <a:extLst>
              <a:ext uri="{FF2B5EF4-FFF2-40B4-BE49-F238E27FC236}">
                <a16:creationId xmlns:a16="http://schemas.microsoft.com/office/drawing/2014/main" id="{29B21391-FEEE-419C-BA6A-96DC2704265C}"/>
              </a:ext>
            </a:extLst>
          </p:cNvPr>
          <p:cNvSpPr txBox="1"/>
          <p:nvPr/>
        </p:nvSpPr>
        <p:spPr>
          <a:xfrm>
            <a:off x="889233" y="3011648"/>
            <a:ext cx="3473042" cy="707886"/>
          </a:xfrm>
          <a:prstGeom prst="rect">
            <a:avLst/>
          </a:prstGeom>
          <a:noFill/>
        </p:spPr>
        <p:txBody>
          <a:bodyPr wrap="square" rtlCol="0">
            <a:spAutoFit/>
          </a:bodyPr>
          <a:lstStyle/>
          <a:p>
            <a:pPr algn="ctr"/>
            <a:r>
              <a:rPr lang="en-US" sz="4000" b="1" dirty="0">
                <a:latin typeface="Calibri" panose="020F0502020204030204" pitchFamily="34" charset="0"/>
                <a:cs typeface="Calibri" panose="020F0502020204030204" pitchFamily="34" charset="0"/>
              </a:rPr>
              <a:t>Hours Per Unit</a:t>
            </a:r>
          </a:p>
        </p:txBody>
      </p:sp>
    </p:spTree>
    <p:extLst>
      <p:ext uri="{BB962C8B-B14F-4D97-AF65-F5344CB8AC3E}">
        <p14:creationId xmlns:p14="http://schemas.microsoft.com/office/powerpoint/2010/main" val="270848407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TM16401371[[fn=Atlas]]</Template>
  <TotalTime>1747</TotalTime>
  <Words>1508</Words>
  <Application>Microsoft Office PowerPoint</Application>
  <PresentationFormat>Widescreen</PresentationFormat>
  <Paragraphs>120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Rockwell</vt:lpstr>
      <vt:lpstr>Wingdings</vt:lpstr>
      <vt:lpstr>Atlas</vt:lpstr>
      <vt:lpstr>Preview of Coming Attractions:   Proposed Changes to  Work Experience Education</vt:lpstr>
      <vt:lpstr>Why Changes to CWEE--Title 5?</vt:lpstr>
      <vt:lpstr>Process used to explore and define changes</vt:lpstr>
      <vt:lpstr>California Community Colleges  Curriculum Committee (5C’s)</vt:lpstr>
      <vt:lpstr>Other Workgroup Members</vt:lpstr>
      <vt:lpstr>(Cooperative) Work Experience Education</vt:lpstr>
      <vt:lpstr>Expanding site visit options under local control</vt:lpstr>
      <vt:lpstr>Additional factors</vt:lpstr>
      <vt:lpstr>PowerPoint Presentation</vt:lpstr>
      <vt:lpstr>PowerPoint Presentation</vt:lpstr>
      <vt:lpstr>PowerPoint Presentation</vt:lpstr>
      <vt:lpstr>SENATE Resolution:  Fall Plenary 2017</vt:lpstr>
      <vt:lpstr>U.S. Labor Wage and Hour Division</vt:lpstr>
      <vt:lpstr>How will apportionment be determined for noncredit students?</vt:lpstr>
      <vt:lpstr>Noncredit Work Experience will be allowed  </vt:lpstr>
      <vt:lpstr>Next steps in making these changes</vt:lpstr>
      <vt:lpstr>Staying up to date on changes</vt:lpstr>
      <vt:lpstr>Questions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Experience Education</dc:title>
  <dc:creator>Jan Young</dc:creator>
  <cp:lastModifiedBy>Oliver, Brook</cp:lastModifiedBy>
  <cp:revision>33</cp:revision>
  <dcterms:created xsi:type="dcterms:W3CDTF">2021-06-21T23:33:23Z</dcterms:created>
  <dcterms:modified xsi:type="dcterms:W3CDTF">2021-07-02T20:58:35Z</dcterms:modified>
</cp:coreProperties>
</file>