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 id="2147483672" r:id="rId2"/>
  </p:sldMasterIdLst>
  <p:notesMasterIdLst>
    <p:notesMasterId r:id="rId24"/>
  </p:notesMasterIdLst>
  <p:handoutMasterIdLst>
    <p:handoutMasterId r:id="rId25"/>
  </p:handoutMasterIdLst>
  <p:sldIdLst>
    <p:sldId id="342" r:id="rId3"/>
    <p:sldId id="378" r:id="rId4"/>
    <p:sldId id="379" r:id="rId5"/>
    <p:sldId id="348" r:id="rId6"/>
    <p:sldId id="349" r:id="rId7"/>
    <p:sldId id="373" r:id="rId8"/>
    <p:sldId id="377" r:id="rId9"/>
    <p:sldId id="385" r:id="rId10"/>
    <p:sldId id="371" r:id="rId11"/>
    <p:sldId id="374" r:id="rId12"/>
    <p:sldId id="386" r:id="rId13"/>
    <p:sldId id="375" r:id="rId14"/>
    <p:sldId id="380" r:id="rId15"/>
    <p:sldId id="381" r:id="rId16"/>
    <p:sldId id="382" r:id="rId17"/>
    <p:sldId id="383" r:id="rId18"/>
    <p:sldId id="351" r:id="rId19"/>
    <p:sldId id="354" r:id="rId20"/>
    <p:sldId id="384" r:id="rId21"/>
    <p:sldId id="388" r:id="rId22"/>
    <p:sldId id="387" r:id="rId23"/>
  </p:sldIdLst>
  <p:sldSz cx="12192000" cy="6858000"/>
  <p:notesSz cx="7010400" cy="92964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624" userDrawn="1">
          <p15:clr>
            <a:srgbClr val="A4A3A4"/>
          </p15:clr>
        </p15:guide>
        <p15:guide id="3" orient="horz" pos="2304" userDrawn="1">
          <p15:clr>
            <a:srgbClr val="A4A3A4"/>
          </p15:clr>
        </p15:guide>
        <p15:guide id="4" orient="horz" pos="2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FFFFFF"/>
    <a:srgbClr val="F1F2F2"/>
    <a:srgbClr val="F3F4F4"/>
    <a:srgbClr val="000000"/>
    <a:srgbClr val="002F6D"/>
    <a:srgbClr val="E3E5E5"/>
    <a:srgbClr val="EAEAEA"/>
    <a:srgbClr val="F5F5F5"/>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F77B0-5815-47AA-8308-760892C43B6C}" v="20" dt="2018-10-15T03:00:40.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21" autoAdjust="0"/>
    <p:restoredTop sz="88496" autoAdjust="0"/>
  </p:normalViewPr>
  <p:slideViewPr>
    <p:cSldViewPr snapToGrid="0" snapToObjects="1" showGuides="1">
      <p:cViewPr varScale="1">
        <p:scale>
          <a:sx n="66" d="100"/>
          <a:sy n="66" d="100"/>
        </p:scale>
        <p:origin x="216" y="544"/>
      </p:cViewPr>
      <p:guideLst>
        <p:guide orient="horz" pos="744"/>
        <p:guide pos="624"/>
        <p:guide orient="horz" pos="2304"/>
        <p:guide orient="horz" pos="280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1" d="100"/>
          <a:sy n="81"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dgm:t>
        <a:bodyPr/>
        <a:lstStyle/>
        <a:p>
          <a:r>
            <a:rPr lang="en-US" dirty="0"/>
            <a:t>Release of Governor’s Budget</a:t>
          </a:r>
        </a:p>
        <a:p>
          <a:r>
            <a:rPr lang="en-US" dirty="0"/>
            <a:t>January 10</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67B14BD3-434F-4B8E-9E88-A642EACDDC7D}">
      <dgm:prSet phldrT="[Text]"/>
      <dgm:spPr/>
      <dgm:t>
        <a:bodyPr/>
        <a:lstStyle/>
        <a:p>
          <a:r>
            <a:rPr lang="en-US" dirty="0"/>
            <a:t>Legislative Analyst’s Analysis</a:t>
          </a:r>
        </a:p>
        <a:p>
          <a:r>
            <a:rPr lang="en-US" dirty="0"/>
            <a:t>January</a:t>
          </a:r>
        </a:p>
      </dgm:t>
    </dgm:pt>
    <dgm:pt modelId="{5C1D177D-5B73-4507-AAB9-F299909DDFC4}" type="parTrans" cxnId="{11A4C28C-0D9E-442E-AD71-4D88FA622F79}">
      <dgm:prSet/>
      <dgm:spPr/>
      <dgm:t>
        <a:bodyPr/>
        <a:lstStyle/>
        <a:p>
          <a:endParaRPr lang="en-US"/>
        </a:p>
      </dgm:t>
    </dgm:pt>
    <dgm:pt modelId="{65EA0831-2EDB-4054-8AD5-2C2DB86B2C97}" type="sibTrans" cxnId="{11A4C28C-0D9E-442E-AD71-4D88FA622F79}">
      <dgm:prSet/>
      <dgm:spPr/>
      <dgm:t>
        <a:bodyPr/>
        <a:lstStyle/>
        <a:p>
          <a:endParaRPr lang="en-US" dirty="0"/>
        </a:p>
      </dgm:t>
    </dgm:pt>
    <dgm:pt modelId="{3A11A921-64E6-4E49-9076-499E51326768}">
      <dgm:prSet phldrT="[Text]"/>
      <dgm:spPr/>
      <dgm:t>
        <a:bodyPr/>
        <a:lstStyle/>
        <a:p>
          <a:r>
            <a:rPr lang="en-US" dirty="0"/>
            <a:t>Budget Subcommittee Hearings</a:t>
          </a:r>
        </a:p>
        <a:p>
          <a:r>
            <a:rPr lang="en-US" dirty="0"/>
            <a:t>February - May</a:t>
          </a:r>
        </a:p>
      </dgm:t>
    </dgm:pt>
    <dgm:pt modelId="{73F6251E-97C0-4B28-97BB-4F55F27FE19A}" type="parTrans" cxnId="{BE3972FD-5B19-41A0-9275-89A5B0307ED0}">
      <dgm:prSet/>
      <dgm:spPr/>
      <dgm:t>
        <a:bodyPr/>
        <a:lstStyle/>
        <a:p>
          <a:endParaRPr lang="en-US"/>
        </a:p>
      </dgm:t>
    </dgm:pt>
    <dgm:pt modelId="{1BB984AA-4457-47A9-8F77-28A2FF7725D9}" type="sibTrans" cxnId="{BE3972FD-5B19-41A0-9275-89A5B0307ED0}">
      <dgm:prSet/>
      <dgm:spPr/>
      <dgm:t>
        <a:bodyPr/>
        <a:lstStyle/>
        <a:p>
          <a:endParaRPr lang="en-US" dirty="0"/>
        </a:p>
      </dgm:t>
    </dgm:pt>
    <dgm:pt modelId="{28AA1F80-1B04-4069-BADC-A7283CB10579}">
      <dgm:prSet phldrT="[Text]"/>
      <dgm:spPr/>
      <dgm:t>
        <a:bodyPr/>
        <a:lstStyle/>
        <a:p>
          <a:r>
            <a:rPr lang="en-US" dirty="0"/>
            <a:t>Governor’s Revisions</a:t>
          </a:r>
        </a:p>
        <a:p>
          <a:r>
            <a:rPr lang="en-US" dirty="0"/>
            <a:t>May 15</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DB9E9E12-1611-48F2-9371-8A3B460320F6}">
      <dgm:prSet phldrT="[Text]"/>
      <dgm:spPr/>
      <dgm:t>
        <a:bodyPr/>
        <a:lstStyle/>
        <a:p>
          <a:r>
            <a:rPr lang="en-US" dirty="0"/>
            <a:t>Budget Subcommittee Final Actions</a:t>
          </a:r>
        </a:p>
        <a:p>
          <a:r>
            <a:rPr lang="en-US" dirty="0"/>
            <a:t>May</a:t>
          </a:r>
        </a:p>
      </dgm:t>
    </dgm:pt>
    <dgm:pt modelId="{7A1F6312-B442-49D1-98A0-E6BD2017E5EE}" type="parTrans" cxnId="{E0915DB7-1299-40A1-BA45-E9AFCA8F97BF}">
      <dgm:prSet/>
      <dgm:spPr/>
      <dgm:t>
        <a:bodyPr/>
        <a:lstStyle/>
        <a:p>
          <a:endParaRPr lang="en-US"/>
        </a:p>
      </dgm:t>
    </dgm:pt>
    <dgm:pt modelId="{A31046CC-3C74-449E-B720-7F45551863DC}" type="sibTrans" cxnId="{E0915DB7-1299-40A1-BA45-E9AFCA8F97BF}">
      <dgm:prSet/>
      <dgm:spPr/>
      <dgm:t>
        <a:bodyPr/>
        <a:lstStyle/>
        <a:p>
          <a:endParaRPr lang="en-US" dirty="0"/>
        </a:p>
      </dgm:t>
    </dgm:pt>
    <dgm:pt modelId="{00711730-3639-45AB-9D30-0CD0D5A84350}">
      <dgm:prSet phldrT="[Text]"/>
      <dgm:spPr/>
      <dgm:t>
        <a:bodyPr/>
        <a:lstStyle/>
        <a:p>
          <a:r>
            <a:rPr lang="en-US" dirty="0"/>
            <a:t>Conference Committee</a:t>
          </a:r>
        </a:p>
        <a:p>
          <a:r>
            <a:rPr lang="en-US" dirty="0"/>
            <a:t>June</a:t>
          </a:r>
        </a:p>
      </dgm:t>
    </dgm:pt>
    <dgm:pt modelId="{AAA2E0A3-616A-46F1-8EB8-A2C7F84EB6B5}" type="parTrans" cxnId="{F90980C1-3410-405D-8557-279ED80D0B99}">
      <dgm:prSet/>
      <dgm:spPr/>
      <dgm:t>
        <a:bodyPr/>
        <a:lstStyle/>
        <a:p>
          <a:endParaRPr lang="en-US"/>
        </a:p>
      </dgm:t>
    </dgm:pt>
    <dgm:pt modelId="{AD566D89-3655-4CE9-932F-5E3947E73211}" type="sibTrans" cxnId="{F90980C1-3410-405D-8557-279ED80D0B99}">
      <dgm:prSet/>
      <dgm:spPr/>
      <dgm:t>
        <a:bodyPr/>
        <a:lstStyle/>
        <a:p>
          <a:endParaRPr lang="en-US" dirty="0"/>
        </a:p>
      </dgm:t>
    </dgm:pt>
    <dgm:pt modelId="{AECA2D6E-7AC1-460A-85DD-779B3CA2CD2D}">
      <dgm:prSet phldrT="[Text]"/>
      <dgm:spPr/>
      <dgm:t>
        <a:bodyPr/>
        <a:lstStyle/>
        <a:p>
          <a:r>
            <a:rPr lang="en-US" dirty="0"/>
            <a:t>Legislative Actions</a:t>
          </a:r>
        </a:p>
        <a:p>
          <a:r>
            <a:rPr lang="en-US" dirty="0"/>
            <a:t>June 15</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Consideration</a:t>
          </a:r>
        </a:p>
        <a:p>
          <a:r>
            <a:rPr lang="en-US" dirty="0"/>
            <a:t>June 15 - July 1</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3A782D21-5774-48C3-B0BF-E330DA938C99}">
      <dgm:prSet phldrT="[Text]"/>
      <dgm:spPr/>
      <dgm:t>
        <a:bodyPr/>
        <a:lstStyle/>
        <a:p>
          <a:r>
            <a:rPr lang="en-US" dirty="0"/>
            <a:t>Implementation</a:t>
          </a:r>
        </a:p>
        <a:p>
          <a:r>
            <a:rPr lang="en-US" dirty="0"/>
            <a:t>July 1 – June 30</a:t>
          </a:r>
        </a:p>
      </dgm:t>
    </dgm:pt>
    <dgm:pt modelId="{BFEC862A-C05E-4500-972B-09A2E393D42F}" type="parTrans" cxnId="{EC7F007C-60B1-4C01-9D79-CEBE18BC67B0}">
      <dgm:prSet/>
      <dgm:spPr/>
      <dgm:t>
        <a:bodyPr/>
        <a:lstStyle/>
        <a:p>
          <a:endParaRPr lang="en-US"/>
        </a:p>
      </dgm:t>
    </dgm:pt>
    <dgm:pt modelId="{E9D8EA82-AC9F-42A8-A14F-AC0F881C798A}" type="sibTrans" cxnId="{EC7F007C-60B1-4C01-9D79-CEBE18BC67B0}">
      <dgm:prSet/>
      <dgm:spPr/>
      <dgm:t>
        <a:bodyPr/>
        <a:lstStyle/>
        <a:p>
          <a:endParaRPr lang="en-US"/>
        </a:p>
      </dgm:t>
    </dgm:pt>
    <dgm:pt modelId="{3143F7C2-26DA-4445-8AA7-98A11B357861}">
      <dgm:prSet phldrT="[Text]"/>
      <dgm:spPr>
        <a:solidFill>
          <a:schemeClr val="accent2"/>
        </a:solidFill>
      </dgm:spPr>
      <dgm:t>
        <a:bodyPr/>
        <a:lstStyle/>
        <a:p>
          <a:r>
            <a:rPr lang="en-US" dirty="0"/>
            <a:t>Agency Submittals of Requests</a:t>
          </a:r>
        </a:p>
        <a:p>
          <a:r>
            <a:rPr lang="en-US" dirty="0"/>
            <a:t>September</a:t>
          </a:r>
        </a:p>
      </dgm:t>
    </dgm:pt>
    <dgm:pt modelId="{53705C27-290F-433C-908D-75E745B77E0C}" type="parTrans" cxnId="{9FFEF705-19E3-4C52-9F0C-04633BE53256}">
      <dgm:prSet/>
      <dgm:spPr/>
      <dgm:t>
        <a:bodyPr/>
        <a:lstStyle/>
        <a:p>
          <a:endParaRPr lang="en-US"/>
        </a:p>
      </dgm:t>
    </dgm:pt>
    <dgm:pt modelId="{3439A7A2-A500-49EF-A146-66D8E835A9F0}" type="sibTrans" cxnId="{9FFEF705-19E3-4C52-9F0C-04633BE53256}">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46B2ABB4-DBE9-4760-85DF-BDD49AC7972F}" type="pres">
      <dgm:prSet presAssocID="{3143F7C2-26DA-4445-8AA7-98A11B357861}" presName="node" presStyleLbl="node1" presStyleIdx="0" presStyleCnt="10">
        <dgm:presLayoutVars>
          <dgm:bulletEnabled val="1"/>
        </dgm:presLayoutVars>
      </dgm:prSet>
      <dgm:spPr/>
    </dgm:pt>
    <dgm:pt modelId="{D3D07AF5-77A8-477B-A4E3-4EE6ADB6A137}" type="pres">
      <dgm:prSet presAssocID="{3439A7A2-A500-49EF-A146-66D8E835A9F0}" presName="sibTrans" presStyleLbl="sibTrans1D1" presStyleIdx="0" presStyleCnt="9"/>
      <dgm:spPr/>
    </dgm:pt>
    <dgm:pt modelId="{6A554285-1F62-4E06-8AED-AA4BC93CC5D4}" type="pres">
      <dgm:prSet presAssocID="{3439A7A2-A500-49EF-A146-66D8E835A9F0}" presName="connectorText" presStyleLbl="sibTrans1D1" presStyleIdx="0" presStyleCnt="9"/>
      <dgm:spPr/>
    </dgm:pt>
    <dgm:pt modelId="{B9857959-084D-5A47-8570-5000E52CCA7A}" type="pres">
      <dgm:prSet presAssocID="{8A4FC975-6F91-46F3-8F4F-C2AED0096268}" presName="node" presStyleLbl="node1" presStyleIdx="1" presStyleCnt="10">
        <dgm:presLayoutVars>
          <dgm:bulletEnabled val="1"/>
        </dgm:presLayoutVars>
      </dgm:prSet>
      <dgm:spPr/>
    </dgm:pt>
    <dgm:pt modelId="{C042F065-10C4-8E43-ADA8-09EB23471956}" type="pres">
      <dgm:prSet presAssocID="{6365F0A1-5937-4F76-B2E2-C3D1C9035728}" presName="sibTrans" presStyleLbl="sibTrans1D1" presStyleIdx="1" presStyleCnt="9"/>
      <dgm:spPr/>
    </dgm:pt>
    <dgm:pt modelId="{D242908D-774C-1547-9035-604416A59F59}" type="pres">
      <dgm:prSet presAssocID="{6365F0A1-5937-4F76-B2E2-C3D1C9035728}" presName="connectorText" presStyleLbl="sibTrans1D1" presStyleIdx="1" presStyleCnt="9"/>
      <dgm:spPr/>
    </dgm:pt>
    <dgm:pt modelId="{23889F2E-C851-D348-8D68-35EBEB789F4F}" type="pres">
      <dgm:prSet presAssocID="{67B14BD3-434F-4B8E-9E88-A642EACDDC7D}" presName="node" presStyleLbl="node1" presStyleIdx="2" presStyleCnt="10">
        <dgm:presLayoutVars>
          <dgm:bulletEnabled val="1"/>
        </dgm:presLayoutVars>
      </dgm:prSet>
      <dgm:spPr/>
    </dgm:pt>
    <dgm:pt modelId="{3FB269FF-B39C-DA4E-A3E5-4520B3AABE43}" type="pres">
      <dgm:prSet presAssocID="{65EA0831-2EDB-4054-8AD5-2C2DB86B2C97}" presName="sibTrans" presStyleLbl="sibTrans1D1" presStyleIdx="2" presStyleCnt="9"/>
      <dgm:spPr/>
    </dgm:pt>
    <dgm:pt modelId="{3ADCCF45-36D6-3845-8463-6DECD116A68E}" type="pres">
      <dgm:prSet presAssocID="{65EA0831-2EDB-4054-8AD5-2C2DB86B2C97}" presName="connectorText" presStyleLbl="sibTrans1D1" presStyleIdx="2" presStyleCnt="9"/>
      <dgm:spPr/>
    </dgm:pt>
    <dgm:pt modelId="{9B4F646B-E513-294F-B6A0-00E7EA362C4A}" type="pres">
      <dgm:prSet presAssocID="{3A11A921-64E6-4E49-9076-499E51326768}" presName="node" presStyleLbl="node1" presStyleIdx="3" presStyleCnt="10">
        <dgm:presLayoutVars>
          <dgm:bulletEnabled val="1"/>
        </dgm:presLayoutVars>
      </dgm:prSet>
      <dgm:spPr/>
    </dgm:pt>
    <dgm:pt modelId="{0660BE6F-773A-2F45-BAFE-C74AD898DC67}" type="pres">
      <dgm:prSet presAssocID="{1BB984AA-4457-47A9-8F77-28A2FF7725D9}" presName="sibTrans" presStyleLbl="sibTrans1D1" presStyleIdx="3" presStyleCnt="9"/>
      <dgm:spPr/>
    </dgm:pt>
    <dgm:pt modelId="{60D85C96-5065-4940-95A6-180AECC2F12B}" type="pres">
      <dgm:prSet presAssocID="{1BB984AA-4457-47A9-8F77-28A2FF7725D9}" presName="connectorText" presStyleLbl="sibTrans1D1" presStyleIdx="3" presStyleCnt="9"/>
      <dgm:spPr/>
    </dgm:pt>
    <dgm:pt modelId="{7ECAC1AB-311B-984E-98A0-F61679B98C5B}" type="pres">
      <dgm:prSet presAssocID="{28AA1F80-1B04-4069-BADC-A7283CB10579}" presName="node" presStyleLbl="node1" presStyleIdx="4" presStyleCnt="10">
        <dgm:presLayoutVars>
          <dgm:bulletEnabled val="1"/>
        </dgm:presLayoutVars>
      </dgm:prSet>
      <dgm:spPr/>
    </dgm:pt>
    <dgm:pt modelId="{15D608A3-646B-774F-9297-CD86CCF447ED}" type="pres">
      <dgm:prSet presAssocID="{2F8F5958-3D6A-4CF2-A2A4-19411936EF53}" presName="sibTrans" presStyleLbl="sibTrans1D1" presStyleIdx="4" presStyleCnt="9"/>
      <dgm:spPr/>
    </dgm:pt>
    <dgm:pt modelId="{EA4478F0-C4B5-6B42-9FAB-6DCF9EFE8B33}" type="pres">
      <dgm:prSet presAssocID="{2F8F5958-3D6A-4CF2-A2A4-19411936EF53}" presName="connectorText" presStyleLbl="sibTrans1D1" presStyleIdx="4" presStyleCnt="9"/>
      <dgm:spPr/>
    </dgm:pt>
    <dgm:pt modelId="{96CF124E-87DD-8A43-ACF5-C7540B335819}" type="pres">
      <dgm:prSet presAssocID="{DB9E9E12-1611-48F2-9371-8A3B460320F6}" presName="node" presStyleLbl="node1" presStyleIdx="5" presStyleCnt="10">
        <dgm:presLayoutVars>
          <dgm:bulletEnabled val="1"/>
        </dgm:presLayoutVars>
      </dgm:prSet>
      <dgm:spPr/>
    </dgm:pt>
    <dgm:pt modelId="{A4C8A010-8B48-5C4B-8455-6C592320458C}" type="pres">
      <dgm:prSet presAssocID="{A31046CC-3C74-449E-B720-7F45551863DC}" presName="sibTrans" presStyleLbl="sibTrans1D1" presStyleIdx="5" presStyleCnt="9"/>
      <dgm:spPr/>
    </dgm:pt>
    <dgm:pt modelId="{E0239A48-821F-B442-BA2B-08EF4552D91A}" type="pres">
      <dgm:prSet presAssocID="{A31046CC-3C74-449E-B720-7F45551863DC}" presName="connectorText" presStyleLbl="sibTrans1D1" presStyleIdx="5" presStyleCnt="9"/>
      <dgm:spPr/>
    </dgm:pt>
    <dgm:pt modelId="{B6D3FC55-8A88-ED4F-8F3F-D078CE79CA2C}" type="pres">
      <dgm:prSet presAssocID="{00711730-3639-45AB-9D30-0CD0D5A84350}" presName="node" presStyleLbl="node1" presStyleIdx="6" presStyleCnt="10">
        <dgm:presLayoutVars>
          <dgm:bulletEnabled val="1"/>
        </dgm:presLayoutVars>
      </dgm:prSet>
      <dgm:spPr/>
    </dgm:pt>
    <dgm:pt modelId="{1FEDC2BC-E0A1-0445-9BB4-7CB895A611C2}" type="pres">
      <dgm:prSet presAssocID="{AD566D89-3655-4CE9-932F-5E3947E73211}" presName="sibTrans" presStyleLbl="sibTrans1D1" presStyleIdx="6" presStyleCnt="9"/>
      <dgm:spPr/>
    </dgm:pt>
    <dgm:pt modelId="{5FE1299D-2F4E-5A41-AA1D-C1A6EEB52756}" type="pres">
      <dgm:prSet presAssocID="{AD566D89-3655-4CE9-932F-5E3947E73211}" presName="connectorText" presStyleLbl="sibTrans1D1" presStyleIdx="6" presStyleCnt="9"/>
      <dgm:spPr/>
    </dgm:pt>
    <dgm:pt modelId="{1E0FE97C-F15D-8547-9A29-13966505238E}" type="pres">
      <dgm:prSet presAssocID="{AECA2D6E-7AC1-460A-85DD-779B3CA2CD2D}" presName="node" presStyleLbl="node1" presStyleIdx="7" presStyleCnt="10">
        <dgm:presLayoutVars>
          <dgm:bulletEnabled val="1"/>
        </dgm:presLayoutVars>
      </dgm:prSet>
      <dgm:spPr/>
    </dgm:pt>
    <dgm:pt modelId="{5DF38D7D-F644-BB4A-9A17-42334351650C}" type="pres">
      <dgm:prSet presAssocID="{4EE92D74-0ADB-4C6A-80D3-70C231E095D4}" presName="sibTrans" presStyleLbl="sibTrans1D1" presStyleIdx="7" presStyleCnt="9"/>
      <dgm:spPr/>
    </dgm:pt>
    <dgm:pt modelId="{DA8119E3-FCD2-8046-8811-BB6B115424DC}" type="pres">
      <dgm:prSet presAssocID="{4EE92D74-0ADB-4C6A-80D3-70C231E095D4}" presName="connectorText" presStyleLbl="sibTrans1D1" presStyleIdx="7" presStyleCnt="9"/>
      <dgm:spPr/>
    </dgm:pt>
    <dgm:pt modelId="{DC1BA39C-2EBD-9E4D-AB44-06C00AA2726E}" type="pres">
      <dgm:prSet presAssocID="{A8DC7E46-3F65-4C46-AA2D-59C3B0B12AAC}" presName="node" presStyleLbl="node1" presStyleIdx="8" presStyleCnt="10">
        <dgm:presLayoutVars>
          <dgm:bulletEnabled val="1"/>
        </dgm:presLayoutVars>
      </dgm:prSet>
      <dgm:spPr/>
    </dgm:pt>
    <dgm:pt modelId="{A2CA7FD6-84DA-456B-9EE2-D636B8A3FF02}" type="pres">
      <dgm:prSet presAssocID="{1730C093-FA38-4311-9131-DAB50E86EE23}" presName="sibTrans" presStyleLbl="sibTrans1D1" presStyleIdx="8" presStyleCnt="9"/>
      <dgm:spPr/>
    </dgm:pt>
    <dgm:pt modelId="{5E4A66EF-6B97-494D-A3A7-22C88467973E}" type="pres">
      <dgm:prSet presAssocID="{1730C093-FA38-4311-9131-DAB50E86EE23}" presName="connectorText" presStyleLbl="sibTrans1D1" presStyleIdx="8" presStyleCnt="9"/>
      <dgm:spPr/>
    </dgm:pt>
    <dgm:pt modelId="{619CF272-A0DC-4F88-8E3D-421C617761E8}" type="pres">
      <dgm:prSet presAssocID="{3A782D21-5774-48C3-B0BF-E330DA938C99}" presName="node" presStyleLbl="node1" presStyleIdx="9" presStyleCnt="10">
        <dgm:presLayoutVars>
          <dgm:bulletEnabled val="1"/>
        </dgm:presLayoutVars>
      </dgm:prSet>
      <dgm:spPr/>
    </dgm:pt>
  </dgm:ptLst>
  <dgm:cxnLst>
    <dgm:cxn modelId="{9FFEF705-19E3-4C52-9F0C-04633BE53256}" srcId="{0F962799-ED15-40F0-A0B1-6575DA12EC40}" destId="{3143F7C2-26DA-4445-8AA7-98A11B357861}" srcOrd="0" destOrd="0" parTransId="{53705C27-290F-433C-908D-75E745B77E0C}" sibTransId="{3439A7A2-A500-49EF-A146-66D8E835A9F0}"/>
    <dgm:cxn modelId="{60FC090C-3BEB-1742-A0D1-3491B132F0DC}" type="presOf" srcId="{AECA2D6E-7AC1-460A-85DD-779B3CA2CD2D}" destId="{1E0FE97C-F15D-8547-9A29-13966505238E}" srcOrd="0" destOrd="0" presId="urn:microsoft.com/office/officeart/2005/8/layout/bProcess3"/>
    <dgm:cxn modelId="{FB0FB10C-08DE-0743-BA20-C8E41E0D885E}" type="presOf" srcId="{67B14BD3-434F-4B8E-9E88-A642EACDDC7D}" destId="{23889F2E-C851-D348-8D68-35EBEB789F4F}" srcOrd="0" destOrd="0" presId="urn:microsoft.com/office/officeart/2005/8/layout/bProcess3"/>
    <dgm:cxn modelId="{8E5EF217-D462-BB4D-A909-B53978143261}" type="presOf" srcId="{DB9E9E12-1611-48F2-9371-8A3B460320F6}" destId="{96CF124E-87DD-8A43-ACF5-C7540B335819}" srcOrd="0" destOrd="0" presId="urn:microsoft.com/office/officeart/2005/8/layout/bProcess3"/>
    <dgm:cxn modelId="{14EF0719-E10F-0241-B7D9-C8D94DC39625}" type="presOf" srcId="{6365F0A1-5937-4F76-B2E2-C3D1C9035728}" destId="{D242908D-774C-1547-9035-604416A59F59}" srcOrd="1" destOrd="0" presId="urn:microsoft.com/office/officeart/2005/8/layout/bProcess3"/>
    <dgm:cxn modelId="{B75E811F-09D0-4FCE-9C18-F9991550D714}" type="presOf" srcId="{3A782D21-5774-48C3-B0BF-E330DA938C99}" destId="{619CF272-A0DC-4F88-8E3D-421C617761E8}" srcOrd="0"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23FEF623-AA0A-1E44-9CEE-2E08B0BC619C}" type="presOf" srcId="{3A11A921-64E6-4E49-9076-499E51326768}" destId="{9B4F646B-E513-294F-B6A0-00E7EA362C4A}" srcOrd="0" destOrd="0" presId="urn:microsoft.com/office/officeart/2005/8/layout/bProcess3"/>
    <dgm:cxn modelId="{1D939F25-AFFA-4E13-AC48-42BDCB96D693}" type="presOf" srcId="{3143F7C2-26DA-4445-8AA7-98A11B357861}" destId="{46B2ABB4-DBE9-4760-85DF-BDD49AC7972F}" srcOrd="0" destOrd="0" presId="urn:microsoft.com/office/officeart/2005/8/layout/bProcess3"/>
    <dgm:cxn modelId="{A63E0335-B4FC-B14A-B5A5-A50CD86AC8CB}" type="presOf" srcId="{4EE92D74-0ADB-4C6A-80D3-70C231E095D4}" destId="{5DF38D7D-F644-BB4A-9A17-42334351650C}" srcOrd="0" destOrd="0" presId="urn:microsoft.com/office/officeart/2005/8/layout/bProcess3"/>
    <dgm:cxn modelId="{1F0E2768-9320-48F6-8C54-0F55A22506B9}" type="presOf" srcId="{3439A7A2-A500-49EF-A146-66D8E835A9F0}" destId="{6A554285-1F62-4E06-8AED-AA4BC93CC5D4}" srcOrd="1" destOrd="0" presId="urn:microsoft.com/office/officeart/2005/8/layout/bProcess3"/>
    <dgm:cxn modelId="{7E3B5B6D-E39C-4E42-874A-D51BE11CCD6B}" type="presOf" srcId="{A31046CC-3C74-449E-B720-7F45551863DC}" destId="{A4C8A010-8B48-5C4B-8455-6C592320458C}" srcOrd="0" destOrd="0" presId="urn:microsoft.com/office/officeart/2005/8/layout/bProcess3"/>
    <dgm:cxn modelId="{FDD4B072-7916-46A3-8D9F-47695B5B7B8B}" srcId="{0F962799-ED15-40F0-A0B1-6575DA12EC40}" destId="{A8DC7E46-3F65-4C46-AA2D-59C3B0B12AAC}" srcOrd="8" destOrd="0" parTransId="{62C80865-A394-4B20-A53B-5B0AD7BB88CD}" sibTransId="{1730C093-FA38-4311-9131-DAB50E86EE23}"/>
    <dgm:cxn modelId="{2712A877-A9FC-8C4F-90AF-13352B04C741}" type="presOf" srcId="{1BB984AA-4457-47A9-8F77-28A2FF7725D9}" destId="{0660BE6F-773A-2F45-BAFE-C74AD898DC67}" srcOrd="0" destOrd="0" presId="urn:microsoft.com/office/officeart/2005/8/layout/bProcess3"/>
    <dgm:cxn modelId="{EC7F007C-60B1-4C01-9D79-CEBE18BC67B0}" srcId="{0F962799-ED15-40F0-A0B1-6575DA12EC40}" destId="{3A782D21-5774-48C3-B0BF-E330DA938C99}" srcOrd="9" destOrd="0" parTransId="{BFEC862A-C05E-4500-972B-09A2E393D42F}" sibTransId="{E9D8EA82-AC9F-42A8-A14F-AC0F881C798A}"/>
    <dgm:cxn modelId="{11A4C28C-0D9E-442E-AD71-4D88FA622F79}" srcId="{0F962799-ED15-40F0-A0B1-6575DA12EC40}" destId="{67B14BD3-434F-4B8E-9E88-A642EACDDC7D}" srcOrd="2" destOrd="0" parTransId="{5C1D177D-5B73-4507-AAB9-F299909DDFC4}" sibTransId="{65EA0831-2EDB-4054-8AD5-2C2DB86B2C97}"/>
    <dgm:cxn modelId="{0ADFFC8E-4EC0-1845-AEAB-FE2EFCFE9B70}" type="presOf" srcId="{8A4FC975-6F91-46F3-8F4F-C2AED0096268}" destId="{B9857959-084D-5A47-8570-5000E52CCA7A}" srcOrd="0" destOrd="0" presId="urn:microsoft.com/office/officeart/2005/8/layout/bProcess3"/>
    <dgm:cxn modelId="{0B396796-8F25-F34B-BAA6-99F6FA8F73C8}" type="presOf" srcId="{AD566D89-3655-4CE9-932F-5E3947E73211}" destId="{5FE1299D-2F4E-5A41-AA1D-C1A6EEB52756}" srcOrd="1" destOrd="0" presId="urn:microsoft.com/office/officeart/2005/8/layout/bProcess3"/>
    <dgm:cxn modelId="{77B65B9A-025E-0F4E-B472-835742133C42}" type="presOf" srcId="{2F8F5958-3D6A-4CF2-A2A4-19411936EF53}" destId="{15D608A3-646B-774F-9297-CD86CCF447ED}" srcOrd="0" destOrd="0" presId="urn:microsoft.com/office/officeart/2005/8/layout/bProcess3"/>
    <dgm:cxn modelId="{24B7B0A2-B77A-6244-B37A-CD1D2DDE472B}" type="presOf" srcId="{AD566D89-3655-4CE9-932F-5E3947E73211}" destId="{1FEDC2BC-E0A1-0445-9BB4-7CB895A611C2}"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6784AAAF-88F5-D043-9B11-FF07B4AE78D2}" type="presOf" srcId="{4EE92D74-0ADB-4C6A-80D3-70C231E095D4}" destId="{DA8119E3-FCD2-8046-8811-BB6B115424DC}" srcOrd="1" destOrd="0" presId="urn:microsoft.com/office/officeart/2005/8/layout/bProcess3"/>
    <dgm:cxn modelId="{65E5C1AF-D3CF-D049-B46A-69BF25426974}" type="presOf" srcId="{1BB984AA-4457-47A9-8F77-28A2FF7725D9}" destId="{60D85C96-5065-4940-95A6-180AECC2F12B}" srcOrd="1" destOrd="0" presId="urn:microsoft.com/office/officeart/2005/8/layout/bProcess3"/>
    <dgm:cxn modelId="{1C55FAAF-AF45-4E5D-B646-D102C924288F}" srcId="{0F962799-ED15-40F0-A0B1-6575DA12EC40}" destId="{8A4FC975-6F91-46F3-8F4F-C2AED0096268}" srcOrd="1" destOrd="0" parTransId="{F586FA7B-6554-4B2E-AE09-03835491CC28}" sibTransId="{6365F0A1-5937-4F76-B2E2-C3D1C9035728}"/>
    <dgm:cxn modelId="{E0915DB7-1299-40A1-BA45-E9AFCA8F97BF}" srcId="{0F962799-ED15-40F0-A0B1-6575DA12EC40}" destId="{DB9E9E12-1611-48F2-9371-8A3B460320F6}" srcOrd="5" destOrd="0" parTransId="{7A1F6312-B442-49D1-98A0-E6BD2017E5EE}" sibTransId="{A31046CC-3C74-449E-B720-7F45551863DC}"/>
    <dgm:cxn modelId="{34BE91BA-FA6C-FD41-96A4-36E41F4D2742}" type="presOf" srcId="{2F8F5958-3D6A-4CF2-A2A4-19411936EF53}" destId="{EA4478F0-C4B5-6B42-9FAB-6DCF9EFE8B33}" srcOrd="1" destOrd="0" presId="urn:microsoft.com/office/officeart/2005/8/layout/bProcess3"/>
    <dgm:cxn modelId="{D2DE70BB-AC9E-4028-8778-4BC948286607}" type="presOf" srcId="{1730C093-FA38-4311-9131-DAB50E86EE23}" destId="{5E4A66EF-6B97-494D-A3A7-22C88467973E}" srcOrd="1" destOrd="0" presId="urn:microsoft.com/office/officeart/2005/8/layout/bProcess3"/>
    <dgm:cxn modelId="{DBA8C4BE-0490-3C4B-BAFC-128FA78302CB}" type="presOf" srcId="{28AA1F80-1B04-4069-BADC-A7283CB10579}" destId="{7ECAC1AB-311B-984E-98A0-F61679B98C5B}" srcOrd="0" destOrd="0" presId="urn:microsoft.com/office/officeart/2005/8/layout/bProcess3"/>
    <dgm:cxn modelId="{F90980C1-3410-405D-8557-279ED80D0B99}" srcId="{0F962799-ED15-40F0-A0B1-6575DA12EC40}" destId="{00711730-3639-45AB-9D30-0CD0D5A84350}" srcOrd="6" destOrd="0" parTransId="{AAA2E0A3-616A-46F1-8EB8-A2C7F84EB6B5}" sibTransId="{AD566D89-3655-4CE9-932F-5E3947E73211}"/>
    <dgm:cxn modelId="{10B5C2C5-066B-4A70-BAC1-803ABBF3D7D3}" srcId="{0F962799-ED15-40F0-A0B1-6575DA12EC40}" destId="{AECA2D6E-7AC1-460A-85DD-779B3CA2CD2D}" srcOrd="7" destOrd="0" parTransId="{D0468C88-2C37-4B46-9032-8A431F62A782}" sibTransId="{4EE92D74-0ADB-4C6A-80D3-70C231E095D4}"/>
    <dgm:cxn modelId="{DCA1EDCB-AAE7-5F4C-910A-C9BE6C7F21C7}" type="presOf" srcId="{00711730-3639-45AB-9D30-0CD0D5A84350}" destId="{B6D3FC55-8A88-ED4F-8F3F-D078CE79CA2C}" srcOrd="0" destOrd="0" presId="urn:microsoft.com/office/officeart/2005/8/layout/bProcess3"/>
    <dgm:cxn modelId="{1BD494E5-226C-409F-9920-41DC4B47C5B7}" srcId="{0F962799-ED15-40F0-A0B1-6575DA12EC40}" destId="{28AA1F80-1B04-4069-BADC-A7283CB10579}" srcOrd="4" destOrd="0" parTransId="{40EED61F-5731-4860-95EF-44D4FA438A18}" sibTransId="{2F8F5958-3D6A-4CF2-A2A4-19411936EF53}"/>
    <dgm:cxn modelId="{9040A9E8-6630-5D4D-8214-91AD47085D37}" type="presOf" srcId="{65EA0831-2EDB-4054-8AD5-2C2DB86B2C97}" destId="{3FB269FF-B39C-DA4E-A3E5-4520B3AABE43}" srcOrd="0" destOrd="0" presId="urn:microsoft.com/office/officeart/2005/8/layout/bProcess3"/>
    <dgm:cxn modelId="{5C2B41EB-F296-0C49-A548-974B74498588}" type="presOf" srcId="{A31046CC-3C74-449E-B720-7F45551863DC}" destId="{E0239A48-821F-B442-BA2B-08EF4552D91A}" srcOrd="1" destOrd="0" presId="urn:microsoft.com/office/officeart/2005/8/layout/bProcess3"/>
    <dgm:cxn modelId="{D6550CEE-22F7-4041-ABB2-FC392C0FFEE2}" type="presOf" srcId="{3439A7A2-A500-49EF-A146-66D8E835A9F0}" destId="{D3D07AF5-77A8-477B-A4E3-4EE6ADB6A137}" srcOrd="0" destOrd="0" presId="urn:microsoft.com/office/officeart/2005/8/layout/bProcess3"/>
    <dgm:cxn modelId="{F82261EF-704F-4624-9F92-1BD2C2410C3A}" type="presOf" srcId="{1730C093-FA38-4311-9131-DAB50E86EE23}" destId="{A2CA7FD6-84DA-456B-9EE2-D636B8A3FF02}" srcOrd="0" destOrd="0" presId="urn:microsoft.com/office/officeart/2005/8/layout/bProcess3"/>
    <dgm:cxn modelId="{FE0F1CF8-490D-5945-87FE-1974BC06700D}" type="presOf" srcId="{0F962799-ED15-40F0-A0B1-6575DA12EC40}" destId="{5D4C4F85-62F5-B34D-B463-A0494F5DE7D0}" srcOrd="0" destOrd="0" presId="urn:microsoft.com/office/officeart/2005/8/layout/bProcess3"/>
    <dgm:cxn modelId="{0A31DAF9-20C8-B649-8704-DA8CB1F87184}" type="presOf" srcId="{65EA0831-2EDB-4054-8AD5-2C2DB86B2C97}" destId="{3ADCCF45-36D6-3845-8463-6DECD116A68E}" srcOrd="1" destOrd="0" presId="urn:microsoft.com/office/officeart/2005/8/layout/bProcess3"/>
    <dgm:cxn modelId="{BE3972FD-5B19-41A0-9275-89A5B0307ED0}" srcId="{0F962799-ED15-40F0-A0B1-6575DA12EC40}" destId="{3A11A921-64E6-4E49-9076-499E51326768}" srcOrd="3" destOrd="0" parTransId="{73F6251E-97C0-4B28-97BB-4F55F27FE19A}" sibTransId="{1BB984AA-4457-47A9-8F77-28A2FF7725D9}"/>
    <dgm:cxn modelId="{A895F503-4F61-41C8-8F4C-4AA0F7B8BA5A}" type="presParOf" srcId="{5D4C4F85-62F5-B34D-B463-A0494F5DE7D0}" destId="{46B2ABB4-DBE9-4760-85DF-BDD49AC7972F}" srcOrd="0" destOrd="0" presId="urn:microsoft.com/office/officeart/2005/8/layout/bProcess3"/>
    <dgm:cxn modelId="{6C7E6F26-2829-4FEF-9D89-2F11724BD83A}" type="presParOf" srcId="{5D4C4F85-62F5-B34D-B463-A0494F5DE7D0}" destId="{D3D07AF5-77A8-477B-A4E3-4EE6ADB6A137}" srcOrd="1" destOrd="0" presId="urn:microsoft.com/office/officeart/2005/8/layout/bProcess3"/>
    <dgm:cxn modelId="{F21E31F2-5F63-410C-9E67-E94A58C38E15}" type="presParOf" srcId="{D3D07AF5-77A8-477B-A4E3-4EE6ADB6A137}" destId="{6A554285-1F62-4E06-8AED-AA4BC93CC5D4}" srcOrd="0" destOrd="0" presId="urn:microsoft.com/office/officeart/2005/8/layout/bProcess3"/>
    <dgm:cxn modelId="{C5B58585-0153-4F4B-92BE-344D10F0CF9C}" type="presParOf" srcId="{5D4C4F85-62F5-B34D-B463-A0494F5DE7D0}" destId="{B9857959-084D-5A47-8570-5000E52CCA7A}" srcOrd="2" destOrd="0" presId="urn:microsoft.com/office/officeart/2005/8/layout/bProcess3"/>
    <dgm:cxn modelId="{94249610-10DA-0A45-9815-FB4335B4239D}" type="presParOf" srcId="{5D4C4F85-62F5-B34D-B463-A0494F5DE7D0}" destId="{C042F065-10C4-8E43-ADA8-09EB23471956}" srcOrd="3"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FC4AE38B-2CCF-684A-9F8E-5919AC02606B}" type="presParOf" srcId="{5D4C4F85-62F5-B34D-B463-A0494F5DE7D0}" destId="{23889F2E-C851-D348-8D68-35EBEB789F4F}" srcOrd="4" destOrd="0" presId="urn:microsoft.com/office/officeart/2005/8/layout/bProcess3"/>
    <dgm:cxn modelId="{2623C289-5E0E-9843-95E2-D3BD6D3FE8E2}" type="presParOf" srcId="{5D4C4F85-62F5-B34D-B463-A0494F5DE7D0}" destId="{3FB269FF-B39C-DA4E-A3E5-4520B3AABE43}" srcOrd="5" destOrd="0" presId="urn:microsoft.com/office/officeart/2005/8/layout/bProcess3"/>
    <dgm:cxn modelId="{26F95256-3D19-9249-814C-456D4FA5B2E5}" type="presParOf" srcId="{3FB269FF-B39C-DA4E-A3E5-4520B3AABE43}" destId="{3ADCCF45-36D6-3845-8463-6DECD116A68E}" srcOrd="0" destOrd="0" presId="urn:microsoft.com/office/officeart/2005/8/layout/bProcess3"/>
    <dgm:cxn modelId="{B4B3FEBD-BF7B-5848-B041-0584B8EC792C}" type="presParOf" srcId="{5D4C4F85-62F5-B34D-B463-A0494F5DE7D0}" destId="{9B4F646B-E513-294F-B6A0-00E7EA362C4A}" srcOrd="6" destOrd="0" presId="urn:microsoft.com/office/officeart/2005/8/layout/bProcess3"/>
    <dgm:cxn modelId="{75853C30-84D1-A040-9090-6B7287B1E105}" type="presParOf" srcId="{5D4C4F85-62F5-B34D-B463-A0494F5DE7D0}" destId="{0660BE6F-773A-2F45-BAFE-C74AD898DC67}" srcOrd="7" destOrd="0" presId="urn:microsoft.com/office/officeart/2005/8/layout/bProcess3"/>
    <dgm:cxn modelId="{139F7F20-0222-AB4C-AF4C-1B3425E896B8}" type="presParOf" srcId="{0660BE6F-773A-2F45-BAFE-C74AD898DC67}" destId="{60D85C96-5065-4940-95A6-180AECC2F12B}" srcOrd="0" destOrd="0" presId="urn:microsoft.com/office/officeart/2005/8/layout/bProcess3"/>
    <dgm:cxn modelId="{5D1B205C-F9AE-624F-8CB0-43DDE4DD34A8}" type="presParOf" srcId="{5D4C4F85-62F5-B34D-B463-A0494F5DE7D0}" destId="{7ECAC1AB-311B-984E-98A0-F61679B98C5B}" srcOrd="8" destOrd="0" presId="urn:microsoft.com/office/officeart/2005/8/layout/bProcess3"/>
    <dgm:cxn modelId="{1BE248BF-DC55-4040-9628-86F9A0931463}" type="presParOf" srcId="{5D4C4F85-62F5-B34D-B463-A0494F5DE7D0}" destId="{15D608A3-646B-774F-9297-CD86CCF447ED}" srcOrd="9"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E0942D80-1330-AB45-B508-C0698E70AFBF}" type="presParOf" srcId="{5D4C4F85-62F5-B34D-B463-A0494F5DE7D0}" destId="{96CF124E-87DD-8A43-ACF5-C7540B335819}" srcOrd="10" destOrd="0" presId="urn:microsoft.com/office/officeart/2005/8/layout/bProcess3"/>
    <dgm:cxn modelId="{AE55F948-117F-D448-BB28-E687BFA1B4AC}" type="presParOf" srcId="{5D4C4F85-62F5-B34D-B463-A0494F5DE7D0}" destId="{A4C8A010-8B48-5C4B-8455-6C592320458C}" srcOrd="11" destOrd="0" presId="urn:microsoft.com/office/officeart/2005/8/layout/bProcess3"/>
    <dgm:cxn modelId="{4D0B6EEA-2AB9-8948-B7DB-0DCB3E41AEA4}" type="presParOf" srcId="{A4C8A010-8B48-5C4B-8455-6C592320458C}" destId="{E0239A48-821F-B442-BA2B-08EF4552D91A}" srcOrd="0" destOrd="0" presId="urn:microsoft.com/office/officeart/2005/8/layout/bProcess3"/>
    <dgm:cxn modelId="{27AE4CF2-80AA-474D-AAA8-B62F97490667}" type="presParOf" srcId="{5D4C4F85-62F5-B34D-B463-A0494F5DE7D0}" destId="{B6D3FC55-8A88-ED4F-8F3F-D078CE79CA2C}" srcOrd="12" destOrd="0" presId="urn:microsoft.com/office/officeart/2005/8/layout/bProcess3"/>
    <dgm:cxn modelId="{8CC79658-1CE4-0D47-B9D5-ECFC5E0DF64E}" type="presParOf" srcId="{5D4C4F85-62F5-B34D-B463-A0494F5DE7D0}" destId="{1FEDC2BC-E0A1-0445-9BB4-7CB895A611C2}" srcOrd="13" destOrd="0" presId="urn:microsoft.com/office/officeart/2005/8/layout/bProcess3"/>
    <dgm:cxn modelId="{D2A4A5E8-C68F-6240-8503-7E790EE5B1D8}" type="presParOf" srcId="{1FEDC2BC-E0A1-0445-9BB4-7CB895A611C2}" destId="{5FE1299D-2F4E-5A41-AA1D-C1A6EEB52756}" srcOrd="0" destOrd="0" presId="urn:microsoft.com/office/officeart/2005/8/layout/bProcess3"/>
    <dgm:cxn modelId="{9B58348F-8316-2A42-9A64-D33493E6EA98}" type="presParOf" srcId="{5D4C4F85-62F5-B34D-B463-A0494F5DE7D0}" destId="{1E0FE97C-F15D-8547-9A29-13966505238E}" srcOrd="14" destOrd="0" presId="urn:microsoft.com/office/officeart/2005/8/layout/bProcess3"/>
    <dgm:cxn modelId="{56E01F05-0331-2641-9F3B-8EFFF388151A}" type="presParOf" srcId="{5D4C4F85-62F5-B34D-B463-A0494F5DE7D0}" destId="{5DF38D7D-F644-BB4A-9A17-42334351650C}" srcOrd="15"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16" destOrd="0" presId="urn:microsoft.com/office/officeart/2005/8/layout/bProcess3"/>
    <dgm:cxn modelId="{F783DEF4-7A42-48B5-B533-A538DDD18C19}" type="presParOf" srcId="{5D4C4F85-62F5-B34D-B463-A0494F5DE7D0}" destId="{A2CA7FD6-84DA-456B-9EE2-D636B8A3FF02}" srcOrd="17" destOrd="0" presId="urn:microsoft.com/office/officeart/2005/8/layout/bProcess3"/>
    <dgm:cxn modelId="{9F6040BC-23ED-4309-A796-A271B01F2E6A}" type="presParOf" srcId="{A2CA7FD6-84DA-456B-9EE2-D636B8A3FF02}" destId="{5E4A66EF-6B97-494D-A3A7-22C88467973E}" srcOrd="0" destOrd="0" presId="urn:microsoft.com/office/officeart/2005/8/layout/bProcess3"/>
    <dgm:cxn modelId="{B551D657-3DB0-49BE-9273-D617CFD873CC}" type="presParOf" srcId="{5D4C4F85-62F5-B34D-B463-A0494F5DE7D0}" destId="{619CF272-A0DC-4F88-8E3D-421C617761E8}"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dgm:t>
        <a:bodyPr/>
        <a:lstStyle/>
        <a:p>
          <a:r>
            <a:rPr lang="en-US" dirty="0"/>
            <a:t>Legislative Counsel</a:t>
          </a:r>
        </a:p>
        <a:p>
          <a:r>
            <a:rPr lang="en-US" dirty="0"/>
            <a:t>January </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67B14BD3-434F-4B8E-9E88-A642EACDDC7D}">
      <dgm:prSet phldrT="[Text]"/>
      <dgm:spPr/>
      <dgm:t>
        <a:bodyPr/>
        <a:lstStyle/>
        <a:p>
          <a:r>
            <a:rPr lang="en-US" dirty="0"/>
            <a:t>Bill Introduction</a:t>
          </a:r>
        </a:p>
        <a:p>
          <a:r>
            <a:rPr lang="en-US" dirty="0"/>
            <a:t>February</a:t>
          </a:r>
        </a:p>
      </dgm:t>
    </dgm:pt>
    <dgm:pt modelId="{5C1D177D-5B73-4507-AAB9-F299909DDFC4}" type="parTrans" cxnId="{11A4C28C-0D9E-442E-AD71-4D88FA622F79}">
      <dgm:prSet/>
      <dgm:spPr/>
      <dgm:t>
        <a:bodyPr/>
        <a:lstStyle/>
        <a:p>
          <a:endParaRPr lang="en-US"/>
        </a:p>
      </dgm:t>
    </dgm:pt>
    <dgm:pt modelId="{65EA0831-2EDB-4054-8AD5-2C2DB86B2C97}" type="sibTrans" cxnId="{11A4C28C-0D9E-442E-AD71-4D88FA622F79}">
      <dgm:prSet/>
      <dgm:spPr/>
      <dgm:t>
        <a:bodyPr/>
        <a:lstStyle/>
        <a:p>
          <a:endParaRPr lang="en-US" dirty="0"/>
        </a:p>
      </dgm:t>
    </dgm:pt>
    <dgm:pt modelId="{3A11A921-64E6-4E49-9076-499E51326768}">
      <dgm:prSet phldrT="[Text]"/>
      <dgm:spPr/>
      <dgm:t>
        <a:bodyPr/>
        <a:lstStyle/>
        <a:p>
          <a:r>
            <a:rPr lang="en-US" dirty="0"/>
            <a:t>First House Policy &amp; Fiscal Committee</a:t>
          </a:r>
        </a:p>
        <a:p>
          <a:r>
            <a:rPr lang="en-US" dirty="0"/>
            <a:t>March - May</a:t>
          </a:r>
        </a:p>
      </dgm:t>
    </dgm:pt>
    <dgm:pt modelId="{73F6251E-97C0-4B28-97BB-4F55F27FE19A}" type="parTrans" cxnId="{BE3972FD-5B19-41A0-9275-89A5B0307ED0}">
      <dgm:prSet/>
      <dgm:spPr/>
      <dgm:t>
        <a:bodyPr/>
        <a:lstStyle/>
        <a:p>
          <a:endParaRPr lang="en-US"/>
        </a:p>
      </dgm:t>
    </dgm:pt>
    <dgm:pt modelId="{1BB984AA-4457-47A9-8F77-28A2FF7725D9}" type="sibTrans" cxnId="{BE3972FD-5B19-41A0-9275-89A5B0307ED0}">
      <dgm:prSet/>
      <dgm:spPr/>
      <dgm:t>
        <a:bodyPr/>
        <a:lstStyle/>
        <a:p>
          <a:endParaRPr lang="en-US" dirty="0"/>
        </a:p>
      </dgm:t>
    </dgm:pt>
    <dgm:pt modelId="{28AA1F80-1B04-4069-BADC-A7283CB10579}">
      <dgm:prSet phldrT="[Text]"/>
      <dgm:spPr/>
      <dgm:t>
        <a:bodyPr/>
        <a:lstStyle/>
        <a:p>
          <a:r>
            <a:rPr lang="en-US" dirty="0"/>
            <a:t>First House Floor Vote</a:t>
          </a:r>
        </a:p>
        <a:p>
          <a:r>
            <a:rPr lang="en-US" dirty="0"/>
            <a:t>May</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DB9E9E12-1611-48F2-9371-8A3B460320F6}">
      <dgm:prSet phldrT="[Text]"/>
      <dgm:spPr/>
      <dgm:t>
        <a:bodyPr/>
        <a:lstStyle/>
        <a:p>
          <a:r>
            <a:rPr lang="en-US" dirty="0"/>
            <a:t>Second House Policy Committee</a:t>
          </a:r>
        </a:p>
        <a:p>
          <a:r>
            <a:rPr lang="en-US" dirty="0"/>
            <a:t>June-July</a:t>
          </a:r>
        </a:p>
      </dgm:t>
    </dgm:pt>
    <dgm:pt modelId="{7A1F6312-B442-49D1-98A0-E6BD2017E5EE}" type="parTrans" cxnId="{E0915DB7-1299-40A1-BA45-E9AFCA8F97BF}">
      <dgm:prSet/>
      <dgm:spPr/>
      <dgm:t>
        <a:bodyPr/>
        <a:lstStyle/>
        <a:p>
          <a:endParaRPr lang="en-US"/>
        </a:p>
      </dgm:t>
    </dgm:pt>
    <dgm:pt modelId="{A31046CC-3C74-449E-B720-7F45551863DC}" type="sibTrans" cxnId="{E0915DB7-1299-40A1-BA45-E9AFCA8F97BF}">
      <dgm:prSet/>
      <dgm:spPr/>
      <dgm:t>
        <a:bodyPr/>
        <a:lstStyle/>
        <a:p>
          <a:endParaRPr lang="en-US" dirty="0"/>
        </a:p>
      </dgm:t>
    </dgm:pt>
    <dgm:pt modelId="{00711730-3639-45AB-9D30-0CD0D5A84350}">
      <dgm:prSet phldrT="[Text]"/>
      <dgm:spPr/>
      <dgm:t>
        <a:bodyPr/>
        <a:lstStyle/>
        <a:p>
          <a:r>
            <a:rPr lang="en-US" dirty="0"/>
            <a:t>Second House Fiscal Committee</a:t>
          </a:r>
        </a:p>
        <a:p>
          <a:r>
            <a:rPr lang="en-US" dirty="0"/>
            <a:t>August</a:t>
          </a:r>
        </a:p>
      </dgm:t>
    </dgm:pt>
    <dgm:pt modelId="{AAA2E0A3-616A-46F1-8EB8-A2C7F84EB6B5}" type="parTrans" cxnId="{F90980C1-3410-405D-8557-279ED80D0B99}">
      <dgm:prSet/>
      <dgm:spPr/>
      <dgm:t>
        <a:bodyPr/>
        <a:lstStyle/>
        <a:p>
          <a:endParaRPr lang="en-US"/>
        </a:p>
      </dgm:t>
    </dgm:pt>
    <dgm:pt modelId="{AD566D89-3655-4CE9-932F-5E3947E73211}" type="sibTrans" cxnId="{F90980C1-3410-405D-8557-279ED80D0B99}">
      <dgm:prSet/>
      <dgm:spPr/>
      <dgm:t>
        <a:bodyPr/>
        <a:lstStyle/>
        <a:p>
          <a:endParaRPr lang="en-US" dirty="0"/>
        </a:p>
      </dgm:t>
    </dgm:pt>
    <dgm:pt modelId="{AECA2D6E-7AC1-460A-85DD-779B3CA2CD2D}">
      <dgm:prSet phldrT="[Text]"/>
      <dgm:spPr/>
      <dgm:t>
        <a:bodyPr/>
        <a:lstStyle/>
        <a:p>
          <a:r>
            <a:rPr lang="en-US" dirty="0"/>
            <a:t>Legislative Deadline</a:t>
          </a:r>
        </a:p>
        <a:p>
          <a:r>
            <a:rPr lang="en-US" dirty="0"/>
            <a:t>Aug 31/Sept 15</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Consideration</a:t>
          </a:r>
        </a:p>
        <a:p>
          <a:r>
            <a:rPr lang="en-US" dirty="0"/>
            <a:t>October</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3A782D21-5774-48C3-B0BF-E330DA938C99}">
      <dgm:prSet phldrT="[Text]"/>
      <dgm:spPr/>
      <dgm:t>
        <a:bodyPr/>
        <a:lstStyle/>
        <a:p>
          <a:r>
            <a:rPr lang="en-US" dirty="0"/>
            <a:t>Implementation</a:t>
          </a:r>
        </a:p>
        <a:p>
          <a:r>
            <a:rPr lang="en-US" dirty="0"/>
            <a:t>January 1</a:t>
          </a:r>
        </a:p>
      </dgm:t>
    </dgm:pt>
    <dgm:pt modelId="{BFEC862A-C05E-4500-972B-09A2E393D42F}" type="parTrans" cxnId="{EC7F007C-60B1-4C01-9D79-CEBE18BC67B0}">
      <dgm:prSet/>
      <dgm:spPr/>
      <dgm:t>
        <a:bodyPr/>
        <a:lstStyle/>
        <a:p>
          <a:endParaRPr lang="en-US"/>
        </a:p>
      </dgm:t>
    </dgm:pt>
    <dgm:pt modelId="{E9D8EA82-AC9F-42A8-A14F-AC0F881C798A}" type="sibTrans" cxnId="{EC7F007C-60B1-4C01-9D79-CEBE18BC67B0}">
      <dgm:prSet/>
      <dgm:spPr/>
      <dgm:t>
        <a:bodyPr/>
        <a:lstStyle/>
        <a:p>
          <a:endParaRPr lang="en-US"/>
        </a:p>
      </dgm:t>
    </dgm:pt>
    <dgm:pt modelId="{3143F7C2-26DA-4445-8AA7-98A11B357861}">
      <dgm:prSet phldrT="[Text]"/>
      <dgm:spPr>
        <a:solidFill>
          <a:schemeClr val="accent2"/>
        </a:solidFill>
      </dgm:spPr>
      <dgm:t>
        <a:bodyPr/>
        <a:lstStyle/>
        <a:p>
          <a:r>
            <a:rPr lang="en-US" dirty="0"/>
            <a:t>Agency Submittal of Requests </a:t>
          </a:r>
        </a:p>
        <a:p>
          <a:r>
            <a:rPr lang="en-US" dirty="0"/>
            <a:t>December</a:t>
          </a:r>
        </a:p>
      </dgm:t>
    </dgm:pt>
    <dgm:pt modelId="{53705C27-290F-433C-908D-75E745B77E0C}" type="parTrans" cxnId="{9FFEF705-19E3-4C52-9F0C-04633BE53256}">
      <dgm:prSet/>
      <dgm:spPr/>
      <dgm:t>
        <a:bodyPr/>
        <a:lstStyle/>
        <a:p>
          <a:endParaRPr lang="en-US"/>
        </a:p>
      </dgm:t>
    </dgm:pt>
    <dgm:pt modelId="{3439A7A2-A500-49EF-A146-66D8E835A9F0}" type="sibTrans" cxnId="{9FFEF705-19E3-4C52-9F0C-04633BE53256}">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46B2ABB4-DBE9-4760-85DF-BDD49AC7972F}" type="pres">
      <dgm:prSet presAssocID="{3143F7C2-26DA-4445-8AA7-98A11B357861}" presName="node" presStyleLbl="node1" presStyleIdx="0" presStyleCnt="10">
        <dgm:presLayoutVars>
          <dgm:bulletEnabled val="1"/>
        </dgm:presLayoutVars>
      </dgm:prSet>
      <dgm:spPr/>
    </dgm:pt>
    <dgm:pt modelId="{D3D07AF5-77A8-477B-A4E3-4EE6ADB6A137}" type="pres">
      <dgm:prSet presAssocID="{3439A7A2-A500-49EF-A146-66D8E835A9F0}" presName="sibTrans" presStyleLbl="sibTrans1D1" presStyleIdx="0" presStyleCnt="9"/>
      <dgm:spPr/>
    </dgm:pt>
    <dgm:pt modelId="{6A554285-1F62-4E06-8AED-AA4BC93CC5D4}" type="pres">
      <dgm:prSet presAssocID="{3439A7A2-A500-49EF-A146-66D8E835A9F0}" presName="connectorText" presStyleLbl="sibTrans1D1" presStyleIdx="0" presStyleCnt="9"/>
      <dgm:spPr/>
    </dgm:pt>
    <dgm:pt modelId="{B9857959-084D-5A47-8570-5000E52CCA7A}" type="pres">
      <dgm:prSet presAssocID="{8A4FC975-6F91-46F3-8F4F-C2AED0096268}" presName="node" presStyleLbl="node1" presStyleIdx="1" presStyleCnt="10">
        <dgm:presLayoutVars>
          <dgm:bulletEnabled val="1"/>
        </dgm:presLayoutVars>
      </dgm:prSet>
      <dgm:spPr/>
    </dgm:pt>
    <dgm:pt modelId="{C042F065-10C4-8E43-ADA8-09EB23471956}" type="pres">
      <dgm:prSet presAssocID="{6365F0A1-5937-4F76-B2E2-C3D1C9035728}" presName="sibTrans" presStyleLbl="sibTrans1D1" presStyleIdx="1" presStyleCnt="9"/>
      <dgm:spPr/>
    </dgm:pt>
    <dgm:pt modelId="{D242908D-774C-1547-9035-604416A59F59}" type="pres">
      <dgm:prSet presAssocID="{6365F0A1-5937-4F76-B2E2-C3D1C9035728}" presName="connectorText" presStyleLbl="sibTrans1D1" presStyleIdx="1" presStyleCnt="9"/>
      <dgm:spPr/>
    </dgm:pt>
    <dgm:pt modelId="{23889F2E-C851-D348-8D68-35EBEB789F4F}" type="pres">
      <dgm:prSet presAssocID="{67B14BD3-434F-4B8E-9E88-A642EACDDC7D}" presName="node" presStyleLbl="node1" presStyleIdx="2" presStyleCnt="10">
        <dgm:presLayoutVars>
          <dgm:bulletEnabled val="1"/>
        </dgm:presLayoutVars>
      </dgm:prSet>
      <dgm:spPr/>
    </dgm:pt>
    <dgm:pt modelId="{3FB269FF-B39C-DA4E-A3E5-4520B3AABE43}" type="pres">
      <dgm:prSet presAssocID="{65EA0831-2EDB-4054-8AD5-2C2DB86B2C97}" presName="sibTrans" presStyleLbl="sibTrans1D1" presStyleIdx="2" presStyleCnt="9"/>
      <dgm:spPr/>
    </dgm:pt>
    <dgm:pt modelId="{3ADCCF45-36D6-3845-8463-6DECD116A68E}" type="pres">
      <dgm:prSet presAssocID="{65EA0831-2EDB-4054-8AD5-2C2DB86B2C97}" presName="connectorText" presStyleLbl="sibTrans1D1" presStyleIdx="2" presStyleCnt="9"/>
      <dgm:spPr/>
    </dgm:pt>
    <dgm:pt modelId="{9B4F646B-E513-294F-B6A0-00E7EA362C4A}" type="pres">
      <dgm:prSet presAssocID="{3A11A921-64E6-4E49-9076-499E51326768}" presName="node" presStyleLbl="node1" presStyleIdx="3" presStyleCnt="10">
        <dgm:presLayoutVars>
          <dgm:bulletEnabled val="1"/>
        </dgm:presLayoutVars>
      </dgm:prSet>
      <dgm:spPr/>
    </dgm:pt>
    <dgm:pt modelId="{0660BE6F-773A-2F45-BAFE-C74AD898DC67}" type="pres">
      <dgm:prSet presAssocID="{1BB984AA-4457-47A9-8F77-28A2FF7725D9}" presName="sibTrans" presStyleLbl="sibTrans1D1" presStyleIdx="3" presStyleCnt="9"/>
      <dgm:spPr/>
    </dgm:pt>
    <dgm:pt modelId="{60D85C96-5065-4940-95A6-180AECC2F12B}" type="pres">
      <dgm:prSet presAssocID="{1BB984AA-4457-47A9-8F77-28A2FF7725D9}" presName="connectorText" presStyleLbl="sibTrans1D1" presStyleIdx="3" presStyleCnt="9"/>
      <dgm:spPr/>
    </dgm:pt>
    <dgm:pt modelId="{7ECAC1AB-311B-984E-98A0-F61679B98C5B}" type="pres">
      <dgm:prSet presAssocID="{28AA1F80-1B04-4069-BADC-A7283CB10579}" presName="node" presStyleLbl="node1" presStyleIdx="4" presStyleCnt="10">
        <dgm:presLayoutVars>
          <dgm:bulletEnabled val="1"/>
        </dgm:presLayoutVars>
      </dgm:prSet>
      <dgm:spPr/>
    </dgm:pt>
    <dgm:pt modelId="{15D608A3-646B-774F-9297-CD86CCF447ED}" type="pres">
      <dgm:prSet presAssocID="{2F8F5958-3D6A-4CF2-A2A4-19411936EF53}" presName="sibTrans" presStyleLbl="sibTrans1D1" presStyleIdx="4" presStyleCnt="9"/>
      <dgm:spPr/>
    </dgm:pt>
    <dgm:pt modelId="{EA4478F0-C4B5-6B42-9FAB-6DCF9EFE8B33}" type="pres">
      <dgm:prSet presAssocID="{2F8F5958-3D6A-4CF2-A2A4-19411936EF53}" presName="connectorText" presStyleLbl="sibTrans1D1" presStyleIdx="4" presStyleCnt="9"/>
      <dgm:spPr/>
    </dgm:pt>
    <dgm:pt modelId="{96CF124E-87DD-8A43-ACF5-C7540B335819}" type="pres">
      <dgm:prSet presAssocID="{DB9E9E12-1611-48F2-9371-8A3B460320F6}" presName="node" presStyleLbl="node1" presStyleIdx="5" presStyleCnt="10">
        <dgm:presLayoutVars>
          <dgm:bulletEnabled val="1"/>
        </dgm:presLayoutVars>
      </dgm:prSet>
      <dgm:spPr/>
    </dgm:pt>
    <dgm:pt modelId="{A4C8A010-8B48-5C4B-8455-6C592320458C}" type="pres">
      <dgm:prSet presAssocID="{A31046CC-3C74-449E-B720-7F45551863DC}" presName="sibTrans" presStyleLbl="sibTrans1D1" presStyleIdx="5" presStyleCnt="9"/>
      <dgm:spPr/>
    </dgm:pt>
    <dgm:pt modelId="{E0239A48-821F-B442-BA2B-08EF4552D91A}" type="pres">
      <dgm:prSet presAssocID="{A31046CC-3C74-449E-B720-7F45551863DC}" presName="connectorText" presStyleLbl="sibTrans1D1" presStyleIdx="5" presStyleCnt="9"/>
      <dgm:spPr/>
    </dgm:pt>
    <dgm:pt modelId="{B6D3FC55-8A88-ED4F-8F3F-D078CE79CA2C}" type="pres">
      <dgm:prSet presAssocID="{00711730-3639-45AB-9D30-0CD0D5A84350}" presName="node" presStyleLbl="node1" presStyleIdx="6" presStyleCnt="10">
        <dgm:presLayoutVars>
          <dgm:bulletEnabled val="1"/>
        </dgm:presLayoutVars>
      </dgm:prSet>
      <dgm:spPr/>
    </dgm:pt>
    <dgm:pt modelId="{1FEDC2BC-E0A1-0445-9BB4-7CB895A611C2}" type="pres">
      <dgm:prSet presAssocID="{AD566D89-3655-4CE9-932F-5E3947E73211}" presName="sibTrans" presStyleLbl="sibTrans1D1" presStyleIdx="6" presStyleCnt="9"/>
      <dgm:spPr/>
    </dgm:pt>
    <dgm:pt modelId="{5FE1299D-2F4E-5A41-AA1D-C1A6EEB52756}" type="pres">
      <dgm:prSet presAssocID="{AD566D89-3655-4CE9-932F-5E3947E73211}" presName="connectorText" presStyleLbl="sibTrans1D1" presStyleIdx="6" presStyleCnt="9"/>
      <dgm:spPr/>
    </dgm:pt>
    <dgm:pt modelId="{1E0FE97C-F15D-8547-9A29-13966505238E}" type="pres">
      <dgm:prSet presAssocID="{AECA2D6E-7AC1-460A-85DD-779B3CA2CD2D}" presName="node" presStyleLbl="node1" presStyleIdx="7" presStyleCnt="10">
        <dgm:presLayoutVars>
          <dgm:bulletEnabled val="1"/>
        </dgm:presLayoutVars>
      </dgm:prSet>
      <dgm:spPr/>
    </dgm:pt>
    <dgm:pt modelId="{5DF38D7D-F644-BB4A-9A17-42334351650C}" type="pres">
      <dgm:prSet presAssocID="{4EE92D74-0ADB-4C6A-80D3-70C231E095D4}" presName="sibTrans" presStyleLbl="sibTrans1D1" presStyleIdx="7" presStyleCnt="9"/>
      <dgm:spPr/>
    </dgm:pt>
    <dgm:pt modelId="{DA8119E3-FCD2-8046-8811-BB6B115424DC}" type="pres">
      <dgm:prSet presAssocID="{4EE92D74-0ADB-4C6A-80D3-70C231E095D4}" presName="connectorText" presStyleLbl="sibTrans1D1" presStyleIdx="7" presStyleCnt="9"/>
      <dgm:spPr/>
    </dgm:pt>
    <dgm:pt modelId="{DC1BA39C-2EBD-9E4D-AB44-06C00AA2726E}" type="pres">
      <dgm:prSet presAssocID="{A8DC7E46-3F65-4C46-AA2D-59C3B0B12AAC}" presName="node" presStyleLbl="node1" presStyleIdx="8" presStyleCnt="10">
        <dgm:presLayoutVars>
          <dgm:bulletEnabled val="1"/>
        </dgm:presLayoutVars>
      </dgm:prSet>
      <dgm:spPr/>
    </dgm:pt>
    <dgm:pt modelId="{A2CA7FD6-84DA-456B-9EE2-D636B8A3FF02}" type="pres">
      <dgm:prSet presAssocID="{1730C093-FA38-4311-9131-DAB50E86EE23}" presName="sibTrans" presStyleLbl="sibTrans1D1" presStyleIdx="8" presStyleCnt="9"/>
      <dgm:spPr/>
    </dgm:pt>
    <dgm:pt modelId="{5E4A66EF-6B97-494D-A3A7-22C88467973E}" type="pres">
      <dgm:prSet presAssocID="{1730C093-FA38-4311-9131-DAB50E86EE23}" presName="connectorText" presStyleLbl="sibTrans1D1" presStyleIdx="8" presStyleCnt="9"/>
      <dgm:spPr/>
    </dgm:pt>
    <dgm:pt modelId="{619CF272-A0DC-4F88-8E3D-421C617761E8}" type="pres">
      <dgm:prSet presAssocID="{3A782D21-5774-48C3-B0BF-E330DA938C99}" presName="node" presStyleLbl="node1" presStyleIdx="9" presStyleCnt="10">
        <dgm:presLayoutVars>
          <dgm:bulletEnabled val="1"/>
        </dgm:presLayoutVars>
      </dgm:prSet>
      <dgm:spPr/>
    </dgm:pt>
  </dgm:ptLst>
  <dgm:cxnLst>
    <dgm:cxn modelId="{9FFEF705-19E3-4C52-9F0C-04633BE53256}" srcId="{0F962799-ED15-40F0-A0B1-6575DA12EC40}" destId="{3143F7C2-26DA-4445-8AA7-98A11B357861}" srcOrd="0" destOrd="0" parTransId="{53705C27-290F-433C-908D-75E745B77E0C}" sibTransId="{3439A7A2-A500-49EF-A146-66D8E835A9F0}"/>
    <dgm:cxn modelId="{60FC090C-3BEB-1742-A0D1-3491B132F0DC}" type="presOf" srcId="{AECA2D6E-7AC1-460A-85DD-779B3CA2CD2D}" destId="{1E0FE97C-F15D-8547-9A29-13966505238E}" srcOrd="0" destOrd="0" presId="urn:microsoft.com/office/officeart/2005/8/layout/bProcess3"/>
    <dgm:cxn modelId="{FB0FB10C-08DE-0743-BA20-C8E41E0D885E}" type="presOf" srcId="{67B14BD3-434F-4B8E-9E88-A642EACDDC7D}" destId="{23889F2E-C851-D348-8D68-35EBEB789F4F}" srcOrd="0" destOrd="0" presId="urn:microsoft.com/office/officeart/2005/8/layout/bProcess3"/>
    <dgm:cxn modelId="{8E5EF217-D462-BB4D-A909-B53978143261}" type="presOf" srcId="{DB9E9E12-1611-48F2-9371-8A3B460320F6}" destId="{96CF124E-87DD-8A43-ACF5-C7540B335819}" srcOrd="0" destOrd="0" presId="urn:microsoft.com/office/officeart/2005/8/layout/bProcess3"/>
    <dgm:cxn modelId="{14EF0719-E10F-0241-B7D9-C8D94DC39625}" type="presOf" srcId="{6365F0A1-5937-4F76-B2E2-C3D1C9035728}" destId="{D242908D-774C-1547-9035-604416A59F59}" srcOrd="1" destOrd="0" presId="urn:microsoft.com/office/officeart/2005/8/layout/bProcess3"/>
    <dgm:cxn modelId="{B75E811F-09D0-4FCE-9C18-F9991550D714}" type="presOf" srcId="{3A782D21-5774-48C3-B0BF-E330DA938C99}" destId="{619CF272-A0DC-4F88-8E3D-421C617761E8}" srcOrd="0"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23FEF623-AA0A-1E44-9CEE-2E08B0BC619C}" type="presOf" srcId="{3A11A921-64E6-4E49-9076-499E51326768}" destId="{9B4F646B-E513-294F-B6A0-00E7EA362C4A}" srcOrd="0" destOrd="0" presId="urn:microsoft.com/office/officeart/2005/8/layout/bProcess3"/>
    <dgm:cxn modelId="{1D939F25-AFFA-4E13-AC48-42BDCB96D693}" type="presOf" srcId="{3143F7C2-26DA-4445-8AA7-98A11B357861}" destId="{46B2ABB4-DBE9-4760-85DF-BDD49AC7972F}" srcOrd="0" destOrd="0" presId="urn:microsoft.com/office/officeart/2005/8/layout/bProcess3"/>
    <dgm:cxn modelId="{A63E0335-B4FC-B14A-B5A5-A50CD86AC8CB}" type="presOf" srcId="{4EE92D74-0ADB-4C6A-80D3-70C231E095D4}" destId="{5DF38D7D-F644-BB4A-9A17-42334351650C}" srcOrd="0" destOrd="0" presId="urn:microsoft.com/office/officeart/2005/8/layout/bProcess3"/>
    <dgm:cxn modelId="{1F0E2768-9320-48F6-8C54-0F55A22506B9}" type="presOf" srcId="{3439A7A2-A500-49EF-A146-66D8E835A9F0}" destId="{6A554285-1F62-4E06-8AED-AA4BC93CC5D4}" srcOrd="1" destOrd="0" presId="urn:microsoft.com/office/officeart/2005/8/layout/bProcess3"/>
    <dgm:cxn modelId="{7E3B5B6D-E39C-4E42-874A-D51BE11CCD6B}" type="presOf" srcId="{A31046CC-3C74-449E-B720-7F45551863DC}" destId="{A4C8A010-8B48-5C4B-8455-6C592320458C}" srcOrd="0" destOrd="0" presId="urn:microsoft.com/office/officeart/2005/8/layout/bProcess3"/>
    <dgm:cxn modelId="{FDD4B072-7916-46A3-8D9F-47695B5B7B8B}" srcId="{0F962799-ED15-40F0-A0B1-6575DA12EC40}" destId="{A8DC7E46-3F65-4C46-AA2D-59C3B0B12AAC}" srcOrd="8" destOrd="0" parTransId="{62C80865-A394-4B20-A53B-5B0AD7BB88CD}" sibTransId="{1730C093-FA38-4311-9131-DAB50E86EE23}"/>
    <dgm:cxn modelId="{2712A877-A9FC-8C4F-90AF-13352B04C741}" type="presOf" srcId="{1BB984AA-4457-47A9-8F77-28A2FF7725D9}" destId="{0660BE6F-773A-2F45-BAFE-C74AD898DC67}" srcOrd="0" destOrd="0" presId="urn:microsoft.com/office/officeart/2005/8/layout/bProcess3"/>
    <dgm:cxn modelId="{EC7F007C-60B1-4C01-9D79-CEBE18BC67B0}" srcId="{0F962799-ED15-40F0-A0B1-6575DA12EC40}" destId="{3A782D21-5774-48C3-B0BF-E330DA938C99}" srcOrd="9" destOrd="0" parTransId="{BFEC862A-C05E-4500-972B-09A2E393D42F}" sibTransId="{E9D8EA82-AC9F-42A8-A14F-AC0F881C798A}"/>
    <dgm:cxn modelId="{11A4C28C-0D9E-442E-AD71-4D88FA622F79}" srcId="{0F962799-ED15-40F0-A0B1-6575DA12EC40}" destId="{67B14BD3-434F-4B8E-9E88-A642EACDDC7D}" srcOrd="2" destOrd="0" parTransId="{5C1D177D-5B73-4507-AAB9-F299909DDFC4}" sibTransId="{65EA0831-2EDB-4054-8AD5-2C2DB86B2C97}"/>
    <dgm:cxn modelId="{0ADFFC8E-4EC0-1845-AEAB-FE2EFCFE9B70}" type="presOf" srcId="{8A4FC975-6F91-46F3-8F4F-C2AED0096268}" destId="{B9857959-084D-5A47-8570-5000E52CCA7A}" srcOrd="0" destOrd="0" presId="urn:microsoft.com/office/officeart/2005/8/layout/bProcess3"/>
    <dgm:cxn modelId="{0B396796-8F25-F34B-BAA6-99F6FA8F73C8}" type="presOf" srcId="{AD566D89-3655-4CE9-932F-5E3947E73211}" destId="{5FE1299D-2F4E-5A41-AA1D-C1A6EEB52756}" srcOrd="1" destOrd="0" presId="urn:microsoft.com/office/officeart/2005/8/layout/bProcess3"/>
    <dgm:cxn modelId="{77B65B9A-025E-0F4E-B472-835742133C42}" type="presOf" srcId="{2F8F5958-3D6A-4CF2-A2A4-19411936EF53}" destId="{15D608A3-646B-774F-9297-CD86CCF447ED}" srcOrd="0" destOrd="0" presId="urn:microsoft.com/office/officeart/2005/8/layout/bProcess3"/>
    <dgm:cxn modelId="{24B7B0A2-B77A-6244-B37A-CD1D2DDE472B}" type="presOf" srcId="{AD566D89-3655-4CE9-932F-5E3947E73211}" destId="{1FEDC2BC-E0A1-0445-9BB4-7CB895A611C2}"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6784AAAF-88F5-D043-9B11-FF07B4AE78D2}" type="presOf" srcId="{4EE92D74-0ADB-4C6A-80D3-70C231E095D4}" destId="{DA8119E3-FCD2-8046-8811-BB6B115424DC}" srcOrd="1" destOrd="0" presId="urn:microsoft.com/office/officeart/2005/8/layout/bProcess3"/>
    <dgm:cxn modelId="{65E5C1AF-D3CF-D049-B46A-69BF25426974}" type="presOf" srcId="{1BB984AA-4457-47A9-8F77-28A2FF7725D9}" destId="{60D85C96-5065-4940-95A6-180AECC2F12B}" srcOrd="1" destOrd="0" presId="urn:microsoft.com/office/officeart/2005/8/layout/bProcess3"/>
    <dgm:cxn modelId="{1C55FAAF-AF45-4E5D-B646-D102C924288F}" srcId="{0F962799-ED15-40F0-A0B1-6575DA12EC40}" destId="{8A4FC975-6F91-46F3-8F4F-C2AED0096268}" srcOrd="1" destOrd="0" parTransId="{F586FA7B-6554-4B2E-AE09-03835491CC28}" sibTransId="{6365F0A1-5937-4F76-B2E2-C3D1C9035728}"/>
    <dgm:cxn modelId="{E0915DB7-1299-40A1-BA45-E9AFCA8F97BF}" srcId="{0F962799-ED15-40F0-A0B1-6575DA12EC40}" destId="{DB9E9E12-1611-48F2-9371-8A3B460320F6}" srcOrd="5" destOrd="0" parTransId="{7A1F6312-B442-49D1-98A0-E6BD2017E5EE}" sibTransId="{A31046CC-3C74-449E-B720-7F45551863DC}"/>
    <dgm:cxn modelId="{34BE91BA-FA6C-FD41-96A4-36E41F4D2742}" type="presOf" srcId="{2F8F5958-3D6A-4CF2-A2A4-19411936EF53}" destId="{EA4478F0-C4B5-6B42-9FAB-6DCF9EFE8B33}" srcOrd="1" destOrd="0" presId="urn:microsoft.com/office/officeart/2005/8/layout/bProcess3"/>
    <dgm:cxn modelId="{D2DE70BB-AC9E-4028-8778-4BC948286607}" type="presOf" srcId="{1730C093-FA38-4311-9131-DAB50E86EE23}" destId="{5E4A66EF-6B97-494D-A3A7-22C88467973E}" srcOrd="1" destOrd="0" presId="urn:microsoft.com/office/officeart/2005/8/layout/bProcess3"/>
    <dgm:cxn modelId="{DBA8C4BE-0490-3C4B-BAFC-128FA78302CB}" type="presOf" srcId="{28AA1F80-1B04-4069-BADC-A7283CB10579}" destId="{7ECAC1AB-311B-984E-98A0-F61679B98C5B}" srcOrd="0" destOrd="0" presId="urn:microsoft.com/office/officeart/2005/8/layout/bProcess3"/>
    <dgm:cxn modelId="{F90980C1-3410-405D-8557-279ED80D0B99}" srcId="{0F962799-ED15-40F0-A0B1-6575DA12EC40}" destId="{00711730-3639-45AB-9D30-0CD0D5A84350}" srcOrd="6" destOrd="0" parTransId="{AAA2E0A3-616A-46F1-8EB8-A2C7F84EB6B5}" sibTransId="{AD566D89-3655-4CE9-932F-5E3947E73211}"/>
    <dgm:cxn modelId="{10B5C2C5-066B-4A70-BAC1-803ABBF3D7D3}" srcId="{0F962799-ED15-40F0-A0B1-6575DA12EC40}" destId="{AECA2D6E-7AC1-460A-85DD-779B3CA2CD2D}" srcOrd="7" destOrd="0" parTransId="{D0468C88-2C37-4B46-9032-8A431F62A782}" sibTransId="{4EE92D74-0ADB-4C6A-80D3-70C231E095D4}"/>
    <dgm:cxn modelId="{DCA1EDCB-AAE7-5F4C-910A-C9BE6C7F21C7}" type="presOf" srcId="{00711730-3639-45AB-9D30-0CD0D5A84350}" destId="{B6D3FC55-8A88-ED4F-8F3F-D078CE79CA2C}" srcOrd="0" destOrd="0" presId="urn:microsoft.com/office/officeart/2005/8/layout/bProcess3"/>
    <dgm:cxn modelId="{1BD494E5-226C-409F-9920-41DC4B47C5B7}" srcId="{0F962799-ED15-40F0-A0B1-6575DA12EC40}" destId="{28AA1F80-1B04-4069-BADC-A7283CB10579}" srcOrd="4" destOrd="0" parTransId="{40EED61F-5731-4860-95EF-44D4FA438A18}" sibTransId="{2F8F5958-3D6A-4CF2-A2A4-19411936EF53}"/>
    <dgm:cxn modelId="{9040A9E8-6630-5D4D-8214-91AD47085D37}" type="presOf" srcId="{65EA0831-2EDB-4054-8AD5-2C2DB86B2C97}" destId="{3FB269FF-B39C-DA4E-A3E5-4520B3AABE43}" srcOrd="0" destOrd="0" presId="urn:microsoft.com/office/officeart/2005/8/layout/bProcess3"/>
    <dgm:cxn modelId="{5C2B41EB-F296-0C49-A548-974B74498588}" type="presOf" srcId="{A31046CC-3C74-449E-B720-7F45551863DC}" destId="{E0239A48-821F-B442-BA2B-08EF4552D91A}" srcOrd="1" destOrd="0" presId="urn:microsoft.com/office/officeart/2005/8/layout/bProcess3"/>
    <dgm:cxn modelId="{D6550CEE-22F7-4041-ABB2-FC392C0FFEE2}" type="presOf" srcId="{3439A7A2-A500-49EF-A146-66D8E835A9F0}" destId="{D3D07AF5-77A8-477B-A4E3-4EE6ADB6A137}" srcOrd="0" destOrd="0" presId="urn:microsoft.com/office/officeart/2005/8/layout/bProcess3"/>
    <dgm:cxn modelId="{F82261EF-704F-4624-9F92-1BD2C2410C3A}" type="presOf" srcId="{1730C093-FA38-4311-9131-DAB50E86EE23}" destId="{A2CA7FD6-84DA-456B-9EE2-D636B8A3FF02}" srcOrd="0" destOrd="0" presId="urn:microsoft.com/office/officeart/2005/8/layout/bProcess3"/>
    <dgm:cxn modelId="{FE0F1CF8-490D-5945-87FE-1974BC06700D}" type="presOf" srcId="{0F962799-ED15-40F0-A0B1-6575DA12EC40}" destId="{5D4C4F85-62F5-B34D-B463-A0494F5DE7D0}" srcOrd="0" destOrd="0" presId="urn:microsoft.com/office/officeart/2005/8/layout/bProcess3"/>
    <dgm:cxn modelId="{0A31DAF9-20C8-B649-8704-DA8CB1F87184}" type="presOf" srcId="{65EA0831-2EDB-4054-8AD5-2C2DB86B2C97}" destId="{3ADCCF45-36D6-3845-8463-6DECD116A68E}" srcOrd="1" destOrd="0" presId="urn:microsoft.com/office/officeart/2005/8/layout/bProcess3"/>
    <dgm:cxn modelId="{BE3972FD-5B19-41A0-9275-89A5B0307ED0}" srcId="{0F962799-ED15-40F0-A0B1-6575DA12EC40}" destId="{3A11A921-64E6-4E49-9076-499E51326768}" srcOrd="3" destOrd="0" parTransId="{73F6251E-97C0-4B28-97BB-4F55F27FE19A}" sibTransId="{1BB984AA-4457-47A9-8F77-28A2FF7725D9}"/>
    <dgm:cxn modelId="{A895F503-4F61-41C8-8F4C-4AA0F7B8BA5A}" type="presParOf" srcId="{5D4C4F85-62F5-B34D-B463-A0494F5DE7D0}" destId="{46B2ABB4-DBE9-4760-85DF-BDD49AC7972F}" srcOrd="0" destOrd="0" presId="urn:microsoft.com/office/officeart/2005/8/layout/bProcess3"/>
    <dgm:cxn modelId="{6C7E6F26-2829-4FEF-9D89-2F11724BD83A}" type="presParOf" srcId="{5D4C4F85-62F5-B34D-B463-A0494F5DE7D0}" destId="{D3D07AF5-77A8-477B-A4E3-4EE6ADB6A137}" srcOrd="1" destOrd="0" presId="urn:microsoft.com/office/officeart/2005/8/layout/bProcess3"/>
    <dgm:cxn modelId="{F21E31F2-5F63-410C-9E67-E94A58C38E15}" type="presParOf" srcId="{D3D07AF5-77A8-477B-A4E3-4EE6ADB6A137}" destId="{6A554285-1F62-4E06-8AED-AA4BC93CC5D4}" srcOrd="0" destOrd="0" presId="urn:microsoft.com/office/officeart/2005/8/layout/bProcess3"/>
    <dgm:cxn modelId="{C5B58585-0153-4F4B-92BE-344D10F0CF9C}" type="presParOf" srcId="{5D4C4F85-62F5-B34D-B463-A0494F5DE7D0}" destId="{B9857959-084D-5A47-8570-5000E52CCA7A}" srcOrd="2" destOrd="0" presId="urn:microsoft.com/office/officeart/2005/8/layout/bProcess3"/>
    <dgm:cxn modelId="{94249610-10DA-0A45-9815-FB4335B4239D}" type="presParOf" srcId="{5D4C4F85-62F5-B34D-B463-A0494F5DE7D0}" destId="{C042F065-10C4-8E43-ADA8-09EB23471956}" srcOrd="3"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FC4AE38B-2CCF-684A-9F8E-5919AC02606B}" type="presParOf" srcId="{5D4C4F85-62F5-B34D-B463-A0494F5DE7D0}" destId="{23889F2E-C851-D348-8D68-35EBEB789F4F}" srcOrd="4" destOrd="0" presId="urn:microsoft.com/office/officeart/2005/8/layout/bProcess3"/>
    <dgm:cxn modelId="{2623C289-5E0E-9843-95E2-D3BD6D3FE8E2}" type="presParOf" srcId="{5D4C4F85-62F5-B34D-B463-A0494F5DE7D0}" destId="{3FB269FF-B39C-DA4E-A3E5-4520B3AABE43}" srcOrd="5" destOrd="0" presId="urn:microsoft.com/office/officeart/2005/8/layout/bProcess3"/>
    <dgm:cxn modelId="{26F95256-3D19-9249-814C-456D4FA5B2E5}" type="presParOf" srcId="{3FB269FF-B39C-DA4E-A3E5-4520B3AABE43}" destId="{3ADCCF45-36D6-3845-8463-6DECD116A68E}" srcOrd="0" destOrd="0" presId="urn:microsoft.com/office/officeart/2005/8/layout/bProcess3"/>
    <dgm:cxn modelId="{B4B3FEBD-BF7B-5848-B041-0584B8EC792C}" type="presParOf" srcId="{5D4C4F85-62F5-B34D-B463-A0494F5DE7D0}" destId="{9B4F646B-E513-294F-B6A0-00E7EA362C4A}" srcOrd="6" destOrd="0" presId="urn:microsoft.com/office/officeart/2005/8/layout/bProcess3"/>
    <dgm:cxn modelId="{75853C30-84D1-A040-9090-6B7287B1E105}" type="presParOf" srcId="{5D4C4F85-62F5-B34D-B463-A0494F5DE7D0}" destId="{0660BE6F-773A-2F45-BAFE-C74AD898DC67}" srcOrd="7" destOrd="0" presId="urn:microsoft.com/office/officeart/2005/8/layout/bProcess3"/>
    <dgm:cxn modelId="{139F7F20-0222-AB4C-AF4C-1B3425E896B8}" type="presParOf" srcId="{0660BE6F-773A-2F45-BAFE-C74AD898DC67}" destId="{60D85C96-5065-4940-95A6-180AECC2F12B}" srcOrd="0" destOrd="0" presId="urn:microsoft.com/office/officeart/2005/8/layout/bProcess3"/>
    <dgm:cxn modelId="{5D1B205C-F9AE-624F-8CB0-43DDE4DD34A8}" type="presParOf" srcId="{5D4C4F85-62F5-B34D-B463-A0494F5DE7D0}" destId="{7ECAC1AB-311B-984E-98A0-F61679B98C5B}" srcOrd="8" destOrd="0" presId="urn:microsoft.com/office/officeart/2005/8/layout/bProcess3"/>
    <dgm:cxn modelId="{1BE248BF-DC55-4040-9628-86F9A0931463}" type="presParOf" srcId="{5D4C4F85-62F5-B34D-B463-A0494F5DE7D0}" destId="{15D608A3-646B-774F-9297-CD86CCF447ED}" srcOrd="9"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E0942D80-1330-AB45-B508-C0698E70AFBF}" type="presParOf" srcId="{5D4C4F85-62F5-B34D-B463-A0494F5DE7D0}" destId="{96CF124E-87DD-8A43-ACF5-C7540B335819}" srcOrd="10" destOrd="0" presId="urn:microsoft.com/office/officeart/2005/8/layout/bProcess3"/>
    <dgm:cxn modelId="{AE55F948-117F-D448-BB28-E687BFA1B4AC}" type="presParOf" srcId="{5D4C4F85-62F5-B34D-B463-A0494F5DE7D0}" destId="{A4C8A010-8B48-5C4B-8455-6C592320458C}" srcOrd="11" destOrd="0" presId="urn:microsoft.com/office/officeart/2005/8/layout/bProcess3"/>
    <dgm:cxn modelId="{4D0B6EEA-2AB9-8948-B7DB-0DCB3E41AEA4}" type="presParOf" srcId="{A4C8A010-8B48-5C4B-8455-6C592320458C}" destId="{E0239A48-821F-B442-BA2B-08EF4552D91A}" srcOrd="0" destOrd="0" presId="urn:microsoft.com/office/officeart/2005/8/layout/bProcess3"/>
    <dgm:cxn modelId="{27AE4CF2-80AA-474D-AAA8-B62F97490667}" type="presParOf" srcId="{5D4C4F85-62F5-B34D-B463-A0494F5DE7D0}" destId="{B6D3FC55-8A88-ED4F-8F3F-D078CE79CA2C}" srcOrd="12" destOrd="0" presId="urn:microsoft.com/office/officeart/2005/8/layout/bProcess3"/>
    <dgm:cxn modelId="{8CC79658-1CE4-0D47-B9D5-ECFC5E0DF64E}" type="presParOf" srcId="{5D4C4F85-62F5-B34D-B463-A0494F5DE7D0}" destId="{1FEDC2BC-E0A1-0445-9BB4-7CB895A611C2}" srcOrd="13" destOrd="0" presId="urn:microsoft.com/office/officeart/2005/8/layout/bProcess3"/>
    <dgm:cxn modelId="{D2A4A5E8-C68F-6240-8503-7E790EE5B1D8}" type="presParOf" srcId="{1FEDC2BC-E0A1-0445-9BB4-7CB895A611C2}" destId="{5FE1299D-2F4E-5A41-AA1D-C1A6EEB52756}" srcOrd="0" destOrd="0" presId="urn:microsoft.com/office/officeart/2005/8/layout/bProcess3"/>
    <dgm:cxn modelId="{9B58348F-8316-2A42-9A64-D33493E6EA98}" type="presParOf" srcId="{5D4C4F85-62F5-B34D-B463-A0494F5DE7D0}" destId="{1E0FE97C-F15D-8547-9A29-13966505238E}" srcOrd="14" destOrd="0" presId="urn:microsoft.com/office/officeart/2005/8/layout/bProcess3"/>
    <dgm:cxn modelId="{56E01F05-0331-2641-9F3B-8EFFF388151A}" type="presParOf" srcId="{5D4C4F85-62F5-B34D-B463-A0494F5DE7D0}" destId="{5DF38D7D-F644-BB4A-9A17-42334351650C}" srcOrd="15"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16" destOrd="0" presId="urn:microsoft.com/office/officeart/2005/8/layout/bProcess3"/>
    <dgm:cxn modelId="{F783DEF4-7A42-48B5-B533-A538DDD18C19}" type="presParOf" srcId="{5D4C4F85-62F5-B34D-B463-A0494F5DE7D0}" destId="{A2CA7FD6-84DA-456B-9EE2-D636B8A3FF02}" srcOrd="17" destOrd="0" presId="urn:microsoft.com/office/officeart/2005/8/layout/bProcess3"/>
    <dgm:cxn modelId="{9F6040BC-23ED-4309-A796-A271B01F2E6A}" type="presParOf" srcId="{A2CA7FD6-84DA-456B-9EE2-D636B8A3FF02}" destId="{5E4A66EF-6B97-494D-A3A7-22C88467973E}" srcOrd="0" destOrd="0" presId="urn:microsoft.com/office/officeart/2005/8/layout/bProcess3"/>
    <dgm:cxn modelId="{B551D657-3DB0-49BE-9273-D617CFD873CC}" type="presParOf" srcId="{5D4C4F85-62F5-B34D-B463-A0494F5DE7D0}" destId="{619CF272-A0DC-4F88-8E3D-421C617761E8}"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CAFA7-4BC1-4503-8DE0-F502B6C0AA4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4993B99-7AF0-4943-880E-8C1822AE08CB}">
      <dgm:prSet phldrT="[Text]"/>
      <dgm:spPr/>
      <dgm:t>
        <a:bodyPr/>
        <a:lstStyle/>
        <a:p>
          <a:r>
            <a:rPr lang="en-US" dirty="0"/>
            <a:t>Coordination Data Sharing</a:t>
          </a:r>
        </a:p>
      </dgm:t>
    </dgm:pt>
    <dgm:pt modelId="{C4ED3C62-4D09-47C5-B68D-30ECCB17B843}" type="parTrans" cxnId="{49C6DA67-601E-44B2-BEB4-ACCCD5D0C5A8}">
      <dgm:prSet/>
      <dgm:spPr/>
      <dgm:t>
        <a:bodyPr/>
        <a:lstStyle/>
        <a:p>
          <a:endParaRPr lang="en-US"/>
        </a:p>
      </dgm:t>
    </dgm:pt>
    <dgm:pt modelId="{CA63204E-48DE-41BB-B0A2-CCD89D95715B}" type="sibTrans" cxnId="{49C6DA67-601E-44B2-BEB4-ACCCD5D0C5A8}">
      <dgm:prSet/>
      <dgm:spPr/>
      <dgm:t>
        <a:bodyPr/>
        <a:lstStyle/>
        <a:p>
          <a:endParaRPr lang="en-US"/>
        </a:p>
      </dgm:t>
    </dgm:pt>
    <dgm:pt modelId="{27A9A0E4-0B03-4902-8A2A-A87345F3667B}">
      <dgm:prSet phldrT="[Text]"/>
      <dgm:spPr/>
      <dgm:t>
        <a:bodyPr/>
        <a:lstStyle/>
        <a:p>
          <a:r>
            <a:rPr lang="en-US" dirty="0"/>
            <a:t>Equity in Access and Outcomes</a:t>
          </a:r>
        </a:p>
      </dgm:t>
    </dgm:pt>
    <dgm:pt modelId="{33C624B7-1DAD-4665-8DDF-C95F4D92CC8C}" type="parTrans" cxnId="{A01924CF-E4B2-4516-957E-E5C771C1551D}">
      <dgm:prSet/>
      <dgm:spPr/>
      <dgm:t>
        <a:bodyPr/>
        <a:lstStyle/>
        <a:p>
          <a:endParaRPr lang="en-US"/>
        </a:p>
      </dgm:t>
    </dgm:pt>
    <dgm:pt modelId="{78149DC3-86A3-439D-9514-845BEC174051}" type="sibTrans" cxnId="{A01924CF-E4B2-4516-957E-E5C771C1551D}">
      <dgm:prSet/>
      <dgm:spPr/>
      <dgm:t>
        <a:bodyPr/>
        <a:lstStyle/>
        <a:p>
          <a:endParaRPr lang="en-US"/>
        </a:p>
      </dgm:t>
    </dgm:pt>
    <dgm:pt modelId="{F2799AC0-E106-4F1C-BDAB-85D501AF274A}">
      <dgm:prSet phldrT="[Text]"/>
      <dgm:spPr/>
      <dgm:t>
        <a:bodyPr/>
        <a:lstStyle/>
        <a:p>
          <a:r>
            <a:rPr lang="en-US" dirty="0"/>
            <a:t>College Affordability</a:t>
          </a:r>
        </a:p>
      </dgm:t>
    </dgm:pt>
    <dgm:pt modelId="{763B2998-2322-446F-9D3C-B4D84D25B734}" type="parTrans" cxnId="{DF9F9FDA-931A-43A1-9EB2-2727A0A2F0CA}">
      <dgm:prSet/>
      <dgm:spPr/>
      <dgm:t>
        <a:bodyPr/>
        <a:lstStyle/>
        <a:p>
          <a:endParaRPr lang="en-US"/>
        </a:p>
      </dgm:t>
    </dgm:pt>
    <dgm:pt modelId="{1A6FAE8B-1038-4AF0-81E4-6141C07130BB}" type="sibTrans" cxnId="{DF9F9FDA-931A-43A1-9EB2-2727A0A2F0CA}">
      <dgm:prSet/>
      <dgm:spPr/>
      <dgm:t>
        <a:bodyPr/>
        <a:lstStyle/>
        <a:p>
          <a:endParaRPr lang="en-US"/>
        </a:p>
      </dgm:t>
    </dgm:pt>
    <dgm:pt modelId="{75352590-EE68-489F-97C2-A6D02621EAB8}" type="pres">
      <dgm:prSet presAssocID="{959CAFA7-4BC1-4503-8DE0-F502B6C0AA4D}" presName="Name0" presStyleCnt="0">
        <dgm:presLayoutVars>
          <dgm:dir/>
          <dgm:resizeHandles val="exact"/>
        </dgm:presLayoutVars>
      </dgm:prSet>
      <dgm:spPr/>
    </dgm:pt>
    <dgm:pt modelId="{9C792369-0D76-44D5-B65A-DB35268EEE45}" type="pres">
      <dgm:prSet presAssocID="{F4993B99-7AF0-4943-880E-8C1822AE08CB}" presName="Name5" presStyleLbl="vennNode1" presStyleIdx="0" presStyleCnt="3">
        <dgm:presLayoutVars>
          <dgm:bulletEnabled val="1"/>
        </dgm:presLayoutVars>
      </dgm:prSet>
      <dgm:spPr/>
    </dgm:pt>
    <dgm:pt modelId="{F98564B0-81E8-42A9-B73D-366370555C89}" type="pres">
      <dgm:prSet presAssocID="{CA63204E-48DE-41BB-B0A2-CCD89D95715B}" presName="space" presStyleCnt="0"/>
      <dgm:spPr/>
    </dgm:pt>
    <dgm:pt modelId="{7AFEB3BF-DD94-40ED-B098-E11EEF599701}" type="pres">
      <dgm:prSet presAssocID="{27A9A0E4-0B03-4902-8A2A-A87345F3667B}" presName="Name5" presStyleLbl="vennNode1" presStyleIdx="1" presStyleCnt="3">
        <dgm:presLayoutVars>
          <dgm:bulletEnabled val="1"/>
        </dgm:presLayoutVars>
      </dgm:prSet>
      <dgm:spPr/>
    </dgm:pt>
    <dgm:pt modelId="{AAF208EC-3D38-4EF3-B3E1-BC9199804B32}" type="pres">
      <dgm:prSet presAssocID="{78149DC3-86A3-439D-9514-845BEC174051}" presName="space" presStyleCnt="0"/>
      <dgm:spPr/>
    </dgm:pt>
    <dgm:pt modelId="{2EEF3B72-F257-43C5-83A3-E3BD3B9914BC}" type="pres">
      <dgm:prSet presAssocID="{F2799AC0-E106-4F1C-BDAB-85D501AF274A}" presName="Name5" presStyleLbl="vennNode1" presStyleIdx="2" presStyleCnt="3">
        <dgm:presLayoutVars>
          <dgm:bulletEnabled val="1"/>
        </dgm:presLayoutVars>
      </dgm:prSet>
      <dgm:spPr/>
    </dgm:pt>
  </dgm:ptLst>
  <dgm:cxnLst>
    <dgm:cxn modelId="{120E632C-1367-41EF-831A-14F6BF029D20}" type="presOf" srcId="{959CAFA7-4BC1-4503-8DE0-F502B6C0AA4D}" destId="{75352590-EE68-489F-97C2-A6D02621EAB8}" srcOrd="0" destOrd="0" presId="urn:microsoft.com/office/officeart/2005/8/layout/venn3"/>
    <dgm:cxn modelId="{49C6DA67-601E-44B2-BEB4-ACCCD5D0C5A8}" srcId="{959CAFA7-4BC1-4503-8DE0-F502B6C0AA4D}" destId="{F4993B99-7AF0-4943-880E-8C1822AE08CB}" srcOrd="0" destOrd="0" parTransId="{C4ED3C62-4D09-47C5-B68D-30ECCB17B843}" sibTransId="{CA63204E-48DE-41BB-B0A2-CCD89D95715B}"/>
    <dgm:cxn modelId="{5EE71C7B-C529-423E-97A2-08C6300C6DD2}" type="presOf" srcId="{27A9A0E4-0B03-4902-8A2A-A87345F3667B}" destId="{7AFEB3BF-DD94-40ED-B098-E11EEF599701}" srcOrd="0" destOrd="0" presId="urn:microsoft.com/office/officeart/2005/8/layout/venn3"/>
    <dgm:cxn modelId="{11188F8B-6306-47AA-B389-AB3902159AF6}" type="presOf" srcId="{F2799AC0-E106-4F1C-BDAB-85D501AF274A}" destId="{2EEF3B72-F257-43C5-83A3-E3BD3B9914BC}" srcOrd="0" destOrd="0" presId="urn:microsoft.com/office/officeart/2005/8/layout/venn3"/>
    <dgm:cxn modelId="{309FD2A3-1695-4F0F-9312-C94FF8A4697A}" type="presOf" srcId="{F4993B99-7AF0-4943-880E-8C1822AE08CB}" destId="{9C792369-0D76-44D5-B65A-DB35268EEE45}" srcOrd="0" destOrd="0" presId="urn:microsoft.com/office/officeart/2005/8/layout/venn3"/>
    <dgm:cxn modelId="{A01924CF-E4B2-4516-957E-E5C771C1551D}" srcId="{959CAFA7-4BC1-4503-8DE0-F502B6C0AA4D}" destId="{27A9A0E4-0B03-4902-8A2A-A87345F3667B}" srcOrd="1" destOrd="0" parTransId="{33C624B7-1DAD-4665-8DDF-C95F4D92CC8C}" sibTransId="{78149DC3-86A3-439D-9514-845BEC174051}"/>
    <dgm:cxn modelId="{DF9F9FDA-931A-43A1-9EB2-2727A0A2F0CA}" srcId="{959CAFA7-4BC1-4503-8DE0-F502B6C0AA4D}" destId="{F2799AC0-E106-4F1C-BDAB-85D501AF274A}" srcOrd="2" destOrd="0" parTransId="{763B2998-2322-446F-9D3C-B4D84D25B734}" sibTransId="{1A6FAE8B-1038-4AF0-81E4-6141C07130BB}"/>
    <dgm:cxn modelId="{17FEE2A8-4AD7-4B2C-A13C-E807657484D2}" type="presParOf" srcId="{75352590-EE68-489F-97C2-A6D02621EAB8}" destId="{9C792369-0D76-44D5-B65A-DB35268EEE45}" srcOrd="0" destOrd="0" presId="urn:microsoft.com/office/officeart/2005/8/layout/venn3"/>
    <dgm:cxn modelId="{A34B51D6-690C-4213-AF60-F2ABDCC99064}" type="presParOf" srcId="{75352590-EE68-489F-97C2-A6D02621EAB8}" destId="{F98564B0-81E8-42A9-B73D-366370555C89}" srcOrd="1" destOrd="0" presId="urn:microsoft.com/office/officeart/2005/8/layout/venn3"/>
    <dgm:cxn modelId="{53C426F4-3F7A-4DAA-9359-CB5E8B67AC9B}" type="presParOf" srcId="{75352590-EE68-489F-97C2-A6D02621EAB8}" destId="{7AFEB3BF-DD94-40ED-B098-E11EEF599701}" srcOrd="2" destOrd="0" presId="urn:microsoft.com/office/officeart/2005/8/layout/venn3"/>
    <dgm:cxn modelId="{7715E2D8-CBF6-40A9-8DE4-4CAF518C30FE}" type="presParOf" srcId="{75352590-EE68-489F-97C2-A6D02621EAB8}" destId="{AAF208EC-3D38-4EF3-B3E1-BC9199804B32}" srcOrd="3" destOrd="0" presId="urn:microsoft.com/office/officeart/2005/8/layout/venn3"/>
    <dgm:cxn modelId="{2BD09C8B-51C2-4FFA-A3BD-44290971A8AC}" type="presParOf" srcId="{75352590-EE68-489F-97C2-A6D02621EAB8}" destId="{2EEF3B72-F257-43C5-83A3-E3BD3B9914B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A59C2-F2AE-41E3-B0B9-4C4B6DD12C1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D716FA3-4261-4FFF-B311-257E818D9E06}">
      <dgm:prSet phldrT="[Text]"/>
      <dgm:spPr/>
      <dgm:t>
        <a:bodyPr/>
        <a:lstStyle/>
        <a:p>
          <a:r>
            <a:rPr lang="en-US" dirty="0"/>
            <a:t>Dual Enrollment</a:t>
          </a:r>
        </a:p>
      </dgm:t>
    </dgm:pt>
    <dgm:pt modelId="{477BA8AA-38D8-4BCC-928E-8E7002F16B63}" type="parTrans" cxnId="{06BD882E-C065-42D4-9EE0-BB986808E0CE}">
      <dgm:prSet/>
      <dgm:spPr/>
      <dgm:t>
        <a:bodyPr/>
        <a:lstStyle/>
        <a:p>
          <a:endParaRPr lang="en-US"/>
        </a:p>
      </dgm:t>
    </dgm:pt>
    <dgm:pt modelId="{CF4B9C26-A70F-4B55-9322-3CDFFDEA9668}" type="sibTrans" cxnId="{06BD882E-C065-42D4-9EE0-BB986808E0CE}">
      <dgm:prSet/>
      <dgm:spPr/>
      <dgm:t>
        <a:bodyPr/>
        <a:lstStyle/>
        <a:p>
          <a:endParaRPr lang="en-US"/>
        </a:p>
      </dgm:t>
    </dgm:pt>
    <dgm:pt modelId="{E06B2337-A84A-49C1-84D6-3F62B24EFC21}">
      <dgm:prSet phldrT="[Text]"/>
      <dgm:spPr/>
      <dgm:t>
        <a:bodyPr/>
        <a:lstStyle/>
        <a:p>
          <a:r>
            <a:rPr lang="en-US" dirty="0"/>
            <a:t>Access and Assessment</a:t>
          </a:r>
        </a:p>
      </dgm:t>
    </dgm:pt>
    <dgm:pt modelId="{AA7B427D-EC77-486E-83F5-653AD1A757B1}" type="parTrans" cxnId="{E8373BC4-8481-4A88-8FB3-9C9AA1A38E05}">
      <dgm:prSet/>
      <dgm:spPr/>
      <dgm:t>
        <a:bodyPr/>
        <a:lstStyle/>
        <a:p>
          <a:endParaRPr lang="en-US"/>
        </a:p>
      </dgm:t>
    </dgm:pt>
    <dgm:pt modelId="{892117B5-04ED-4354-BAF6-C07AB5D44F3E}" type="sibTrans" cxnId="{E8373BC4-8481-4A88-8FB3-9C9AA1A38E05}">
      <dgm:prSet/>
      <dgm:spPr/>
      <dgm:t>
        <a:bodyPr/>
        <a:lstStyle/>
        <a:p>
          <a:endParaRPr lang="en-US"/>
        </a:p>
      </dgm:t>
    </dgm:pt>
    <dgm:pt modelId="{F47D30F8-8ACE-43E9-A97A-25CA5BC16FD8}">
      <dgm:prSet phldrT="[Text]"/>
      <dgm:spPr/>
      <dgm:t>
        <a:bodyPr/>
        <a:lstStyle/>
        <a:p>
          <a:r>
            <a:rPr lang="en-US" dirty="0"/>
            <a:t>Student Centered Funding Formula</a:t>
          </a:r>
        </a:p>
      </dgm:t>
    </dgm:pt>
    <dgm:pt modelId="{0C5C3B0E-E182-4D75-9C5C-441B761CFD5B}" type="parTrans" cxnId="{0C856E32-543A-4203-AC61-5CF17AF25C42}">
      <dgm:prSet/>
      <dgm:spPr/>
      <dgm:t>
        <a:bodyPr/>
        <a:lstStyle/>
        <a:p>
          <a:endParaRPr lang="en-US"/>
        </a:p>
      </dgm:t>
    </dgm:pt>
    <dgm:pt modelId="{F73D40F5-DC0C-47C1-B387-29E95E2C7C49}" type="sibTrans" cxnId="{0C856E32-543A-4203-AC61-5CF17AF25C42}">
      <dgm:prSet/>
      <dgm:spPr/>
      <dgm:t>
        <a:bodyPr/>
        <a:lstStyle/>
        <a:p>
          <a:endParaRPr lang="en-US"/>
        </a:p>
      </dgm:t>
    </dgm:pt>
    <dgm:pt modelId="{B4ECBED5-7EF8-4877-A91F-692E7CC482A6}">
      <dgm:prSet/>
      <dgm:spPr/>
      <dgm:t>
        <a:bodyPr/>
        <a:lstStyle/>
        <a:p>
          <a:r>
            <a:rPr lang="en-US" dirty="0"/>
            <a:t>Adult Learners</a:t>
          </a:r>
        </a:p>
      </dgm:t>
    </dgm:pt>
    <dgm:pt modelId="{624199F7-CAD6-4F30-9DD3-D82BD1F06628}" type="parTrans" cxnId="{37DD74E4-B98A-4123-A99D-A42E4CE000D4}">
      <dgm:prSet/>
      <dgm:spPr/>
      <dgm:t>
        <a:bodyPr/>
        <a:lstStyle/>
        <a:p>
          <a:endParaRPr lang="en-US"/>
        </a:p>
      </dgm:t>
    </dgm:pt>
    <dgm:pt modelId="{8F1192F6-37AC-45E1-A87C-D90806EA06DC}" type="sibTrans" cxnId="{37DD74E4-B98A-4123-A99D-A42E4CE000D4}">
      <dgm:prSet/>
      <dgm:spPr/>
      <dgm:t>
        <a:bodyPr/>
        <a:lstStyle/>
        <a:p>
          <a:endParaRPr lang="en-US"/>
        </a:p>
      </dgm:t>
    </dgm:pt>
    <dgm:pt modelId="{5023BBAF-D4CB-4089-BB67-1F8AFD8BBEF2}">
      <dgm:prSet/>
      <dgm:spPr/>
      <dgm:t>
        <a:bodyPr/>
        <a:lstStyle/>
        <a:p>
          <a:r>
            <a:rPr lang="en-US" dirty="0"/>
            <a:t>College Promise</a:t>
          </a:r>
        </a:p>
      </dgm:t>
    </dgm:pt>
    <dgm:pt modelId="{B45D4940-20BB-4710-BDCB-2A10F13AA09B}" type="parTrans" cxnId="{BED0BC2F-18D5-46D4-A356-3AD854434847}">
      <dgm:prSet/>
      <dgm:spPr/>
      <dgm:t>
        <a:bodyPr/>
        <a:lstStyle/>
        <a:p>
          <a:endParaRPr lang="en-US"/>
        </a:p>
      </dgm:t>
    </dgm:pt>
    <dgm:pt modelId="{86615E90-2B60-4750-BE9C-353584B38554}" type="sibTrans" cxnId="{BED0BC2F-18D5-46D4-A356-3AD854434847}">
      <dgm:prSet/>
      <dgm:spPr/>
      <dgm:t>
        <a:bodyPr/>
        <a:lstStyle/>
        <a:p>
          <a:endParaRPr lang="en-US"/>
        </a:p>
      </dgm:t>
    </dgm:pt>
    <dgm:pt modelId="{E76B3319-4AEF-4D3C-964F-30F7524A0716}" type="pres">
      <dgm:prSet presAssocID="{42FA59C2-F2AE-41E3-B0B9-4C4B6DD12C13}" presName="Name0" presStyleCnt="0">
        <dgm:presLayoutVars>
          <dgm:dir/>
          <dgm:resizeHandles val="exact"/>
        </dgm:presLayoutVars>
      </dgm:prSet>
      <dgm:spPr/>
    </dgm:pt>
    <dgm:pt modelId="{61B5EED7-E256-4978-849A-7D4860E48B82}" type="pres">
      <dgm:prSet presAssocID="{DD716FA3-4261-4FFF-B311-257E818D9E06}" presName="Name5" presStyleLbl="vennNode1" presStyleIdx="0" presStyleCnt="5">
        <dgm:presLayoutVars>
          <dgm:bulletEnabled val="1"/>
        </dgm:presLayoutVars>
      </dgm:prSet>
      <dgm:spPr/>
    </dgm:pt>
    <dgm:pt modelId="{AD99A94E-B241-4C10-AEB8-D267060A4FC6}" type="pres">
      <dgm:prSet presAssocID="{CF4B9C26-A70F-4B55-9322-3CDFFDEA9668}" presName="space" presStyleCnt="0"/>
      <dgm:spPr/>
    </dgm:pt>
    <dgm:pt modelId="{BCC3FCCD-BF45-475F-A409-D825ACD82244}" type="pres">
      <dgm:prSet presAssocID="{E06B2337-A84A-49C1-84D6-3F62B24EFC21}" presName="Name5" presStyleLbl="vennNode1" presStyleIdx="1" presStyleCnt="5">
        <dgm:presLayoutVars>
          <dgm:bulletEnabled val="1"/>
        </dgm:presLayoutVars>
      </dgm:prSet>
      <dgm:spPr/>
    </dgm:pt>
    <dgm:pt modelId="{D761086F-3E51-4520-B5F6-53C199EEB7EC}" type="pres">
      <dgm:prSet presAssocID="{892117B5-04ED-4354-BAF6-C07AB5D44F3E}" presName="space" presStyleCnt="0"/>
      <dgm:spPr/>
    </dgm:pt>
    <dgm:pt modelId="{43F143F8-D1E9-42E6-8FA9-62E229C93010}" type="pres">
      <dgm:prSet presAssocID="{F47D30F8-8ACE-43E9-A97A-25CA5BC16FD8}" presName="Name5" presStyleLbl="vennNode1" presStyleIdx="2" presStyleCnt="5">
        <dgm:presLayoutVars>
          <dgm:bulletEnabled val="1"/>
        </dgm:presLayoutVars>
      </dgm:prSet>
      <dgm:spPr/>
    </dgm:pt>
    <dgm:pt modelId="{4D74936B-634A-4598-A78D-7EAE4D4F8572}" type="pres">
      <dgm:prSet presAssocID="{F73D40F5-DC0C-47C1-B387-29E95E2C7C49}" presName="space" presStyleCnt="0"/>
      <dgm:spPr/>
    </dgm:pt>
    <dgm:pt modelId="{15E73B92-47CE-4902-96E6-FC6AAAAECEC1}" type="pres">
      <dgm:prSet presAssocID="{B4ECBED5-7EF8-4877-A91F-692E7CC482A6}" presName="Name5" presStyleLbl="vennNode1" presStyleIdx="3" presStyleCnt="5" custScaleX="98804" custScaleY="102452">
        <dgm:presLayoutVars>
          <dgm:bulletEnabled val="1"/>
        </dgm:presLayoutVars>
      </dgm:prSet>
      <dgm:spPr/>
    </dgm:pt>
    <dgm:pt modelId="{35EF1C73-AE7A-4602-90C0-26925C9C1997}" type="pres">
      <dgm:prSet presAssocID="{8F1192F6-37AC-45E1-A87C-D90806EA06DC}" presName="space" presStyleCnt="0"/>
      <dgm:spPr/>
    </dgm:pt>
    <dgm:pt modelId="{5263D935-08F9-437D-84B4-23811BE18177}" type="pres">
      <dgm:prSet presAssocID="{5023BBAF-D4CB-4089-BB67-1F8AFD8BBEF2}" presName="Name5" presStyleLbl="vennNode1" presStyleIdx="4" presStyleCnt="5">
        <dgm:presLayoutVars>
          <dgm:bulletEnabled val="1"/>
        </dgm:presLayoutVars>
      </dgm:prSet>
      <dgm:spPr/>
    </dgm:pt>
  </dgm:ptLst>
  <dgm:cxnLst>
    <dgm:cxn modelId="{06BD882E-C065-42D4-9EE0-BB986808E0CE}" srcId="{42FA59C2-F2AE-41E3-B0B9-4C4B6DD12C13}" destId="{DD716FA3-4261-4FFF-B311-257E818D9E06}" srcOrd="0" destOrd="0" parTransId="{477BA8AA-38D8-4BCC-928E-8E7002F16B63}" sibTransId="{CF4B9C26-A70F-4B55-9322-3CDFFDEA9668}"/>
    <dgm:cxn modelId="{BED0BC2F-18D5-46D4-A356-3AD854434847}" srcId="{42FA59C2-F2AE-41E3-B0B9-4C4B6DD12C13}" destId="{5023BBAF-D4CB-4089-BB67-1F8AFD8BBEF2}" srcOrd="4" destOrd="0" parTransId="{B45D4940-20BB-4710-BDCB-2A10F13AA09B}" sibTransId="{86615E90-2B60-4750-BE9C-353584B38554}"/>
    <dgm:cxn modelId="{0C856E32-543A-4203-AC61-5CF17AF25C42}" srcId="{42FA59C2-F2AE-41E3-B0B9-4C4B6DD12C13}" destId="{F47D30F8-8ACE-43E9-A97A-25CA5BC16FD8}" srcOrd="2" destOrd="0" parTransId="{0C5C3B0E-E182-4D75-9C5C-441B761CFD5B}" sibTransId="{F73D40F5-DC0C-47C1-B387-29E95E2C7C49}"/>
    <dgm:cxn modelId="{3CFDE972-BEFB-4EA7-9491-B5659DE65CD8}" type="presOf" srcId="{42FA59C2-F2AE-41E3-B0B9-4C4B6DD12C13}" destId="{E76B3319-4AEF-4D3C-964F-30F7524A0716}" srcOrd="0" destOrd="0" presId="urn:microsoft.com/office/officeart/2005/8/layout/venn3"/>
    <dgm:cxn modelId="{2285809A-448E-4A55-9D10-AB4CA30C507E}" type="presOf" srcId="{F47D30F8-8ACE-43E9-A97A-25CA5BC16FD8}" destId="{43F143F8-D1E9-42E6-8FA9-62E229C93010}" srcOrd="0" destOrd="0" presId="urn:microsoft.com/office/officeart/2005/8/layout/venn3"/>
    <dgm:cxn modelId="{6C3C339E-39D0-4C59-96CA-8A683E1160E8}" type="presOf" srcId="{B4ECBED5-7EF8-4877-A91F-692E7CC482A6}" destId="{15E73B92-47CE-4902-96E6-FC6AAAAECEC1}" srcOrd="0" destOrd="0" presId="urn:microsoft.com/office/officeart/2005/8/layout/venn3"/>
    <dgm:cxn modelId="{18EF2FA3-8DA3-4751-BC43-C59251B763C9}" type="presOf" srcId="{E06B2337-A84A-49C1-84D6-3F62B24EFC21}" destId="{BCC3FCCD-BF45-475F-A409-D825ACD82244}" srcOrd="0" destOrd="0" presId="urn:microsoft.com/office/officeart/2005/8/layout/venn3"/>
    <dgm:cxn modelId="{E8373BC4-8481-4A88-8FB3-9C9AA1A38E05}" srcId="{42FA59C2-F2AE-41E3-B0B9-4C4B6DD12C13}" destId="{E06B2337-A84A-49C1-84D6-3F62B24EFC21}" srcOrd="1" destOrd="0" parTransId="{AA7B427D-EC77-486E-83F5-653AD1A757B1}" sibTransId="{892117B5-04ED-4354-BAF6-C07AB5D44F3E}"/>
    <dgm:cxn modelId="{64DD6FD5-23D0-423C-B1BA-F94A4B40940B}" type="presOf" srcId="{DD716FA3-4261-4FFF-B311-257E818D9E06}" destId="{61B5EED7-E256-4978-849A-7D4860E48B82}" srcOrd="0" destOrd="0" presId="urn:microsoft.com/office/officeart/2005/8/layout/venn3"/>
    <dgm:cxn modelId="{37DD74E4-B98A-4123-A99D-A42E4CE000D4}" srcId="{42FA59C2-F2AE-41E3-B0B9-4C4B6DD12C13}" destId="{B4ECBED5-7EF8-4877-A91F-692E7CC482A6}" srcOrd="3" destOrd="0" parTransId="{624199F7-CAD6-4F30-9DD3-D82BD1F06628}" sibTransId="{8F1192F6-37AC-45E1-A87C-D90806EA06DC}"/>
    <dgm:cxn modelId="{4740F5EC-EECE-4233-8697-66A97AF847BD}" type="presOf" srcId="{5023BBAF-D4CB-4089-BB67-1F8AFD8BBEF2}" destId="{5263D935-08F9-437D-84B4-23811BE18177}" srcOrd="0" destOrd="0" presId="urn:microsoft.com/office/officeart/2005/8/layout/venn3"/>
    <dgm:cxn modelId="{30998ADC-6754-48F6-A804-0E404F6ED58A}" type="presParOf" srcId="{E76B3319-4AEF-4D3C-964F-30F7524A0716}" destId="{61B5EED7-E256-4978-849A-7D4860E48B82}" srcOrd="0" destOrd="0" presId="urn:microsoft.com/office/officeart/2005/8/layout/venn3"/>
    <dgm:cxn modelId="{BC835697-EA9C-483A-97E7-A03DE88ABE90}" type="presParOf" srcId="{E76B3319-4AEF-4D3C-964F-30F7524A0716}" destId="{AD99A94E-B241-4C10-AEB8-D267060A4FC6}" srcOrd="1" destOrd="0" presId="urn:microsoft.com/office/officeart/2005/8/layout/venn3"/>
    <dgm:cxn modelId="{DC095A46-7B33-4FA9-AA0E-64EC0F11FFCE}" type="presParOf" srcId="{E76B3319-4AEF-4D3C-964F-30F7524A0716}" destId="{BCC3FCCD-BF45-475F-A409-D825ACD82244}" srcOrd="2" destOrd="0" presId="urn:microsoft.com/office/officeart/2005/8/layout/venn3"/>
    <dgm:cxn modelId="{0A38632C-F90A-4C81-8620-16F9A8156825}" type="presParOf" srcId="{E76B3319-4AEF-4D3C-964F-30F7524A0716}" destId="{D761086F-3E51-4520-B5F6-53C199EEB7EC}" srcOrd="3" destOrd="0" presId="urn:microsoft.com/office/officeart/2005/8/layout/venn3"/>
    <dgm:cxn modelId="{4EA55C2A-8300-4E53-8910-6896CBE310C4}" type="presParOf" srcId="{E76B3319-4AEF-4D3C-964F-30F7524A0716}" destId="{43F143F8-D1E9-42E6-8FA9-62E229C93010}" srcOrd="4" destOrd="0" presId="urn:microsoft.com/office/officeart/2005/8/layout/venn3"/>
    <dgm:cxn modelId="{63700987-1DBD-49CB-9886-2026148D894C}" type="presParOf" srcId="{E76B3319-4AEF-4D3C-964F-30F7524A0716}" destId="{4D74936B-634A-4598-A78D-7EAE4D4F8572}" srcOrd="5" destOrd="0" presId="urn:microsoft.com/office/officeart/2005/8/layout/venn3"/>
    <dgm:cxn modelId="{D3C8DF95-E569-4B64-95A2-936B99EAD08B}" type="presParOf" srcId="{E76B3319-4AEF-4D3C-964F-30F7524A0716}" destId="{15E73B92-47CE-4902-96E6-FC6AAAAECEC1}" srcOrd="6" destOrd="0" presId="urn:microsoft.com/office/officeart/2005/8/layout/venn3"/>
    <dgm:cxn modelId="{D3CBA3E5-2E21-4DF9-BD4B-846E3235068F}" type="presParOf" srcId="{E76B3319-4AEF-4D3C-964F-30F7524A0716}" destId="{35EF1C73-AE7A-4602-90C0-26925C9C1997}" srcOrd="7" destOrd="0" presId="urn:microsoft.com/office/officeart/2005/8/layout/venn3"/>
    <dgm:cxn modelId="{9F9B825D-4536-4850-9F8A-DB58EDA72BE7}" type="presParOf" srcId="{E76B3319-4AEF-4D3C-964F-30F7524A0716}" destId="{5263D935-08F9-437D-84B4-23811BE18177}"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7AF5-77A8-477B-A4E3-4EE6ADB6A137}">
      <dsp:nvSpPr>
        <dsp:cNvPr id="0" name=""/>
        <dsp:cNvSpPr/>
      </dsp:nvSpPr>
      <dsp:spPr>
        <a:xfrm>
          <a:off x="1903524" y="1283752"/>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5589" y="1327289"/>
        <a:ext cx="21827" cy="4365"/>
      </dsp:txXfrm>
    </dsp:sp>
    <dsp:sp modelId="{46B2ABB4-DBE9-4760-85DF-BDD49AC7972F}">
      <dsp:nvSpPr>
        <dsp:cNvPr id="0" name=""/>
        <dsp:cNvSpPr/>
      </dsp:nvSpPr>
      <dsp:spPr>
        <a:xfrm>
          <a:off x="7251" y="760050"/>
          <a:ext cx="1898073" cy="113884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Agency Submittals of Requests</a:t>
          </a:r>
        </a:p>
        <a:p>
          <a:pPr marL="0" lvl="0" indent="0" algn="ctr" defTabSz="622300">
            <a:lnSpc>
              <a:spcPct val="90000"/>
            </a:lnSpc>
            <a:spcBef>
              <a:spcPct val="0"/>
            </a:spcBef>
            <a:spcAft>
              <a:spcPct val="35000"/>
            </a:spcAft>
            <a:buNone/>
          </a:pPr>
          <a:r>
            <a:rPr lang="en-US" sz="1400" kern="1200" dirty="0"/>
            <a:t>September</a:t>
          </a:r>
        </a:p>
      </dsp:txBody>
      <dsp:txXfrm>
        <a:off x="7251" y="760050"/>
        <a:ext cx="1898073" cy="1138843"/>
      </dsp:txXfrm>
    </dsp:sp>
    <dsp:sp modelId="{C042F065-10C4-8E43-ADA8-09EB23471956}">
      <dsp:nvSpPr>
        <dsp:cNvPr id="0" name=""/>
        <dsp:cNvSpPr/>
      </dsp:nvSpPr>
      <dsp:spPr>
        <a:xfrm>
          <a:off x="4238154" y="1283752"/>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30219" y="1327289"/>
        <a:ext cx="21827" cy="4365"/>
      </dsp:txXfrm>
    </dsp:sp>
    <dsp:sp modelId="{B9857959-084D-5A47-8570-5000E52CCA7A}">
      <dsp:nvSpPr>
        <dsp:cNvPr id="0" name=""/>
        <dsp:cNvSpPr/>
      </dsp:nvSpPr>
      <dsp:spPr>
        <a:xfrm>
          <a:off x="2341881" y="760050"/>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Release of Governor’s Budget</a:t>
          </a:r>
        </a:p>
        <a:p>
          <a:pPr marL="0" lvl="0" indent="0" algn="ctr" defTabSz="622300">
            <a:lnSpc>
              <a:spcPct val="90000"/>
            </a:lnSpc>
            <a:spcBef>
              <a:spcPct val="0"/>
            </a:spcBef>
            <a:spcAft>
              <a:spcPct val="35000"/>
            </a:spcAft>
            <a:buNone/>
          </a:pPr>
          <a:r>
            <a:rPr lang="en-US" sz="1400" kern="1200" dirty="0"/>
            <a:t>January 10</a:t>
          </a:r>
        </a:p>
      </dsp:txBody>
      <dsp:txXfrm>
        <a:off x="2341881" y="760050"/>
        <a:ext cx="1898073" cy="1138843"/>
      </dsp:txXfrm>
    </dsp:sp>
    <dsp:sp modelId="{3FB269FF-B39C-DA4E-A3E5-4520B3AABE43}">
      <dsp:nvSpPr>
        <dsp:cNvPr id="0" name=""/>
        <dsp:cNvSpPr/>
      </dsp:nvSpPr>
      <dsp:spPr>
        <a:xfrm>
          <a:off x="6572784" y="1283752"/>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64849" y="1327289"/>
        <a:ext cx="21827" cy="4365"/>
      </dsp:txXfrm>
    </dsp:sp>
    <dsp:sp modelId="{23889F2E-C851-D348-8D68-35EBEB789F4F}">
      <dsp:nvSpPr>
        <dsp:cNvPr id="0" name=""/>
        <dsp:cNvSpPr/>
      </dsp:nvSpPr>
      <dsp:spPr>
        <a:xfrm>
          <a:off x="4676511" y="760050"/>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Legislative Analyst’s Analysis</a:t>
          </a:r>
        </a:p>
        <a:p>
          <a:pPr marL="0" lvl="0" indent="0" algn="ctr" defTabSz="622300">
            <a:lnSpc>
              <a:spcPct val="90000"/>
            </a:lnSpc>
            <a:spcBef>
              <a:spcPct val="0"/>
            </a:spcBef>
            <a:spcAft>
              <a:spcPct val="35000"/>
            </a:spcAft>
            <a:buNone/>
          </a:pPr>
          <a:r>
            <a:rPr lang="en-US" sz="1400" kern="1200" dirty="0"/>
            <a:t>January</a:t>
          </a:r>
        </a:p>
      </dsp:txBody>
      <dsp:txXfrm>
        <a:off x="4676511" y="760050"/>
        <a:ext cx="1898073" cy="1138843"/>
      </dsp:txXfrm>
    </dsp:sp>
    <dsp:sp modelId="{0660BE6F-773A-2F45-BAFE-C74AD898DC67}">
      <dsp:nvSpPr>
        <dsp:cNvPr id="0" name=""/>
        <dsp:cNvSpPr/>
      </dsp:nvSpPr>
      <dsp:spPr>
        <a:xfrm>
          <a:off x="8907414" y="1283752"/>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099478" y="1327289"/>
        <a:ext cx="21827" cy="4365"/>
      </dsp:txXfrm>
    </dsp:sp>
    <dsp:sp modelId="{9B4F646B-E513-294F-B6A0-00E7EA362C4A}">
      <dsp:nvSpPr>
        <dsp:cNvPr id="0" name=""/>
        <dsp:cNvSpPr/>
      </dsp:nvSpPr>
      <dsp:spPr>
        <a:xfrm>
          <a:off x="7011141" y="760050"/>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Budget Subcommittee Hearings</a:t>
          </a:r>
        </a:p>
        <a:p>
          <a:pPr marL="0" lvl="0" indent="0" algn="ctr" defTabSz="622300">
            <a:lnSpc>
              <a:spcPct val="90000"/>
            </a:lnSpc>
            <a:spcBef>
              <a:spcPct val="0"/>
            </a:spcBef>
            <a:spcAft>
              <a:spcPct val="35000"/>
            </a:spcAft>
            <a:buNone/>
          </a:pPr>
          <a:r>
            <a:rPr lang="en-US" sz="1400" kern="1200" dirty="0"/>
            <a:t>February - May</a:t>
          </a:r>
        </a:p>
      </dsp:txBody>
      <dsp:txXfrm>
        <a:off x="7011141" y="760050"/>
        <a:ext cx="1898073" cy="1138843"/>
      </dsp:txXfrm>
    </dsp:sp>
    <dsp:sp modelId="{15D608A3-646B-774F-9297-CD86CCF447ED}">
      <dsp:nvSpPr>
        <dsp:cNvPr id="0" name=""/>
        <dsp:cNvSpPr/>
      </dsp:nvSpPr>
      <dsp:spPr>
        <a:xfrm>
          <a:off x="956288" y="1897094"/>
          <a:ext cx="9338519" cy="405956"/>
        </a:xfrm>
        <a:custGeom>
          <a:avLst/>
          <a:gdLst/>
          <a:ahLst/>
          <a:cxnLst/>
          <a:rect l="0" t="0" r="0" b="0"/>
          <a:pathLst>
            <a:path>
              <a:moveTo>
                <a:pt x="9338519" y="0"/>
              </a:moveTo>
              <a:lnTo>
                <a:pt x="9338519" y="220078"/>
              </a:lnTo>
              <a:lnTo>
                <a:pt x="0" y="220078"/>
              </a:lnTo>
              <a:lnTo>
                <a:pt x="0" y="4059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91830" y="2097890"/>
        <a:ext cx="467435" cy="4365"/>
      </dsp:txXfrm>
    </dsp:sp>
    <dsp:sp modelId="{7ECAC1AB-311B-984E-98A0-F61679B98C5B}">
      <dsp:nvSpPr>
        <dsp:cNvPr id="0" name=""/>
        <dsp:cNvSpPr/>
      </dsp:nvSpPr>
      <dsp:spPr>
        <a:xfrm>
          <a:off x="9345771" y="760050"/>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Governor’s Revisions</a:t>
          </a:r>
        </a:p>
        <a:p>
          <a:pPr marL="0" lvl="0" indent="0" algn="ctr" defTabSz="622300">
            <a:lnSpc>
              <a:spcPct val="90000"/>
            </a:lnSpc>
            <a:spcBef>
              <a:spcPct val="0"/>
            </a:spcBef>
            <a:spcAft>
              <a:spcPct val="35000"/>
            </a:spcAft>
            <a:buNone/>
          </a:pPr>
          <a:r>
            <a:rPr lang="en-US" sz="1400" kern="1200" dirty="0"/>
            <a:t>May 15</a:t>
          </a:r>
        </a:p>
      </dsp:txBody>
      <dsp:txXfrm>
        <a:off x="9345771" y="760050"/>
        <a:ext cx="1898073" cy="1138843"/>
      </dsp:txXfrm>
    </dsp:sp>
    <dsp:sp modelId="{A4C8A010-8B48-5C4B-8455-6C592320458C}">
      <dsp:nvSpPr>
        <dsp:cNvPr id="0" name=""/>
        <dsp:cNvSpPr/>
      </dsp:nvSpPr>
      <dsp:spPr>
        <a:xfrm>
          <a:off x="1903524" y="2859153"/>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095589" y="2902690"/>
        <a:ext cx="21827" cy="4365"/>
      </dsp:txXfrm>
    </dsp:sp>
    <dsp:sp modelId="{96CF124E-87DD-8A43-ACF5-C7540B335819}">
      <dsp:nvSpPr>
        <dsp:cNvPr id="0" name=""/>
        <dsp:cNvSpPr/>
      </dsp:nvSpPr>
      <dsp:spPr>
        <a:xfrm>
          <a:off x="7251" y="2335451"/>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Budget Subcommittee Final Actions</a:t>
          </a:r>
        </a:p>
        <a:p>
          <a:pPr marL="0" lvl="0" indent="0" algn="ctr" defTabSz="622300">
            <a:lnSpc>
              <a:spcPct val="90000"/>
            </a:lnSpc>
            <a:spcBef>
              <a:spcPct val="0"/>
            </a:spcBef>
            <a:spcAft>
              <a:spcPct val="35000"/>
            </a:spcAft>
            <a:buNone/>
          </a:pPr>
          <a:r>
            <a:rPr lang="en-US" sz="1400" kern="1200" dirty="0"/>
            <a:t>May</a:t>
          </a:r>
        </a:p>
      </dsp:txBody>
      <dsp:txXfrm>
        <a:off x="7251" y="2335451"/>
        <a:ext cx="1898073" cy="1138843"/>
      </dsp:txXfrm>
    </dsp:sp>
    <dsp:sp modelId="{1FEDC2BC-E0A1-0445-9BB4-7CB895A611C2}">
      <dsp:nvSpPr>
        <dsp:cNvPr id="0" name=""/>
        <dsp:cNvSpPr/>
      </dsp:nvSpPr>
      <dsp:spPr>
        <a:xfrm>
          <a:off x="4238154" y="2859153"/>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30219" y="2902690"/>
        <a:ext cx="21827" cy="4365"/>
      </dsp:txXfrm>
    </dsp:sp>
    <dsp:sp modelId="{B6D3FC55-8A88-ED4F-8F3F-D078CE79CA2C}">
      <dsp:nvSpPr>
        <dsp:cNvPr id="0" name=""/>
        <dsp:cNvSpPr/>
      </dsp:nvSpPr>
      <dsp:spPr>
        <a:xfrm>
          <a:off x="2341881" y="2335451"/>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Conference Committee</a:t>
          </a:r>
        </a:p>
        <a:p>
          <a:pPr marL="0" lvl="0" indent="0" algn="ctr" defTabSz="622300">
            <a:lnSpc>
              <a:spcPct val="90000"/>
            </a:lnSpc>
            <a:spcBef>
              <a:spcPct val="0"/>
            </a:spcBef>
            <a:spcAft>
              <a:spcPct val="35000"/>
            </a:spcAft>
            <a:buNone/>
          </a:pPr>
          <a:r>
            <a:rPr lang="en-US" sz="1400" kern="1200" dirty="0"/>
            <a:t>June</a:t>
          </a:r>
        </a:p>
      </dsp:txBody>
      <dsp:txXfrm>
        <a:off x="2341881" y="2335451"/>
        <a:ext cx="1898073" cy="1138843"/>
      </dsp:txXfrm>
    </dsp:sp>
    <dsp:sp modelId="{5DF38D7D-F644-BB4A-9A17-42334351650C}">
      <dsp:nvSpPr>
        <dsp:cNvPr id="0" name=""/>
        <dsp:cNvSpPr/>
      </dsp:nvSpPr>
      <dsp:spPr>
        <a:xfrm>
          <a:off x="6572784" y="2859153"/>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64849" y="2902690"/>
        <a:ext cx="21827" cy="4365"/>
      </dsp:txXfrm>
    </dsp:sp>
    <dsp:sp modelId="{1E0FE97C-F15D-8547-9A29-13966505238E}">
      <dsp:nvSpPr>
        <dsp:cNvPr id="0" name=""/>
        <dsp:cNvSpPr/>
      </dsp:nvSpPr>
      <dsp:spPr>
        <a:xfrm>
          <a:off x="4676511" y="2335451"/>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Legislative Actions</a:t>
          </a:r>
        </a:p>
        <a:p>
          <a:pPr marL="0" lvl="0" indent="0" algn="ctr" defTabSz="622300">
            <a:lnSpc>
              <a:spcPct val="90000"/>
            </a:lnSpc>
            <a:spcBef>
              <a:spcPct val="0"/>
            </a:spcBef>
            <a:spcAft>
              <a:spcPct val="35000"/>
            </a:spcAft>
            <a:buNone/>
          </a:pPr>
          <a:r>
            <a:rPr lang="en-US" sz="1400" kern="1200" dirty="0"/>
            <a:t>June 15</a:t>
          </a:r>
        </a:p>
      </dsp:txBody>
      <dsp:txXfrm>
        <a:off x="4676511" y="2335451"/>
        <a:ext cx="1898073" cy="1138843"/>
      </dsp:txXfrm>
    </dsp:sp>
    <dsp:sp modelId="{A2CA7FD6-84DA-456B-9EE2-D636B8A3FF02}">
      <dsp:nvSpPr>
        <dsp:cNvPr id="0" name=""/>
        <dsp:cNvSpPr/>
      </dsp:nvSpPr>
      <dsp:spPr>
        <a:xfrm>
          <a:off x="8907414" y="2859153"/>
          <a:ext cx="405956" cy="91440"/>
        </a:xfrm>
        <a:custGeom>
          <a:avLst/>
          <a:gdLst/>
          <a:ahLst/>
          <a:cxnLst/>
          <a:rect l="0" t="0" r="0" b="0"/>
          <a:pathLst>
            <a:path>
              <a:moveTo>
                <a:pt x="0" y="45720"/>
              </a:moveTo>
              <a:lnTo>
                <a:pt x="4059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99478" y="2902690"/>
        <a:ext cx="21827" cy="4365"/>
      </dsp:txXfrm>
    </dsp:sp>
    <dsp:sp modelId="{DC1BA39C-2EBD-9E4D-AB44-06C00AA2726E}">
      <dsp:nvSpPr>
        <dsp:cNvPr id="0" name=""/>
        <dsp:cNvSpPr/>
      </dsp:nvSpPr>
      <dsp:spPr>
        <a:xfrm>
          <a:off x="7011141" y="2335451"/>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Governor’s Consideration</a:t>
          </a:r>
        </a:p>
        <a:p>
          <a:pPr marL="0" lvl="0" indent="0" algn="ctr" defTabSz="622300">
            <a:lnSpc>
              <a:spcPct val="90000"/>
            </a:lnSpc>
            <a:spcBef>
              <a:spcPct val="0"/>
            </a:spcBef>
            <a:spcAft>
              <a:spcPct val="35000"/>
            </a:spcAft>
            <a:buNone/>
          </a:pPr>
          <a:r>
            <a:rPr lang="en-US" sz="1400" kern="1200" dirty="0"/>
            <a:t>June 15 - July 1</a:t>
          </a:r>
        </a:p>
      </dsp:txBody>
      <dsp:txXfrm>
        <a:off x="7011141" y="2335451"/>
        <a:ext cx="1898073" cy="1138843"/>
      </dsp:txXfrm>
    </dsp:sp>
    <dsp:sp modelId="{619CF272-A0DC-4F88-8E3D-421C617761E8}">
      <dsp:nvSpPr>
        <dsp:cNvPr id="0" name=""/>
        <dsp:cNvSpPr/>
      </dsp:nvSpPr>
      <dsp:spPr>
        <a:xfrm>
          <a:off x="9345771" y="2335451"/>
          <a:ext cx="1898073" cy="1138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a:t>
          </a:r>
        </a:p>
        <a:p>
          <a:pPr marL="0" lvl="0" indent="0" algn="ctr" defTabSz="622300">
            <a:lnSpc>
              <a:spcPct val="90000"/>
            </a:lnSpc>
            <a:spcBef>
              <a:spcPct val="0"/>
            </a:spcBef>
            <a:spcAft>
              <a:spcPct val="35000"/>
            </a:spcAft>
            <a:buNone/>
          </a:pPr>
          <a:r>
            <a:rPr lang="en-US" sz="1400" kern="1200" dirty="0"/>
            <a:t>July 1 – June 30</a:t>
          </a:r>
        </a:p>
      </dsp:txBody>
      <dsp:txXfrm>
        <a:off x="9345771" y="2335451"/>
        <a:ext cx="1898073" cy="1138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7AF5-77A8-477B-A4E3-4EE6ADB6A137}">
      <dsp:nvSpPr>
        <dsp:cNvPr id="0" name=""/>
        <dsp:cNvSpPr/>
      </dsp:nvSpPr>
      <dsp:spPr>
        <a:xfrm>
          <a:off x="1778971"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7480" y="1088964"/>
        <a:ext cx="20400" cy="4080"/>
      </dsp:txXfrm>
    </dsp:sp>
    <dsp:sp modelId="{46B2ABB4-DBE9-4760-85DF-BDD49AC7972F}">
      <dsp:nvSpPr>
        <dsp:cNvPr id="0" name=""/>
        <dsp:cNvSpPr/>
      </dsp:nvSpPr>
      <dsp:spPr>
        <a:xfrm>
          <a:off x="6777" y="558806"/>
          <a:ext cx="1773994" cy="106439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Agency Submittal of Requests </a:t>
          </a:r>
        </a:p>
        <a:p>
          <a:pPr marL="0" lvl="0" indent="0" algn="ctr" defTabSz="666750">
            <a:lnSpc>
              <a:spcPct val="90000"/>
            </a:lnSpc>
            <a:spcBef>
              <a:spcPct val="0"/>
            </a:spcBef>
            <a:spcAft>
              <a:spcPct val="35000"/>
            </a:spcAft>
            <a:buNone/>
          </a:pPr>
          <a:r>
            <a:rPr lang="en-US" sz="1500" kern="1200" dirty="0"/>
            <a:t>December</a:t>
          </a:r>
        </a:p>
      </dsp:txBody>
      <dsp:txXfrm>
        <a:off x="6777" y="558806"/>
        <a:ext cx="1773994" cy="1064396"/>
      </dsp:txXfrm>
    </dsp:sp>
    <dsp:sp modelId="{C042F065-10C4-8E43-ADA8-09EB23471956}">
      <dsp:nvSpPr>
        <dsp:cNvPr id="0" name=""/>
        <dsp:cNvSpPr/>
      </dsp:nvSpPr>
      <dsp:spPr>
        <a:xfrm>
          <a:off x="3960984"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39493" y="1088964"/>
        <a:ext cx="20400" cy="4080"/>
      </dsp:txXfrm>
    </dsp:sp>
    <dsp:sp modelId="{B9857959-084D-5A47-8570-5000E52CCA7A}">
      <dsp:nvSpPr>
        <dsp:cNvPr id="0" name=""/>
        <dsp:cNvSpPr/>
      </dsp:nvSpPr>
      <dsp:spPr>
        <a:xfrm>
          <a:off x="2188790"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Legislative Counsel</a:t>
          </a:r>
        </a:p>
        <a:p>
          <a:pPr marL="0" lvl="0" indent="0" algn="ctr" defTabSz="666750">
            <a:lnSpc>
              <a:spcPct val="90000"/>
            </a:lnSpc>
            <a:spcBef>
              <a:spcPct val="0"/>
            </a:spcBef>
            <a:spcAft>
              <a:spcPct val="35000"/>
            </a:spcAft>
            <a:buNone/>
          </a:pPr>
          <a:r>
            <a:rPr lang="en-US" sz="1500" kern="1200" dirty="0"/>
            <a:t>January </a:t>
          </a:r>
        </a:p>
      </dsp:txBody>
      <dsp:txXfrm>
        <a:off x="2188790" y="558806"/>
        <a:ext cx="1773994" cy="1064396"/>
      </dsp:txXfrm>
    </dsp:sp>
    <dsp:sp modelId="{3FB269FF-B39C-DA4E-A3E5-4520B3AABE43}">
      <dsp:nvSpPr>
        <dsp:cNvPr id="0" name=""/>
        <dsp:cNvSpPr/>
      </dsp:nvSpPr>
      <dsp:spPr>
        <a:xfrm>
          <a:off x="6142997"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321505" y="1088964"/>
        <a:ext cx="20400" cy="4080"/>
      </dsp:txXfrm>
    </dsp:sp>
    <dsp:sp modelId="{23889F2E-C851-D348-8D68-35EBEB789F4F}">
      <dsp:nvSpPr>
        <dsp:cNvPr id="0" name=""/>
        <dsp:cNvSpPr/>
      </dsp:nvSpPr>
      <dsp:spPr>
        <a:xfrm>
          <a:off x="4370802"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Bill Introduction</a:t>
          </a:r>
        </a:p>
        <a:p>
          <a:pPr marL="0" lvl="0" indent="0" algn="ctr" defTabSz="666750">
            <a:lnSpc>
              <a:spcPct val="90000"/>
            </a:lnSpc>
            <a:spcBef>
              <a:spcPct val="0"/>
            </a:spcBef>
            <a:spcAft>
              <a:spcPct val="35000"/>
            </a:spcAft>
            <a:buNone/>
          </a:pPr>
          <a:r>
            <a:rPr lang="en-US" sz="1500" kern="1200" dirty="0"/>
            <a:t>February</a:t>
          </a:r>
        </a:p>
      </dsp:txBody>
      <dsp:txXfrm>
        <a:off x="4370802" y="558806"/>
        <a:ext cx="1773994" cy="1064396"/>
      </dsp:txXfrm>
    </dsp:sp>
    <dsp:sp modelId="{0660BE6F-773A-2F45-BAFE-C74AD898DC67}">
      <dsp:nvSpPr>
        <dsp:cNvPr id="0" name=""/>
        <dsp:cNvSpPr/>
      </dsp:nvSpPr>
      <dsp:spPr>
        <a:xfrm>
          <a:off x="8325009"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503518" y="1088964"/>
        <a:ext cx="20400" cy="4080"/>
      </dsp:txXfrm>
    </dsp:sp>
    <dsp:sp modelId="{9B4F646B-E513-294F-B6A0-00E7EA362C4A}">
      <dsp:nvSpPr>
        <dsp:cNvPr id="0" name=""/>
        <dsp:cNvSpPr/>
      </dsp:nvSpPr>
      <dsp:spPr>
        <a:xfrm>
          <a:off x="6552815"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First House Policy &amp; Fiscal Committee</a:t>
          </a:r>
        </a:p>
        <a:p>
          <a:pPr marL="0" lvl="0" indent="0" algn="ctr" defTabSz="666750">
            <a:lnSpc>
              <a:spcPct val="90000"/>
            </a:lnSpc>
            <a:spcBef>
              <a:spcPct val="0"/>
            </a:spcBef>
            <a:spcAft>
              <a:spcPct val="35000"/>
            </a:spcAft>
            <a:buNone/>
          </a:pPr>
          <a:r>
            <a:rPr lang="en-US" sz="1500" kern="1200" dirty="0"/>
            <a:t>March - May</a:t>
          </a:r>
        </a:p>
      </dsp:txBody>
      <dsp:txXfrm>
        <a:off x="6552815" y="558806"/>
        <a:ext cx="1773994" cy="1064396"/>
      </dsp:txXfrm>
    </dsp:sp>
    <dsp:sp modelId="{15D608A3-646B-774F-9297-CD86CCF447ED}">
      <dsp:nvSpPr>
        <dsp:cNvPr id="0" name=""/>
        <dsp:cNvSpPr/>
      </dsp:nvSpPr>
      <dsp:spPr>
        <a:xfrm>
          <a:off x="893774" y="1621403"/>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9360" y="1808072"/>
        <a:ext cx="436879" cy="4080"/>
      </dsp:txXfrm>
    </dsp:sp>
    <dsp:sp modelId="{7ECAC1AB-311B-984E-98A0-F61679B98C5B}">
      <dsp:nvSpPr>
        <dsp:cNvPr id="0" name=""/>
        <dsp:cNvSpPr/>
      </dsp:nvSpPr>
      <dsp:spPr>
        <a:xfrm>
          <a:off x="8734828"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First House Floor Vote</a:t>
          </a:r>
        </a:p>
        <a:p>
          <a:pPr marL="0" lvl="0" indent="0" algn="ctr" defTabSz="666750">
            <a:lnSpc>
              <a:spcPct val="90000"/>
            </a:lnSpc>
            <a:spcBef>
              <a:spcPct val="0"/>
            </a:spcBef>
            <a:spcAft>
              <a:spcPct val="35000"/>
            </a:spcAft>
            <a:buNone/>
          </a:pPr>
          <a:r>
            <a:rPr lang="en-US" sz="1500" kern="1200" dirty="0"/>
            <a:t>May</a:t>
          </a:r>
        </a:p>
      </dsp:txBody>
      <dsp:txXfrm>
        <a:off x="8734828" y="558806"/>
        <a:ext cx="1773994" cy="1064396"/>
      </dsp:txXfrm>
    </dsp:sp>
    <dsp:sp modelId="{A4C8A010-8B48-5C4B-8455-6C592320458C}">
      <dsp:nvSpPr>
        <dsp:cNvPr id="0" name=""/>
        <dsp:cNvSpPr/>
      </dsp:nvSpPr>
      <dsp:spPr>
        <a:xfrm>
          <a:off x="1778971"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57480" y="2561379"/>
        <a:ext cx="20400" cy="4080"/>
      </dsp:txXfrm>
    </dsp:sp>
    <dsp:sp modelId="{96CF124E-87DD-8A43-ACF5-C7540B335819}">
      <dsp:nvSpPr>
        <dsp:cNvPr id="0" name=""/>
        <dsp:cNvSpPr/>
      </dsp:nvSpPr>
      <dsp:spPr>
        <a:xfrm>
          <a:off x="6777"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Second House Policy Committee</a:t>
          </a:r>
        </a:p>
        <a:p>
          <a:pPr marL="0" lvl="0" indent="0" algn="ctr" defTabSz="666750">
            <a:lnSpc>
              <a:spcPct val="90000"/>
            </a:lnSpc>
            <a:spcBef>
              <a:spcPct val="0"/>
            </a:spcBef>
            <a:spcAft>
              <a:spcPct val="35000"/>
            </a:spcAft>
            <a:buNone/>
          </a:pPr>
          <a:r>
            <a:rPr lang="en-US" sz="1500" kern="1200" dirty="0"/>
            <a:t>June-July</a:t>
          </a:r>
        </a:p>
      </dsp:txBody>
      <dsp:txXfrm>
        <a:off x="6777" y="2031221"/>
        <a:ext cx="1773994" cy="1064396"/>
      </dsp:txXfrm>
    </dsp:sp>
    <dsp:sp modelId="{1FEDC2BC-E0A1-0445-9BB4-7CB895A611C2}">
      <dsp:nvSpPr>
        <dsp:cNvPr id="0" name=""/>
        <dsp:cNvSpPr/>
      </dsp:nvSpPr>
      <dsp:spPr>
        <a:xfrm>
          <a:off x="3960984"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39493" y="2561379"/>
        <a:ext cx="20400" cy="4080"/>
      </dsp:txXfrm>
    </dsp:sp>
    <dsp:sp modelId="{B6D3FC55-8A88-ED4F-8F3F-D078CE79CA2C}">
      <dsp:nvSpPr>
        <dsp:cNvPr id="0" name=""/>
        <dsp:cNvSpPr/>
      </dsp:nvSpPr>
      <dsp:spPr>
        <a:xfrm>
          <a:off x="2188790"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Second House Fiscal Committee</a:t>
          </a:r>
        </a:p>
        <a:p>
          <a:pPr marL="0" lvl="0" indent="0" algn="ctr" defTabSz="666750">
            <a:lnSpc>
              <a:spcPct val="90000"/>
            </a:lnSpc>
            <a:spcBef>
              <a:spcPct val="0"/>
            </a:spcBef>
            <a:spcAft>
              <a:spcPct val="35000"/>
            </a:spcAft>
            <a:buNone/>
          </a:pPr>
          <a:r>
            <a:rPr lang="en-US" sz="1500" kern="1200" dirty="0"/>
            <a:t>August</a:t>
          </a:r>
        </a:p>
      </dsp:txBody>
      <dsp:txXfrm>
        <a:off x="2188790" y="2031221"/>
        <a:ext cx="1773994" cy="1064396"/>
      </dsp:txXfrm>
    </dsp:sp>
    <dsp:sp modelId="{5DF38D7D-F644-BB4A-9A17-42334351650C}">
      <dsp:nvSpPr>
        <dsp:cNvPr id="0" name=""/>
        <dsp:cNvSpPr/>
      </dsp:nvSpPr>
      <dsp:spPr>
        <a:xfrm>
          <a:off x="6142997"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321505" y="2561379"/>
        <a:ext cx="20400" cy="4080"/>
      </dsp:txXfrm>
    </dsp:sp>
    <dsp:sp modelId="{1E0FE97C-F15D-8547-9A29-13966505238E}">
      <dsp:nvSpPr>
        <dsp:cNvPr id="0" name=""/>
        <dsp:cNvSpPr/>
      </dsp:nvSpPr>
      <dsp:spPr>
        <a:xfrm>
          <a:off x="4370802"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Legislative Deadline</a:t>
          </a:r>
        </a:p>
        <a:p>
          <a:pPr marL="0" lvl="0" indent="0" algn="ctr" defTabSz="666750">
            <a:lnSpc>
              <a:spcPct val="90000"/>
            </a:lnSpc>
            <a:spcBef>
              <a:spcPct val="0"/>
            </a:spcBef>
            <a:spcAft>
              <a:spcPct val="35000"/>
            </a:spcAft>
            <a:buNone/>
          </a:pPr>
          <a:r>
            <a:rPr lang="en-US" sz="1500" kern="1200" dirty="0"/>
            <a:t>Aug 31/Sept 15</a:t>
          </a:r>
        </a:p>
      </dsp:txBody>
      <dsp:txXfrm>
        <a:off x="4370802" y="2031221"/>
        <a:ext cx="1773994" cy="1064396"/>
      </dsp:txXfrm>
    </dsp:sp>
    <dsp:sp modelId="{A2CA7FD6-84DA-456B-9EE2-D636B8A3FF02}">
      <dsp:nvSpPr>
        <dsp:cNvPr id="0" name=""/>
        <dsp:cNvSpPr/>
      </dsp:nvSpPr>
      <dsp:spPr>
        <a:xfrm>
          <a:off x="8325009"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03518" y="2561379"/>
        <a:ext cx="20400" cy="4080"/>
      </dsp:txXfrm>
    </dsp:sp>
    <dsp:sp modelId="{DC1BA39C-2EBD-9E4D-AB44-06C00AA2726E}">
      <dsp:nvSpPr>
        <dsp:cNvPr id="0" name=""/>
        <dsp:cNvSpPr/>
      </dsp:nvSpPr>
      <dsp:spPr>
        <a:xfrm>
          <a:off x="6552815"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Governor’s Consideration</a:t>
          </a:r>
        </a:p>
        <a:p>
          <a:pPr marL="0" lvl="0" indent="0" algn="ctr" defTabSz="666750">
            <a:lnSpc>
              <a:spcPct val="90000"/>
            </a:lnSpc>
            <a:spcBef>
              <a:spcPct val="0"/>
            </a:spcBef>
            <a:spcAft>
              <a:spcPct val="35000"/>
            </a:spcAft>
            <a:buNone/>
          </a:pPr>
          <a:r>
            <a:rPr lang="en-US" sz="1500" kern="1200" dirty="0"/>
            <a:t>October</a:t>
          </a:r>
        </a:p>
      </dsp:txBody>
      <dsp:txXfrm>
        <a:off x="6552815" y="2031221"/>
        <a:ext cx="1773994" cy="1064396"/>
      </dsp:txXfrm>
    </dsp:sp>
    <dsp:sp modelId="{619CF272-A0DC-4F88-8E3D-421C617761E8}">
      <dsp:nvSpPr>
        <dsp:cNvPr id="0" name=""/>
        <dsp:cNvSpPr/>
      </dsp:nvSpPr>
      <dsp:spPr>
        <a:xfrm>
          <a:off x="8734828"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Implementation</a:t>
          </a:r>
        </a:p>
        <a:p>
          <a:pPr marL="0" lvl="0" indent="0" algn="ctr" defTabSz="666750">
            <a:lnSpc>
              <a:spcPct val="90000"/>
            </a:lnSpc>
            <a:spcBef>
              <a:spcPct val="0"/>
            </a:spcBef>
            <a:spcAft>
              <a:spcPct val="35000"/>
            </a:spcAft>
            <a:buNone/>
          </a:pPr>
          <a:r>
            <a:rPr lang="en-US" sz="1500" kern="1200" dirty="0"/>
            <a:t>January 1</a:t>
          </a:r>
        </a:p>
      </dsp:txBody>
      <dsp:txXfrm>
        <a:off x="8734828" y="2031221"/>
        <a:ext cx="1773994" cy="1064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92369-0D76-44D5-B65A-DB35268EEE45}">
      <dsp:nvSpPr>
        <dsp:cNvPr id="0" name=""/>
        <dsp:cNvSpPr/>
      </dsp:nvSpPr>
      <dsp:spPr>
        <a:xfrm>
          <a:off x="4048" y="237260"/>
          <a:ext cx="3540322" cy="35403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4836" tIns="38100" rIns="194836"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Coordination Data Sharing</a:t>
          </a:r>
        </a:p>
      </dsp:txBody>
      <dsp:txXfrm>
        <a:off x="522516" y="755728"/>
        <a:ext cx="2503386" cy="2503386"/>
      </dsp:txXfrm>
    </dsp:sp>
    <dsp:sp modelId="{7AFEB3BF-DD94-40ED-B098-E11EEF599701}">
      <dsp:nvSpPr>
        <dsp:cNvPr id="0" name=""/>
        <dsp:cNvSpPr/>
      </dsp:nvSpPr>
      <dsp:spPr>
        <a:xfrm>
          <a:off x="2836306" y="237260"/>
          <a:ext cx="3540322" cy="35403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4836" tIns="38100" rIns="194836"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Equity in Access and Outcomes</a:t>
          </a:r>
        </a:p>
      </dsp:txBody>
      <dsp:txXfrm>
        <a:off x="3354774" y="755728"/>
        <a:ext cx="2503386" cy="2503386"/>
      </dsp:txXfrm>
    </dsp:sp>
    <dsp:sp modelId="{2EEF3B72-F257-43C5-83A3-E3BD3B9914BC}">
      <dsp:nvSpPr>
        <dsp:cNvPr id="0" name=""/>
        <dsp:cNvSpPr/>
      </dsp:nvSpPr>
      <dsp:spPr>
        <a:xfrm>
          <a:off x="5668564" y="237260"/>
          <a:ext cx="3540322" cy="35403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4836" tIns="38100" rIns="194836"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College Affordability</a:t>
          </a:r>
        </a:p>
      </dsp:txBody>
      <dsp:txXfrm>
        <a:off x="6187032" y="755728"/>
        <a:ext cx="2503386" cy="2503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EED7-E256-4978-849A-7D4860E48B82}">
      <dsp:nvSpPr>
        <dsp:cNvPr id="0" name=""/>
        <dsp:cNvSpPr/>
      </dsp:nvSpPr>
      <dsp:spPr>
        <a:xfrm>
          <a:off x="128" y="1592683"/>
          <a:ext cx="2587840" cy="25878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417" tIns="30480" rIns="14241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Dual Enrollment</a:t>
          </a:r>
        </a:p>
      </dsp:txBody>
      <dsp:txXfrm>
        <a:off x="379108" y="1971663"/>
        <a:ext cx="1829880" cy="1829880"/>
      </dsp:txXfrm>
    </dsp:sp>
    <dsp:sp modelId="{BCC3FCCD-BF45-475F-A409-D825ACD82244}">
      <dsp:nvSpPr>
        <dsp:cNvPr id="0" name=""/>
        <dsp:cNvSpPr/>
      </dsp:nvSpPr>
      <dsp:spPr>
        <a:xfrm>
          <a:off x="2070400" y="1592683"/>
          <a:ext cx="2587840" cy="25878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417" tIns="30480" rIns="14241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Access and Assessment</a:t>
          </a:r>
        </a:p>
      </dsp:txBody>
      <dsp:txXfrm>
        <a:off x="2449380" y="1971663"/>
        <a:ext cx="1829880" cy="1829880"/>
      </dsp:txXfrm>
    </dsp:sp>
    <dsp:sp modelId="{43F143F8-D1E9-42E6-8FA9-62E229C93010}">
      <dsp:nvSpPr>
        <dsp:cNvPr id="0" name=""/>
        <dsp:cNvSpPr/>
      </dsp:nvSpPr>
      <dsp:spPr>
        <a:xfrm>
          <a:off x="4140672" y="1592683"/>
          <a:ext cx="2587840" cy="25878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417" tIns="30480" rIns="14241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Student Centered Funding Formula</a:t>
          </a:r>
        </a:p>
      </dsp:txBody>
      <dsp:txXfrm>
        <a:off x="4519652" y="1971663"/>
        <a:ext cx="1829880" cy="1829880"/>
      </dsp:txXfrm>
    </dsp:sp>
    <dsp:sp modelId="{15E73B92-47CE-4902-96E6-FC6AAAAECEC1}">
      <dsp:nvSpPr>
        <dsp:cNvPr id="0" name=""/>
        <dsp:cNvSpPr/>
      </dsp:nvSpPr>
      <dsp:spPr>
        <a:xfrm>
          <a:off x="6210944" y="1560957"/>
          <a:ext cx="2556889" cy="26512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417" tIns="30480" rIns="14241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Adult Learners</a:t>
          </a:r>
        </a:p>
      </dsp:txBody>
      <dsp:txXfrm>
        <a:off x="6585392" y="1949230"/>
        <a:ext cx="1807993" cy="1874747"/>
      </dsp:txXfrm>
    </dsp:sp>
    <dsp:sp modelId="{5263D935-08F9-437D-84B4-23811BE18177}">
      <dsp:nvSpPr>
        <dsp:cNvPr id="0" name=""/>
        <dsp:cNvSpPr/>
      </dsp:nvSpPr>
      <dsp:spPr>
        <a:xfrm>
          <a:off x="8250265" y="1592683"/>
          <a:ext cx="2587840" cy="25878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417" tIns="30480" rIns="14241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College Promise</a:t>
          </a:r>
        </a:p>
      </dsp:txBody>
      <dsp:txXfrm>
        <a:off x="8629245" y="1971663"/>
        <a:ext cx="1829880" cy="18298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7/10/19</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7/10/19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87174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000" dirty="0">
                <a:solidFill>
                  <a:schemeClr val="tx2"/>
                </a:solidFill>
              </a:rPr>
              <a:t>First Year of 2-Year Legislative Session</a:t>
            </a:r>
          </a:p>
          <a:p>
            <a:pPr>
              <a:spcBef>
                <a:spcPts val="600"/>
              </a:spcBef>
            </a:pPr>
            <a:r>
              <a:rPr lang="en-US" sz="2000" dirty="0">
                <a:solidFill>
                  <a:schemeClr val="tx2"/>
                </a:solidFill>
              </a:rPr>
              <a:t>Governor Newsom’s (First Term)</a:t>
            </a:r>
          </a:p>
          <a:p>
            <a:pPr>
              <a:spcBef>
                <a:spcPts val="600"/>
              </a:spcBef>
            </a:pPr>
            <a:r>
              <a:rPr lang="en-US" sz="2000" dirty="0">
                <a:solidFill>
                  <a:schemeClr val="tx2"/>
                </a:solidFill>
              </a:rPr>
              <a:t>Legislative Changes</a:t>
            </a:r>
          </a:p>
          <a:p>
            <a:pPr lvl="1">
              <a:spcBef>
                <a:spcPts val="600"/>
              </a:spcBef>
            </a:pPr>
            <a:r>
              <a:rPr lang="en-US" sz="2000" dirty="0">
                <a:solidFill>
                  <a:schemeClr val="tx2"/>
                </a:solidFill>
              </a:rPr>
              <a:t>8 New Senators (28/10 – 2 vacancies)</a:t>
            </a:r>
          </a:p>
          <a:p>
            <a:pPr lvl="1">
              <a:spcBef>
                <a:spcPts val="600"/>
              </a:spcBef>
            </a:pPr>
            <a:r>
              <a:rPr lang="en-US" sz="2000" dirty="0">
                <a:solidFill>
                  <a:schemeClr val="tx2"/>
                </a:solidFill>
              </a:rPr>
              <a:t>8 New Assembly Members (61/19)</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5</a:t>
            </a:fld>
            <a:endParaRPr lang="en-US"/>
          </a:p>
        </p:txBody>
      </p:sp>
    </p:spTree>
    <p:extLst>
      <p:ext uri="{BB962C8B-B14F-4D97-AF65-F5344CB8AC3E}">
        <p14:creationId xmlns:p14="http://schemas.microsoft.com/office/powerpoint/2010/main" val="280487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B85A2-0F88-41F0-B103-AAD03FC82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03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B85A2-0F88-41F0-B103-AAD03FC82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1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269024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3BAE78-490E-D847-B678-88A15C2C4DDA}" type="slidenum">
              <a:rPr lang="en-US" smtClean="0"/>
              <a:pPr/>
              <a:t>17</a:t>
            </a:fld>
            <a:endParaRPr lang="en-US"/>
          </a:p>
        </p:txBody>
      </p:sp>
    </p:spTree>
    <p:extLst>
      <p:ext uri="{BB962C8B-B14F-4D97-AF65-F5344CB8AC3E}">
        <p14:creationId xmlns:p14="http://schemas.microsoft.com/office/powerpoint/2010/main" val="349707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image" Target="../media/image2.sv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302" y="1955261"/>
            <a:ext cx="10789596" cy="797668"/>
          </a:xfrm>
        </p:spPr>
        <p:txBody>
          <a:bodyPr>
            <a:normAutofit/>
          </a:bodyPr>
          <a:lstStyle/>
          <a:p>
            <a:r>
              <a:rPr lang="en-US" sz="4000" dirty="0"/>
              <a:t>Follow Up Session: Curriculum and Legislation</a:t>
            </a:r>
          </a:p>
        </p:txBody>
      </p:sp>
      <p:sp>
        <p:nvSpPr>
          <p:cNvPr id="3" name="Subtitle 2"/>
          <p:cNvSpPr>
            <a:spLocks noGrp="1"/>
          </p:cNvSpPr>
          <p:nvPr>
            <p:ph type="subTitle" idx="1"/>
          </p:nvPr>
        </p:nvSpPr>
        <p:spPr>
          <a:xfrm>
            <a:off x="843064" y="2743203"/>
            <a:ext cx="9829800" cy="480864"/>
          </a:xfrm>
        </p:spPr>
        <p:txBody>
          <a:bodyPr>
            <a:noAutofit/>
          </a:bodyPr>
          <a:lstStyle/>
          <a:p>
            <a:r>
              <a:rPr lang="en-US" sz="3000" dirty="0"/>
              <a:t>Dolores Davison, ASCCC Vice President</a:t>
            </a:r>
          </a:p>
          <a:p>
            <a:r>
              <a:rPr lang="en-US" sz="3000" dirty="0"/>
              <a:t>Laura Metune, Vice Chancellor, Government Relations</a:t>
            </a:r>
          </a:p>
        </p:txBody>
      </p:sp>
      <p:pic>
        <p:nvPicPr>
          <p:cNvPr id="4" name="Picture 3"/>
          <p:cNvPicPr/>
          <p:nvPr/>
        </p:nvPicPr>
        <p:blipFill rotWithShape="1">
          <a:blip r:embed="rId3">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036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5" y="245792"/>
            <a:ext cx="10515600" cy="893895"/>
          </a:xfrm>
        </p:spPr>
        <p:txBody>
          <a:bodyPr/>
          <a:lstStyle/>
          <a:p>
            <a:r>
              <a:rPr lang="en-US" dirty="0"/>
              <a:t>2019-20 Budget Action on Data Sharing</a:t>
            </a:r>
          </a:p>
        </p:txBody>
      </p:sp>
      <p:sp>
        <p:nvSpPr>
          <p:cNvPr id="3" name="Content Placeholder 2"/>
          <p:cNvSpPr>
            <a:spLocks noGrp="1"/>
          </p:cNvSpPr>
          <p:nvPr>
            <p:ph idx="1"/>
          </p:nvPr>
        </p:nvSpPr>
        <p:spPr>
          <a:xfrm>
            <a:off x="689113" y="1192696"/>
            <a:ext cx="11396869" cy="4585252"/>
          </a:xfrm>
        </p:spPr>
        <p:txBody>
          <a:bodyPr>
            <a:normAutofit fontScale="70000" lnSpcReduction="20000"/>
          </a:bodyPr>
          <a:lstStyle/>
          <a:p>
            <a:r>
              <a:rPr lang="en-US" dirty="0"/>
              <a:t>Cradle-to-Career Data System to connect information from education entities, employers, and other state and local agencies. </a:t>
            </a:r>
            <a:r>
              <a:rPr lang="en-US" b="1" i="1" dirty="0"/>
              <a:t>Office of Planning and Research </a:t>
            </a:r>
            <a:r>
              <a:rPr lang="en-US" dirty="0"/>
              <a:t>serves as fiscal agent ($10 M). </a:t>
            </a:r>
          </a:p>
          <a:p>
            <a:r>
              <a:rPr lang="en-US" dirty="0"/>
              <a:t>Establishes planning workgroup:</a:t>
            </a:r>
          </a:p>
          <a:p>
            <a:pPr lvl="1"/>
            <a:r>
              <a:rPr lang="en-US" dirty="0"/>
              <a:t>K-12: Board of Education, Department of Education, Commission on Teacher Credentialing</a:t>
            </a:r>
          </a:p>
          <a:p>
            <a:pPr lvl="1"/>
            <a:r>
              <a:rPr lang="en-US" dirty="0"/>
              <a:t>Higher Education: CCC, UC, CSU, AICCU, Student Aid Commission, Bureau for Private Postsecondary Education</a:t>
            </a:r>
          </a:p>
          <a:p>
            <a:pPr lvl="1"/>
            <a:r>
              <a:rPr lang="en-US" dirty="0"/>
              <a:t>Workforce: Employment Development Department, Labor and Workforce Development Agency</a:t>
            </a:r>
          </a:p>
          <a:p>
            <a:pPr lvl="1"/>
            <a:r>
              <a:rPr lang="en-US" dirty="0"/>
              <a:t>Public Services: Health and Human Services Agency </a:t>
            </a:r>
          </a:p>
          <a:p>
            <a:pPr lvl="1"/>
            <a:r>
              <a:rPr lang="en-US" dirty="0"/>
              <a:t>Technology: Department of Technology, California School Information Services</a:t>
            </a:r>
          </a:p>
          <a:p>
            <a:r>
              <a:rPr lang="en-US" dirty="0"/>
              <a:t>Planning facilitator to convene advisory groups of end-users to provide additional input</a:t>
            </a:r>
          </a:p>
          <a:p>
            <a:r>
              <a:rPr lang="en-US" dirty="0"/>
              <a:t>Workgroup is directed to prioritize implementation of the data system: </a:t>
            </a:r>
          </a:p>
          <a:p>
            <a:pPr lvl="1"/>
            <a:r>
              <a:rPr lang="en-US" dirty="0"/>
              <a:t>Phase 1: K-12 and higher education</a:t>
            </a:r>
          </a:p>
          <a:p>
            <a:pPr lvl="1"/>
            <a:r>
              <a:rPr lang="en-US" dirty="0"/>
              <a:t>Phase 2: Workforce</a:t>
            </a:r>
          </a:p>
          <a:p>
            <a:pPr lvl="1"/>
            <a:r>
              <a:rPr lang="en-US" dirty="0"/>
              <a:t>Phase 3: Early care and education</a:t>
            </a:r>
          </a:p>
          <a:p>
            <a:pPr lvl="1"/>
            <a:r>
              <a:rPr lang="en-US" dirty="0"/>
              <a:t>Phase 4: Health and human services and other data connections. </a:t>
            </a:r>
          </a:p>
          <a:p>
            <a:r>
              <a:rPr lang="en-US" dirty="0"/>
              <a:t>Progress report to the Department of Finance and the Legislature by October 1, 2020</a:t>
            </a:r>
          </a:p>
        </p:txBody>
      </p:sp>
      <p:pic>
        <p:nvPicPr>
          <p:cNvPr id="4" name="Picture 3"/>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29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of Data and Curriculum</a:t>
            </a:r>
          </a:p>
        </p:txBody>
      </p:sp>
      <p:sp>
        <p:nvSpPr>
          <p:cNvPr id="3" name="Content Placeholder 2"/>
          <p:cNvSpPr>
            <a:spLocks noGrp="1"/>
          </p:cNvSpPr>
          <p:nvPr>
            <p:ph idx="1"/>
          </p:nvPr>
        </p:nvSpPr>
        <p:spPr>
          <a:xfrm>
            <a:off x="1264920" y="1536065"/>
            <a:ext cx="10515600" cy="3654512"/>
          </a:xfrm>
        </p:spPr>
        <p:txBody>
          <a:bodyPr/>
          <a:lstStyle/>
          <a:p>
            <a:r>
              <a:rPr lang="en-US" dirty="0"/>
              <a:t>Can intersegmental data help align K-12 and higher education curriculum?</a:t>
            </a:r>
          </a:p>
          <a:p>
            <a:r>
              <a:rPr lang="en-US" dirty="0"/>
              <a:t>Would labor market outcome data inform curriculum?</a:t>
            </a:r>
          </a:p>
          <a:p>
            <a:r>
              <a:rPr lang="en-US" dirty="0"/>
              <a:t>Does knowing success of students after they transfer help inform planning for lower-division curriculum?</a:t>
            </a:r>
          </a:p>
          <a:p>
            <a:r>
              <a:rPr lang="en-US" dirty="0"/>
              <a:t>When data shows poor outcomes for students, how should curriculum respond?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11</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015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in Access and Outcomes</a:t>
            </a:r>
          </a:p>
        </p:txBody>
      </p:sp>
      <p:graphicFrame>
        <p:nvGraphicFramePr>
          <p:cNvPr id="6" name="Diagram 5"/>
          <p:cNvGraphicFramePr/>
          <p:nvPr>
            <p:extLst>
              <p:ext uri="{D42A27DB-BD31-4B8C-83A1-F6EECF244321}">
                <p14:modId xmlns:p14="http://schemas.microsoft.com/office/powerpoint/2010/main" val="1422505746"/>
              </p:ext>
            </p:extLst>
          </p:nvPr>
        </p:nvGraphicFramePr>
        <p:xfrm>
          <a:off x="676883" y="412198"/>
          <a:ext cx="10838234" cy="577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p:nvPr/>
        </p:nvPicPr>
        <p:blipFill rotWithShape="1">
          <a:blip r:embed="rId8">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77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4490"/>
            <a:ext cx="10515600" cy="899795"/>
          </a:xfrm>
        </p:spPr>
        <p:txBody>
          <a:bodyPr/>
          <a:lstStyle/>
          <a:p>
            <a:r>
              <a:rPr lang="en-US" dirty="0"/>
              <a:t>Dual Enrollment</a:t>
            </a:r>
          </a:p>
        </p:txBody>
      </p:sp>
      <p:sp>
        <p:nvSpPr>
          <p:cNvPr id="3" name="Content Placeholder 2"/>
          <p:cNvSpPr>
            <a:spLocks noGrp="1"/>
          </p:cNvSpPr>
          <p:nvPr>
            <p:ph idx="1"/>
          </p:nvPr>
        </p:nvSpPr>
        <p:spPr>
          <a:xfrm>
            <a:off x="624840" y="1333500"/>
            <a:ext cx="10728960" cy="4146637"/>
          </a:xfrm>
        </p:spPr>
        <p:txBody>
          <a:bodyPr>
            <a:normAutofit fontScale="85000" lnSpcReduction="20000"/>
          </a:bodyPr>
          <a:lstStyle/>
          <a:p>
            <a:r>
              <a:rPr lang="en-US" dirty="0"/>
              <a:t>AB 30 (Holden) - Encourages greater participation in the College and Career Academic Pathways (CCAP) Program by streamlining the process for developing partnerships, authorizing one student application, and extending the sunset date. </a:t>
            </a:r>
          </a:p>
          <a:p>
            <a:r>
              <a:rPr lang="en-US" dirty="0"/>
              <a:t>AB 1729 (Smith) - Creates a special exemption from the 5% cap on principal recommendations during summer sessions for high school students in IGETC, GE Breadth and courses in a CE pathway.</a:t>
            </a:r>
          </a:p>
          <a:p>
            <a:r>
              <a:rPr lang="en-US" dirty="0"/>
              <a:t>SB 554 (Roth) - Authorizes adult education students (K-12 or Non-Credit) to dual enroll at a CCC as a special admits if they take courses to complete their high school diploma or high school equivalency</a:t>
            </a:r>
            <a:r>
              <a:rPr lang="en-US" b="1" dirty="0"/>
              <a:t>.</a:t>
            </a:r>
            <a:r>
              <a:rPr lang="en-US" dirty="0"/>
              <a:t> </a:t>
            </a:r>
          </a:p>
          <a:p>
            <a:r>
              <a:rPr lang="en-US" dirty="0"/>
              <a:t>SB 586 (Roth) – Requires a CCD and school district providing CCAP career technical education pathways to consult with their local workforce development board to determine which pathways align with regional and statewide employment needs prior to voting to approve a CCAP agreement.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13</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49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507"/>
            <a:ext cx="10515600" cy="1325563"/>
          </a:xfrm>
        </p:spPr>
        <p:txBody>
          <a:bodyPr/>
          <a:lstStyle/>
          <a:p>
            <a:r>
              <a:rPr lang="en-US" dirty="0"/>
              <a:t>Access and Assessment	</a:t>
            </a:r>
          </a:p>
        </p:txBody>
      </p:sp>
      <p:sp>
        <p:nvSpPr>
          <p:cNvPr id="3" name="Content Placeholder 2"/>
          <p:cNvSpPr>
            <a:spLocks noGrp="1"/>
          </p:cNvSpPr>
          <p:nvPr>
            <p:ph idx="1"/>
          </p:nvPr>
        </p:nvSpPr>
        <p:spPr>
          <a:xfrm>
            <a:off x="609600" y="1333500"/>
            <a:ext cx="10744200" cy="4146637"/>
          </a:xfrm>
        </p:spPr>
        <p:txBody>
          <a:bodyPr>
            <a:normAutofit lnSpcReduction="10000"/>
          </a:bodyPr>
          <a:lstStyle/>
          <a:p>
            <a:r>
              <a:rPr lang="en-US" dirty="0"/>
              <a:t>AB 751 (O’Donnell) – Requires the SPI to approve nationally recognized high school assessments (SAT or ACT) in lieu of the 11th grade Smarter Balanced Assessment.</a:t>
            </a:r>
          </a:p>
          <a:p>
            <a:r>
              <a:rPr lang="en-US" dirty="0"/>
              <a:t>AB 239 (Salas) – Extends authorization for the Multi Criteria Screening Tool, an assessment used by nursing programs that have more applicants than capacity. The assessment uses a variety of factors such as academic performance, work experience, veterans status,  foreign language proficiency etc.</a:t>
            </a:r>
          </a:p>
          <a:p>
            <a:r>
              <a:rPr lang="en-US" dirty="0"/>
              <a:t>ACR 64 (McCarty) – Requests CSU and UC study the usefulness and need for the SAT and ACT to determine student admissions.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14</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8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181507"/>
            <a:ext cx="10515600" cy="1325563"/>
          </a:xfrm>
        </p:spPr>
        <p:txBody>
          <a:bodyPr/>
          <a:lstStyle/>
          <a:p>
            <a:r>
              <a:rPr lang="en-US" dirty="0"/>
              <a:t>Student Centered Funding Formula</a:t>
            </a:r>
          </a:p>
        </p:txBody>
      </p:sp>
      <p:sp>
        <p:nvSpPr>
          <p:cNvPr id="3" name="Content Placeholder 2"/>
          <p:cNvSpPr>
            <a:spLocks noGrp="1"/>
          </p:cNvSpPr>
          <p:nvPr>
            <p:ph idx="1"/>
          </p:nvPr>
        </p:nvSpPr>
        <p:spPr>
          <a:xfrm>
            <a:off x="617220" y="1447800"/>
            <a:ext cx="10850880" cy="4184737"/>
          </a:xfrm>
        </p:spPr>
        <p:txBody>
          <a:bodyPr>
            <a:normAutofit fontScale="85000" lnSpcReduction="20000"/>
          </a:bodyPr>
          <a:lstStyle/>
          <a:p>
            <a:pPr marL="0" indent="0">
              <a:buNone/>
            </a:pPr>
            <a:r>
              <a:rPr lang="en-US" b="1" i="1" dirty="0"/>
              <a:t>Major Policy Changes in the 2019-20 Budget Act</a:t>
            </a:r>
          </a:p>
          <a:p>
            <a:r>
              <a:rPr lang="en-US" dirty="0"/>
              <a:t>Distribution Formula: 70% base allocation, 20% supplemental access allocation, 10% success allocation. </a:t>
            </a:r>
          </a:p>
          <a:p>
            <a:r>
              <a:rPr lang="en-US" dirty="0"/>
              <a:t>Success Allocation: </a:t>
            </a:r>
          </a:p>
          <a:p>
            <a:pPr lvl="1"/>
            <a:r>
              <a:rPr lang="en-US" dirty="0"/>
              <a:t>Counts only the highest award earned in the same year; students must be enrolled in the district in the year the award was granted. </a:t>
            </a:r>
          </a:p>
          <a:p>
            <a:pPr lvl="1"/>
            <a:r>
              <a:rPr lang="en-US" dirty="0"/>
              <a:t>Requires a student who transferred to a four-year university to have completed 12 or more units in the district in the year prior to transfer. </a:t>
            </a:r>
          </a:p>
          <a:p>
            <a:pPr lvl="1"/>
            <a:r>
              <a:rPr lang="en-US" dirty="0"/>
              <a:t>Calculates the student success allocation based on three-year averages of each of the measures in the allocation. </a:t>
            </a:r>
          </a:p>
          <a:p>
            <a:r>
              <a:rPr lang="en-US" dirty="0"/>
              <a:t>Extends the existing “hold harmless” provision of the SCFF through 2021-22. </a:t>
            </a:r>
          </a:p>
          <a:p>
            <a:r>
              <a:rPr lang="en-US" dirty="0"/>
              <a:t>Charges the Chancellor’s Office with determining the final funding rates for 2019-20 consistent with these policy adjustments.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15</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86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258445"/>
            <a:ext cx="10515600" cy="1325563"/>
          </a:xfrm>
        </p:spPr>
        <p:txBody>
          <a:bodyPr/>
          <a:lstStyle/>
          <a:p>
            <a:r>
              <a:rPr lang="en-US" dirty="0"/>
              <a:t>Focus on Adult Learners</a:t>
            </a:r>
          </a:p>
        </p:txBody>
      </p:sp>
      <p:sp>
        <p:nvSpPr>
          <p:cNvPr id="3" name="Content Placeholder 2"/>
          <p:cNvSpPr>
            <a:spLocks noGrp="1"/>
          </p:cNvSpPr>
          <p:nvPr>
            <p:ph idx="1"/>
          </p:nvPr>
        </p:nvSpPr>
        <p:spPr>
          <a:xfrm>
            <a:off x="662940" y="1393508"/>
            <a:ext cx="10690860" cy="3896129"/>
          </a:xfrm>
        </p:spPr>
        <p:txBody>
          <a:bodyPr>
            <a:normAutofit/>
          </a:bodyPr>
          <a:lstStyle/>
          <a:p>
            <a:pPr marL="0" indent="0">
              <a:buNone/>
            </a:pPr>
            <a:r>
              <a:rPr lang="en-US" dirty="0"/>
              <a:t>No bills are currently moving – the Legislature has focused on: </a:t>
            </a:r>
          </a:p>
          <a:p>
            <a:pPr marL="685800"/>
            <a:r>
              <a:rPr lang="en-US" dirty="0"/>
              <a:t>Adult “Promise” Programs</a:t>
            </a:r>
          </a:p>
          <a:p>
            <a:pPr marL="685800"/>
            <a:r>
              <a:rPr lang="en-US" dirty="0"/>
              <a:t>Credit for Military Experience</a:t>
            </a:r>
          </a:p>
          <a:p>
            <a:pPr marL="685800"/>
            <a:r>
              <a:rPr lang="en-US" dirty="0"/>
              <a:t>Credit for Prior Learning</a:t>
            </a:r>
          </a:p>
          <a:p>
            <a:pPr marL="685800"/>
            <a:r>
              <a:rPr lang="en-US" dirty="0"/>
              <a:t>Competency Based Education </a:t>
            </a:r>
          </a:p>
          <a:p>
            <a:pPr marL="685800"/>
            <a:r>
              <a:rPr lang="en-US" dirty="0"/>
              <a:t>Online Education</a:t>
            </a:r>
          </a:p>
          <a:p>
            <a:pPr marL="685800"/>
            <a:r>
              <a:rPr lang="en-US" dirty="0"/>
              <a:t>Support for Student Parents (financial aid and child care)</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16</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863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79" y="129006"/>
            <a:ext cx="9699412" cy="895137"/>
          </a:xfrm>
        </p:spPr>
        <p:txBody>
          <a:bodyPr>
            <a:normAutofit/>
          </a:bodyPr>
          <a:lstStyle/>
          <a:p>
            <a:r>
              <a:rPr lang="en-US" sz="4200" dirty="0"/>
              <a:t>College Affordability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19422"/>
              </p:ext>
            </p:extLst>
          </p:nvPr>
        </p:nvGraphicFramePr>
        <p:xfrm>
          <a:off x="768028" y="1252453"/>
          <a:ext cx="5039032" cy="4050402"/>
        </p:xfrm>
        <a:graphic>
          <a:graphicData uri="http://schemas.openxmlformats.org/drawingml/2006/table">
            <a:tbl>
              <a:tblPr firstRow="1" bandRow="1">
                <a:tableStyleId>{5C22544A-7EE6-4342-B048-85BDC9FD1C3A}</a:tableStyleId>
              </a:tblPr>
              <a:tblGrid>
                <a:gridCol w="2015612">
                  <a:extLst>
                    <a:ext uri="{9D8B030D-6E8A-4147-A177-3AD203B41FA5}">
                      <a16:colId xmlns:a16="http://schemas.microsoft.com/office/drawing/2014/main" val="20000"/>
                    </a:ext>
                  </a:extLst>
                </a:gridCol>
                <a:gridCol w="3023420">
                  <a:extLst>
                    <a:ext uri="{9D8B030D-6E8A-4147-A177-3AD203B41FA5}">
                      <a16:colId xmlns:a16="http://schemas.microsoft.com/office/drawing/2014/main" val="20001"/>
                    </a:ext>
                  </a:extLst>
                </a:gridCol>
              </a:tblGrid>
              <a:tr h="956550">
                <a:tc gridSpan="2">
                  <a:txBody>
                    <a:bodyPr/>
                    <a:lstStyle/>
                    <a:p>
                      <a:pPr algn="ctr"/>
                      <a:r>
                        <a:rPr lang="en-US" b="0" dirty="0"/>
                        <a:t>Cost Components</a:t>
                      </a:r>
                    </a:p>
                    <a:p>
                      <a:pPr algn="ctr"/>
                      <a:r>
                        <a:rPr lang="en-US" b="0" dirty="0"/>
                        <a:t>Students Living Independently </a:t>
                      </a:r>
                    </a:p>
                  </a:txBody>
                  <a:tcPr>
                    <a:lnB w="12700" cap="flat" cmpd="sng" algn="ctr">
                      <a:solidFill>
                        <a:schemeClr val="tx1"/>
                      </a:solidFill>
                      <a:prstDash val="solid"/>
                      <a:round/>
                      <a:headEnd type="none" w="med" len="med"/>
                      <a:tailEnd type="none" w="med" len="med"/>
                    </a:lnB>
                  </a:tcPr>
                </a:tc>
                <a:tc hMerge="1">
                  <a:txBody>
                    <a:bodyPr/>
                    <a:lstStyle/>
                    <a:p>
                      <a:pPr algn="ctr"/>
                      <a:endParaRPr lang="en-US" b="0" dirty="0"/>
                    </a:p>
                  </a:txBody>
                  <a:tcPr/>
                </a:tc>
                <a:extLst>
                  <a:ext uri="{0D108BD9-81ED-4DB2-BD59-A6C34878D82A}">
                    <a16:rowId xmlns:a16="http://schemas.microsoft.com/office/drawing/2014/main" val="10000"/>
                  </a:ext>
                </a:extLst>
              </a:tr>
              <a:tr h="454682">
                <a:tc>
                  <a:txBody>
                    <a:bodyPr/>
                    <a:lstStyle/>
                    <a:p>
                      <a:r>
                        <a:rPr lang="en-US" dirty="0"/>
                        <a:t>Textbooks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9400">
                <a:tc>
                  <a:txBody>
                    <a:bodyPr/>
                    <a:lstStyle/>
                    <a:p>
                      <a:r>
                        <a:rPr lang="en-US" dirty="0"/>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9964">
                <a:tc>
                  <a:txBody>
                    <a:bodyPr/>
                    <a:lstStyle/>
                    <a:p>
                      <a:r>
                        <a:rPr lang="en-US" dirty="0"/>
                        <a:t>Room</a:t>
                      </a:r>
                      <a:r>
                        <a:rPr lang="en-US" baseline="0" dirty="0"/>
                        <a:t> and Board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4682">
                <a:tc>
                  <a:txBody>
                    <a:bodyPr/>
                    <a:lstStyle/>
                    <a:p>
                      <a:r>
                        <a:rPr lang="en-US" dirty="0"/>
                        <a:t>Personal/Misc.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$2,916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4682">
                <a:tc>
                  <a:txBody>
                    <a:bodyPr/>
                    <a:lstStyle/>
                    <a:p>
                      <a:r>
                        <a:rPr lang="en-US" b="1" dirty="0"/>
                        <a:t>     SUBTOTAL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$18,441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4682">
                <a:tc>
                  <a:txBody>
                    <a:bodyPr/>
                    <a:lstStyle/>
                    <a:p>
                      <a:r>
                        <a:rPr lang="en-US" dirty="0"/>
                        <a:t>Tuition ($46 Unit)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r>
                        <a:rPr lang="en-US" b="1" dirty="0"/>
                        <a:t>     TOTAL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$19,821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94383823"/>
              </p:ext>
            </p:extLst>
          </p:nvPr>
        </p:nvGraphicFramePr>
        <p:xfrm>
          <a:off x="6400447" y="1250038"/>
          <a:ext cx="5039032" cy="4050402"/>
        </p:xfrm>
        <a:graphic>
          <a:graphicData uri="http://schemas.openxmlformats.org/drawingml/2006/table">
            <a:tbl>
              <a:tblPr firstRow="1" bandRow="1">
                <a:tableStyleId>{5C22544A-7EE6-4342-B048-85BDC9FD1C3A}</a:tableStyleId>
              </a:tblPr>
              <a:tblGrid>
                <a:gridCol w="2015612">
                  <a:extLst>
                    <a:ext uri="{9D8B030D-6E8A-4147-A177-3AD203B41FA5}">
                      <a16:colId xmlns:a16="http://schemas.microsoft.com/office/drawing/2014/main" val="2125502646"/>
                    </a:ext>
                  </a:extLst>
                </a:gridCol>
                <a:gridCol w="1511710">
                  <a:extLst>
                    <a:ext uri="{9D8B030D-6E8A-4147-A177-3AD203B41FA5}">
                      <a16:colId xmlns:a16="http://schemas.microsoft.com/office/drawing/2014/main" val="815405243"/>
                    </a:ext>
                  </a:extLst>
                </a:gridCol>
                <a:gridCol w="1511710">
                  <a:extLst>
                    <a:ext uri="{9D8B030D-6E8A-4147-A177-3AD203B41FA5}">
                      <a16:colId xmlns:a16="http://schemas.microsoft.com/office/drawing/2014/main" val="2838695082"/>
                    </a:ext>
                  </a:extLst>
                </a:gridCol>
              </a:tblGrid>
              <a:tr h="956550">
                <a:tc gridSpan="3">
                  <a:txBody>
                    <a:bodyPr/>
                    <a:lstStyle/>
                    <a:p>
                      <a:pPr algn="ctr"/>
                      <a:r>
                        <a:rPr lang="en-US" b="0" dirty="0"/>
                        <a:t>Financial Aid Components for </a:t>
                      </a:r>
                    </a:p>
                    <a:p>
                      <a:pPr algn="ctr"/>
                      <a:r>
                        <a:rPr lang="en-US" b="0" dirty="0"/>
                        <a:t>Community College Students</a:t>
                      </a:r>
                    </a:p>
                    <a:p>
                      <a:pPr algn="ctr"/>
                      <a:r>
                        <a:rPr lang="en-US" b="0" dirty="0"/>
                        <a:t>                                             </a:t>
                      </a:r>
                      <a:r>
                        <a:rPr lang="en-US" sz="1100" b="0" dirty="0"/>
                        <a:t>Maximum Award</a:t>
                      </a:r>
                      <a:r>
                        <a:rPr lang="en-US" sz="1100" b="0" baseline="0" dirty="0"/>
                        <a:t>                % Students Receiving</a:t>
                      </a:r>
                      <a:endParaRPr lang="en-US" b="0" dirty="0"/>
                    </a:p>
                  </a:txBody>
                  <a:tcPr>
                    <a:lnB w="12700" cap="flat" cmpd="sng" algn="ctr">
                      <a:solidFill>
                        <a:schemeClr val="tx1"/>
                      </a:solidFill>
                      <a:prstDash val="solid"/>
                      <a:round/>
                      <a:headEnd type="none" w="med" len="med"/>
                      <a:tailEnd type="none" w="med" len="med"/>
                    </a:lnB>
                  </a:tcPr>
                </a:tc>
                <a:tc hMerge="1">
                  <a:txBody>
                    <a:bodyPr/>
                    <a:lstStyle/>
                    <a:p>
                      <a:pPr algn="ctr"/>
                      <a:endParaRPr lang="en-US" b="0" dirty="0"/>
                    </a:p>
                  </a:txBody>
                  <a:tcPr/>
                </a:tc>
                <a:tc hMerge="1">
                  <a:txBody>
                    <a:bodyPr/>
                    <a:lstStyle/>
                    <a:p>
                      <a:endParaRPr lang="en-US"/>
                    </a:p>
                  </a:txBody>
                  <a:tcPr/>
                </a:tc>
                <a:extLst>
                  <a:ext uri="{0D108BD9-81ED-4DB2-BD59-A6C34878D82A}">
                    <a16:rowId xmlns:a16="http://schemas.microsoft.com/office/drawing/2014/main" val="685097109"/>
                  </a:ext>
                </a:extLst>
              </a:tr>
              <a:tr h="454682">
                <a:tc>
                  <a:txBody>
                    <a:bodyPr/>
                    <a:lstStyle/>
                    <a:p>
                      <a:r>
                        <a:rPr lang="en-US" dirty="0"/>
                        <a:t>Promise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751494"/>
                  </a:ext>
                </a:extLst>
              </a:tr>
              <a:tr h="449400">
                <a:tc>
                  <a:txBody>
                    <a:bodyPr/>
                    <a:lstStyle/>
                    <a:p>
                      <a:r>
                        <a:rPr lang="en-US" dirty="0"/>
                        <a:t>Pell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458998"/>
                  </a:ext>
                </a:extLst>
              </a:tr>
              <a:tr h="459964">
                <a:tc>
                  <a:txBody>
                    <a:bodyPr/>
                    <a:lstStyle/>
                    <a:p>
                      <a:r>
                        <a:rPr lang="en-US" dirty="0"/>
                        <a:t>Cal Grant B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9229262"/>
                  </a:ext>
                </a:extLst>
              </a:tr>
              <a:tr h="454682">
                <a:tc>
                  <a:txBody>
                    <a:bodyPr/>
                    <a:lstStyle/>
                    <a:p>
                      <a:pPr algn="ctr"/>
                      <a:r>
                        <a:rPr lang="en-US" i="1" dirty="0"/>
                        <a:t>12+</a:t>
                      </a:r>
                      <a:r>
                        <a:rPr lang="en-US" i="1" baseline="0" dirty="0"/>
                        <a:t> Units (SSCG) or</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878635"/>
                  </a:ext>
                </a:extLst>
              </a:tr>
              <a:tr h="454682">
                <a:tc>
                  <a:txBody>
                    <a:bodyPr/>
                    <a:lstStyle/>
                    <a:p>
                      <a:pPr algn="ctr"/>
                      <a:r>
                        <a:rPr lang="en-US" b="0" i="1" dirty="0"/>
                        <a:t>15+</a:t>
                      </a:r>
                      <a:r>
                        <a:rPr lang="en-US" b="0" i="1" baseline="0" dirty="0"/>
                        <a:t> Units (SSGC)</a:t>
                      </a:r>
                      <a:endParaRPr lang="en-US"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946674"/>
                  </a:ext>
                </a:extLst>
              </a:tr>
              <a:tr h="454682">
                <a:tc>
                  <a:txBody>
                    <a:bodyPr/>
                    <a:lstStyle/>
                    <a:p>
                      <a:r>
                        <a:rPr lang="en-US" dirty="0"/>
                        <a:t>Total Financial 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39798"/>
                  </a:ext>
                </a:extLst>
              </a:tr>
              <a:tr h="0">
                <a:tc>
                  <a:txBody>
                    <a:bodyPr/>
                    <a:lstStyle/>
                    <a:p>
                      <a:r>
                        <a:rPr lang="en-US" b="1" dirty="0"/>
                        <a:t>     Unmet Need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$6,674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608830"/>
                  </a:ext>
                </a:extLst>
              </a:tr>
            </a:tbl>
          </a:graphicData>
        </a:graphic>
      </p:graphicFrame>
      <p:pic>
        <p:nvPicPr>
          <p:cNvPr id="5" name="Picture 4"/>
          <p:cNvPicPr/>
          <p:nvPr/>
        </p:nvPicPr>
        <p:blipFill rotWithShape="1">
          <a:blip r:embed="rId3">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4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1433" y="227034"/>
            <a:ext cx="9547459" cy="658490"/>
          </a:xfrm>
        </p:spPr>
        <p:txBody>
          <a:bodyPr/>
          <a:lstStyle/>
          <a:p>
            <a:pPr marL="0" indent="0">
              <a:lnSpc>
                <a:spcPct val="100000"/>
              </a:lnSpc>
              <a:spcBef>
                <a:spcPts val="0"/>
              </a:spcBef>
              <a:buNone/>
            </a:pPr>
            <a:r>
              <a:rPr lang="en-US" b="1" dirty="0">
                <a:solidFill>
                  <a:srgbClr val="000000"/>
                </a:solidFill>
              </a:rPr>
              <a:t>#Real College Survey</a:t>
            </a:r>
          </a:p>
          <a:p>
            <a:pPr marL="0" indent="0">
              <a:buNone/>
            </a:pPr>
            <a:endParaRPr lang="en-US" dirty="0">
              <a:solidFill>
                <a:srgbClr val="000000"/>
              </a:solidFill>
            </a:endParaRPr>
          </a:p>
        </p:txBody>
      </p:sp>
      <p:sp>
        <p:nvSpPr>
          <p:cNvPr id="6" name="Rectangle 5"/>
          <p:cNvSpPr/>
          <p:nvPr/>
        </p:nvSpPr>
        <p:spPr>
          <a:xfrm>
            <a:off x="539014" y="1394068"/>
            <a:ext cx="10905424" cy="4524315"/>
          </a:xfrm>
          <a:prstGeom prst="rect">
            <a:avLst/>
          </a:prstGeom>
        </p:spPr>
        <p:txBody>
          <a:bodyPr wrap="square">
            <a:spAutoFit/>
          </a:bodyPr>
          <a:lstStyle/>
          <a:p>
            <a:r>
              <a:rPr lang="en-US" b="1" dirty="0">
                <a:solidFill>
                  <a:srgbClr val="000000"/>
                </a:solidFill>
                <a:latin typeface="+mj-lt"/>
              </a:rPr>
              <a:t>Food insecurity </a:t>
            </a:r>
            <a:r>
              <a:rPr lang="en-US" dirty="0">
                <a:solidFill>
                  <a:srgbClr val="000000"/>
                </a:solidFill>
                <a:latin typeface="+mj-lt"/>
              </a:rPr>
              <a:t>is the limited or uncertain availability of nutritionally adequate and safe food, or the ability to acquire such food in a socially acceptable manner. </a:t>
            </a:r>
          </a:p>
          <a:p>
            <a:endParaRPr lang="en-US" dirty="0">
              <a:solidFill>
                <a:srgbClr val="000000"/>
              </a:solidFill>
              <a:latin typeface="+mj-lt"/>
            </a:endParaRPr>
          </a:p>
          <a:p>
            <a:pPr algn="ctr"/>
            <a:r>
              <a:rPr lang="en-US" dirty="0">
                <a:solidFill>
                  <a:srgbClr val="000000"/>
                </a:solidFill>
                <a:latin typeface="+mj-lt"/>
              </a:rPr>
              <a:t>During the 30 days preceding the survey, 50% of students reported food insecurity</a:t>
            </a:r>
          </a:p>
          <a:p>
            <a:pPr algn="ctr"/>
            <a:r>
              <a:rPr lang="en-US" dirty="0">
                <a:solidFill>
                  <a:srgbClr val="000000"/>
                </a:solidFill>
                <a:latin typeface="+mj-lt"/>
              </a:rPr>
              <a:t>41% skipped meals or cut size of meals for financial reasons</a:t>
            </a:r>
          </a:p>
          <a:p>
            <a:pPr algn="ctr"/>
            <a:r>
              <a:rPr lang="en-US" dirty="0">
                <a:solidFill>
                  <a:srgbClr val="000000"/>
                </a:solidFill>
                <a:latin typeface="+mj-lt"/>
              </a:rPr>
              <a:t>12% did not eat for at least one whole day because they didn’t have enough money</a:t>
            </a:r>
          </a:p>
          <a:p>
            <a:pPr algn="ctr"/>
            <a:endParaRPr lang="en-US" dirty="0">
              <a:solidFill>
                <a:srgbClr val="000000"/>
              </a:solidFill>
              <a:latin typeface="+mj-lt"/>
            </a:endParaRPr>
          </a:p>
          <a:p>
            <a:r>
              <a:rPr lang="en-US" b="1" dirty="0">
                <a:solidFill>
                  <a:srgbClr val="000000"/>
                </a:solidFill>
                <a:latin typeface="+mj-lt"/>
              </a:rPr>
              <a:t>Housing insecurity </a:t>
            </a:r>
            <a:r>
              <a:rPr lang="en-US" dirty="0">
                <a:solidFill>
                  <a:srgbClr val="000000"/>
                </a:solidFill>
                <a:latin typeface="+mj-lt"/>
              </a:rPr>
              <a:t>includes a broad set of challenges such as the inability to pay rent or utilities,</a:t>
            </a:r>
          </a:p>
          <a:p>
            <a:r>
              <a:rPr lang="en-US" dirty="0">
                <a:solidFill>
                  <a:srgbClr val="000000"/>
                </a:solidFill>
                <a:latin typeface="+mj-lt"/>
              </a:rPr>
              <a:t>or the need to move frequently. </a:t>
            </a:r>
          </a:p>
          <a:p>
            <a:endParaRPr lang="en-US" dirty="0">
              <a:solidFill>
                <a:srgbClr val="000000"/>
              </a:solidFill>
              <a:latin typeface="+mj-lt"/>
            </a:endParaRPr>
          </a:p>
          <a:p>
            <a:pPr algn="ctr"/>
            <a:r>
              <a:rPr lang="en-US" dirty="0">
                <a:solidFill>
                  <a:srgbClr val="000000"/>
                </a:solidFill>
                <a:latin typeface="+mj-lt"/>
              </a:rPr>
              <a:t>Sixty percent of survey respondents experienced housing insecurity in the previous year </a:t>
            </a:r>
          </a:p>
          <a:p>
            <a:pPr algn="ctr"/>
            <a:r>
              <a:rPr lang="en-US" dirty="0">
                <a:solidFill>
                  <a:srgbClr val="000000"/>
                </a:solidFill>
                <a:latin typeface="+mj-lt"/>
              </a:rPr>
              <a:t>32% reported experiencing a rent or mortgage increase</a:t>
            </a:r>
          </a:p>
          <a:p>
            <a:pPr algn="ctr"/>
            <a:r>
              <a:rPr lang="en-US" dirty="0">
                <a:solidFill>
                  <a:srgbClr val="000000"/>
                </a:solidFill>
                <a:latin typeface="+mj-lt"/>
              </a:rPr>
              <a:t>28% reported not paying the full cost of utilities </a:t>
            </a:r>
          </a:p>
          <a:p>
            <a:pPr algn="ctr"/>
            <a:r>
              <a:rPr lang="en-US" dirty="0">
                <a:solidFill>
                  <a:srgbClr val="000000"/>
                </a:solidFill>
                <a:latin typeface="+mj-lt"/>
              </a:rPr>
              <a:t>28% reported not paying the full rent or mortgage</a:t>
            </a:r>
          </a:p>
          <a:p>
            <a:pPr algn="ctr"/>
            <a:endParaRPr lang="en-US" dirty="0">
              <a:solidFill>
                <a:srgbClr val="000000"/>
              </a:solidFill>
              <a:latin typeface="Gotham-Book"/>
            </a:endParaRPr>
          </a:p>
          <a:p>
            <a:pPr algn="ctr"/>
            <a:endParaRPr lang="en-US" dirty="0">
              <a:solidFill>
                <a:srgbClr val="1A1A1A"/>
              </a:solidFill>
              <a:latin typeface="Gotham-Book"/>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40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63" y="181507"/>
            <a:ext cx="10515600" cy="900533"/>
          </a:xfrm>
        </p:spPr>
        <p:txBody>
          <a:bodyPr/>
          <a:lstStyle/>
          <a:p>
            <a:r>
              <a:rPr lang="en-US" dirty="0"/>
              <a:t>College Affordability Legislative Efforts	</a:t>
            </a:r>
          </a:p>
        </p:txBody>
      </p:sp>
      <p:sp>
        <p:nvSpPr>
          <p:cNvPr id="3" name="Content Placeholder 2"/>
          <p:cNvSpPr>
            <a:spLocks noGrp="1"/>
          </p:cNvSpPr>
          <p:nvPr>
            <p:ph idx="1"/>
          </p:nvPr>
        </p:nvSpPr>
        <p:spPr>
          <a:xfrm>
            <a:off x="571500" y="1196340"/>
            <a:ext cx="10782300" cy="4283797"/>
          </a:xfrm>
        </p:spPr>
        <p:txBody>
          <a:bodyPr>
            <a:normAutofit fontScale="92500" lnSpcReduction="20000"/>
          </a:bodyPr>
          <a:lstStyle/>
          <a:p>
            <a:r>
              <a:rPr lang="en-US" dirty="0"/>
              <a:t>2019-20 Budget Actions:</a:t>
            </a:r>
          </a:p>
          <a:p>
            <a:pPr lvl="1"/>
            <a:r>
              <a:rPr lang="en-US" dirty="0"/>
              <a:t>Competitive Cal Grants</a:t>
            </a:r>
          </a:p>
          <a:p>
            <a:pPr lvl="1"/>
            <a:r>
              <a:rPr lang="en-US" dirty="0"/>
              <a:t>Expansion of College Promise (2</a:t>
            </a:r>
            <a:r>
              <a:rPr lang="en-US" baseline="30000" dirty="0"/>
              <a:t>nd</a:t>
            </a:r>
            <a:r>
              <a:rPr lang="en-US" dirty="0"/>
              <a:t> Year)</a:t>
            </a:r>
          </a:p>
          <a:p>
            <a:pPr lvl="1"/>
            <a:r>
              <a:rPr lang="en-US" dirty="0"/>
              <a:t>New Grant for Student Parents</a:t>
            </a:r>
          </a:p>
          <a:p>
            <a:r>
              <a:rPr lang="en-US" dirty="0"/>
              <a:t>Pending Legislation (“two-year” bills)</a:t>
            </a:r>
          </a:p>
          <a:p>
            <a:pPr lvl="1"/>
            <a:r>
              <a:rPr lang="en-US" dirty="0"/>
              <a:t>SB 291 (Leyva) – California Community College Financial Aid Program</a:t>
            </a:r>
          </a:p>
          <a:p>
            <a:pPr lvl="1"/>
            <a:r>
              <a:rPr lang="en-US" dirty="0"/>
              <a:t>AB 1314 (Medina) – Cal Grant Reform and Expansion</a:t>
            </a:r>
          </a:p>
          <a:p>
            <a:r>
              <a:rPr lang="en-US" dirty="0"/>
              <a:t>Food and Housing Insecurity</a:t>
            </a:r>
          </a:p>
          <a:p>
            <a:pPr lvl="1"/>
            <a:r>
              <a:rPr lang="en-US" dirty="0"/>
              <a:t>AB 302 (Berman) – Safe Parking on CCCs</a:t>
            </a:r>
          </a:p>
          <a:p>
            <a:pPr lvl="1"/>
            <a:r>
              <a:rPr lang="en-US" dirty="0"/>
              <a:t>AB 612 (Weber) – DSS/CCCCO MOU for </a:t>
            </a:r>
            <a:r>
              <a:rPr lang="en-US" dirty="0" err="1"/>
              <a:t>CalFresh</a:t>
            </a:r>
            <a:r>
              <a:rPr lang="en-US" dirty="0"/>
              <a:t> Restaurant Meals Program</a:t>
            </a:r>
          </a:p>
          <a:p>
            <a:pPr lvl="1"/>
            <a:r>
              <a:rPr lang="en-US" dirty="0"/>
              <a:t>SB 173 (Dodd) – DSS standardized form for CCC, CSU and UC </a:t>
            </a:r>
            <a:r>
              <a:rPr lang="en-US" dirty="0" err="1"/>
              <a:t>workstudy</a:t>
            </a:r>
            <a:r>
              <a:rPr lang="en-US" dirty="0"/>
              <a:t> student participation in </a:t>
            </a:r>
            <a:r>
              <a:rPr lang="en-US" dirty="0" err="1"/>
              <a:t>CalFresh</a:t>
            </a:r>
            <a:r>
              <a:rPr lang="en-US" dirty="0"/>
              <a:t>. </a:t>
            </a:r>
          </a:p>
          <a:p>
            <a:r>
              <a:rPr lang="en-US" dirty="0"/>
              <a:t>Textbook Affordability</a:t>
            </a:r>
          </a:p>
        </p:txBody>
      </p:sp>
      <p:sp>
        <p:nvSpPr>
          <p:cNvPr id="4" name="Slide Number Placeholder 3"/>
          <p:cNvSpPr>
            <a:spLocks noGrp="1"/>
          </p:cNvSpPr>
          <p:nvPr>
            <p:ph type="sldNum" sz="quarter" idx="10"/>
          </p:nvPr>
        </p:nvSpPr>
        <p:spPr/>
        <p:txBody>
          <a:bodyPr/>
          <a:lstStyle/>
          <a:p>
            <a:fld id="{7934E7AA-586C-4B13-A389-1429762DA247}" type="slidenum">
              <a:rPr lang="en-US" smtClean="0"/>
              <a:pPr/>
              <a:t>19</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367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450229"/>
            <a:ext cx="10515600" cy="1325563"/>
          </a:xfrm>
        </p:spPr>
        <p:txBody>
          <a:bodyPr>
            <a:normAutofit/>
          </a:bodyPr>
          <a:lstStyle/>
          <a:p>
            <a:r>
              <a:rPr lang="en-US" dirty="0"/>
              <a:t>Budget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0938171"/>
              </p:ext>
            </p:extLst>
          </p:nvPr>
        </p:nvGraphicFramePr>
        <p:xfrm>
          <a:off x="530087" y="1245705"/>
          <a:ext cx="11251096" cy="4234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p:nvPr/>
        </p:nvPicPr>
        <p:blipFill rotWithShape="1">
          <a:blip r:embed="rId7">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159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480" y="2286522"/>
            <a:ext cx="10020300" cy="2160009"/>
          </a:xfrm>
        </p:spPr>
        <p:txBody>
          <a:bodyPr/>
          <a:lstStyle/>
          <a:p>
            <a:pPr marL="0" indent="0">
              <a:buNone/>
            </a:pPr>
            <a:r>
              <a:rPr lang="en-US" i="1" dirty="0"/>
              <a:t>As responsibility is added to California Community Colleges and the Chancellor’s Office, we must work together to ensure adequate resources are also provided to our students and our colleges.</a:t>
            </a: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20</a:t>
            </a:fld>
            <a:endParaRPr lang="en-US" dirty="0"/>
          </a:p>
        </p:txBody>
      </p:sp>
      <p:sp>
        <p:nvSpPr>
          <p:cNvPr id="6" name="Title 1"/>
          <p:cNvSpPr>
            <a:spLocks noGrp="1"/>
          </p:cNvSpPr>
          <p:nvPr>
            <p:ph type="title"/>
          </p:nvPr>
        </p:nvSpPr>
        <p:spPr>
          <a:xfrm>
            <a:off x="484923" y="737767"/>
            <a:ext cx="10515600" cy="900533"/>
          </a:xfrm>
        </p:spPr>
        <p:txBody>
          <a:bodyPr/>
          <a:lstStyle/>
          <a:p>
            <a:r>
              <a:rPr lang="en-US" dirty="0"/>
              <a:t>What does all of this mean for curriculum?	</a:t>
            </a:r>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337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724" y="2466300"/>
            <a:ext cx="10515600" cy="1325563"/>
          </a:xfrm>
        </p:spPr>
        <p:txBody>
          <a:bodyPr/>
          <a:lstStyle/>
          <a:p>
            <a:r>
              <a:rPr lang="en-US" dirty="0"/>
              <a:t>Questions</a:t>
            </a:r>
          </a:p>
        </p:txBody>
      </p:sp>
      <p:sp>
        <p:nvSpPr>
          <p:cNvPr id="4" name="Slide Number Placeholder 3"/>
          <p:cNvSpPr>
            <a:spLocks noGrp="1"/>
          </p:cNvSpPr>
          <p:nvPr>
            <p:ph type="sldNum" sz="quarter" idx="10"/>
          </p:nvPr>
        </p:nvSpPr>
        <p:spPr/>
        <p:txBody>
          <a:bodyPr/>
          <a:lstStyle/>
          <a:p>
            <a:fld id="{7934E7AA-586C-4B13-A389-1429762DA247}" type="slidenum">
              <a:rPr lang="en-US" smtClean="0"/>
              <a:pPr/>
              <a:t>21</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87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Legislative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6130869"/>
              </p:ext>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p:nvPr/>
        </p:nvPicPr>
        <p:blipFill rotWithShape="1">
          <a:blip r:embed="rId7">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098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219773"/>
            <a:ext cx="10515600" cy="1325563"/>
          </a:xfrm>
        </p:spPr>
        <p:txBody>
          <a:bodyPr/>
          <a:lstStyle/>
          <a:p>
            <a:r>
              <a:rPr lang="en-US" dirty="0"/>
              <a:t>Governmental Relations Division	</a:t>
            </a:r>
          </a:p>
        </p:txBody>
      </p:sp>
      <p:sp>
        <p:nvSpPr>
          <p:cNvPr id="3" name="Content Placeholder 2"/>
          <p:cNvSpPr>
            <a:spLocks noGrp="1"/>
          </p:cNvSpPr>
          <p:nvPr>
            <p:ph idx="1"/>
          </p:nvPr>
        </p:nvSpPr>
        <p:spPr>
          <a:xfrm>
            <a:off x="838200" y="1545336"/>
            <a:ext cx="10911840" cy="4014215"/>
          </a:xfrm>
        </p:spPr>
        <p:txBody>
          <a:bodyPr>
            <a:normAutofit/>
          </a:bodyPr>
          <a:lstStyle/>
          <a:p>
            <a:r>
              <a:rPr lang="en-US" sz="3000" dirty="0"/>
              <a:t>Board of Governors is responsible for </a:t>
            </a:r>
            <a:r>
              <a:rPr lang="en-US" sz="3000" b="1" i="1" dirty="0"/>
              <a:t>advocacy before state and national legislative and executive agencies</a:t>
            </a:r>
            <a:r>
              <a:rPr lang="en-US" sz="3000" dirty="0"/>
              <a:t> on behalf of community colleges.</a:t>
            </a:r>
          </a:p>
          <a:p>
            <a:pPr marL="685800"/>
            <a:r>
              <a:rPr lang="en-US" sz="2400" dirty="0"/>
              <a:t>Procedures and Standing Orders guide the Chancellor in representing the system on policy matters. </a:t>
            </a:r>
          </a:p>
          <a:p>
            <a:pPr marL="685800"/>
            <a:r>
              <a:rPr lang="en-US" sz="2400" dirty="0"/>
              <a:t>Chancellor’s policy positions are guided by the </a:t>
            </a:r>
            <a:r>
              <a:rPr lang="en-US" sz="2400" i="1" dirty="0"/>
              <a:t>Vision for Success</a:t>
            </a:r>
            <a:r>
              <a:rPr lang="en-US" sz="2400" dirty="0"/>
              <a:t>, the Budget and Legislative Request, and prior policy positions.</a:t>
            </a:r>
          </a:p>
          <a:p>
            <a:pPr marL="685800"/>
            <a:r>
              <a:rPr lang="en-US" sz="2400" dirty="0"/>
              <a:t>Government Relations division seeks feedback from stakeholders, Consultation Council and the Board prior to taking policy positions. </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99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01485"/>
            <a:ext cx="10515600" cy="1325563"/>
          </a:xfrm>
        </p:spPr>
        <p:txBody>
          <a:bodyPr/>
          <a:lstStyle/>
          <a:p>
            <a:r>
              <a:rPr lang="en-US" dirty="0"/>
              <a:t>Recent Legislative Priorities</a:t>
            </a:r>
          </a:p>
        </p:txBody>
      </p:sp>
      <p:sp>
        <p:nvSpPr>
          <p:cNvPr id="4" name="Slide Number Placeholder 3"/>
          <p:cNvSpPr>
            <a:spLocks noGrp="1"/>
          </p:cNvSpPr>
          <p:nvPr>
            <p:ph type="sldNum" sz="quarter" idx="4294967295"/>
          </p:nvPr>
        </p:nvSpPr>
        <p:spPr/>
        <p:txBody>
          <a:bodyPr/>
          <a:lstStyle/>
          <a:p>
            <a:r>
              <a:rPr lang="en-US" dirty="0"/>
              <a:t> </a:t>
            </a:r>
          </a:p>
        </p:txBody>
      </p:sp>
      <p:graphicFrame>
        <p:nvGraphicFramePr>
          <p:cNvPr id="6" name="Diagram 5"/>
          <p:cNvGraphicFramePr/>
          <p:nvPr>
            <p:extLst>
              <p:ext uri="{D42A27DB-BD31-4B8C-83A1-F6EECF244321}">
                <p14:modId xmlns:p14="http://schemas.microsoft.com/office/powerpoint/2010/main" val="906225975"/>
              </p:ext>
            </p:extLst>
          </p:nvPr>
        </p:nvGraphicFramePr>
        <p:xfrm>
          <a:off x="1566153" y="1799616"/>
          <a:ext cx="9212936" cy="4014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936459" y="1118130"/>
            <a:ext cx="4357991" cy="477054"/>
          </a:xfrm>
          <a:prstGeom prst="rect">
            <a:avLst/>
          </a:prstGeom>
          <a:noFill/>
        </p:spPr>
        <p:txBody>
          <a:bodyPr wrap="square" rtlCol="0">
            <a:spAutoFit/>
          </a:bodyPr>
          <a:lstStyle/>
          <a:p>
            <a:r>
              <a:rPr lang="en-US" sz="2500" dirty="0"/>
              <a:t>Higher Education Policy Focus</a:t>
            </a:r>
          </a:p>
        </p:txBody>
      </p:sp>
      <p:pic>
        <p:nvPicPr>
          <p:cNvPr id="8" name="Picture 7"/>
          <p:cNvPicPr/>
          <p:nvPr/>
        </p:nvPicPr>
        <p:blipFill rotWithShape="1">
          <a:blip r:embed="rId8">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9919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itle 1"/>
          <p:cNvSpPr>
            <a:spLocks noGrp="1"/>
          </p:cNvSpPr>
          <p:nvPr>
            <p:ph type="title"/>
          </p:nvPr>
        </p:nvSpPr>
        <p:spPr>
          <a:xfrm>
            <a:off x="838200" y="120569"/>
            <a:ext cx="10515600" cy="1325563"/>
          </a:xfrm>
        </p:spPr>
        <p:txBody>
          <a:bodyPr>
            <a:normAutofit/>
          </a:bodyPr>
          <a:lstStyle/>
          <a:p>
            <a:r>
              <a:rPr lang="en-US" dirty="0">
                <a:solidFill>
                  <a:schemeClr val="bg1"/>
                </a:solidFill>
              </a:rPr>
              <a:t>The State of Statewide Higher Education Coordination</a:t>
            </a:r>
          </a:p>
        </p:txBody>
      </p:sp>
      <p:sp>
        <p:nvSpPr>
          <p:cNvPr id="5" name="Rectangle 4"/>
          <p:cNvSpPr/>
          <p:nvPr/>
        </p:nvSpPr>
        <p:spPr>
          <a:xfrm>
            <a:off x="0" y="6667018"/>
            <a:ext cx="12192000" cy="1909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7" name="Picture 6" descr="A close up of a map&#10;&#10;Description automatically generated">
            <a:extLst>
              <a:ext uri="{FF2B5EF4-FFF2-40B4-BE49-F238E27FC236}">
                <a16:creationId xmlns:a16="http://schemas.microsoft.com/office/drawing/2014/main" id="{44E85DDD-F32C-409D-AA5A-A7A7AC5E5B2C}"/>
              </a:ext>
            </a:extLst>
          </p:cNvPr>
          <p:cNvPicPr>
            <a:picLocks noChangeAspect="1"/>
          </p:cNvPicPr>
          <p:nvPr/>
        </p:nvPicPr>
        <p:blipFill rotWithShape="1">
          <a:blip r:embed="rId3"/>
          <a:srcRect t="26069" b="26965"/>
          <a:stretch/>
        </p:blipFill>
        <p:spPr>
          <a:xfrm>
            <a:off x="4081519" y="1684490"/>
            <a:ext cx="7803152" cy="4742636"/>
          </a:xfrm>
          <a:prstGeom prst="rect">
            <a:avLst/>
          </a:prstGeom>
        </p:spPr>
      </p:pic>
      <p:grpSp>
        <p:nvGrpSpPr>
          <p:cNvPr id="14" name="Group 13">
            <a:extLst>
              <a:ext uri="{FF2B5EF4-FFF2-40B4-BE49-F238E27FC236}">
                <a16:creationId xmlns:a16="http://schemas.microsoft.com/office/drawing/2014/main" id="{8532E5A2-92F1-42A9-86BE-F0DB259AEDB5}"/>
              </a:ext>
            </a:extLst>
          </p:cNvPr>
          <p:cNvGrpSpPr/>
          <p:nvPr/>
        </p:nvGrpSpPr>
        <p:grpSpPr>
          <a:xfrm>
            <a:off x="838200" y="1923741"/>
            <a:ext cx="3048002" cy="1200329"/>
            <a:chOff x="541686" y="2270510"/>
            <a:chExt cx="3048002" cy="1200329"/>
          </a:xfrm>
        </p:grpSpPr>
        <p:sp>
          <p:nvSpPr>
            <p:cNvPr id="8" name="TextBox 7">
              <a:extLst>
                <a:ext uri="{FF2B5EF4-FFF2-40B4-BE49-F238E27FC236}">
                  <a16:creationId xmlns:a16="http://schemas.microsoft.com/office/drawing/2014/main" id="{90439334-8156-4635-ABD5-0282298F1B4D}"/>
                </a:ext>
              </a:extLst>
            </p:cNvPr>
            <p:cNvSpPr txBox="1"/>
            <p:nvPr/>
          </p:nvSpPr>
          <p:spPr>
            <a:xfrm>
              <a:off x="838200" y="2270510"/>
              <a:ext cx="27514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States without a SHEEO or coordinating body </a:t>
              </a:r>
            </a:p>
          </p:txBody>
        </p:sp>
        <p:sp>
          <p:nvSpPr>
            <p:cNvPr id="11" name="Rectangle 10">
              <a:extLst>
                <a:ext uri="{FF2B5EF4-FFF2-40B4-BE49-F238E27FC236}">
                  <a16:creationId xmlns:a16="http://schemas.microsoft.com/office/drawing/2014/main" id="{EBC11EE3-0DE0-4CEE-A218-E9032CCE0CFE}"/>
                </a:ext>
              </a:extLst>
            </p:cNvPr>
            <p:cNvSpPr/>
            <p:nvPr/>
          </p:nvSpPr>
          <p:spPr>
            <a:xfrm>
              <a:off x="541686" y="2387662"/>
              <a:ext cx="296514" cy="296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pic>
        <p:nvPicPr>
          <p:cNvPr id="9" name="Picture 8"/>
          <p:cNvPicPr/>
          <p:nvPr/>
        </p:nvPicPr>
        <p:blipFill rotWithShape="1">
          <a:blip r:embed="rId4">
            <a:extLst>
              <a:ext uri="{28A0092B-C50C-407E-A947-70E740481C1C}">
                <a14:useLocalDpi xmlns:a14="http://schemas.microsoft.com/office/drawing/2010/main" val="0"/>
              </a:ext>
            </a:extLst>
          </a:blip>
          <a:srcRect t="14235" r="73352"/>
          <a:stretch/>
        </p:blipFill>
        <p:spPr bwMode="auto">
          <a:xfrm>
            <a:off x="2067783" y="5775743"/>
            <a:ext cx="2013736" cy="836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22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Legislation on Coordination</a:t>
            </a:r>
          </a:p>
        </p:txBody>
      </p:sp>
      <p:sp>
        <p:nvSpPr>
          <p:cNvPr id="3" name="Content Placeholder 2"/>
          <p:cNvSpPr>
            <a:spLocks noGrp="1"/>
          </p:cNvSpPr>
          <p:nvPr>
            <p:ph idx="1"/>
          </p:nvPr>
        </p:nvSpPr>
        <p:spPr/>
        <p:txBody>
          <a:bodyPr>
            <a:normAutofit lnSpcReduction="10000"/>
          </a:bodyPr>
          <a:lstStyle/>
          <a:p>
            <a:r>
              <a:rPr lang="en-US" b="1" dirty="0"/>
              <a:t>AB 130 (Low) </a:t>
            </a:r>
            <a:r>
              <a:rPr lang="en-US" dirty="0"/>
              <a:t>Establishes the Higher Education Performance and Accountability Commission as the statewide postsecondary education oversight, coordination, and planning agency.</a:t>
            </a:r>
          </a:p>
          <a:p>
            <a:r>
              <a:rPr lang="en-US" b="1" dirty="0"/>
              <a:t>SB 3 (Allen) </a:t>
            </a:r>
            <a:r>
              <a:rPr lang="en-US" dirty="0"/>
              <a:t>Establishes the Office of Higher Education Coordination, Accountability, and Performance as the statewide postsecondary education coordination, oversight and planning entity.</a:t>
            </a:r>
          </a:p>
          <a:p>
            <a:r>
              <a:rPr lang="en-US" dirty="0"/>
              <a:t>Similar bills have been vetoed by Governor Brown in recent years. No funding included in budget to support this effort.</a:t>
            </a:r>
          </a:p>
        </p:txBody>
      </p:sp>
      <p:sp>
        <p:nvSpPr>
          <p:cNvPr id="4" name="Slide Number Placeholder 3"/>
          <p:cNvSpPr>
            <a:spLocks noGrp="1"/>
          </p:cNvSpPr>
          <p:nvPr>
            <p:ph type="sldNum" sz="quarter" idx="10"/>
          </p:nvPr>
        </p:nvSpPr>
        <p:spPr/>
        <p:txBody>
          <a:bodyPr/>
          <a:lstStyle/>
          <a:p>
            <a:fld id="{7934E7AA-586C-4B13-A389-1429762DA247}" type="slidenum">
              <a:rPr lang="en-US" smtClean="0"/>
              <a:pPr/>
              <a:t>7</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285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Intersections of Coordination and Curriculum</a:t>
            </a:r>
          </a:p>
        </p:txBody>
      </p:sp>
      <p:sp>
        <p:nvSpPr>
          <p:cNvPr id="3" name="Content Placeholder 2"/>
          <p:cNvSpPr>
            <a:spLocks noGrp="1"/>
          </p:cNvSpPr>
          <p:nvPr>
            <p:ph idx="1"/>
          </p:nvPr>
        </p:nvSpPr>
        <p:spPr/>
        <p:txBody>
          <a:bodyPr/>
          <a:lstStyle/>
          <a:p>
            <a:pPr marL="0" indent="0">
              <a:buNone/>
            </a:pPr>
            <a:r>
              <a:rPr lang="en-US" dirty="0"/>
              <a:t>What are the implications if a coordinating entity:</a:t>
            </a:r>
          </a:p>
          <a:p>
            <a:pPr lvl="1"/>
            <a:r>
              <a:rPr lang="en-US" dirty="0"/>
              <a:t>Reviews new programs and labor market needs?</a:t>
            </a:r>
          </a:p>
          <a:p>
            <a:pPr lvl="1"/>
            <a:r>
              <a:rPr lang="en-US" dirty="0"/>
              <a:t>Reviews new curriculum for workforce alignment?</a:t>
            </a:r>
          </a:p>
          <a:p>
            <a:pPr lvl="1"/>
            <a:r>
              <a:rPr lang="en-US" dirty="0"/>
              <a:t>Reviews transfer articulation?</a:t>
            </a:r>
          </a:p>
          <a:p>
            <a:pPr lvl="1"/>
            <a:r>
              <a:rPr lang="en-US" dirty="0"/>
              <a:t>Approves new programs and facilities?</a:t>
            </a:r>
          </a:p>
          <a:p>
            <a:pPr marL="0" indent="0">
              <a:buNone/>
            </a:pPr>
            <a:r>
              <a:rPr lang="en-US" dirty="0"/>
              <a:t>Who should be represented on a coordinating body?</a:t>
            </a:r>
          </a:p>
          <a:p>
            <a:pPr marL="0" indent="0">
              <a:buNone/>
            </a:pPr>
            <a:r>
              <a:rPr lang="en-US" dirty="0"/>
              <a:t>Who should the coordinating body be accountable to?</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8</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4235" r="73352"/>
          <a:stretch/>
        </p:blipFill>
        <p:spPr bwMode="auto">
          <a:xfrm>
            <a:off x="9572127" y="5756564"/>
            <a:ext cx="2201474" cy="110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220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9919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itle 1"/>
          <p:cNvSpPr>
            <a:spLocks noGrp="1"/>
          </p:cNvSpPr>
          <p:nvPr>
            <p:ph type="title"/>
          </p:nvPr>
        </p:nvSpPr>
        <p:spPr>
          <a:xfrm>
            <a:off x="838200" y="120569"/>
            <a:ext cx="10515600" cy="1325563"/>
          </a:xfrm>
        </p:spPr>
        <p:txBody>
          <a:bodyPr>
            <a:normAutofit/>
          </a:bodyPr>
          <a:lstStyle/>
          <a:p>
            <a:r>
              <a:rPr lang="en-US" dirty="0">
                <a:solidFill>
                  <a:schemeClr val="bg1"/>
                </a:solidFill>
              </a:rPr>
              <a:t>The State of Statewide Ed-Workforce Data Systems</a:t>
            </a:r>
          </a:p>
        </p:txBody>
      </p:sp>
      <p:sp>
        <p:nvSpPr>
          <p:cNvPr id="5" name="Rectangle 4"/>
          <p:cNvSpPr/>
          <p:nvPr/>
        </p:nvSpPr>
        <p:spPr>
          <a:xfrm>
            <a:off x="0" y="6667018"/>
            <a:ext cx="12192000" cy="1909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67808620-0CCF-499E-B624-513DDF3A6B03}"/>
              </a:ext>
            </a:extLst>
          </p:cNvPr>
          <p:cNvSpPr txBox="1"/>
          <p:nvPr/>
        </p:nvSpPr>
        <p:spPr>
          <a:xfrm>
            <a:off x="5767754" y="7168668"/>
            <a:ext cx="78075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Alaska and Hawaii both have SLDS</a:t>
            </a:r>
          </a:p>
        </p:txBody>
      </p:sp>
      <p:pic>
        <p:nvPicPr>
          <p:cNvPr id="9" name="Picture 8" descr="A close up of a map&#10;&#10;Description automatically generated">
            <a:extLst>
              <a:ext uri="{FF2B5EF4-FFF2-40B4-BE49-F238E27FC236}">
                <a16:creationId xmlns:a16="http://schemas.microsoft.com/office/drawing/2014/main" id="{88F35307-8C4B-4B6F-A975-C1D11C0209D3}"/>
              </a:ext>
            </a:extLst>
          </p:cNvPr>
          <p:cNvPicPr>
            <a:picLocks noChangeAspect="1"/>
          </p:cNvPicPr>
          <p:nvPr/>
        </p:nvPicPr>
        <p:blipFill rotWithShape="1">
          <a:blip r:embed="rId3"/>
          <a:srcRect t="26929" b="27167"/>
          <a:stretch/>
        </p:blipFill>
        <p:spPr>
          <a:xfrm>
            <a:off x="3906912" y="1822659"/>
            <a:ext cx="7631873" cy="4533691"/>
          </a:xfrm>
          <a:prstGeom prst="rect">
            <a:avLst/>
          </a:prstGeom>
        </p:spPr>
      </p:pic>
      <p:grpSp>
        <p:nvGrpSpPr>
          <p:cNvPr id="18" name="Group 17">
            <a:extLst>
              <a:ext uri="{FF2B5EF4-FFF2-40B4-BE49-F238E27FC236}">
                <a16:creationId xmlns:a16="http://schemas.microsoft.com/office/drawing/2014/main" id="{4964B51B-0D80-4DA5-9C5A-4F319BE83240}"/>
              </a:ext>
            </a:extLst>
          </p:cNvPr>
          <p:cNvGrpSpPr/>
          <p:nvPr/>
        </p:nvGrpSpPr>
        <p:grpSpPr>
          <a:xfrm>
            <a:off x="838200" y="1923741"/>
            <a:ext cx="3048002" cy="830997"/>
            <a:chOff x="541686" y="2270510"/>
            <a:chExt cx="3048002" cy="830997"/>
          </a:xfrm>
        </p:grpSpPr>
        <p:sp>
          <p:nvSpPr>
            <p:cNvPr id="19" name="TextBox 18">
              <a:extLst>
                <a:ext uri="{FF2B5EF4-FFF2-40B4-BE49-F238E27FC236}">
                  <a16:creationId xmlns:a16="http://schemas.microsoft.com/office/drawing/2014/main" id="{F655B749-9F86-4F2C-BD83-86C923BE6CDB}"/>
                </a:ext>
              </a:extLst>
            </p:cNvPr>
            <p:cNvSpPr txBox="1"/>
            <p:nvPr/>
          </p:nvSpPr>
          <p:spPr>
            <a:xfrm>
              <a:off x="838200" y="2270510"/>
              <a:ext cx="27514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State with an SLDS</a:t>
              </a:r>
            </a:p>
          </p:txBody>
        </p:sp>
        <p:sp>
          <p:nvSpPr>
            <p:cNvPr id="20" name="Rectangle 19">
              <a:extLst>
                <a:ext uri="{FF2B5EF4-FFF2-40B4-BE49-F238E27FC236}">
                  <a16:creationId xmlns:a16="http://schemas.microsoft.com/office/drawing/2014/main" id="{C4BB0B6C-405D-4CCA-A426-8F7E73EDBABE}"/>
                </a:ext>
              </a:extLst>
            </p:cNvPr>
            <p:cNvSpPr/>
            <p:nvPr/>
          </p:nvSpPr>
          <p:spPr>
            <a:xfrm>
              <a:off x="541686" y="2387662"/>
              <a:ext cx="296514" cy="296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23" name="Group 22">
            <a:extLst>
              <a:ext uri="{FF2B5EF4-FFF2-40B4-BE49-F238E27FC236}">
                <a16:creationId xmlns:a16="http://schemas.microsoft.com/office/drawing/2014/main" id="{A37395BC-84C2-4096-AA53-4EB972A34160}"/>
              </a:ext>
            </a:extLst>
          </p:cNvPr>
          <p:cNvGrpSpPr/>
          <p:nvPr/>
        </p:nvGrpSpPr>
        <p:grpSpPr>
          <a:xfrm>
            <a:off x="353256" y="3886200"/>
            <a:ext cx="5728823" cy="2519531"/>
            <a:chOff x="124656" y="3886200"/>
            <a:chExt cx="5728823" cy="2519531"/>
          </a:xfrm>
        </p:grpSpPr>
        <p:pic>
          <p:nvPicPr>
            <p:cNvPr id="17" name="Picture 16" descr="A close up of a map&#10;&#10;Description automatically generated">
              <a:extLst>
                <a:ext uri="{FF2B5EF4-FFF2-40B4-BE49-F238E27FC236}">
                  <a16:creationId xmlns:a16="http://schemas.microsoft.com/office/drawing/2014/main" id="{DB049C6A-CB5A-41B2-955C-8DC4B03889F1}"/>
                </a:ext>
              </a:extLst>
            </p:cNvPr>
            <p:cNvPicPr>
              <a:picLocks noChangeAspect="1"/>
            </p:cNvPicPr>
            <p:nvPr/>
          </p:nvPicPr>
          <p:blipFill rotWithShape="1">
            <a:blip r:embed="rId3"/>
            <a:srcRect t="68756" r="40483" b="15264"/>
            <a:stretch/>
          </p:blipFill>
          <p:spPr>
            <a:xfrm>
              <a:off x="124656" y="4158152"/>
              <a:ext cx="3906913" cy="1357643"/>
            </a:xfrm>
            <a:prstGeom prst="rect">
              <a:avLst/>
            </a:prstGeom>
          </p:spPr>
        </p:pic>
        <p:sp>
          <p:nvSpPr>
            <p:cNvPr id="21" name="Rectangle 20">
              <a:extLst>
                <a:ext uri="{FF2B5EF4-FFF2-40B4-BE49-F238E27FC236}">
                  <a16:creationId xmlns:a16="http://schemas.microsoft.com/office/drawing/2014/main" id="{9418E48E-9732-4AE3-871E-24CBE58CE3CC}"/>
                </a:ext>
              </a:extLst>
            </p:cNvPr>
            <p:cNvSpPr/>
            <p:nvPr/>
          </p:nvSpPr>
          <p:spPr>
            <a:xfrm>
              <a:off x="2886075" y="3886200"/>
              <a:ext cx="1000127" cy="6892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 name="Rectangle 21">
              <a:extLst>
                <a:ext uri="{FF2B5EF4-FFF2-40B4-BE49-F238E27FC236}">
                  <a16:creationId xmlns:a16="http://schemas.microsoft.com/office/drawing/2014/main" id="{31B583A3-00D9-457C-9DE9-AFDA42D7C4F9}"/>
                </a:ext>
              </a:extLst>
            </p:cNvPr>
            <p:cNvSpPr/>
            <p:nvPr/>
          </p:nvSpPr>
          <p:spPr>
            <a:xfrm>
              <a:off x="4853352" y="5716448"/>
              <a:ext cx="1000127" cy="6892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pic>
        <p:nvPicPr>
          <p:cNvPr id="14" name="Picture 13"/>
          <p:cNvPicPr/>
          <p:nvPr/>
        </p:nvPicPr>
        <p:blipFill rotWithShape="1">
          <a:blip r:embed="rId4">
            <a:extLst>
              <a:ext uri="{28A0092B-C50C-407E-A947-70E740481C1C}">
                <a14:useLocalDpi xmlns:a14="http://schemas.microsoft.com/office/drawing/2010/main" val="0"/>
              </a:ext>
            </a:extLst>
          </a:blip>
          <a:srcRect t="14235" r="73352"/>
          <a:stretch/>
        </p:blipFill>
        <p:spPr bwMode="auto">
          <a:xfrm>
            <a:off x="2186268" y="5777082"/>
            <a:ext cx="1746374" cy="831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9747114"/>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Digital_Futures_Webinar_Template</Template>
  <TotalTime>6092</TotalTime>
  <Words>1488</Words>
  <Application>Microsoft Macintosh PowerPoint</Application>
  <PresentationFormat>Widescreen</PresentationFormat>
  <Paragraphs>215</Paragraphs>
  <Slides>21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Source Sans Pro</vt:lpstr>
      <vt:lpstr>Georgia</vt:lpstr>
      <vt:lpstr>Times New Roman</vt:lpstr>
      <vt:lpstr>Gotham-Book</vt:lpstr>
      <vt:lpstr>Calibri</vt:lpstr>
      <vt:lpstr>California Community Colleges - Blue</vt:lpstr>
      <vt:lpstr>California Community Colleges - Primary (White)</vt:lpstr>
      <vt:lpstr>Follow Up Session: Curriculum and Legislation</vt:lpstr>
      <vt:lpstr>Budget Process</vt:lpstr>
      <vt:lpstr>Legislative Process</vt:lpstr>
      <vt:lpstr>Governmental Relations Division </vt:lpstr>
      <vt:lpstr>Recent Legislative Priorities</vt:lpstr>
      <vt:lpstr>The State of Statewide Higher Education Coordination</vt:lpstr>
      <vt:lpstr>2019 Legislation on Coordination</vt:lpstr>
      <vt:lpstr>Intersections of Coordination and Curriculum</vt:lpstr>
      <vt:lpstr>The State of Statewide Ed-Workforce Data Systems</vt:lpstr>
      <vt:lpstr>2019-20 Budget Action on Data Sharing</vt:lpstr>
      <vt:lpstr>Intersections of Data and Curriculum</vt:lpstr>
      <vt:lpstr>Equity in Access and Outcomes</vt:lpstr>
      <vt:lpstr>Dual Enrollment</vt:lpstr>
      <vt:lpstr>Access and Assessment </vt:lpstr>
      <vt:lpstr>Student Centered Funding Formula</vt:lpstr>
      <vt:lpstr>Focus on Adult Learners</vt:lpstr>
      <vt:lpstr>College Affordability</vt:lpstr>
      <vt:lpstr>PowerPoint Presentation</vt:lpstr>
      <vt:lpstr>College Affordability Legislative Efforts </vt:lpstr>
      <vt:lpstr>What does all of this mean for curriculum? </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Dolores Davison</cp:lastModifiedBy>
  <cp:revision>152</cp:revision>
  <cp:lastPrinted>2018-10-18T21:15:32Z</cp:lastPrinted>
  <dcterms:created xsi:type="dcterms:W3CDTF">2018-04-10T19:34:47Z</dcterms:created>
  <dcterms:modified xsi:type="dcterms:W3CDTF">2019-07-11T05:22:06Z</dcterms:modified>
</cp:coreProperties>
</file>