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3"/>
  </p:notesMasterIdLst>
  <p:sldIdLst>
    <p:sldId id="256" r:id="rId2"/>
    <p:sldId id="310" r:id="rId3"/>
    <p:sldId id="257" r:id="rId4"/>
    <p:sldId id="258" r:id="rId5"/>
    <p:sldId id="259" r:id="rId6"/>
    <p:sldId id="260" r:id="rId7"/>
    <p:sldId id="314" r:id="rId8"/>
    <p:sldId id="319" r:id="rId9"/>
    <p:sldId id="320" r:id="rId10"/>
    <p:sldId id="322" r:id="rId11"/>
    <p:sldId id="323" r:id="rId12"/>
    <p:sldId id="264" r:id="rId13"/>
    <p:sldId id="300" r:id="rId14"/>
    <p:sldId id="321" r:id="rId15"/>
    <p:sldId id="275" r:id="rId16"/>
    <p:sldId id="283" r:id="rId17"/>
    <p:sldId id="324" r:id="rId18"/>
    <p:sldId id="325" r:id="rId19"/>
    <p:sldId id="326" r:id="rId20"/>
    <p:sldId id="308" r:id="rId21"/>
    <p:sldId id="309"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89"/>
  </p:normalViewPr>
  <p:slideViewPr>
    <p:cSldViewPr snapToGrid="0" snapToObjects="1">
      <p:cViewPr varScale="1">
        <p:scale>
          <a:sx n="88" d="100"/>
          <a:sy n="88" d="100"/>
        </p:scale>
        <p:origin x="920" y="1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9ADD61-EEF5-2348-83D8-FD04C3E15CEC}" type="datetime2">
              <a:rPr lang="en-US" smtClean="0"/>
              <a:t>Wednesday, April 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BB820B-186E-2947-BB12-3EC4A5DE4DE0}" type="datetime2">
              <a:rPr lang="en-US" smtClean="0"/>
              <a:t>Wednesday, April 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5F10D-FAD2-844B-B5DC-69912D5C3A11}" type="datetime2">
              <a:rPr lang="en-US" smtClean="0"/>
              <a:t>Wednesday, April 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123EB8-BA5D-8242-B3E4-7D5DE5AEAA1A}" type="datetime2">
              <a:rPr lang="en-US" smtClean="0"/>
              <a:t>Wednesday, April 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9D327-9D85-1647-A682-BA316D483935}" type="datetime2">
              <a:rPr lang="en-US" smtClean="0"/>
              <a:t>Wednesday, April 4,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3EF31A-1829-024C-A3D7-62AA97CD9086}" type="datetime2">
              <a:rPr lang="en-US" smtClean="0"/>
              <a:t>Wednesday, April 4,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79D408-94E1-DE46-A54B-93A38F0830E0}" type="datetime2">
              <a:rPr lang="en-US" smtClean="0"/>
              <a:t>Wednesday, April 4,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18B85-11A9-BA4A-8FCB-2174F8DE5769}" type="datetime2">
              <a:rPr lang="en-US" smtClean="0"/>
              <a:t>Wednesday, April 4,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8613C-1104-AD4D-A075-FA92784E9231}" type="datetime2">
              <a:rPr lang="en-US" smtClean="0"/>
              <a:t>Wednesday, April 4,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8B7E43-37BF-7B46-A4FA-D118562AF4DA}" type="datetime2">
              <a:rPr lang="en-US" smtClean="0"/>
              <a:t>Wednesday, April 4,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F9FE51-5740-DA43-B8FA-B6D33B557C9D}" type="datetime2">
              <a:rPr lang="en-US" smtClean="0"/>
              <a:t>Wednesday, April 4,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DB7A719-DBB8-2B47-9A59-0DB77E3FF046}" type="datetime2">
              <a:rPr lang="en-US" smtClean="0"/>
              <a:t>Wednesday, April 4,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34446411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rutan_craig@asccc.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rutan_craig@sccollege.edu" TargetMode="External"/><Relationship Id="rId2" Type="http://schemas.openxmlformats.org/officeDocument/2006/relationships/hyperlink" Target="mailto:caschenbach@lassencollege.edu" TargetMode="External"/><Relationship Id="rId1" Type="http://schemas.openxmlformats.org/officeDocument/2006/relationships/slideLayout" Target="../slideLayouts/slideLayout2.xml"/><Relationship Id="rId4" Type="http://schemas.openxmlformats.org/officeDocument/2006/relationships/hyperlink" Target="mailto:Eric.Wada@flc.losrios.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ctrTitle"/>
          </p:nvPr>
        </p:nvSpPr>
        <p:spPr>
          <a:prstGeom prst="rect">
            <a:avLst/>
          </a:prstGeom>
        </p:spPr>
        <p:txBody>
          <a:bodyPr/>
          <a:lstStyle/>
          <a:p>
            <a:r>
              <a:rPr lang="en-US"/>
              <a:t>Everything </a:t>
            </a:r>
            <a:r>
              <a:rPr lang="en-US" dirty="0"/>
              <a:t>new with curriculum</a:t>
            </a:r>
            <a:endParaRPr dirty="0"/>
          </a:p>
        </p:txBody>
      </p:sp>
      <p:sp>
        <p:nvSpPr>
          <p:cNvPr id="171" name="Subtitle 2"/>
          <p:cNvSpPr txBox="1">
            <a:spLocks noGrp="1"/>
          </p:cNvSpPr>
          <p:nvPr>
            <p:ph type="subTitle" idx="1"/>
          </p:nvPr>
        </p:nvSpPr>
        <p:spPr>
          <a:xfrm>
            <a:off x="685800" y="3505200"/>
            <a:ext cx="6400800" cy="2831876"/>
          </a:xfrm>
          <a:prstGeom prst="rect">
            <a:avLst/>
          </a:prstGeom>
        </p:spPr>
        <p:txBody>
          <a:bodyPr/>
          <a:lstStyle/>
          <a:p>
            <a:r>
              <a:rPr lang="en-US" dirty="0"/>
              <a:t>Cheryl </a:t>
            </a:r>
            <a:r>
              <a:rPr lang="en-US" dirty="0" err="1"/>
              <a:t>Aschenbach</a:t>
            </a:r>
            <a:r>
              <a:rPr lang="en-US" dirty="0"/>
              <a:t>, North Representative</a:t>
            </a:r>
          </a:p>
          <a:p>
            <a:r>
              <a:rPr dirty="0"/>
              <a:t>Craig Rutan, </a:t>
            </a:r>
            <a:r>
              <a:rPr lang="en-US" dirty="0"/>
              <a:t>ASCCC Curriculum Chair</a:t>
            </a:r>
          </a:p>
          <a:p>
            <a:r>
              <a:rPr lang="en-US" dirty="0"/>
              <a:t>Eric Wada, Folsom Lake College</a:t>
            </a:r>
            <a:endParaRPr dirty="0"/>
          </a:p>
        </p:txBody>
      </p:sp>
      <p:pic>
        <p:nvPicPr>
          <p:cNvPr id="4" name="Picture 3" descr="ASCCC_Logo"/>
          <p:cNvPicPr/>
          <p:nvPr/>
        </p:nvPicPr>
        <p:blipFill>
          <a:blip r:embed="rId2"/>
          <a:srcRect/>
          <a:stretch>
            <a:fillRect/>
          </a:stretch>
        </p:blipFill>
        <p:spPr bwMode="auto">
          <a:xfrm>
            <a:off x="2455633" y="444468"/>
            <a:ext cx="4308934" cy="92713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DFB39-1004-F741-8E6A-148A740D6B35}"/>
              </a:ext>
            </a:extLst>
          </p:cNvPr>
          <p:cNvSpPr>
            <a:spLocks noGrp="1"/>
          </p:cNvSpPr>
          <p:nvPr>
            <p:ph type="title"/>
          </p:nvPr>
        </p:nvSpPr>
        <p:spPr/>
        <p:txBody>
          <a:bodyPr/>
          <a:lstStyle/>
          <a:p>
            <a:r>
              <a:rPr lang="en-US" dirty="0"/>
              <a:t>Area of Emphasis AA/AS Degrees</a:t>
            </a:r>
          </a:p>
        </p:txBody>
      </p:sp>
      <p:sp>
        <p:nvSpPr>
          <p:cNvPr id="3" name="Content Placeholder 2">
            <a:extLst>
              <a:ext uri="{FF2B5EF4-FFF2-40B4-BE49-F238E27FC236}">
                <a16:creationId xmlns:a16="http://schemas.microsoft.com/office/drawing/2014/main" id="{46DBCBB2-FF8A-C441-A12C-F421298C5FBB}"/>
              </a:ext>
            </a:extLst>
          </p:cNvPr>
          <p:cNvSpPr>
            <a:spLocks noGrp="1"/>
          </p:cNvSpPr>
          <p:nvPr>
            <p:ph idx="1"/>
          </p:nvPr>
        </p:nvSpPr>
        <p:spPr/>
        <p:txBody>
          <a:bodyPr/>
          <a:lstStyle/>
          <a:p>
            <a:r>
              <a:rPr lang="en-US" dirty="0"/>
              <a:t>5C has developed a FAQ document for these degrees that will help to clarify what qualifies as an area of emphasis</a:t>
            </a:r>
          </a:p>
          <a:p>
            <a:r>
              <a:rPr lang="en-US" dirty="0"/>
              <a:t>Submission of these degrees is still under discussion, but maintaining the documentation locally and not uploading it into COCI has been proposed</a:t>
            </a:r>
          </a:p>
          <a:p>
            <a:r>
              <a:rPr lang="en-US" dirty="0"/>
              <a:t>Look for the FAQ and submission information at the Curriculum Institute in July</a:t>
            </a:r>
          </a:p>
        </p:txBody>
      </p:sp>
    </p:spTree>
    <p:extLst>
      <p:ext uri="{BB962C8B-B14F-4D97-AF65-F5344CB8AC3E}">
        <p14:creationId xmlns:p14="http://schemas.microsoft.com/office/powerpoint/2010/main" val="3801987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FCC26-812C-5A40-91DF-CA596BE943E3}"/>
              </a:ext>
            </a:extLst>
          </p:cNvPr>
          <p:cNvSpPr>
            <a:spLocks noGrp="1"/>
          </p:cNvSpPr>
          <p:nvPr>
            <p:ph type="title"/>
          </p:nvPr>
        </p:nvSpPr>
        <p:spPr/>
        <p:txBody>
          <a:bodyPr/>
          <a:lstStyle/>
          <a:p>
            <a:r>
              <a:rPr lang="en-US" dirty="0"/>
              <a:t>Social Justice Studies ADTs</a:t>
            </a:r>
          </a:p>
        </p:txBody>
      </p:sp>
      <p:sp>
        <p:nvSpPr>
          <p:cNvPr id="3" name="Content Placeholder 2">
            <a:extLst>
              <a:ext uri="{FF2B5EF4-FFF2-40B4-BE49-F238E27FC236}">
                <a16:creationId xmlns:a16="http://schemas.microsoft.com/office/drawing/2014/main" id="{B2A167E3-372D-864E-A512-5E011F5FD78E}"/>
              </a:ext>
            </a:extLst>
          </p:cNvPr>
          <p:cNvSpPr>
            <a:spLocks noGrp="1"/>
          </p:cNvSpPr>
          <p:nvPr>
            <p:ph idx="1"/>
          </p:nvPr>
        </p:nvSpPr>
        <p:spPr/>
        <p:txBody>
          <a:bodyPr/>
          <a:lstStyle/>
          <a:p>
            <a:r>
              <a:rPr lang="en-US" dirty="0"/>
              <a:t>Originally had 5 specific program TOP codes and one general that could only be used once</a:t>
            </a:r>
          </a:p>
          <a:p>
            <a:r>
              <a:rPr lang="en-US" dirty="0"/>
              <a:t>Added three program specific TOP codes </a:t>
            </a:r>
          </a:p>
          <a:p>
            <a:pPr lvl="1"/>
            <a:r>
              <a:rPr lang="en-US" dirty="0"/>
              <a:t>African American Studies</a:t>
            </a:r>
          </a:p>
          <a:p>
            <a:pPr lvl="1"/>
            <a:r>
              <a:rPr lang="en-US" dirty="0"/>
              <a:t>Native American Studies</a:t>
            </a:r>
          </a:p>
          <a:p>
            <a:pPr lvl="1"/>
            <a:r>
              <a:rPr lang="en-US" dirty="0"/>
              <a:t>Asian American Studies</a:t>
            </a:r>
          </a:p>
          <a:p>
            <a:r>
              <a:rPr lang="en-US" dirty="0"/>
              <a:t>Colleges can now have more than one degree in the general TOP category</a:t>
            </a:r>
          </a:p>
        </p:txBody>
      </p:sp>
    </p:spTree>
    <p:extLst>
      <p:ext uri="{BB962C8B-B14F-4D97-AF65-F5344CB8AC3E}">
        <p14:creationId xmlns:p14="http://schemas.microsoft.com/office/powerpoint/2010/main" val="399249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itle 1"/>
          <p:cNvSpPr txBox="1">
            <a:spLocks noGrp="1"/>
          </p:cNvSpPr>
          <p:nvPr>
            <p:ph type="title"/>
          </p:nvPr>
        </p:nvSpPr>
        <p:spPr>
          <a:prstGeom prst="rect">
            <a:avLst/>
          </a:prstGeom>
        </p:spPr>
        <p:txBody>
          <a:bodyPr/>
          <a:lstStyle>
            <a:lvl1pPr>
              <a:defRPr sz="4300"/>
            </a:lvl1pPr>
          </a:lstStyle>
          <a:p>
            <a:r>
              <a:t>Chancellor’s Office Curriculum Inventory (COCI)</a:t>
            </a:r>
          </a:p>
        </p:txBody>
      </p:sp>
      <p:sp>
        <p:nvSpPr>
          <p:cNvPr id="195" name="Text Placeholder 2"/>
          <p:cNvSpPr txBox="1">
            <a:spLocks noGrp="1"/>
          </p:cNvSpPr>
          <p:nvPr>
            <p:ph type="body" idx="1"/>
          </p:nvPr>
        </p:nvSpPr>
        <p:spPr>
          <a:prstGeom prst="rect">
            <a:avLst/>
          </a:prstGeom>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itle 1"/>
          <p:cNvSpPr txBox="1">
            <a:spLocks noGrp="1"/>
          </p:cNvSpPr>
          <p:nvPr>
            <p:ph type="title"/>
          </p:nvPr>
        </p:nvSpPr>
        <p:spPr>
          <a:prstGeom prst="rect">
            <a:avLst/>
          </a:prstGeom>
        </p:spPr>
        <p:txBody>
          <a:bodyPr/>
          <a:lstStyle/>
          <a:p>
            <a:r>
              <a:rPr lang="en-US" dirty="0"/>
              <a:t>COCI Still Struggling</a:t>
            </a:r>
            <a:endParaRPr dirty="0"/>
          </a:p>
        </p:txBody>
      </p:sp>
      <p:sp>
        <p:nvSpPr>
          <p:cNvPr id="192" name="Content Placeholder 2"/>
          <p:cNvSpPr txBox="1">
            <a:spLocks noGrp="1"/>
          </p:cNvSpPr>
          <p:nvPr>
            <p:ph idx="1"/>
          </p:nvPr>
        </p:nvSpPr>
        <p:spPr>
          <a:prstGeom prst="rect">
            <a:avLst/>
          </a:prstGeom>
        </p:spPr>
        <p:txBody>
          <a:bodyPr/>
          <a:lstStyle/>
          <a:p>
            <a:r>
              <a:rPr lang="en-US" dirty="0"/>
              <a:t>There are continuing issues with the functionality of the Chancellor’s Office Curriculum Inventory (COCI)</a:t>
            </a:r>
          </a:p>
          <a:p>
            <a:r>
              <a:rPr lang="en-US" dirty="0"/>
              <a:t>The Tech Center is working diligently to fix the functionality issues</a:t>
            </a:r>
          </a:p>
          <a:p>
            <a:r>
              <a:rPr lang="en-US" dirty="0"/>
              <a:t>Major release is scheduled for June which should add conditional field displays (only displaying fields that are required for the particular submission type) to the system</a:t>
            </a:r>
          </a:p>
        </p:txBody>
      </p:sp>
    </p:spTree>
    <p:extLst>
      <p:ext uri="{BB962C8B-B14F-4D97-AF65-F5344CB8AC3E}">
        <p14:creationId xmlns:p14="http://schemas.microsoft.com/office/powerpoint/2010/main" val="594498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DD18-0E58-5743-AD1E-310DEFE0E0F3}"/>
              </a:ext>
            </a:extLst>
          </p:cNvPr>
          <p:cNvSpPr>
            <a:spLocks noGrp="1"/>
          </p:cNvSpPr>
          <p:nvPr>
            <p:ph type="title"/>
          </p:nvPr>
        </p:nvSpPr>
        <p:spPr/>
        <p:txBody>
          <a:bodyPr/>
          <a:lstStyle/>
          <a:p>
            <a:r>
              <a:rPr lang="en-US" dirty="0"/>
              <a:t>The Queue on Q St. has Returned</a:t>
            </a:r>
          </a:p>
        </p:txBody>
      </p:sp>
      <p:sp>
        <p:nvSpPr>
          <p:cNvPr id="3" name="Content Placeholder 2">
            <a:extLst>
              <a:ext uri="{FF2B5EF4-FFF2-40B4-BE49-F238E27FC236}">
                <a16:creationId xmlns:a16="http://schemas.microsoft.com/office/drawing/2014/main" id="{D088D696-9943-0043-926E-0011CEC2EB2E}"/>
              </a:ext>
            </a:extLst>
          </p:cNvPr>
          <p:cNvSpPr>
            <a:spLocks noGrp="1"/>
          </p:cNvSpPr>
          <p:nvPr>
            <p:ph idx="1"/>
          </p:nvPr>
        </p:nvSpPr>
        <p:spPr/>
        <p:txBody>
          <a:bodyPr/>
          <a:lstStyle/>
          <a:p>
            <a:r>
              <a:rPr lang="en-US" dirty="0"/>
              <a:t>Prior to the shift to the new COCI, the Chancellor’s Office nearly eliminated all of the proposals in the queue</a:t>
            </a:r>
          </a:p>
          <a:p>
            <a:r>
              <a:rPr lang="en-US" dirty="0"/>
              <a:t>Automated approval of credit courses was intended to help with the length of time it took other proposals to be reviewed and approved</a:t>
            </a:r>
          </a:p>
          <a:p>
            <a:r>
              <a:rPr lang="en-US" dirty="0"/>
              <a:t>Functionality challenges for reviewers have caused a significant backlog that is likely impacting college catalogs</a:t>
            </a:r>
          </a:p>
          <a:p>
            <a:r>
              <a:rPr lang="en-US" dirty="0"/>
              <a:t>For example, there are over 600 noncredit courses waiting for approval.</a:t>
            </a:r>
          </a:p>
          <a:p>
            <a:r>
              <a:rPr lang="en-US" dirty="0"/>
              <a:t>The Chancellor’s Office may be asking for help from the field to try and get the queue under control</a:t>
            </a:r>
          </a:p>
        </p:txBody>
      </p:sp>
    </p:spTree>
    <p:extLst>
      <p:ext uri="{BB962C8B-B14F-4D97-AF65-F5344CB8AC3E}">
        <p14:creationId xmlns:p14="http://schemas.microsoft.com/office/powerpoint/2010/main" val="4216613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Title 1"/>
          <p:cNvSpPr txBox="1">
            <a:spLocks noGrp="1"/>
          </p:cNvSpPr>
          <p:nvPr>
            <p:ph type="title"/>
          </p:nvPr>
        </p:nvSpPr>
        <p:spPr>
          <a:prstGeom prst="rect">
            <a:avLst/>
          </a:prstGeom>
        </p:spPr>
        <p:txBody>
          <a:bodyPr/>
          <a:lstStyle/>
          <a:p>
            <a:r>
              <a:rPr dirty="0"/>
              <a:t>Credit Hour Calculation</a:t>
            </a:r>
          </a:p>
        </p:txBody>
      </p:sp>
      <p:sp>
        <p:nvSpPr>
          <p:cNvPr id="427" name="Text Placeholder 2"/>
          <p:cNvSpPr txBox="1">
            <a:spLocks noGrp="1"/>
          </p:cNvSpPr>
          <p:nvPr>
            <p:ph type="body" idx="1"/>
          </p:nvPr>
        </p:nvSpPr>
        <p:spPr>
          <a:prstGeom prst="rect">
            <a:avLst/>
          </a:prstGeom>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itle 1"/>
          <p:cNvSpPr txBox="1">
            <a:spLocks noGrp="1"/>
          </p:cNvSpPr>
          <p:nvPr>
            <p:ph type="title"/>
          </p:nvPr>
        </p:nvSpPr>
        <p:spPr>
          <a:prstGeom prst="rect">
            <a:avLst/>
          </a:prstGeom>
        </p:spPr>
        <p:txBody>
          <a:bodyPr/>
          <a:lstStyle/>
          <a:p>
            <a:r>
              <a:t>New: Local Governing Board Policy</a:t>
            </a:r>
          </a:p>
        </p:txBody>
      </p:sp>
      <p:sp>
        <p:nvSpPr>
          <p:cNvPr id="450" name="Content Placeholder 2"/>
          <p:cNvSpPr txBox="1">
            <a:spLocks noGrp="1"/>
          </p:cNvSpPr>
          <p:nvPr>
            <p:ph idx="1"/>
          </p:nvPr>
        </p:nvSpPr>
        <p:spPr>
          <a:xfrm>
            <a:off x="457200" y="1524000"/>
            <a:ext cx="8229600" cy="4952999"/>
          </a:xfrm>
          <a:prstGeom prst="rect">
            <a:avLst/>
          </a:prstGeom>
        </p:spPr>
        <p:txBody>
          <a:bodyPr>
            <a:normAutofit lnSpcReduction="10000"/>
          </a:bodyPr>
          <a:lstStyle/>
          <a:p>
            <a:pPr marL="0" indent="0">
              <a:lnSpc>
                <a:spcPct val="90000"/>
              </a:lnSpc>
              <a:spcBef>
                <a:spcPts val="400"/>
              </a:spcBef>
              <a:buSzTx/>
              <a:buNone/>
              <a:defRPr sz="1800" b="1"/>
            </a:pPr>
            <a:r>
              <a:rPr dirty="0"/>
              <a:t>Now REQUIRED by new title 5 regulations - §55002.5(f</a:t>
            </a:r>
            <a:r>
              <a:rPr b="0" dirty="0"/>
              <a:t>)</a:t>
            </a:r>
            <a:endParaRPr sz="2200" dirty="0"/>
          </a:p>
          <a:p>
            <a:pPr marL="0" indent="0">
              <a:lnSpc>
                <a:spcPct val="90000"/>
              </a:lnSpc>
              <a:buSzTx/>
              <a:buNone/>
              <a:defRPr sz="2000"/>
            </a:pPr>
            <a:endParaRPr sz="2200" dirty="0"/>
          </a:p>
          <a:p>
            <a:pPr marL="0" indent="0">
              <a:lnSpc>
                <a:spcPct val="90000"/>
              </a:lnSpc>
              <a:spcBef>
                <a:spcPts val="400"/>
              </a:spcBef>
              <a:buSzTx/>
              <a:buNone/>
              <a:defRPr sz="1800"/>
            </a:pPr>
            <a:r>
              <a:rPr dirty="0"/>
              <a:t>District policy shall specify:</a:t>
            </a:r>
            <a:endParaRPr sz="2200" dirty="0"/>
          </a:p>
          <a:p>
            <a:pPr marL="457200" lvl="1" indent="-182879">
              <a:lnSpc>
                <a:spcPct val="90000"/>
              </a:lnSpc>
              <a:spcBef>
                <a:spcPts val="400"/>
              </a:spcBef>
              <a:defRPr sz="1800"/>
            </a:pPr>
            <a:r>
              <a:rPr dirty="0"/>
              <a:t>the credit hour calculation method for all academic activities (lecture, activity, lab, clinical, discussion, studio, work experience, etc.) </a:t>
            </a:r>
          </a:p>
          <a:p>
            <a:pPr marL="457200" lvl="1" indent="-182879">
              <a:lnSpc>
                <a:spcPct val="90000"/>
              </a:lnSpc>
              <a:spcBef>
                <a:spcPts val="400"/>
              </a:spcBef>
              <a:defRPr sz="1800"/>
            </a:pPr>
            <a:r>
              <a:rPr dirty="0"/>
              <a:t>expected ratios of in-class to </a:t>
            </a:r>
            <a:r>
              <a:rPr b="1" dirty="0"/>
              <a:t>outside-of class hours </a:t>
            </a:r>
            <a:r>
              <a:rPr dirty="0"/>
              <a:t>for each type of academic activity </a:t>
            </a:r>
          </a:p>
          <a:p>
            <a:pPr marL="457200" lvl="1" indent="-182879">
              <a:lnSpc>
                <a:spcPct val="90000"/>
              </a:lnSpc>
              <a:spcBef>
                <a:spcPts val="400"/>
              </a:spcBef>
              <a:defRPr sz="1800"/>
            </a:pPr>
            <a:r>
              <a:rPr dirty="0"/>
              <a:t>standards for incremental award of credit</a:t>
            </a:r>
          </a:p>
          <a:p>
            <a:pPr marL="457200" lvl="1" indent="-182879">
              <a:lnSpc>
                <a:spcPct val="90000"/>
              </a:lnSpc>
              <a:spcBef>
                <a:spcPts val="400"/>
              </a:spcBef>
              <a:defRPr sz="1800"/>
            </a:pPr>
            <a:r>
              <a:rPr dirty="0"/>
              <a:t>standard term length (number used to determine divisor in calculation) </a:t>
            </a:r>
          </a:p>
          <a:p>
            <a:pPr marL="457200" lvl="1" indent="-182879">
              <a:lnSpc>
                <a:spcPct val="90000"/>
              </a:lnSpc>
              <a:spcBef>
                <a:spcPts val="400"/>
              </a:spcBef>
              <a:defRPr sz="1800"/>
            </a:pPr>
            <a:r>
              <a:rPr dirty="0"/>
              <a:t>calculation methods for short term and extended term courses </a:t>
            </a:r>
          </a:p>
          <a:p>
            <a:pPr marL="457200" lvl="1" indent="-182879">
              <a:lnSpc>
                <a:spcPct val="90000"/>
              </a:lnSpc>
              <a:spcBef>
                <a:spcPts val="400"/>
              </a:spcBef>
              <a:defRPr sz="1800"/>
            </a:pPr>
            <a:r>
              <a:rPr dirty="0"/>
              <a:t>provisions for monitoring compliance with state and federal regulations related to credit hour calculations</a:t>
            </a:r>
          </a:p>
          <a:p>
            <a:pPr marL="0" indent="0">
              <a:lnSpc>
                <a:spcPct val="90000"/>
              </a:lnSpc>
              <a:buSzTx/>
              <a:buNone/>
              <a:defRPr sz="1400"/>
            </a:pPr>
            <a:endParaRPr dirty="0"/>
          </a:p>
          <a:p>
            <a:pPr marL="0" indent="0">
              <a:lnSpc>
                <a:spcPct val="90000"/>
              </a:lnSpc>
              <a:buSzTx/>
              <a:buNone/>
              <a:defRPr sz="2200" b="1"/>
            </a:pPr>
            <a:r>
              <a:rPr dirty="0"/>
              <a:t>Local policy is an academic and professional matter and should fall under your 10+1 process.</a:t>
            </a:r>
            <a:endParaRPr lang="en-US" dirty="0"/>
          </a:p>
          <a:p>
            <a:pPr marL="0" indent="0">
              <a:lnSpc>
                <a:spcPct val="90000"/>
              </a:lnSpc>
              <a:buSzTx/>
              <a:buNone/>
              <a:defRPr sz="2200" b="1"/>
            </a:pPr>
            <a:endParaRPr lang="en-US" dirty="0"/>
          </a:p>
          <a:p>
            <a:pPr marL="0" indent="0">
              <a:lnSpc>
                <a:spcPct val="90000"/>
              </a:lnSpc>
              <a:buSzTx/>
              <a:buNone/>
              <a:defRPr sz="2200" b="1"/>
            </a:pPr>
            <a:r>
              <a:rPr lang="en-US" dirty="0"/>
              <a:t>If your college has developed a policy that they are willing to share, please send it to </a:t>
            </a:r>
            <a:r>
              <a:rPr lang="en-US" dirty="0">
                <a:hlinkClick r:id="rId2"/>
              </a:rPr>
              <a:t>rutan_craig@asccc.org</a:t>
            </a:r>
            <a:r>
              <a:rPr lang="en-US" dirty="0"/>
              <a:t>.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B926C-B00E-2249-987A-6DD0613B68D5}"/>
              </a:ext>
            </a:extLst>
          </p:cNvPr>
          <p:cNvSpPr>
            <a:spLocks noGrp="1"/>
          </p:cNvSpPr>
          <p:nvPr>
            <p:ph type="title"/>
          </p:nvPr>
        </p:nvSpPr>
        <p:spPr/>
        <p:txBody>
          <a:bodyPr/>
          <a:lstStyle/>
          <a:p>
            <a:r>
              <a:rPr lang="en-US" dirty="0"/>
              <a:t>Other items being discussed</a:t>
            </a:r>
          </a:p>
        </p:txBody>
      </p:sp>
      <p:sp>
        <p:nvSpPr>
          <p:cNvPr id="3" name="Text Placeholder 2">
            <a:extLst>
              <a:ext uri="{FF2B5EF4-FFF2-40B4-BE49-F238E27FC236}">
                <a16:creationId xmlns:a16="http://schemas.microsoft.com/office/drawing/2014/main" id="{940962E2-9072-ED44-B86D-C5AC296BE27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52477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89C7-7CFC-B244-AD31-CF5EED59D75C}"/>
              </a:ext>
            </a:extLst>
          </p:cNvPr>
          <p:cNvSpPr>
            <a:spLocks noGrp="1"/>
          </p:cNvSpPr>
          <p:nvPr>
            <p:ph type="title"/>
          </p:nvPr>
        </p:nvSpPr>
        <p:spPr/>
        <p:txBody>
          <a:bodyPr/>
          <a:lstStyle/>
          <a:p>
            <a:r>
              <a:rPr lang="en-US" dirty="0"/>
              <a:t>Current 5C Discussions</a:t>
            </a:r>
          </a:p>
        </p:txBody>
      </p:sp>
      <p:sp>
        <p:nvSpPr>
          <p:cNvPr id="3" name="Content Placeholder 2">
            <a:extLst>
              <a:ext uri="{FF2B5EF4-FFF2-40B4-BE49-F238E27FC236}">
                <a16:creationId xmlns:a16="http://schemas.microsoft.com/office/drawing/2014/main" id="{3B726D03-1945-A541-9112-3B547CDE5D1B}"/>
              </a:ext>
            </a:extLst>
          </p:cNvPr>
          <p:cNvSpPr>
            <a:spLocks noGrp="1"/>
          </p:cNvSpPr>
          <p:nvPr>
            <p:ph idx="1"/>
          </p:nvPr>
        </p:nvSpPr>
        <p:spPr/>
        <p:txBody>
          <a:bodyPr/>
          <a:lstStyle/>
          <a:p>
            <a:r>
              <a:rPr lang="en-US" dirty="0"/>
              <a:t>Credit and Community Services classes have been discussed for more than four years. An initial legal review indicates that the practice is not legal. 5C has requested more information and what would be required to make it a viable option.</a:t>
            </a:r>
          </a:p>
          <a:p>
            <a:r>
              <a:rPr lang="en-US" dirty="0"/>
              <a:t>Online Catalogs – A formal legal opinion has been requested indicating that colleges are no longer required to create paper catalogs</a:t>
            </a:r>
          </a:p>
          <a:p>
            <a:r>
              <a:rPr lang="en-US" dirty="0"/>
              <a:t>Catalog Rights – With colleges shifting to online catalogs, catalog rights questions have become more common. Discussions on this issue are beginning at 5C.</a:t>
            </a:r>
          </a:p>
        </p:txBody>
      </p:sp>
    </p:spTree>
    <p:extLst>
      <p:ext uri="{BB962C8B-B14F-4D97-AF65-F5344CB8AC3E}">
        <p14:creationId xmlns:p14="http://schemas.microsoft.com/office/powerpoint/2010/main" val="3124102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301E6-A273-D446-AA9A-FC1A98AE5CC2}"/>
              </a:ext>
            </a:extLst>
          </p:cNvPr>
          <p:cNvSpPr>
            <a:spLocks noGrp="1"/>
          </p:cNvSpPr>
          <p:nvPr>
            <p:ph type="title"/>
          </p:nvPr>
        </p:nvSpPr>
        <p:spPr/>
        <p:txBody>
          <a:bodyPr/>
          <a:lstStyle/>
          <a:p>
            <a:r>
              <a:rPr lang="en-US" dirty="0"/>
              <a:t>AB 705</a:t>
            </a:r>
          </a:p>
        </p:txBody>
      </p:sp>
      <p:sp>
        <p:nvSpPr>
          <p:cNvPr id="3" name="Content Placeholder 2">
            <a:extLst>
              <a:ext uri="{FF2B5EF4-FFF2-40B4-BE49-F238E27FC236}">
                <a16:creationId xmlns:a16="http://schemas.microsoft.com/office/drawing/2014/main" id="{5AEAD1D7-D0D3-0440-9434-109D57ACDE31}"/>
              </a:ext>
            </a:extLst>
          </p:cNvPr>
          <p:cNvSpPr>
            <a:spLocks noGrp="1"/>
          </p:cNvSpPr>
          <p:nvPr>
            <p:ph idx="1"/>
          </p:nvPr>
        </p:nvSpPr>
        <p:spPr/>
        <p:txBody>
          <a:bodyPr/>
          <a:lstStyle/>
          <a:p>
            <a:r>
              <a:rPr lang="en-US" dirty="0"/>
              <a:t>AB 705 will not only lead to modifications to local placement policies, but many colleges will need to develop new curriculum.</a:t>
            </a:r>
          </a:p>
          <a:p>
            <a:r>
              <a:rPr lang="en-US" dirty="0"/>
              <a:t>Discussions have begun around corequisite courses and different concurrent support options available to colleges.</a:t>
            </a:r>
          </a:p>
          <a:p>
            <a:r>
              <a:rPr lang="en-US" dirty="0"/>
              <a:t>More information will be available at the Curriculum Regionals (May 18 and 19) and the Curriculum Institute (July 11 - 14).</a:t>
            </a:r>
          </a:p>
        </p:txBody>
      </p:sp>
    </p:spTree>
    <p:extLst>
      <p:ext uri="{BB962C8B-B14F-4D97-AF65-F5344CB8AC3E}">
        <p14:creationId xmlns:p14="http://schemas.microsoft.com/office/powerpoint/2010/main" val="281022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lstStyle/>
          <a:p>
            <a:r>
              <a:rPr lang="en-US" dirty="0"/>
              <a:t>How many of your colleges have experienced issues with COCI?</a:t>
            </a:r>
          </a:p>
          <a:p>
            <a:r>
              <a:rPr lang="en-US" dirty="0"/>
              <a:t>Were your colleges able to get Chancellor’s Office approval for everything that was supposed to be part of your 2018-19 college catalog?</a:t>
            </a:r>
          </a:p>
          <a:p>
            <a:r>
              <a:rPr lang="en-US" dirty="0"/>
              <a:t>Has your college begun looking at new curriculum related to the implementation of AB 705?</a:t>
            </a:r>
          </a:p>
          <a:p>
            <a:r>
              <a:rPr lang="en-US" dirty="0"/>
              <a:t>Are there specific questions that you are hoping to have answered?</a:t>
            </a:r>
          </a:p>
          <a:p>
            <a:endParaRPr lang="en-US" dirty="0"/>
          </a:p>
        </p:txBody>
      </p:sp>
    </p:spTree>
    <p:extLst>
      <p:ext uri="{BB962C8B-B14F-4D97-AF65-F5344CB8AC3E}">
        <p14:creationId xmlns:p14="http://schemas.microsoft.com/office/powerpoint/2010/main" val="1907887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3491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Coming</a:t>
            </a:r>
          </a:p>
        </p:txBody>
      </p:sp>
      <p:sp>
        <p:nvSpPr>
          <p:cNvPr id="3" name="Content Placeholder 2"/>
          <p:cNvSpPr>
            <a:spLocks noGrp="1"/>
          </p:cNvSpPr>
          <p:nvPr>
            <p:ph idx="1"/>
          </p:nvPr>
        </p:nvSpPr>
        <p:spPr/>
        <p:txBody>
          <a:bodyPr/>
          <a:lstStyle/>
          <a:p>
            <a:r>
              <a:rPr lang="en-US" dirty="0"/>
              <a:t>Cheryl </a:t>
            </a:r>
            <a:r>
              <a:rPr lang="en-US" dirty="0" err="1"/>
              <a:t>Aschenbach</a:t>
            </a:r>
            <a:r>
              <a:rPr lang="en-US" dirty="0"/>
              <a:t> </a:t>
            </a:r>
            <a:r>
              <a:rPr lang="mr-IN" dirty="0"/>
              <a:t>–</a:t>
            </a:r>
            <a:r>
              <a:rPr lang="en-US" dirty="0"/>
              <a:t> </a:t>
            </a:r>
            <a:r>
              <a:rPr lang="en-US" dirty="0">
                <a:hlinkClick r:id="rId2"/>
              </a:rPr>
              <a:t>caschenbach@lassencollege.edu</a:t>
            </a:r>
            <a:endParaRPr lang="en-US" dirty="0"/>
          </a:p>
          <a:p>
            <a:pPr marL="0" indent="0">
              <a:buNone/>
            </a:pPr>
            <a:endParaRPr lang="en-US" dirty="0"/>
          </a:p>
          <a:p>
            <a:r>
              <a:rPr lang="en-US" dirty="0"/>
              <a:t>Craig Rutan </a:t>
            </a:r>
            <a:r>
              <a:rPr lang="mr-IN" dirty="0"/>
              <a:t>–</a:t>
            </a:r>
            <a:r>
              <a:rPr lang="en-US" dirty="0"/>
              <a:t> </a:t>
            </a:r>
            <a:r>
              <a:rPr lang="en-US" dirty="0">
                <a:hlinkClick r:id="rId3"/>
              </a:rPr>
              <a:t>rutan_craig@sccollege.edu</a:t>
            </a:r>
            <a:endParaRPr lang="en-US" dirty="0"/>
          </a:p>
          <a:p>
            <a:endParaRPr lang="en-US" dirty="0"/>
          </a:p>
          <a:p>
            <a:r>
              <a:rPr lang="en-US" dirty="0"/>
              <a:t>Eric Wada – </a:t>
            </a:r>
            <a:r>
              <a:rPr lang="en-US" dirty="0">
                <a:hlinkClick r:id="rId4"/>
              </a:rPr>
              <a:t>Eric.Wada@flc.losrios.edu</a:t>
            </a:r>
            <a:endParaRPr lang="en-US"/>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0285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le 3"/>
          <p:cNvSpPr txBox="1">
            <a:spLocks noGrp="1"/>
          </p:cNvSpPr>
          <p:nvPr>
            <p:ph type="title"/>
          </p:nvPr>
        </p:nvSpPr>
        <p:spPr>
          <a:prstGeom prst="rect">
            <a:avLst/>
          </a:prstGeom>
        </p:spPr>
        <p:txBody>
          <a:bodyPr/>
          <a:lstStyle/>
          <a:p>
            <a:r>
              <a:rPr lang="en-US" dirty="0"/>
              <a:t>Possible changes to streamlining</a:t>
            </a:r>
            <a:endParaRPr dirty="0"/>
          </a:p>
        </p:txBody>
      </p:sp>
      <p:sp>
        <p:nvSpPr>
          <p:cNvPr id="174" name="Text Placeholder 4"/>
          <p:cNvSpPr txBox="1">
            <a:spLocks noGrp="1"/>
          </p:cNvSpPr>
          <p:nvPr>
            <p:ph type="body" idx="1"/>
          </p:nvPr>
        </p:nvSpPr>
        <p:spPr>
          <a:prstGeom prst="rect">
            <a:avLst/>
          </a:prstGeom>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
          <p:cNvSpPr txBox="1">
            <a:spLocks noGrp="1"/>
          </p:cNvSpPr>
          <p:nvPr>
            <p:ph type="title"/>
          </p:nvPr>
        </p:nvSpPr>
        <p:spPr>
          <a:prstGeom prst="rect">
            <a:avLst/>
          </a:prstGeom>
        </p:spPr>
        <p:txBody>
          <a:bodyPr/>
          <a:lstStyle/>
          <a:p>
            <a:r>
              <a:rPr lang="en-US" dirty="0"/>
              <a:t>Cooperative Work Experience</a:t>
            </a:r>
            <a:endParaRPr dirty="0"/>
          </a:p>
        </p:txBody>
      </p:sp>
      <p:sp>
        <p:nvSpPr>
          <p:cNvPr id="177" name="Content Placeholder 2"/>
          <p:cNvSpPr txBox="1">
            <a:spLocks noGrp="1"/>
          </p:cNvSpPr>
          <p:nvPr>
            <p:ph idx="1"/>
          </p:nvPr>
        </p:nvSpPr>
        <p:spPr>
          <a:prstGeom prst="rect">
            <a:avLst/>
          </a:prstGeom>
        </p:spPr>
        <p:txBody>
          <a:bodyPr/>
          <a:lstStyle/>
          <a:p>
            <a:r>
              <a:rPr lang="en-US" dirty="0"/>
              <a:t>The Board of Governors approved changes to the title 5 regulations on cooperative work experience</a:t>
            </a:r>
          </a:p>
          <a:p>
            <a:pPr lvl="1"/>
            <a:r>
              <a:rPr lang="en-US" dirty="0"/>
              <a:t>Can use half unit increments</a:t>
            </a:r>
          </a:p>
          <a:p>
            <a:pPr lvl="1"/>
            <a:r>
              <a:rPr lang="en-US" dirty="0"/>
              <a:t>Locally maintain your work experience plan instead of submitting it to the Workforce and Economic Development Division at the Chancellor’s Office</a:t>
            </a:r>
          </a:p>
          <a:p>
            <a:r>
              <a:rPr lang="en-US" dirty="0"/>
              <a:t>Cooperative work experience courses will be added to automated course approval and will be included in the streamlining memo in fall 2018</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prstGeom prst="rect">
            <a:avLst/>
          </a:prstGeom>
        </p:spPr>
        <p:txBody>
          <a:bodyPr/>
          <a:lstStyle/>
          <a:p>
            <a:r>
              <a:rPr lang="en-US" dirty="0"/>
              <a:t>Noncredit</a:t>
            </a:r>
            <a:endParaRPr dirty="0"/>
          </a:p>
        </p:txBody>
      </p:sp>
      <p:sp>
        <p:nvSpPr>
          <p:cNvPr id="180" name="Content Placeholder 2"/>
          <p:cNvSpPr txBox="1">
            <a:spLocks noGrp="1"/>
          </p:cNvSpPr>
          <p:nvPr>
            <p:ph idx="1"/>
          </p:nvPr>
        </p:nvSpPr>
        <p:spPr>
          <a:prstGeom prst="rect">
            <a:avLst/>
          </a:prstGeom>
        </p:spPr>
        <p:txBody>
          <a:bodyPr/>
          <a:lstStyle/>
          <a:p>
            <a:pPr>
              <a:defRPr sz="2200"/>
            </a:pPr>
            <a:r>
              <a:rPr lang="en-US" dirty="0"/>
              <a:t>Noncredit was not included in the initial streamlining efforts</a:t>
            </a:r>
          </a:p>
          <a:p>
            <a:pPr>
              <a:defRPr sz="2200"/>
            </a:pPr>
            <a:r>
              <a:rPr lang="en-US" dirty="0"/>
              <a:t>Discussions about the automated approval of noncredit certificates and mirrored courses has begun</a:t>
            </a:r>
          </a:p>
          <a:p>
            <a:pPr>
              <a:defRPr sz="2200"/>
            </a:pPr>
            <a:r>
              <a:rPr lang="en-US" dirty="0"/>
              <a:t>Discussions and possible regulatory changes are waiting for the Chancellor’s Office Legal Division to evaluate the pertinent sections of education code to determine whether approval can be shifted to local governing boards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prstGeom prst="rect">
            <a:avLst/>
          </a:prstGeom>
        </p:spPr>
        <p:txBody>
          <a:bodyPr>
            <a:normAutofit fontScale="90000"/>
          </a:bodyPr>
          <a:lstStyle/>
          <a:p>
            <a:r>
              <a:rPr lang="en-US" dirty="0"/>
              <a:t>Nonsubstantial Changes to Credit Programs</a:t>
            </a:r>
            <a:endParaRPr dirty="0"/>
          </a:p>
        </p:txBody>
      </p:sp>
      <p:sp>
        <p:nvSpPr>
          <p:cNvPr id="183" name="Content Placeholder 2"/>
          <p:cNvSpPr txBox="1">
            <a:spLocks noGrp="1"/>
          </p:cNvSpPr>
          <p:nvPr>
            <p:ph idx="1"/>
          </p:nvPr>
        </p:nvSpPr>
        <p:spPr>
          <a:prstGeom prst="rect">
            <a:avLst/>
          </a:prstGeom>
        </p:spPr>
        <p:txBody>
          <a:bodyPr/>
          <a:lstStyle/>
          <a:p>
            <a:r>
              <a:rPr lang="en-US" dirty="0"/>
              <a:t>5C has approved a definition of both substantial and nonsubstantial changes to existing credit programs</a:t>
            </a:r>
          </a:p>
          <a:p>
            <a:r>
              <a:rPr lang="en-US" dirty="0"/>
              <a:t>The Chancellor’s Office has agreed to include nonsubstantial changes to credit programs (except ADTs) in next fall’s memo</a:t>
            </a:r>
          </a:p>
          <a:p>
            <a:r>
              <a:rPr lang="en-US" dirty="0"/>
              <a:t>5C has begun discussion about shifting all changes to approved programs (except ADTs) to automated approval</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AA/AS Degrees with Local Program Goal</a:t>
            </a:r>
          </a:p>
        </p:txBody>
      </p:sp>
      <p:sp>
        <p:nvSpPr>
          <p:cNvPr id="3" name="Content Placeholder 2"/>
          <p:cNvSpPr>
            <a:spLocks noGrp="1"/>
          </p:cNvSpPr>
          <p:nvPr>
            <p:ph idx="1"/>
          </p:nvPr>
        </p:nvSpPr>
        <p:spPr/>
        <p:txBody>
          <a:bodyPr>
            <a:normAutofit/>
          </a:bodyPr>
          <a:lstStyle/>
          <a:p>
            <a:r>
              <a:rPr lang="en-US" dirty="0"/>
              <a:t>Most associate degrees will have a program goal of local under the 6</a:t>
            </a:r>
            <a:r>
              <a:rPr lang="en-US" baseline="30000" dirty="0"/>
              <a:t>th</a:t>
            </a:r>
            <a:r>
              <a:rPr lang="en-US" dirty="0"/>
              <a:t> edition of the Program and Course Approval Handbook (PCAH)</a:t>
            </a:r>
          </a:p>
          <a:p>
            <a:r>
              <a:rPr lang="en-US" dirty="0"/>
              <a:t>Preliminary discussions have begun to shift these degrees to automated approval and to maintain the required documentation locally.</a:t>
            </a:r>
          </a:p>
          <a:p>
            <a:r>
              <a:rPr lang="en-US" dirty="0"/>
              <a:t>This might not be part of streamlining until Fall 2020</a:t>
            </a:r>
          </a:p>
        </p:txBody>
      </p:sp>
    </p:spTree>
    <p:extLst>
      <p:ext uri="{BB962C8B-B14F-4D97-AF65-F5344CB8AC3E}">
        <p14:creationId xmlns:p14="http://schemas.microsoft.com/office/powerpoint/2010/main" val="196513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FE196-6ECA-AE4B-8634-02C33D63EC6F}"/>
              </a:ext>
            </a:extLst>
          </p:cNvPr>
          <p:cNvSpPr>
            <a:spLocks noGrp="1"/>
          </p:cNvSpPr>
          <p:nvPr>
            <p:ph type="title"/>
          </p:nvPr>
        </p:nvSpPr>
        <p:spPr/>
        <p:txBody>
          <a:bodyPr/>
          <a:lstStyle/>
          <a:p>
            <a:r>
              <a:rPr lang="en-US" dirty="0"/>
              <a:t>Updates on degrees and certificates</a:t>
            </a:r>
          </a:p>
        </p:txBody>
      </p:sp>
      <p:sp>
        <p:nvSpPr>
          <p:cNvPr id="3" name="Text Placeholder 2">
            <a:extLst>
              <a:ext uri="{FF2B5EF4-FFF2-40B4-BE49-F238E27FC236}">
                <a16:creationId xmlns:a16="http://schemas.microsoft.com/office/drawing/2014/main" id="{B794AB8B-3BBA-2C4B-84E7-63FE08D1B55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6540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28557-D3DD-E344-B27D-00B6A9C848A8}"/>
              </a:ext>
            </a:extLst>
          </p:cNvPr>
          <p:cNvSpPr>
            <a:spLocks noGrp="1"/>
          </p:cNvSpPr>
          <p:nvPr>
            <p:ph type="title"/>
          </p:nvPr>
        </p:nvSpPr>
        <p:spPr/>
        <p:txBody>
          <a:bodyPr/>
          <a:lstStyle/>
          <a:p>
            <a:r>
              <a:rPr lang="en-US" dirty="0"/>
              <a:t>Credit Certificates</a:t>
            </a:r>
          </a:p>
        </p:txBody>
      </p:sp>
      <p:sp>
        <p:nvSpPr>
          <p:cNvPr id="3" name="Content Placeholder 2">
            <a:extLst>
              <a:ext uri="{FF2B5EF4-FFF2-40B4-BE49-F238E27FC236}">
                <a16:creationId xmlns:a16="http://schemas.microsoft.com/office/drawing/2014/main" id="{5775DC67-9579-9348-BD73-001FE68031E8}"/>
              </a:ext>
            </a:extLst>
          </p:cNvPr>
          <p:cNvSpPr>
            <a:spLocks noGrp="1"/>
          </p:cNvSpPr>
          <p:nvPr>
            <p:ph idx="1"/>
          </p:nvPr>
        </p:nvSpPr>
        <p:spPr/>
        <p:txBody>
          <a:bodyPr/>
          <a:lstStyle/>
          <a:p>
            <a:r>
              <a:rPr lang="en-US" dirty="0"/>
              <a:t>Changes to Title 5 §55070 will have a second reading at the May Board of Governors meeting.</a:t>
            </a:r>
          </a:p>
          <a:p>
            <a:r>
              <a:rPr lang="en-US" dirty="0"/>
              <a:t>The revisions include</a:t>
            </a:r>
          </a:p>
          <a:p>
            <a:pPr lvl="1"/>
            <a:r>
              <a:rPr lang="en-US" dirty="0"/>
              <a:t>Lowering the requirement for mandatory submission from 18 units to 16 units</a:t>
            </a:r>
          </a:p>
          <a:p>
            <a:pPr lvl="1"/>
            <a:r>
              <a:rPr lang="en-US" dirty="0"/>
              <a:t>Lowering the minimum threshold for submission from 12 units to 8</a:t>
            </a:r>
          </a:p>
          <a:p>
            <a:r>
              <a:rPr lang="en-US" dirty="0"/>
              <a:t>If your college has certificate programs between 16 and 17.5 units that have not been approved by the Chancellor’s Office, start preparing them for submission now.</a:t>
            </a:r>
          </a:p>
        </p:txBody>
      </p:sp>
    </p:spTree>
    <p:extLst>
      <p:ext uri="{BB962C8B-B14F-4D97-AF65-F5344CB8AC3E}">
        <p14:creationId xmlns:p14="http://schemas.microsoft.com/office/powerpoint/2010/main" val="2897266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Clarity">
  <a:themeElements>
    <a:clrScheme name="Clarity">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183</TotalTime>
  <Words>1034</Words>
  <Application>Microsoft Macintosh PowerPoint</Application>
  <PresentationFormat>On-screen Show (4:3)</PresentationFormat>
  <Paragraphs>89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Mangal</vt:lpstr>
      <vt:lpstr>ASCCC</vt:lpstr>
      <vt:lpstr>Everything new with curriculum</vt:lpstr>
      <vt:lpstr>Introductions</vt:lpstr>
      <vt:lpstr>Possible changes to streamlining</vt:lpstr>
      <vt:lpstr>Cooperative Work Experience</vt:lpstr>
      <vt:lpstr>Noncredit</vt:lpstr>
      <vt:lpstr>Nonsubstantial Changes to Credit Programs</vt:lpstr>
      <vt:lpstr>AA/AS Degrees with Local Program Goal</vt:lpstr>
      <vt:lpstr>Updates on degrees and certificates</vt:lpstr>
      <vt:lpstr>Credit Certificates</vt:lpstr>
      <vt:lpstr>Area of Emphasis AA/AS Degrees</vt:lpstr>
      <vt:lpstr>Social Justice Studies ADTs</vt:lpstr>
      <vt:lpstr>Chancellor’s Office Curriculum Inventory (COCI)</vt:lpstr>
      <vt:lpstr>COCI Still Struggling</vt:lpstr>
      <vt:lpstr>The Queue on Q St. has Returned</vt:lpstr>
      <vt:lpstr>Credit Hour Calculation</vt:lpstr>
      <vt:lpstr>New: Local Governing Board Policy</vt:lpstr>
      <vt:lpstr>Other items being discussed</vt:lpstr>
      <vt:lpstr>Current 5C Discussions</vt:lpstr>
      <vt:lpstr>AB 705</vt:lpstr>
      <vt:lpstr>Questions?</vt:lpstr>
      <vt:lpstr>Thank You for Coming</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curriculum</dc:title>
  <dc:creator>Guleff, Virginia</dc:creator>
  <cp:lastModifiedBy>Microsoft Office User</cp:lastModifiedBy>
  <cp:revision>23</cp:revision>
  <dcterms:modified xsi:type="dcterms:W3CDTF">2018-04-04T16:58:28Z</dcterms:modified>
</cp:coreProperties>
</file>