
<file path=[Content_Types].xml><?xml version="1.0" encoding="utf-8"?>
<Types xmlns="http://schemas.openxmlformats.org/package/2006/content-types">
  <Default Extension="xml" ContentType="application/xml"/>
  <Default Extension="jpg" ContentType="image/pn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bin" ContentType="application/vnd.openxmlformats-officedocument.oleObject"/>
  <Override PartName="/ppt/notesSlides/notesSlide11.xml" ContentType="application/vnd.openxmlformats-officedocument.presentationml.notesSlide+xml"/>
  <Override PartName="/ppt/embeddings/oleObject2.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35"/>
  </p:notesMasterIdLst>
  <p:sldIdLst>
    <p:sldId id="256" r:id="rId2"/>
    <p:sldId id="257" r:id="rId3"/>
    <p:sldId id="279" r:id="rId4"/>
    <p:sldId id="258" r:id="rId5"/>
    <p:sldId id="259" r:id="rId6"/>
    <p:sldId id="260" r:id="rId7"/>
    <p:sldId id="285" r:id="rId8"/>
    <p:sldId id="293" r:id="rId9"/>
    <p:sldId id="282" r:id="rId10"/>
    <p:sldId id="261" r:id="rId11"/>
    <p:sldId id="262" r:id="rId12"/>
    <p:sldId id="283" r:id="rId13"/>
    <p:sldId id="264" r:id="rId14"/>
    <p:sldId id="263" r:id="rId15"/>
    <p:sldId id="286" r:id="rId16"/>
    <p:sldId id="265" r:id="rId17"/>
    <p:sldId id="266" r:id="rId18"/>
    <p:sldId id="267" r:id="rId19"/>
    <p:sldId id="268" r:id="rId20"/>
    <p:sldId id="269" r:id="rId21"/>
    <p:sldId id="270" r:id="rId22"/>
    <p:sldId id="277" r:id="rId23"/>
    <p:sldId id="287" r:id="rId24"/>
    <p:sldId id="271" r:id="rId25"/>
    <p:sldId id="272" r:id="rId26"/>
    <p:sldId id="276" r:id="rId27"/>
    <p:sldId id="288" r:id="rId28"/>
    <p:sldId id="289" r:id="rId29"/>
    <p:sldId id="290" r:id="rId30"/>
    <p:sldId id="291" r:id="rId31"/>
    <p:sldId id="274" r:id="rId32"/>
    <p:sldId id="273" r:id="rId33"/>
    <p:sldId id="27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1276E-FFE9-4746-9750-F8590E650ADD}" type="datetimeFigureOut">
              <a:rPr lang="en-US" smtClean="0"/>
              <a:pPr/>
              <a:t>7/6/15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5FCBE-A2FF-2F45-9764-821F51C1734D}" type="slidenum">
              <a:rPr lang="en-US" smtClean="0"/>
              <a:pPr/>
              <a:t>‹#›</a:t>
            </a:fld>
            <a:endParaRPr lang="en-US"/>
          </a:p>
        </p:txBody>
      </p:sp>
    </p:spTree>
    <p:extLst>
      <p:ext uri="{BB962C8B-B14F-4D97-AF65-F5344CB8AC3E}">
        <p14:creationId xmlns:p14="http://schemas.microsoft.com/office/powerpoint/2010/main" val="2374254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a:t>
            </a:fld>
            <a:endParaRPr lang="en-US"/>
          </a:p>
        </p:txBody>
      </p:sp>
    </p:spTree>
    <p:extLst>
      <p:ext uri="{BB962C8B-B14F-4D97-AF65-F5344CB8AC3E}">
        <p14:creationId xmlns:p14="http://schemas.microsoft.com/office/powerpoint/2010/main" val="3048201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16</a:t>
            </a:fld>
            <a:endParaRPr lang="en-US"/>
          </a:p>
        </p:txBody>
      </p:sp>
    </p:spTree>
    <p:extLst>
      <p:ext uri="{BB962C8B-B14F-4D97-AF65-F5344CB8AC3E}">
        <p14:creationId xmlns:p14="http://schemas.microsoft.com/office/powerpoint/2010/main" val="528106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17</a:t>
            </a:fld>
            <a:endParaRPr lang="en-US"/>
          </a:p>
        </p:txBody>
      </p:sp>
    </p:spTree>
    <p:extLst>
      <p:ext uri="{BB962C8B-B14F-4D97-AF65-F5344CB8AC3E}">
        <p14:creationId xmlns:p14="http://schemas.microsoft.com/office/powerpoint/2010/main" val="4030379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18</a:t>
            </a:fld>
            <a:endParaRPr lang="en-US"/>
          </a:p>
        </p:txBody>
      </p:sp>
    </p:spTree>
    <p:extLst>
      <p:ext uri="{BB962C8B-B14F-4D97-AF65-F5344CB8AC3E}">
        <p14:creationId xmlns:p14="http://schemas.microsoft.com/office/powerpoint/2010/main" val="149296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19</a:t>
            </a:fld>
            <a:endParaRPr lang="en-US"/>
          </a:p>
        </p:txBody>
      </p:sp>
    </p:spTree>
    <p:extLst>
      <p:ext uri="{BB962C8B-B14F-4D97-AF65-F5344CB8AC3E}">
        <p14:creationId xmlns:p14="http://schemas.microsoft.com/office/powerpoint/2010/main" val="1236485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20</a:t>
            </a:fld>
            <a:endParaRPr lang="en-US"/>
          </a:p>
        </p:txBody>
      </p:sp>
    </p:spTree>
    <p:extLst>
      <p:ext uri="{BB962C8B-B14F-4D97-AF65-F5344CB8AC3E}">
        <p14:creationId xmlns:p14="http://schemas.microsoft.com/office/powerpoint/2010/main" val="367100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21</a:t>
            </a:fld>
            <a:endParaRPr lang="en-US"/>
          </a:p>
        </p:txBody>
      </p:sp>
    </p:spTree>
    <p:extLst>
      <p:ext uri="{BB962C8B-B14F-4D97-AF65-F5344CB8AC3E}">
        <p14:creationId xmlns:p14="http://schemas.microsoft.com/office/powerpoint/2010/main" val="554440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24</a:t>
            </a:fld>
            <a:endParaRPr lang="en-US"/>
          </a:p>
        </p:txBody>
      </p:sp>
    </p:spTree>
    <p:extLst>
      <p:ext uri="{BB962C8B-B14F-4D97-AF65-F5344CB8AC3E}">
        <p14:creationId xmlns:p14="http://schemas.microsoft.com/office/powerpoint/2010/main" val="1550973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25</a:t>
            </a:fld>
            <a:endParaRPr lang="en-US"/>
          </a:p>
        </p:txBody>
      </p:sp>
    </p:spTree>
    <p:extLst>
      <p:ext uri="{BB962C8B-B14F-4D97-AF65-F5344CB8AC3E}">
        <p14:creationId xmlns:p14="http://schemas.microsoft.com/office/powerpoint/2010/main" val="2237634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26</a:t>
            </a:fld>
            <a:endParaRPr lang="en-US"/>
          </a:p>
        </p:txBody>
      </p:sp>
    </p:spTree>
    <p:extLst>
      <p:ext uri="{BB962C8B-B14F-4D97-AF65-F5344CB8AC3E}">
        <p14:creationId xmlns:p14="http://schemas.microsoft.com/office/powerpoint/2010/main" val="1603251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31</a:t>
            </a:fld>
            <a:endParaRPr lang="en-US"/>
          </a:p>
        </p:txBody>
      </p:sp>
    </p:spTree>
    <p:extLst>
      <p:ext uri="{BB962C8B-B14F-4D97-AF65-F5344CB8AC3E}">
        <p14:creationId xmlns:p14="http://schemas.microsoft.com/office/powerpoint/2010/main" val="240453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2</a:t>
            </a:fld>
            <a:endParaRPr lang="en-US"/>
          </a:p>
        </p:txBody>
      </p:sp>
    </p:spTree>
    <p:extLst>
      <p:ext uri="{BB962C8B-B14F-4D97-AF65-F5344CB8AC3E}">
        <p14:creationId xmlns:p14="http://schemas.microsoft.com/office/powerpoint/2010/main" val="4168704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32</a:t>
            </a:fld>
            <a:endParaRPr lang="en-US"/>
          </a:p>
        </p:txBody>
      </p:sp>
    </p:spTree>
    <p:extLst>
      <p:ext uri="{BB962C8B-B14F-4D97-AF65-F5344CB8AC3E}">
        <p14:creationId xmlns:p14="http://schemas.microsoft.com/office/powerpoint/2010/main" val="758721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33</a:t>
            </a:fld>
            <a:endParaRPr lang="en-US"/>
          </a:p>
        </p:txBody>
      </p:sp>
    </p:spTree>
    <p:extLst>
      <p:ext uri="{BB962C8B-B14F-4D97-AF65-F5344CB8AC3E}">
        <p14:creationId xmlns:p14="http://schemas.microsoft.com/office/powerpoint/2010/main" val="394152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4</a:t>
            </a:fld>
            <a:endParaRPr lang="en-US"/>
          </a:p>
        </p:txBody>
      </p:sp>
    </p:spTree>
    <p:extLst>
      <p:ext uri="{BB962C8B-B14F-4D97-AF65-F5344CB8AC3E}">
        <p14:creationId xmlns:p14="http://schemas.microsoft.com/office/powerpoint/2010/main" val="408442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5</a:t>
            </a:fld>
            <a:endParaRPr lang="en-US"/>
          </a:p>
        </p:txBody>
      </p:sp>
    </p:spTree>
    <p:extLst>
      <p:ext uri="{BB962C8B-B14F-4D97-AF65-F5344CB8AC3E}">
        <p14:creationId xmlns:p14="http://schemas.microsoft.com/office/powerpoint/2010/main" val="831252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6</a:t>
            </a:fld>
            <a:endParaRPr lang="en-US"/>
          </a:p>
        </p:txBody>
      </p:sp>
    </p:spTree>
    <p:extLst>
      <p:ext uri="{BB962C8B-B14F-4D97-AF65-F5344CB8AC3E}">
        <p14:creationId xmlns:p14="http://schemas.microsoft.com/office/powerpoint/2010/main" val="82829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10</a:t>
            </a:fld>
            <a:endParaRPr lang="en-US"/>
          </a:p>
        </p:txBody>
      </p:sp>
    </p:spTree>
    <p:extLst>
      <p:ext uri="{BB962C8B-B14F-4D97-AF65-F5344CB8AC3E}">
        <p14:creationId xmlns:p14="http://schemas.microsoft.com/office/powerpoint/2010/main" val="536792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11</a:t>
            </a:fld>
            <a:endParaRPr lang="en-US"/>
          </a:p>
        </p:txBody>
      </p:sp>
    </p:spTree>
    <p:extLst>
      <p:ext uri="{BB962C8B-B14F-4D97-AF65-F5344CB8AC3E}">
        <p14:creationId xmlns:p14="http://schemas.microsoft.com/office/powerpoint/2010/main" val="119781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13</a:t>
            </a:fld>
            <a:endParaRPr lang="en-US"/>
          </a:p>
        </p:txBody>
      </p:sp>
    </p:spTree>
    <p:extLst>
      <p:ext uri="{BB962C8B-B14F-4D97-AF65-F5344CB8AC3E}">
        <p14:creationId xmlns:p14="http://schemas.microsoft.com/office/powerpoint/2010/main" val="211568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5FCBE-A2FF-2F45-9764-821F51C1734D}" type="slidenum">
              <a:rPr lang="en-US" smtClean="0"/>
              <a:pPr/>
              <a:t>14</a:t>
            </a:fld>
            <a:endParaRPr lang="en-US"/>
          </a:p>
        </p:txBody>
      </p:sp>
    </p:spTree>
    <p:extLst>
      <p:ext uri="{BB962C8B-B14F-4D97-AF65-F5344CB8AC3E}">
        <p14:creationId xmlns:p14="http://schemas.microsoft.com/office/powerpoint/2010/main" val="3750183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0" y="3914012"/>
            <a:ext cx="6400800" cy="1752600"/>
          </a:xfrm>
        </p:spPr>
        <p:txBody>
          <a:bodyPr/>
          <a:lstStyle>
            <a:lvl1pPr marL="0" indent="0" algn="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FAA508-F0CD-46EA-95FB-26B559A0B5D9}" type="datetimeFigureOut">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51989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AA508-F0CD-46EA-95FB-26B559A0B5D9}" type="datetimeFigureOut">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155463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AA508-F0CD-46EA-95FB-26B559A0B5D9}" type="datetimeFigureOut">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3195654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AA508-F0CD-46EA-95FB-26B559A0B5D9}" type="datetimeFigureOut">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343037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375178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FAA508-F0CD-46EA-95FB-26B559A0B5D9}" type="datetimeFigureOut">
              <a:rPr lang="en-US" smtClean="0"/>
              <a:pPr/>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118777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FAA508-F0CD-46EA-95FB-26B559A0B5D9}" type="datetimeFigureOut">
              <a:rPr lang="en-US" smtClean="0"/>
              <a:pPr/>
              <a:t>7/6/15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241491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AA508-F0CD-46EA-95FB-26B559A0B5D9}" type="datetimeFigureOut">
              <a:rPr lang="en-US" smtClean="0"/>
              <a:pPr/>
              <a:t>7/6/15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128734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pPr/>
              <a:t>7/6/15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400894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AA508-F0CD-46EA-95FB-26B559A0B5D9}" type="datetimeFigureOut">
              <a:rPr lang="en-US" smtClean="0"/>
              <a:pPr/>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80640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AA508-F0CD-46EA-95FB-26B559A0B5D9}" type="datetimeFigureOut">
              <a:rPr lang="en-US" smtClean="0"/>
              <a:pPr/>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10139913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AA508-F0CD-46EA-95FB-26B559A0B5D9}" type="datetimeFigureOut">
              <a:rPr lang="en-US" smtClean="0"/>
              <a:pPr/>
              <a:t>7/6/15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22907-8A9D-4F6B-98F6-913902AD56B5}" type="slidenum">
              <a:rPr lang="en-US" smtClean="0"/>
              <a:pPr/>
              <a:t>‹#›</a:t>
            </a:fld>
            <a:endParaRPr lang="en-US"/>
          </a:p>
        </p:txBody>
      </p:sp>
    </p:spTree>
    <p:extLst>
      <p:ext uri="{BB962C8B-B14F-4D97-AF65-F5344CB8AC3E}">
        <p14:creationId xmlns:p14="http://schemas.microsoft.com/office/powerpoint/2010/main" val="480613620"/>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2.bin"/><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4" Type="http://schemas.openxmlformats.org/officeDocument/2006/relationships/hyperlink" Target="mailto:eshearer@napavalley.edu"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42617"/>
            <a:ext cx="8915400" cy="2700431"/>
          </a:xfrm>
        </p:spPr>
        <p:txBody>
          <a:bodyPr/>
          <a:lstStyle/>
          <a:p>
            <a:r>
              <a:rPr lang="en-US" b="1" dirty="0"/>
              <a:t>Demystifying the Relationship Between Units and Hours</a:t>
            </a:r>
            <a:endParaRPr lang="en-US" dirty="0"/>
          </a:p>
        </p:txBody>
      </p:sp>
      <p:sp>
        <p:nvSpPr>
          <p:cNvPr id="3" name="Subtitle 2"/>
          <p:cNvSpPr>
            <a:spLocks noGrp="1"/>
          </p:cNvSpPr>
          <p:nvPr>
            <p:ph type="subTitle" idx="1"/>
          </p:nvPr>
        </p:nvSpPr>
        <p:spPr>
          <a:xfrm>
            <a:off x="914400" y="4987540"/>
            <a:ext cx="8001000" cy="1428750"/>
          </a:xfrm>
        </p:spPr>
        <p:txBody>
          <a:bodyPr>
            <a:normAutofit fontScale="70000" lnSpcReduction="20000"/>
          </a:bodyPr>
          <a:lstStyle/>
          <a:p>
            <a:pPr algn="r"/>
            <a:r>
              <a:rPr lang="en-US" dirty="0">
                <a:solidFill>
                  <a:srgbClr val="000000"/>
                </a:solidFill>
              </a:rPr>
              <a:t>Craig Rutan, </a:t>
            </a:r>
            <a:r>
              <a:rPr lang="en-US" dirty="0" smtClean="0">
                <a:solidFill>
                  <a:srgbClr val="000000"/>
                </a:solidFill>
              </a:rPr>
              <a:t>Santiago </a:t>
            </a:r>
            <a:r>
              <a:rPr lang="en-US" dirty="0">
                <a:solidFill>
                  <a:srgbClr val="000000"/>
                </a:solidFill>
              </a:rPr>
              <a:t>Canyon College</a:t>
            </a:r>
          </a:p>
          <a:p>
            <a:pPr algn="r"/>
            <a:r>
              <a:rPr lang="en-US" dirty="0">
                <a:solidFill>
                  <a:srgbClr val="000000"/>
                </a:solidFill>
              </a:rPr>
              <a:t>Erik Shearer, Napa Valley College</a:t>
            </a:r>
          </a:p>
          <a:p>
            <a:pPr algn="r"/>
            <a:endParaRPr lang="en-US" dirty="0" smtClean="0">
              <a:solidFill>
                <a:srgbClr val="000000"/>
              </a:solidFill>
            </a:endParaRPr>
          </a:p>
          <a:p>
            <a:pPr algn="r"/>
            <a:r>
              <a:rPr lang="en-US" b="1" dirty="0" smtClean="0">
                <a:solidFill>
                  <a:srgbClr val="000000"/>
                </a:solidFill>
              </a:rPr>
              <a:t>2015 ASCCC Curriculum Institute</a:t>
            </a:r>
            <a:endParaRPr lang="en-US" b="1" dirty="0">
              <a:solidFill>
                <a:srgbClr val="000000"/>
              </a:solidFill>
            </a:endParaRPr>
          </a:p>
        </p:txBody>
      </p:sp>
    </p:spTree>
    <p:extLst>
      <p:ext uri="{BB962C8B-B14F-4D97-AF65-F5344CB8AC3E}">
        <p14:creationId xmlns:p14="http://schemas.microsoft.com/office/powerpoint/2010/main" val="40935892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6017"/>
          </a:xfrm>
        </p:spPr>
        <p:txBody>
          <a:bodyPr>
            <a:normAutofit fontScale="90000"/>
          </a:bodyPr>
          <a:lstStyle/>
          <a:p>
            <a:r>
              <a:rPr lang="en-US" dirty="0" smtClean="0"/>
              <a:t>Local Policy</a:t>
            </a:r>
            <a:endParaRPr lang="en-US" dirty="0"/>
          </a:p>
        </p:txBody>
      </p:sp>
      <p:sp>
        <p:nvSpPr>
          <p:cNvPr id="3" name="Content Placeholder 2"/>
          <p:cNvSpPr>
            <a:spLocks noGrp="1"/>
          </p:cNvSpPr>
          <p:nvPr>
            <p:ph idx="1"/>
          </p:nvPr>
        </p:nvSpPr>
        <p:spPr>
          <a:xfrm>
            <a:off x="457199" y="1214702"/>
            <a:ext cx="8415287" cy="4911462"/>
          </a:xfrm>
        </p:spPr>
        <p:txBody>
          <a:bodyPr>
            <a:normAutofit/>
          </a:bodyPr>
          <a:lstStyle/>
          <a:p>
            <a:r>
              <a:rPr lang="en-US" dirty="0" smtClean="0"/>
              <a:t>Each College/District must develop a policy on how they assign units that is consistent with Title 5, the PCAH, and federal regulations</a:t>
            </a:r>
          </a:p>
          <a:p>
            <a:r>
              <a:rPr lang="en-US" b="1" dirty="0" smtClean="0"/>
              <a:t>Note: </a:t>
            </a:r>
            <a:r>
              <a:rPr lang="en-US" dirty="0" smtClean="0"/>
              <a:t>The suggestions and calculations given in this presentation are consistent with regulations, but they may not be consistent with your local policy. Make sure you review your local policy and modify the examples to fit your college.</a:t>
            </a:r>
            <a:endParaRPr lang="en-US" b="1" dirty="0"/>
          </a:p>
        </p:txBody>
      </p:sp>
    </p:spTree>
    <p:extLst>
      <p:ext uri="{BB962C8B-B14F-4D97-AF65-F5344CB8AC3E}">
        <p14:creationId xmlns:p14="http://schemas.microsoft.com/office/powerpoint/2010/main" val="7779274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4849"/>
          </a:xfrm>
        </p:spPr>
        <p:txBody>
          <a:bodyPr/>
          <a:lstStyle/>
          <a:p>
            <a:r>
              <a:rPr lang="en-US" dirty="0" smtClean="0"/>
              <a:t>Total Student Learning Hours</a:t>
            </a:r>
            <a:endParaRPr lang="en-US" dirty="0"/>
          </a:p>
        </p:txBody>
      </p:sp>
      <p:sp>
        <p:nvSpPr>
          <p:cNvPr id="3" name="Content Placeholder 2"/>
          <p:cNvSpPr>
            <a:spLocks noGrp="1"/>
          </p:cNvSpPr>
          <p:nvPr>
            <p:ph idx="1"/>
          </p:nvPr>
        </p:nvSpPr>
        <p:spPr>
          <a:xfrm>
            <a:off x="457200" y="1325128"/>
            <a:ext cx="8229600" cy="4801035"/>
          </a:xfrm>
        </p:spPr>
        <p:txBody>
          <a:bodyPr>
            <a:normAutofit fontScale="92500" lnSpcReduction="20000"/>
          </a:bodyPr>
          <a:lstStyle/>
          <a:p>
            <a:r>
              <a:rPr lang="en-US" dirty="0" smtClean="0"/>
              <a:t>1 Unit of college credit is granted for 48 – 54 student learning hours (48 hours is based on 16 weeks at 3 hours per week, 54 hours is based on 18 weeks at 3 hours per week).</a:t>
            </a:r>
          </a:p>
          <a:p>
            <a:pPr marL="0" indent="0">
              <a:buNone/>
            </a:pPr>
            <a:endParaRPr lang="en-US" dirty="0" smtClean="0"/>
          </a:p>
          <a:p>
            <a:r>
              <a:rPr lang="en-US" dirty="0" smtClean="0"/>
              <a:t>Total student learning hours include both contact hours and outside-of-class hours (homework).  </a:t>
            </a:r>
          </a:p>
          <a:p>
            <a:pPr marL="0" indent="0">
              <a:buNone/>
            </a:pPr>
            <a:endParaRPr lang="en-US" dirty="0" smtClean="0"/>
          </a:p>
          <a:p>
            <a:r>
              <a:rPr lang="en-US" b="1" dirty="0" smtClean="0"/>
              <a:t>Colleges can only collect apportionment for work completed in the classroom (contact hours).</a:t>
            </a:r>
            <a:endParaRPr lang="en-US" b="1" dirty="0"/>
          </a:p>
        </p:txBody>
      </p:sp>
    </p:spTree>
    <p:extLst>
      <p:ext uri="{BB962C8B-B14F-4D97-AF65-F5344CB8AC3E}">
        <p14:creationId xmlns:p14="http://schemas.microsoft.com/office/powerpoint/2010/main" val="22397951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Student Learning Hours vs. Contact Hours</a:t>
            </a:r>
            <a:endParaRPr lang="en-US" dirty="0"/>
          </a:p>
        </p:txBody>
      </p:sp>
      <p:sp>
        <p:nvSpPr>
          <p:cNvPr id="3" name="Content Placeholder 2"/>
          <p:cNvSpPr>
            <a:spLocks noGrp="1"/>
          </p:cNvSpPr>
          <p:nvPr>
            <p:ph idx="1"/>
          </p:nvPr>
        </p:nvSpPr>
        <p:spPr>
          <a:xfrm>
            <a:off x="220298" y="1529039"/>
            <a:ext cx="8578676" cy="5118394"/>
          </a:xfrm>
        </p:spPr>
        <p:txBody>
          <a:bodyPr>
            <a:noAutofit/>
          </a:bodyPr>
          <a:lstStyle/>
          <a:p>
            <a:pPr marL="0" indent="0">
              <a:buNone/>
            </a:pPr>
            <a:r>
              <a:rPr lang="en-US" sz="2400" dirty="0" smtClean="0"/>
              <a:t>Contact Hours:</a:t>
            </a:r>
          </a:p>
          <a:p>
            <a:r>
              <a:rPr lang="en-US" sz="2400" dirty="0" smtClean="0"/>
              <a:t>Term used to describe student hours spent under the direct supervision of an instructor in lecture, lab, activity, or other.   </a:t>
            </a:r>
          </a:p>
          <a:p>
            <a:r>
              <a:rPr lang="en-US" sz="2400" dirty="0" smtClean="0"/>
              <a:t>Required on COR by Title 5</a:t>
            </a:r>
          </a:p>
          <a:p>
            <a:r>
              <a:rPr lang="en-US" sz="2400" dirty="0" smtClean="0"/>
              <a:t>Hours as listed in the college catalog.</a:t>
            </a:r>
          </a:p>
          <a:p>
            <a:r>
              <a:rPr lang="en-US" sz="2400" dirty="0" smtClean="0"/>
              <a:t>Basis for faculty load and scheduling calculations.    </a:t>
            </a:r>
          </a:p>
          <a:p>
            <a:pPr marL="0" indent="0">
              <a:buNone/>
            </a:pPr>
            <a:endParaRPr lang="en-US" sz="2400" dirty="0" smtClean="0"/>
          </a:p>
          <a:p>
            <a:pPr marL="0" indent="0">
              <a:buNone/>
            </a:pPr>
            <a:r>
              <a:rPr lang="en-US" sz="2400" dirty="0" smtClean="0"/>
              <a:t>Student Learning Hours</a:t>
            </a:r>
          </a:p>
          <a:p>
            <a:r>
              <a:rPr lang="en-US" sz="2400" dirty="0" smtClean="0"/>
              <a:t>Total of all in-class and out-of-class time a student spends on learning.  Includes lecture, lab, activity, other, and homework. </a:t>
            </a:r>
          </a:p>
          <a:p>
            <a:r>
              <a:rPr lang="en-US" sz="2400" dirty="0" smtClean="0"/>
              <a:t>Hours used for Unit calculations in Title 5</a:t>
            </a:r>
          </a:p>
        </p:txBody>
      </p:sp>
    </p:spTree>
    <p:extLst>
      <p:ext uri="{BB962C8B-B14F-4D97-AF65-F5344CB8AC3E}">
        <p14:creationId xmlns:p14="http://schemas.microsoft.com/office/powerpoint/2010/main" val="20273497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8040"/>
          </a:xfrm>
        </p:spPr>
        <p:txBody>
          <a:bodyPr>
            <a:normAutofit/>
          </a:bodyPr>
          <a:lstStyle/>
          <a:p>
            <a:r>
              <a:rPr lang="en-US" dirty="0" smtClean="0"/>
              <a:t>Basics for Curriculum Committees</a:t>
            </a:r>
            <a:endParaRPr lang="en-US" dirty="0"/>
          </a:p>
        </p:txBody>
      </p:sp>
      <p:sp>
        <p:nvSpPr>
          <p:cNvPr id="3" name="Content Placeholder 2"/>
          <p:cNvSpPr>
            <a:spLocks noGrp="1"/>
          </p:cNvSpPr>
          <p:nvPr>
            <p:ph idx="1"/>
          </p:nvPr>
        </p:nvSpPr>
        <p:spPr>
          <a:xfrm>
            <a:off x="457200" y="1251510"/>
            <a:ext cx="8229600" cy="5116469"/>
          </a:xfrm>
        </p:spPr>
        <p:txBody>
          <a:bodyPr>
            <a:normAutofit fontScale="85000" lnSpcReduction="20000"/>
          </a:bodyPr>
          <a:lstStyle/>
          <a:p>
            <a:r>
              <a:rPr lang="en-US" dirty="0" smtClean="0"/>
              <a:t>For </a:t>
            </a:r>
            <a:r>
              <a:rPr lang="en-US" dirty="0"/>
              <a:t>Curriculum, calculations of units are based on total “student learning hours,” which includes all in-class and out-of-class work. </a:t>
            </a:r>
          </a:p>
          <a:p>
            <a:r>
              <a:rPr lang="en-US" dirty="0" smtClean="0"/>
              <a:t>Hours </a:t>
            </a:r>
            <a:r>
              <a:rPr lang="en-US" dirty="0"/>
              <a:t>recorded on the Course Outline of Record (COR) represent the </a:t>
            </a:r>
            <a:r>
              <a:rPr lang="en-US" i="1" dirty="0"/>
              <a:t>maximum </a:t>
            </a:r>
            <a:r>
              <a:rPr lang="en-US" dirty="0"/>
              <a:t>potential hours for a course. Actual hours for a given section vary based on calendars and scheduling. </a:t>
            </a:r>
          </a:p>
          <a:p>
            <a:r>
              <a:rPr lang="en-US" dirty="0" smtClean="0"/>
              <a:t>The CCCCO recommends that hour </a:t>
            </a:r>
            <a:r>
              <a:rPr lang="en-US" dirty="0"/>
              <a:t>to unit calculations for CORs should be based on 18 week semesters, even when a local college uses a 15, 16, or 17-weeek calendar. </a:t>
            </a:r>
          </a:p>
          <a:p>
            <a:r>
              <a:rPr lang="en-US" dirty="0" smtClean="0"/>
              <a:t>Course </a:t>
            </a:r>
            <a:r>
              <a:rPr lang="en-US" dirty="0"/>
              <a:t>Outlines of Record should record total hours for each instructional category and total student learning hours. </a:t>
            </a:r>
          </a:p>
          <a:p>
            <a:endParaRPr lang="en-US" dirty="0"/>
          </a:p>
        </p:txBody>
      </p:sp>
    </p:spTree>
    <p:extLst>
      <p:ext uri="{BB962C8B-B14F-4D97-AF65-F5344CB8AC3E}">
        <p14:creationId xmlns:p14="http://schemas.microsoft.com/office/powerpoint/2010/main" val="11631669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827"/>
          </a:xfrm>
        </p:spPr>
        <p:txBody>
          <a:bodyPr/>
          <a:lstStyle/>
          <a:p>
            <a:r>
              <a:rPr lang="en-US" dirty="0" smtClean="0"/>
              <a:t>Lecture, Laboratory, Activity, etc.</a:t>
            </a:r>
            <a:endParaRPr lang="en-US" dirty="0"/>
          </a:p>
        </p:txBody>
      </p:sp>
      <p:sp>
        <p:nvSpPr>
          <p:cNvPr id="3" name="Content Placeholder 2"/>
          <p:cNvSpPr>
            <a:spLocks noGrp="1"/>
          </p:cNvSpPr>
          <p:nvPr>
            <p:ph idx="1"/>
          </p:nvPr>
        </p:nvSpPr>
        <p:spPr>
          <a:xfrm>
            <a:off x="457200" y="1233106"/>
            <a:ext cx="8229600" cy="5079659"/>
          </a:xfrm>
        </p:spPr>
        <p:txBody>
          <a:bodyPr>
            <a:normAutofit fontScale="92500"/>
          </a:bodyPr>
          <a:lstStyle/>
          <a:p>
            <a:r>
              <a:rPr lang="en-US" dirty="0" smtClean="0"/>
              <a:t>For lecture courses, it is assumed that students will complete a minimum of 2 hours of outside assignments for every hour they spend in class</a:t>
            </a:r>
          </a:p>
          <a:p>
            <a:r>
              <a:rPr lang="en-US" dirty="0" smtClean="0"/>
              <a:t>For laboratory courses, it is </a:t>
            </a:r>
            <a:r>
              <a:rPr lang="en-US" dirty="0" smtClean="0"/>
              <a:t>usually assumed </a:t>
            </a:r>
            <a:r>
              <a:rPr lang="en-US" dirty="0" smtClean="0"/>
              <a:t>that students will complete all of their work during in class hours</a:t>
            </a:r>
          </a:p>
          <a:p>
            <a:r>
              <a:rPr lang="en-US" dirty="0" smtClean="0"/>
              <a:t>For </a:t>
            </a:r>
            <a:r>
              <a:rPr lang="en-US" dirty="0" smtClean="0"/>
              <a:t>laboratory with homework, </a:t>
            </a:r>
            <a:r>
              <a:rPr lang="en-US" dirty="0" smtClean="0"/>
              <a:t>activity </a:t>
            </a:r>
            <a:r>
              <a:rPr lang="en-US" dirty="0" smtClean="0"/>
              <a:t>w</a:t>
            </a:r>
            <a:r>
              <a:rPr lang="en-US" dirty="0" smtClean="0"/>
              <a:t>ith h</a:t>
            </a:r>
            <a:r>
              <a:rPr lang="en-US" dirty="0" smtClean="0"/>
              <a:t>omework</a:t>
            </a:r>
            <a:r>
              <a:rPr lang="en-US" dirty="0" smtClean="0"/>
              <a:t>, or other categories, it is assumed that students will complete some hours outside of class, but not as many as traditional lecture.  </a:t>
            </a:r>
            <a:endParaRPr lang="en-US" dirty="0"/>
          </a:p>
        </p:txBody>
      </p:sp>
    </p:spTree>
    <p:extLst>
      <p:ext uri="{BB962C8B-B14F-4D97-AF65-F5344CB8AC3E}">
        <p14:creationId xmlns:p14="http://schemas.microsoft.com/office/powerpoint/2010/main" val="40636067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III.  Standard Formula and Sample Calculations</a:t>
            </a:r>
            <a:endParaRPr lang="en-US" dirty="0"/>
          </a:p>
        </p:txBody>
      </p:sp>
    </p:spTree>
    <p:extLst>
      <p:ext uri="{BB962C8B-B14F-4D97-AF65-F5344CB8AC3E}">
        <p14:creationId xmlns:p14="http://schemas.microsoft.com/office/powerpoint/2010/main" val="1889453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Formula for Calculating </a:t>
            </a:r>
            <a:r>
              <a:rPr lang="en-US" dirty="0"/>
              <a:t>U</a:t>
            </a:r>
            <a:r>
              <a:rPr lang="en-US" dirty="0" smtClean="0"/>
              <a:t>nits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mj-lt"/>
              </a:rPr>
              <a:t>To </a:t>
            </a:r>
            <a:r>
              <a:rPr lang="en-US" dirty="0">
                <a:latin typeface="+mj-lt"/>
              </a:rPr>
              <a:t>Calculate Units </a:t>
            </a:r>
            <a:r>
              <a:rPr lang="en-US" dirty="0" smtClean="0">
                <a:latin typeface="+mj-lt"/>
              </a:rPr>
              <a:t>:</a:t>
            </a:r>
            <a:endParaRPr lang="en-US" dirty="0">
              <a:latin typeface="+mj-lt"/>
            </a:endParaRPr>
          </a:p>
          <a:p>
            <a:pPr marL="0" indent="0">
              <a:buNone/>
            </a:pPr>
            <a:endParaRPr lang="en-US" dirty="0" smtClean="0">
              <a:latin typeface="+mj-lt"/>
            </a:endParaRPr>
          </a:p>
          <a:p>
            <a:pPr marL="0" indent="0">
              <a:buNone/>
            </a:pPr>
            <a:endParaRPr lang="en-US" dirty="0">
              <a:latin typeface="+mj-lt"/>
            </a:endParaRPr>
          </a:p>
          <a:p>
            <a:pPr marL="0" indent="0">
              <a:buNone/>
            </a:pPr>
            <a:endParaRPr lang="en-US" dirty="0" smtClean="0">
              <a:latin typeface="+mj-lt"/>
            </a:endParaRPr>
          </a:p>
          <a:p>
            <a:pPr marL="0" indent="0">
              <a:buNone/>
            </a:pPr>
            <a:r>
              <a:rPr lang="en-US" dirty="0" smtClean="0">
                <a:latin typeface="+mj-lt"/>
              </a:rPr>
              <a:t>*</a:t>
            </a:r>
            <a:r>
              <a:rPr lang="en-US" i="1" dirty="0">
                <a:latin typeface="+mj-lt"/>
              </a:rPr>
              <a:t>54 is used for this example based on the recommendation from the Chancellor’s Office that local districts use an 18 week semester as the basis for calculating hour to unit ratios on Course Outlines of Record. Likewise, . . </a:t>
            </a:r>
            <a:endParaRPr lang="en-US" dirty="0">
              <a:latin typeface="+mj-lt"/>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712171502"/>
              </p:ext>
            </p:extLst>
          </p:nvPr>
        </p:nvGraphicFramePr>
        <p:xfrm>
          <a:off x="1114424" y="2262986"/>
          <a:ext cx="7237373" cy="1058430"/>
        </p:xfrm>
        <a:graphic>
          <a:graphicData uri="http://schemas.openxmlformats.org/presentationml/2006/ole">
            <mc:AlternateContent xmlns:mc="http://schemas.openxmlformats.org/markup-compatibility/2006">
              <mc:Choice xmlns:v="urn:schemas-microsoft-com:vml" Requires="v">
                <p:oleObj spid="_x0000_s1060" name="Equation" r:id="rId4" imgW="3213100" imgH="469900" progId="">
                  <p:embed/>
                </p:oleObj>
              </mc:Choice>
              <mc:Fallback>
                <p:oleObj name="Equation" r:id="rId4" imgW="3213100" imgH="469900" progId="">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424" y="2262986"/>
                        <a:ext cx="7237373" cy="10584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5334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Calculation</a:t>
            </a:r>
            <a:endParaRPr lang="en-US" dirty="0"/>
          </a:p>
        </p:txBody>
      </p:sp>
      <p:sp>
        <p:nvSpPr>
          <p:cNvPr id="3" name="Content Placeholder 2"/>
          <p:cNvSpPr>
            <a:spLocks noGrp="1"/>
          </p:cNvSpPr>
          <p:nvPr>
            <p:ph idx="1"/>
          </p:nvPr>
        </p:nvSpPr>
        <p:spPr/>
        <p:txBody>
          <a:bodyPr/>
          <a:lstStyle/>
          <a:p>
            <a:pPr marL="0" indent="0">
              <a:buNone/>
            </a:pPr>
            <a:r>
              <a:rPr lang="en-US" dirty="0" smtClean="0"/>
              <a:t>Imagine that a course requires 72 hours of lecture, 54 hours of laboratory, and 144 hours of homework. Then the total number of units would be:</a:t>
            </a:r>
          </a:p>
          <a:p>
            <a:pPr marL="0" indent="0">
              <a:buNone/>
            </a:pPr>
            <a:endParaRPr lang="en-US" dirty="0"/>
          </a:p>
          <a:p>
            <a:pPr marL="0" indent="0" algn="ct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84472346"/>
              </p:ext>
            </p:extLst>
          </p:nvPr>
        </p:nvGraphicFramePr>
        <p:xfrm>
          <a:off x="2322513" y="4003868"/>
          <a:ext cx="5140325" cy="1158875"/>
        </p:xfrm>
        <a:graphic>
          <a:graphicData uri="http://schemas.openxmlformats.org/presentationml/2006/ole">
            <mc:AlternateContent xmlns:mc="http://schemas.openxmlformats.org/markup-compatibility/2006">
              <mc:Choice xmlns:v="urn:schemas-microsoft-com:vml" Requires="v">
                <p:oleObj spid="_x0000_s2084" name="Equation" r:id="rId4" imgW="2082800" imgH="469900" progId="Equation.DSMT4">
                  <p:embed/>
                </p:oleObj>
              </mc:Choice>
              <mc:Fallback>
                <p:oleObj name="Equation" r:id="rId4" imgW="2082800" imgH="469900" progId="Equation.DSMT4">
                  <p:embed/>
                  <p:pic>
                    <p:nvPicPr>
                      <p:cNvPr id="0" name="Picture 7"/>
                      <p:cNvPicPr>
                        <a:picLocks noChangeAspect="1" noChangeArrowheads="1"/>
                      </p:cNvPicPr>
                      <p:nvPr/>
                    </p:nvPicPr>
                    <p:blipFill>
                      <a:blip r:embed="rId5"/>
                      <a:srcRect/>
                      <a:stretch>
                        <a:fillRect/>
                      </a:stretch>
                    </p:blipFill>
                    <p:spPr bwMode="auto">
                      <a:xfrm>
                        <a:off x="2322513" y="4003868"/>
                        <a:ext cx="5140325" cy="115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88677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8040"/>
          </a:xfrm>
        </p:spPr>
        <p:txBody>
          <a:bodyPr/>
          <a:lstStyle/>
          <a:p>
            <a:r>
              <a:rPr lang="en-US" dirty="0" smtClean="0"/>
              <a:t>Example 1</a:t>
            </a:r>
            <a:endParaRPr lang="en-US" dirty="0"/>
          </a:p>
        </p:txBody>
      </p:sp>
      <p:sp>
        <p:nvSpPr>
          <p:cNvPr id="3" name="Content Placeholder 2"/>
          <p:cNvSpPr>
            <a:spLocks noGrp="1"/>
          </p:cNvSpPr>
          <p:nvPr>
            <p:ph idx="1"/>
          </p:nvPr>
        </p:nvSpPr>
        <p:spPr>
          <a:xfrm>
            <a:off x="457200" y="1361938"/>
            <a:ext cx="8229600" cy="4764225"/>
          </a:xfrm>
        </p:spPr>
        <p:txBody>
          <a:bodyPr/>
          <a:lstStyle/>
          <a:p>
            <a:pPr marL="0" indent="0">
              <a:buNone/>
            </a:pPr>
            <a:r>
              <a:rPr lang="en-US" dirty="0" smtClean="0"/>
              <a:t>English 1A </a:t>
            </a:r>
            <a:r>
              <a:rPr lang="en-US" dirty="0"/>
              <a:t>meets for 4 hours </a:t>
            </a:r>
            <a:r>
              <a:rPr lang="en-US" dirty="0" smtClean="0"/>
              <a:t>of lecture per week, </a:t>
            </a:r>
            <a:r>
              <a:rPr lang="en-US" dirty="0"/>
              <a:t>over a 16 week semester. </a:t>
            </a:r>
          </a:p>
          <a:p>
            <a:pPr lvl="1"/>
            <a:r>
              <a:rPr lang="en-US" dirty="0" smtClean="0"/>
              <a:t>How </a:t>
            </a:r>
            <a:r>
              <a:rPr lang="en-US" dirty="0"/>
              <a:t>many hours of outside-of-class work should be listed on the COR? </a:t>
            </a:r>
          </a:p>
          <a:p>
            <a:pPr lvl="1"/>
            <a:r>
              <a:rPr lang="en-US" dirty="0" smtClean="0"/>
              <a:t>How </a:t>
            </a:r>
            <a:r>
              <a:rPr lang="en-US" dirty="0"/>
              <a:t>many total student learning hours? </a:t>
            </a:r>
          </a:p>
          <a:p>
            <a:pPr lvl="1"/>
            <a:r>
              <a:rPr lang="en-US" dirty="0" smtClean="0"/>
              <a:t>How </a:t>
            </a:r>
            <a:r>
              <a:rPr lang="en-US" dirty="0"/>
              <a:t>many units of credit should be recorded on the course outline of record? </a:t>
            </a:r>
          </a:p>
          <a:p>
            <a:endParaRPr lang="en-US" dirty="0"/>
          </a:p>
        </p:txBody>
      </p:sp>
    </p:spTree>
    <p:extLst>
      <p:ext uri="{BB962C8B-B14F-4D97-AF65-F5344CB8AC3E}">
        <p14:creationId xmlns:p14="http://schemas.microsoft.com/office/powerpoint/2010/main" val="1677349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445"/>
          </a:xfrm>
        </p:spPr>
        <p:txBody>
          <a:bodyPr/>
          <a:lstStyle/>
          <a:p>
            <a:r>
              <a:rPr lang="en-US" dirty="0" smtClean="0"/>
              <a:t>Solution 1</a:t>
            </a:r>
            <a:endParaRPr lang="en-US" dirty="0"/>
          </a:p>
        </p:txBody>
      </p:sp>
      <p:sp>
        <p:nvSpPr>
          <p:cNvPr id="3" name="Content Placeholder 2"/>
          <p:cNvSpPr>
            <a:spLocks noGrp="1"/>
          </p:cNvSpPr>
          <p:nvPr>
            <p:ph idx="1"/>
          </p:nvPr>
        </p:nvSpPr>
        <p:spPr>
          <a:xfrm>
            <a:off x="457200" y="1141083"/>
            <a:ext cx="8267700" cy="5125247"/>
          </a:xfrm>
        </p:spPr>
        <p:txBody>
          <a:bodyPr>
            <a:normAutofit lnSpcReduction="10000"/>
          </a:bodyPr>
          <a:lstStyle/>
          <a:p>
            <a:pPr marL="0" indent="0">
              <a:buNone/>
            </a:pPr>
            <a:r>
              <a:rPr lang="en-US" dirty="0"/>
              <a:t>English 101 meets for 4 hours of lecture per week, over </a:t>
            </a:r>
            <a:r>
              <a:rPr lang="en-US" dirty="0" smtClean="0"/>
              <a:t>a </a:t>
            </a:r>
            <a:r>
              <a:rPr lang="en-US" dirty="0"/>
              <a:t>16 week semester. </a:t>
            </a:r>
          </a:p>
          <a:p>
            <a:pPr lvl="1"/>
            <a:r>
              <a:rPr lang="en-US" dirty="0"/>
              <a:t>How many hours of outside-of-class work should be listed on the COR? </a:t>
            </a:r>
            <a:endParaRPr lang="en-US" dirty="0" smtClean="0"/>
          </a:p>
          <a:p>
            <a:pPr lvl="2"/>
            <a:r>
              <a:rPr lang="en-US" dirty="0" smtClean="0"/>
              <a:t>2 hours of outside work for every hour in class. Therefore, 4*2*18 = 144 hours</a:t>
            </a:r>
            <a:endParaRPr lang="en-US" dirty="0"/>
          </a:p>
          <a:p>
            <a:pPr lvl="1"/>
            <a:r>
              <a:rPr lang="en-US" dirty="0"/>
              <a:t>How many total student learning hours? </a:t>
            </a:r>
            <a:endParaRPr lang="en-US" dirty="0" smtClean="0"/>
          </a:p>
          <a:p>
            <a:pPr lvl="2"/>
            <a:r>
              <a:rPr lang="en-US" dirty="0" smtClean="0"/>
              <a:t>72 hours of lecture + 144 hours outside = 216 hours</a:t>
            </a:r>
            <a:endParaRPr lang="en-US" dirty="0"/>
          </a:p>
          <a:p>
            <a:pPr lvl="1"/>
            <a:r>
              <a:rPr lang="en-US" dirty="0"/>
              <a:t>How many units of credit should be recorded on the course outline of record</a:t>
            </a:r>
            <a:r>
              <a:rPr lang="en-US" dirty="0" smtClean="0"/>
              <a:t>?</a:t>
            </a:r>
          </a:p>
          <a:p>
            <a:pPr lvl="2"/>
            <a:r>
              <a:rPr lang="en-US" dirty="0" smtClean="0"/>
              <a:t>4 units</a:t>
            </a:r>
            <a:endParaRPr lang="en-US" dirty="0"/>
          </a:p>
        </p:txBody>
      </p:sp>
    </p:spTree>
    <p:extLst>
      <p:ext uri="{BB962C8B-B14F-4D97-AF65-F5344CB8AC3E}">
        <p14:creationId xmlns:p14="http://schemas.microsoft.com/office/powerpoint/2010/main" val="1626496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2130111"/>
            <a:ext cx="8229600" cy="3996052"/>
          </a:xfrm>
        </p:spPr>
        <p:txBody>
          <a:bodyPr/>
          <a:lstStyle/>
          <a:p>
            <a:r>
              <a:rPr lang="en-US" dirty="0" smtClean="0"/>
              <a:t>Regulations About Hours and Units</a:t>
            </a:r>
          </a:p>
          <a:p>
            <a:r>
              <a:rPr lang="en-US" dirty="0" smtClean="0"/>
              <a:t>Developing Effective Local Practices</a:t>
            </a:r>
          </a:p>
          <a:p>
            <a:r>
              <a:rPr lang="en-US" dirty="0" smtClean="0"/>
              <a:t>Sample Calculations</a:t>
            </a:r>
          </a:p>
          <a:p>
            <a:r>
              <a:rPr lang="en-US" dirty="0" smtClean="0"/>
              <a:t>Challenges for Curriculum Committees</a:t>
            </a:r>
            <a:endParaRPr lang="en-US" dirty="0"/>
          </a:p>
        </p:txBody>
      </p:sp>
    </p:spTree>
    <p:extLst>
      <p:ext uri="{BB962C8B-B14F-4D97-AF65-F5344CB8AC3E}">
        <p14:creationId xmlns:p14="http://schemas.microsoft.com/office/powerpoint/2010/main" val="7671744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6872"/>
          </a:xfrm>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smtClean="0"/>
              <a:t>Welding </a:t>
            </a:r>
            <a:r>
              <a:rPr lang="en-US" dirty="0"/>
              <a:t>130 meets for 3 hours of lab per week for 18 weeks. </a:t>
            </a:r>
          </a:p>
          <a:p>
            <a:pPr lvl="1"/>
            <a:r>
              <a:rPr lang="en-US" dirty="0" smtClean="0"/>
              <a:t>How </a:t>
            </a:r>
            <a:r>
              <a:rPr lang="en-US" dirty="0"/>
              <a:t>many hours of outside-of-class work should be listed on the COR? </a:t>
            </a:r>
          </a:p>
          <a:p>
            <a:pPr lvl="1"/>
            <a:r>
              <a:rPr lang="en-US" dirty="0" smtClean="0"/>
              <a:t>How </a:t>
            </a:r>
            <a:r>
              <a:rPr lang="en-US" dirty="0"/>
              <a:t>many total student learning hours? </a:t>
            </a:r>
          </a:p>
          <a:p>
            <a:pPr lvl="1"/>
            <a:r>
              <a:rPr lang="en-US" dirty="0" smtClean="0"/>
              <a:t>How </a:t>
            </a:r>
            <a:r>
              <a:rPr lang="en-US" dirty="0"/>
              <a:t>many units of credit should be recorded on the course outline of record? </a:t>
            </a:r>
          </a:p>
          <a:p>
            <a:endParaRPr lang="en-US" dirty="0"/>
          </a:p>
        </p:txBody>
      </p:sp>
    </p:spTree>
    <p:extLst>
      <p:ext uri="{BB962C8B-B14F-4D97-AF65-F5344CB8AC3E}">
        <p14:creationId xmlns:p14="http://schemas.microsoft.com/office/powerpoint/2010/main" val="13595002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445"/>
          </a:xfrm>
        </p:spPr>
        <p:txBody>
          <a:bodyPr/>
          <a:lstStyle/>
          <a:p>
            <a:r>
              <a:rPr lang="en-US" dirty="0" smtClean="0"/>
              <a:t>Solution 2</a:t>
            </a:r>
            <a:endParaRPr lang="en-US" dirty="0"/>
          </a:p>
        </p:txBody>
      </p:sp>
      <p:sp>
        <p:nvSpPr>
          <p:cNvPr id="3" name="Content Placeholder 2"/>
          <p:cNvSpPr>
            <a:spLocks noGrp="1"/>
          </p:cNvSpPr>
          <p:nvPr>
            <p:ph idx="1"/>
          </p:nvPr>
        </p:nvSpPr>
        <p:spPr>
          <a:xfrm>
            <a:off x="457200" y="1141084"/>
            <a:ext cx="8229600" cy="4985080"/>
          </a:xfrm>
        </p:spPr>
        <p:txBody>
          <a:bodyPr>
            <a:normAutofit/>
          </a:bodyPr>
          <a:lstStyle/>
          <a:p>
            <a:pPr marL="0" indent="0">
              <a:buNone/>
            </a:pPr>
            <a:r>
              <a:rPr lang="en-US" dirty="0"/>
              <a:t>Welding 130 meets for 3 hours of lab per week for 18 weeks. </a:t>
            </a:r>
          </a:p>
          <a:p>
            <a:pPr lvl="1"/>
            <a:r>
              <a:rPr lang="en-US" dirty="0"/>
              <a:t>How many hours of outside-of-class work should be listed on the COR? </a:t>
            </a:r>
            <a:endParaRPr lang="en-US" dirty="0" smtClean="0"/>
          </a:p>
          <a:p>
            <a:pPr lvl="2"/>
            <a:r>
              <a:rPr lang="en-US" dirty="0" smtClean="0"/>
              <a:t>0 hours are required for this laboratory course</a:t>
            </a:r>
            <a:endParaRPr lang="en-US" dirty="0"/>
          </a:p>
          <a:p>
            <a:pPr lvl="1"/>
            <a:r>
              <a:rPr lang="en-US" dirty="0"/>
              <a:t>How many total student learning hours? </a:t>
            </a:r>
            <a:endParaRPr lang="en-US" dirty="0" smtClean="0"/>
          </a:p>
          <a:p>
            <a:pPr lvl="2"/>
            <a:r>
              <a:rPr lang="en-US" dirty="0" smtClean="0"/>
              <a:t>3 * 18 = 54 hours</a:t>
            </a:r>
            <a:endParaRPr lang="en-US" dirty="0"/>
          </a:p>
          <a:p>
            <a:pPr lvl="1"/>
            <a:r>
              <a:rPr lang="en-US" dirty="0"/>
              <a:t>How many units of credit should be recorded on the course outline of record? </a:t>
            </a:r>
            <a:endParaRPr lang="en-US" dirty="0" smtClean="0"/>
          </a:p>
          <a:p>
            <a:pPr lvl="2"/>
            <a:r>
              <a:rPr lang="en-US" dirty="0" smtClean="0"/>
              <a:t>1 unit</a:t>
            </a:r>
            <a:endParaRPr lang="en-US" dirty="0"/>
          </a:p>
          <a:p>
            <a:endParaRPr lang="en-US" dirty="0"/>
          </a:p>
        </p:txBody>
      </p:sp>
    </p:spTree>
    <p:extLst>
      <p:ext uri="{BB962C8B-B14F-4D97-AF65-F5344CB8AC3E}">
        <p14:creationId xmlns:p14="http://schemas.microsoft.com/office/powerpoint/2010/main" val="3855916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t>ARTS 100 meets for 6 hours of lab or activity w/ homework per week, over 18 weeks with 3 hours of homework per week.  </a:t>
            </a:r>
            <a:endParaRPr lang="en-US" dirty="0"/>
          </a:p>
          <a:p>
            <a:pPr lvl="1"/>
            <a:r>
              <a:rPr lang="en-US" dirty="0"/>
              <a:t>How many contact hours should be listed on COR? </a:t>
            </a:r>
            <a:endParaRPr lang="en-US" dirty="0" smtClean="0"/>
          </a:p>
          <a:p>
            <a:pPr lvl="1"/>
            <a:r>
              <a:rPr lang="en-US" dirty="0" smtClean="0"/>
              <a:t>How </a:t>
            </a:r>
            <a:r>
              <a:rPr lang="en-US" dirty="0"/>
              <a:t>many total student learning hours? </a:t>
            </a:r>
          </a:p>
          <a:p>
            <a:pPr lvl="1"/>
            <a:r>
              <a:rPr lang="en-US" dirty="0"/>
              <a:t>How many units of credit should be recorded on the course outline of record</a:t>
            </a:r>
            <a:r>
              <a:rPr lang="en-US" dirty="0" smtClean="0"/>
              <a:t>?</a:t>
            </a:r>
          </a:p>
          <a:p>
            <a:pPr marL="0" indent="0">
              <a:buNone/>
            </a:pPr>
            <a:endParaRPr lang="en-US" dirty="0"/>
          </a:p>
        </p:txBody>
      </p:sp>
    </p:spTree>
    <p:extLst>
      <p:ext uri="{BB962C8B-B14F-4D97-AF65-F5344CB8AC3E}">
        <p14:creationId xmlns:p14="http://schemas.microsoft.com/office/powerpoint/2010/main" val="311857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3</a:t>
            </a:r>
            <a:endParaRPr lang="en-US" dirty="0"/>
          </a:p>
        </p:txBody>
      </p:sp>
      <p:sp>
        <p:nvSpPr>
          <p:cNvPr id="3" name="Content Placeholder 2"/>
          <p:cNvSpPr>
            <a:spLocks noGrp="1"/>
          </p:cNvSpPr>
          <p:nvPr>
            <p:ph idx="1"/>
          </p:nvPr>
        </p:nvSpPr>
        <p:spPr>
          <a:xfrm>
            <a:off x="457200" y="1600200"/>
            <a:ext cx="8229600" cy="4852864"/>
          </a:xfrm>
        </p:spPr>
        <p:txBody>
          <a:bodyPr>
            <a:normAutofit lnSpcReduction="10000"/>
          </a:bodyPr>
          <a:lstStyle/>
          <a:p>
            <a:pPr marL="0" indent="0">
              <a:buNone/>
            </a:pPr>
            <a:r>
              <a:rPr lang="en-US" sz="2800" dirty="0" smtClean="0"/>
              <a:t>ARTS 100 meets for 6 hours of activity w/ homework per week, over 18 weeks with 3 hours of homework per week.  </a:t>
            </a:r>
          </a:p>
          <a:p>
            <a:pPr lvl="1"/>
            <a:r>
              <a:rPr lang="en-US" dirty="0"/>
              <a:t>How many contact hours should be listed on COR? </a:t>
            </a:r>
            <a:endParaRPr lang="en-US" dirty="0" smtClean="0"/>
          </a:p>
          <a:p>
            <a:pPr lvl="2"/>
            <a:r>
              <a:rPr lang="en-US" sz="2800" dirty="0"/>
              <a:t>108 		(6 x 18 = 108) </a:t>
            </a:r>
          </a:p>
          <a:p>
            <a:pPr lvl="1"/>
            <a:r>
              <a:rPr lang="en-US" dirty="0"/>
              <a:t>How many total student learning hours? </a:t>
            </a:r>
            <a:endParaRPr lang="en-US" dirty="0" smtClean="0"/>
          </a:p>
          <a:p>
            <a:pPr lvl="2"/>
            <a:r>
              <a:rPr lang="en-US" sz="2800" dirty="0"/>
              <a:t>162 		(9 x 18 = 162</a:t>
            </a:r>
            <a:r>
              <a:rPr lang="en-US" sz="2800" dirty="0" smtClean="0"/>
              <a:t>)</a:t>
            </a:r>
            <a:endParaRPr lang="en-US" sz="2800" dirty="0"/>
          </a:p>
          <a:p>
            <a:pPr lvl="1"/>
            <a:r>
              <a:rPr lang="en-US" dirty="0"/>
              <a:t>How many units of credit should be recorded on the course outline of record</a:t>
            </a:r>
            <a:r>
              <a:rPr lang="en-US" dirty="0" smtClean="0"/>
              <a:t>?</a:t>
            </a:r>
          </a:p>
          <a:p>
            <a:pPr lvl="2"/>
            <a:r>
              <a:rPr lang="en-US" sz="2800" dirty="0"/>
              <a:t>3units 	(162 / 54 = 3)</a:t>
            </a:r>
          </a:p>
          <a:p>
            <a:pPr marL="914400" lvl="2" indent="0">
              <a:buNone/>
            </a:pPr>
            <a:endParaRPr lang="en-US" dirty="0" smtClean="0"/>
          </a:p>
          <a:p>
            <a:pPr lvl="2"/>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70700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827"/>
          </a:xfrm>
        </p:spPr>
        <p:txBody>
          <a:bodyPr/>
          <a:lstStyle/>
          <a:p>
            <a:r>
              <a:rPr lang="en-US" dirty="0" smtClean="0"/>
              <a:t>Challenging Scenario</a:t>
            </a:r>
            <a:endParaRPr lang="en-US" dirty="0"/>
          </a:p>
        </p:txBody>
      </p:sp>
      <p:sp>
        <p:nvSpPr>
          <p:cNvPr id="3" name="Content Placeholder 2"/>
          <p:cNvSpPr>
            <a:spLocks noGrp="1"/>
          </p:cNvSpPr>
          <p:nvPr>
            <p:ph idx="1"/>
          </p:nvPr>
        </p:nvSpPr>
        <p:spPr>
          <a:xfrm>
            <a:off x="312930" y="1196298"/>
            <a:ext cx="8411970" cy="5323036"/>
          </a:xfrm>
        </p:spPr>
        <p:txBody>
          <a:bodyPr>
            <a:normAutofit fontScale="77500" lnSpcReduction="20000"/>
          </a:bodyPr>
          <a:lstStyle/>
          <a:p>
            <a:pPr marL="0" indent="0">
              <a:buNone/>
            </a:pPr>
            <a:r>
              <a:rPr lang="en-US" b="1" dirty="0" smtClean="0"/>
              <a:t>Carpentry 101 </a:t>
            </a:r>
            <a:r>
              <a:rPr lang="en-US" b="1" dirty="0"/>
              <a:t>– Introduction </a:t>
            </a:r>
            <a:r>
              <a:rPr lang="en-US" b="1" dirty="0" smtClean="0"/>
              <a:t>to Framing</a:t>
            </a:r>
            <a:endParaRPr lang="en-US" dirty="0"/>
          </a:p>
          <a:p>
            <a:pPr marL="0" indent="0">
              <a:buNone/>
            </a:pPr>
            <a:r>
              <a:rPr lang="en-US" dirty="0" smtClean="0"/>
              <a:t>Students are required to complete  710 </a:t>
            </a:r>
            <a:r>
              <a:rPr lang="en-US" dirty="0"/>
              <a:t>hours of classroom time over 20 weeks, but </a:t>
            </a:r>
            <a:r>
              <a:rPr lang="en-US" dirty="0" smtClean="0"/>
              <a:t>there are no specifics </a:t>
            </a:r>
            <a:r>
              <a:rPr lang="en-US" dirty="0"/>
              <a:t>on how those hours are divided between lecture, lab, or other categories. </a:t>
            </a:r>
            <a:endParaRPr lang="en-US" dirty="0" smtClean="0"/>
          </a:p>
          <a:p>
            <a:pPr marL="457200" indent="-457200">
              <a:buFont typeface="+mj-lt"/>
              <a:buAutoNum type="alphaUcPeriod"/>
            </a:pPr>
            <a:r>
              <a:rPr lang="en-US" dirty="0" smtClean="0"/>
              <a:t>How </a:t>
            </a:r>
            <a:r>
              <a:rPr lang="en-US" dirty="0"/>
              <a:t>would the faculty and the curriculum committee determine the appropriate breakdown of hours between lecture, lab, or other instructional formats? </a:t>
            </a:r>
          </a:p>
          <a:p>
            <a:pPr marL="457200" indent="-457200">
              <a:buFont typeface="+mj-lt"/>
              <a:buAutoNum type="alphaUcPeriod"/>
            </a:pPr>
            <a:r>
              <a:rPr lang="en-US" dirty="0" smtClean="0"/>
              <a:t>What </a:t>
            </a:r>
            <a:r>
              <a:rPr lang="en-US" dirty="0"/>
              <a:t>elements on the COR would be reviewed to determine if the hours had been assigned to the appropriate instructional formats? </a:t>
            </a:r>
          </a:p>
          <a:p>
            <a:pPr marL="457200" indent="-457200">
              <a:buFont typeface="+mj-lt"/>
              <a:buAutoNum type="alphaUcPeriod"/>
            </a:pPr>
            <a:r>
              <a:rPr lang="en-US" dirty="0" smtClean="0"/>
              <a:t>How </a:t>
            </a:r>
            <a:r>
              <a:rPr lang="en-US" dirty="0"/>
              <a:t>many units of credit? </a:t>
            </a:r>
          </a:p>
          <a:p>
            <a:pPr marL="457200" indent="-457200">
              <a:buFont typeface="+mj-lt"/>
              <a:buAutoNum type="alphaUcPeriod"/>
            </a:pPr>
            <a:r>
              <a:rPr lang="en-US" dirty="0" smtClean="0"/>
              <a:t>How </a:t>
            </a:r>
            <a:r>
              <a:rPr lang="en-US" dirty="0"/>
              <a:t>many hours per week in each category? </a:t>
            </a:r>
          </a:p>
          <a:p>
            <a:pPr marL="457200" indent="-457200">
              <a:buFont typeface="+mj-lt"/>
              <a:buAutoNum type="alphaUcPeriod"/>
            </a:pPr>
            <a:r>
              <a:rPr lang="en-US" dirty="0" smtClean="0"/>
              <a:t>What </a:t>
            </a:r>
            <a:r>
              <a:rPr lang="en-US" dirty="0"/>
              <a:t>potential conflicts and pressure could enter in to this course approval? </a:t>
            </a:r>
            <a:endParaRPr lang="en-US" dirty="0" smtClean="0"/>
          </a:p>
          <a:p>
            <a:pPr marL="457200" indent="-457200">
              <a:buFont typeface="+mj-lt"/>
              <a:buAutoNum type="alphaUcPeriod"/>
            </a:pPr>
            <a:r>
              <a:rPr lang="en-US" dirty="0" smtClean="0"/>
              <a:t>What </a:t>
            </a:r>
            <a:r>
              <a:rPr lang="en-US" dirty="0"/>
              <a:t>is the role of local policy and practice in this case? </a:t>
            </a:r>
          </a:p>
          <a:p>
            <a:endParaRPr lang="en-US" dirty="0"/>
          </a:p>
        </p:txBody>
      </p:sp>
    </p:spTree>
    <p:extLst>
      <p:ext uri="{BB962C8B-B14F-4D97-AF65-F5344CB8AC3E}">
        <p14:creationId xmlns:p14="http://schemas.microsoft.com/office/powerpoint/2010/main" val="255226817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9208"/>
          </a:xfrm>
        </p:spPr>
        <p:txBody>
          <a:bodyPr>
            <a:normAutofit fontScale="90000"/>
          </a:bodyPr>
          <a:lstStyle/>
          <a:p>
            <a:r>
              <a:rPr lang="en-US" dirty="0" smtClean="0"/>
              <a:t>Scenario Answers</a:t>
            </a:r>
            <a:endParaRPr lang="en-US" dirty="0"/>
          </a:p>
        </p:txBody>
      </p:sp>
      <p:sp>
        <p:nvSpPr>
          <p:cNvPr id="3" name="Content Placeholder 2"/>
          <p:cNvSpPr>
            <a:spLocks noGrp="1"/>
          </p:cNvSpPr>
          <p:nvPr>
            <p:ph idx="1"/>
          </p:nvPr>
        </p:nvSpPr>
        <p:spPr>
          <a:xfrm>
            <a:off x="457200" y="1177892"/>
            <a:ext cx="8229600" cy="4948271"/>
          </a:xfrm>
        </p:spPr>
        <p:txBody>
          <a:bodyPr>
            <a:normAutofit fontScale="92500" lnSpcReduction="20000"/>
          </a:bodyPr>
          <a:lstStyle/>
          <a:p>
            <a:pPr marL="457200" indent="-457200">
              <a:buFont typeface="+mj-lt"/>
              <a:buAutoNum type="alphaUcPeriod"/>
            </a:pPr>
            <a:r>
              <a:rPr lang="en-US" dirty="0" smtClean="0"/>
              <a:t>Local </a:t>
            </a:r>
            <a:r>
              <a:rPr lang="en-US" dirty="0"/>
              <a:t>policy, process, and standards based on guidelines in T5 and PCAH. COR elements can provide direction. </a:t>
            </a:r>
            <a:endParaRPr lang="en-US" dirty="0" smtClean="0"/>
          </a:p>
          <a:p>
            <a:pPr marL="457200" indent="-457200">
              <a:buFont typeface="+mj-lt"/>
              <a:buAutoNum type="alphaUcPeriod"/>
            </a:pPr>
            <a:r>
              <a:rPr lang="en-US" dirty="0" smtClean="0"/>
              <a:t>Homework</a:t>
            </a:r>
            <a:r>
              <a:rPr lang="en-US" dirty="0"/>
              <a:t>, evaluation, assignments, content, outcomes, objectives, content. </a:t>
            </a:r>
            <a:endParaRPr lang="en-US" dirty="0" smtClean="0"/>
          </a:p>
          <a:p>
            <a:pPr marL="457200" indent="-457200">
              <a:buFont typeface="+mj-lt"/>
              <a:buAutoNum type="alphaUcPeriod"/>
            </a:pPr>
            <a:r>
              <a:rPr lang="en-US" dirty="0" smtClean="0"/>
              <a:t>Depends</a:t>
            </a:r>
            <a:r>
              <a:rPr lang="en-US" dirty="0"/>
              <a:t>! Pure Lab= </a:t>
            </a:r>
            <a:r>
              <a:rPr lang="en-US" dirty="0" smtClean="0"/>
              <a:t>13 </a:t>
            </a:r>
            <a:r>
              <a:rPr lang="en-US" dirty="0"/>
              <a:t>units, Pure Lecture</a:t>
            </a:r>
            <a:r>
              <a:rPr lang="en-US" dirty="0" smtClean="0"/>
              <a:t>=39 </a:t>
            </a:r>
            <a:r>
              <a:rPr lang="en-US" dirty="0"/>
              <a:t>units, </a:t>
            </a:r>
            <a:r>
              <a:rPr lang="en-US" dirty="0" err="1"/>
              <a:t>Lec</a:t>
            </a:r>
            <a:r>
              <a:rPr lang="en-US" dirty="0"/>
              <a:t>/Lab = Variable </a:t>
            </a:r>
            <a:endParaRPr lang="en-US" dirty="0" smtClean="0"/>
          </a:p>
          <a:p>
            <a:pPr marL="457200" indent="-457200">
              <a:buFont typeface="+mj-lt"/>
              <a:buAutoNum type="alphaUcPeriod"/>
            </a:pPr>
            <a:r>
              <a:rPr lang="en-US" dirty="0" smtClean="0"/>
              <a:t>Faculty </a:t>
            </a:r>
            <a:r>
              <a:rPr lang="en-US" dirty="0"/>
              <a:t>Load, Cost of Enrollment, External Acc. </a:t>
            </a:r>
            <a:endParaRPr lang="en-US" dirty="0" smtClean="0"/>
          </a:p>
          <a:p>
            <a:pPr marL="457200" indent="-457200">
              <a:buFont typeface="+mj-lt"/>
              <a:buAutoNum type="alphaUcPeriod"/>
            </a:pPr>
            <a:r>
              <a:rPr lang="en-US" dirty="0" smtClean="0"/>
              <a:t>To </a:t>
            </a:r>
            <a:r>
              <a:rPr lang="en-US" dirty="0"/>
              <a:t>provide guidelines that answer this question from inception and delineate between prescriptive and permissive aspects of regulation re: unit calculation. </a:t>
            </a:r>
          </a:p>
          <a:p>
            <a:endParaRPr lang="en-US" dirty="0"/>
          </a:p>
        </p:txBody>
      </p:sp>
    </p:spTree>
    <p:extLst>
      <p:ext uri="{BB962C8B-B14F-4D97-AF65-F5344CB8AC3E}">
        <p14:creationId xmlns:p14="http://schemas.microsoft.com/office/powerpoint/2010/main" val="13764790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handle this?</a:t>
            </a:r>
            <a:endParaRPr lang="en-US" dirty="0"/>
          </a:p>
        </p:txBody>
      </p:sp>
      <p:sp>
        <p:nvSpPr>
          <p:cNvPr id="3" name="Content Placeholder 2"/>
          <p:cNvSpPr>
            <a:spLocks noGrp="1"/>
          </p:cNvSpPr>
          <p:nvPr>
            <p:ph idx="1"/>
          </p:nvPr>
        </p:nvSpPr>
        <p:spPr>
          <a:xfrm>
            <a:off x="457200" y="1417638"/>
            <a:ext cx="8229600" cy="4708525"/>
          </a:xfrm>
        </p:spPr>
        <p:txBody>
          <a:bodyPr/>
          <a:lstStyle/>
          <a:p>
            <a:pPr marL="0" indent="0">
              <a:buNone/>
            </a:pPr>
            <a:r>
              <a:rPr lang="en-US" dirty="0" smtClean="0"/>
              <a:t>Your athletics faculty are proposing a new course for your college’s men’s golf team. Your faculty know that the student athletes can only have so many units in athletics, so they propose that this new course be 2 units of laboratory. Since Title 5 allows a maximum of 350 hours per sport, your faculty propose the course to have a total of 350 hours. How would you address this situation?</a:t>
            </a:r>
            <a:endParaRPr lang="en-US" dirty="0"/>
          </a:p>
        </p:txBody>
      </p:sp>
    </p:spTree>
    <p:extLst>
      <p:ext uri="{BB962C8B-B14F-4D97-AF65-F5344CB8AC3E}">
        <p14:creationId xmlns:p14="http://schemas.microsoft.com/office/powerpoint/2010/main" val="42581727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IV.  Fractional Unit Awards and Other Calculations</a:t>
            </a:r>
            <a:endParaRPr lang="en-US" dirty="0"/>
          </a:p>
        </p:txBody>
      </p:sp>
    </p:spTree>
    <p:extLst>
      <p:ext uri="{BB962C8B-B14F-4D97-AF65-F5344CB8AC3E}">
        <p14:creationId xmlns:p14="http://schemas.microsoft.com/office/powerpoint/2010/main" val="3597563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Fractional Units</a:t>
            </a:r>
            <a:endParaRPr lang="en-US" dirty="0"/>
          </a:p>
        </p:txBody>
      </p:sp>
      <p:sp>
        <p:nvSpPr>
          <p:cNvPr id="3" name="Content Placeholder 2"/>
          <p:cNvSpPr>
            <a:spLocks noGrp="1"/>
          </p:cNvSpPr>
          <p:nvPr>
            <p:ph idx="1"/>
          </p:nvPr>
        </p:nvSpPr>
        <p:spPr>
          <a:xfrm>
            <a:off x="457200" y="2193636"/>
            <a:ext cx="8229600" cy="3932527"/>
          </a:xfrm>
        </p:spPr>
        <p:txBody>
          <a:bodyPr/>
          <a:lstStyle/>
          <a:p>
            <a:r>
              <a:rPr lang="en-US" dirty="0" smtClean="0"/>
              <a:t>Title 5 </a:t>
            </a:r>
            <a:r>
              <a:rPr lang="en-US" b="1" dirty="0" smtClean="0"/>
              <a:t>§55002.5 </a:t>
            </a:r>
            <a:r>
              <a:rPr lang="en-US" i="1" dirty="0" smtClean="0"/>
              <a:t>requires</a:t>
            </a:r>
            <a:r>
              <a:rPr lang="en-US" dirty="0" smtClean="0"/>
              <a:t> colleges to award in .5 increments. </a:t>
            </a:r>
          </a:p>
          <a:p>
            <a:endParaRPr lang="en-US" dirty="0" smtClean="0"/>
          </a:p>
          <a:p>
            <a:r>
              <a:rPr lang="en-US" dirty="0" smtClean="0"/>
              <a:t>Title 5 </a:t>
            </a:r>
            <a:r>
              <a:rPr lang="en-US" i="1" dirty="0" smtClean="0"/>
              <a:t>allows</a:t>
            </a:r>
            <a:r>
              <a:rPr lang="en-US" dirty="0" smtClean="0"/>
              <a:t> colleges to award in smaller increments</a:t>
            </a:r>
            <a:endParaRPr lang="en-US" dirty="0"/>
          </a:p>
        </p:txBody>
      </p:sp>
    </p:spTree>
    <p:extLst>
      <p:ext uri="{BB962C8B-B14F-4D97-AF65-F5344CB8AC3E}">
        <p14:creationId xmlns:p14="http://schemas.microsoft.com/office/powerpoint/2010/main" val="323885371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 Ranges and Unit Thresholds</a:t>
            </a:r>
            <a:endParaRPr lang="en-US" dirty="0"/>
          </a:p>
        </p:txBody>
      </p:sp>
      <p:sp>
        <p:nvSpPr>
          <p:cNvPr id="3" name="Content Placeholder 2"/>
          <p:cNvSpPr>
            <a:spLocks noGrp="1"/>
          </p:cNvSpPr>
          <p:nvPr>
            <p:ph idx="1"/>
          </p:nvPr>
        </p:nvSpPr>
        <p:spPr>
          <a:xfrm>
            <a:off x="457200" y="1547090"/>
            <a:ext cx="8229600" cy="4579073"/>
          </a:xfrm>
        </p:spPr>
        <p:txBody>
          <a:bodyPr>
            <a:normAutofit fontScale="92500" lnSpcReduction="20000"/>
          </a:bodyPr>
          <a:lstStyle/>
          <a:p>
            <a:pPr marL="0" indent="0">
              <a:buNone/>
            </a:pPr>
            <a:r>
              <a:rPr lang="en-US" dirty="0" smtClean="0"/>
              <a:t>Range of hours for each increment of credit (in 54 = 1 scenario):</a:t>
            </a:r>
          </a:p>
          <a:p>
            <a:pPr marL="0" indent="0">
              <a:buNone/>
            </a:pPr>
            <a:endParaRPr lang="en-US" sz="1500" dirty="0" smtClean="0"/>
          </a:p>
          <a:p>
            <a:r>
              <a:rPr lang="en-US" dirty="0" smtClean="0"/>
              <a:t>.5 unit		= 1 – 53 total SLH</a:t>
            </a:r>
          </a:p>
          <a:p>
            <a:r>
              <a:rPr lang="en-US" dirty="0" smtClean="0"/>
              <a:t>1 unit 		= 54 – 80 total SLH</a:t>
            </a:r>
            <a:endParaRPr lang="en-US" dirty="0"/>
          </a:p>
          <a:p>
            <a:r>
              <a:rPr lang="en-US" dirty="0" smtClean="0"/>
              <a:t>1.5 units		= 81 – 107 total SLH</a:t>
            </a:r>
          </a:p>
          <a:p>
            <a:r>
              <a:rPr lang="en-US" dirty="0" smtClean="0"/>
              <a:t>2 units		= 108 – 134 total SLH</a:t>
            </a:r>
          </a:p>
          <a:p>
            <a:endParaRPr lang="en-US" dirty="0" smtClean="0"/>
          </a:p>
          <a:p>
            <a:pPr marL="0" indent="0">
              <a:buNone/>
            </a:pPr>
            <a:r>
              <a:rPr lang="en-US" dirty="0" smtClean="0"/>
              <a:t>This is similar to grading, where a B = 80 – 89%.  Students earn the next unit of credit when they cross the next fractional unit threshold.  </a:t>
            </a:r>
            <a:endParaRPr lang="en-US" dirty="0"/>
          </a:p>
        </p:txBody>
      </p:sp>
    </p:spTree>
    <p:extLst>
      <p:ext uri="{BB962C8B-B14F-4D97-AF65-F5344CB8AC3E}">
        <p14:creationId xmlns:p14="http://schemas.microsoft.com/office/powerpoint/2010/main" val="28575535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Regulations</a:t>
            </a:r>
            <a:endParaRPr lang="en-US" dirty="0"/>
          </a:p>
        </p:txBody>
      </p:sp>
    </p:spTree>
    <p:extLst>
      <p:ext uri="{BB962C8B-B14F-4D97-AF65-F5344CB8AC3E}">
        <p14:creationId xmlns:p14="http://schemas.microsoft.com/office/powerpoint/2010/main" val="150988963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Calculation Standards</a:t>
            </a:r>
            <a:endParaRPr lang="en-US" dirty="0"/>
          </a:p>
        </p:txBody>
      </p:sp>
      <p:sp>
        <p:nvSpPr>
          <p:cNvPr id="5" name="Content Placeholder 4"/>
          <p:cNvSpPr>
            <a:spLocks noGrp="1"/>
          </p:cNvSpPr>
          <p:nvPr>
            <p:ph idx="1"/>
          </p:nvPr>
        </p:nvSpPr>
        <p:spPr>
          <a:xfrm>
            <a:off x="457200" y="2212038"/>
            <a:ext cx="8229600" cy="3914125"/>
          </a:xfrm>
        </p:spPr>
        <p:txBody>
          <a:bodyPr/>
          <a:lstStyle/>
          <a:p>
            <a:r>
              <a:rPr lang="en-US" dirty="0" smtClean="0"/>
              <a:t>Cooperative Work Experience</a:t>
            </a:r>
          </a:p>
          <a:p>
            <a:r>
              <a:rPr lang="en-US" dirty="0" smtClean="0"/>
              <a:t>Independent Study</a:t>
            </a:r>
          </a:p>
          <a:p>
            <a:r>
              <a:rPr lang="en-US" dirty="0" smtClean="0"/>
              <a:t>Open Entry / Open Exit</a:t>
            </a:r>
          </a:p>
          <a:p>
            <a:r>
              <a:rPr lang="en-US" dirty="0" smtClean="0"/>
              <a:t>Clock Hour Programs</a:t>
            </a:r>
            <a:endParaRPr lang="en-US" dirty="0"/>
          </a:p>
        </p:txBody>
      </p:sp>
    </p:spTree>
    <p:extLst>
      <p:ext uri="{BB962C8B-B14F-4D97-AF65-F5344CB8AC3E}">
        <p14:creationId xmlns:p14="http://schemas.microsoft.com/office/powerpoint/2010/main" val="92605622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1231"/>
          </a:xfrm>
        </p:spPr>
        <p:txBody>
          <a:bodyPr>
            <a:normAutofit/>
          </a:bodyPr>
          <a:lstStyle/>
          <a:p>
            <a:r>
              <a:rPr lang="en-US" sz="3200" dirty="0" smtClean="0"/>
              <a:t>Challenges for Curriculum Committees</a:t>
            </a:r>
            <a:endParaRPr lang="en-US" sz="3200" dirty="0"/>
          </a:p>
        </p:txBody>
      </p:sp>
      <p:sp>
        <p:nvSpPr>
          <p:cNvPr id="3" name="Content Placeholder 2"/>
          <p:cNvSpPr>
            <a:spLocks noGrp="1"/>
          </p:cNvSpPr>
          <p:nvPr>
            <p:ph idx="1"/>
          </p:nvPr>
        </p:nvSpPr>
        <p:spPr>
          <a:xfrm>
            <a:off x="239299" y="1085869"/>
            <a:ext cx="8485601" cy="5412299"/>
          </a:xfrm>
        </p:spPr>
        <p:txBody>
          <a:bodyPr>
            <a:normAutofit fontScale="92500" lnSpcReduction="20000"/>
          </a:bodyPr>
          <a:lstStyle/>
          <a:p>
            <a:r>
              <a:rPr lang="en-US" dirty="0" smtClean="0"/>
              <a:t>Differential pay for instructional categories.  </a:t>
            </a:r>
          </a:p>
          <a:p>
            <a:pPr marL="0" indent="0">
              <a:buNone/>
            </a:pPr>
            <a:endParaRPr lang="en-US" sz="1900" dirty="0" smtClean="0"/>
          </a:p>
          <a:p>
            <a:r>
              <a:rPr lang="en-US" dirty="0" smtClean="0"/>
              <a:t>Transfer degrees have a 60 unit limit. There may be pressure to reduce the number of units in courses to facilitate the creation of new ADTs. Create a local process to evaluate the course based upon the content being covered and follow it. Cutting out hours to create a new ADT could have a negative impact on the articulation of your course.</a:t>
            </a:r>
          </a:p>
          <a:p>
            <a:pPr marL="0" indent="0">
              <a:buNone/>
            </a:pPr>
            <a:endParaRPr lang="en-US" sz="1900" dirty="0" smtClean="0"/>
          </a:p>
          <a:p>
            <a:r>
              <a:rPr lang="en-US" dirty="0" smtClean="0"/>
              <a:t>Faculty may propose increasing units for reasons involving instructor load or other factors rather than content and instruction.  Again, make sure your process focuses on curricular considerations.</a:t>
            </a:r>
            <a:endParaRPr lang="en-US" dirty="0"/>
          </a:p>
        </p:txBody>
      </p:sp>
    </p:spTree>
    <p:extLst>
      <p:ext uri="{BB962C8B-B14F-4D97-AF65-F5344CB8AC3E}">
        <p14:creationId xmlns:p14="http://schemas.microsoft.com/office/powerpoint/2010/main" val="132733074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6017"/>
          </a:xfrm>
        </p:spPr>
        <p:txBody>
          <a:bodyPr>
            <a:normAutofit fontScale="90000"/>
          </a:bodyPr>
          <a:lstStyle/>
          <a:p>
            <a:r>
              <a:rPr lang="en-US" dirty="0" smtClean="0"/>
              <a:t>Tips</a:t>
            </a:r>
            <a:endParaRPr lang="en-US" dirty="0"/>
          </a:p>
        </p:txBody>
      </p:sp>
      <p:sp>
        <p:nvSpPr>
          <p:cNvPr id="3" name="Content Placeholder 2"/>
          <p:cNvSpPr>
            <a:spLocks noGrp="1"/>
          </p:cNvSpPr>
          <p:nvPr>
            <p:ph idx="1"/>
          </p:nvPr>
        </p:nvSpPr>
        <p:spPr>
          <a:xfrm>
            <a:off x="457200" y="1196298"/>
            <a:ext cx="8229600" cy="4929866"/>
          </a:xfrm>
        </p:spPr>
        <p:txBody>
          <a:bodyPr>
            <a:normAutofit/>
          </a:bodyPr>
          <a:lstStyle/>
          <a:p>
            <a:r>
              <a:rPr lang="en-US" dirty="0" smtClean="0"/>
              <a:t>Develop a local policy that is consistent with regulations and make sure that everyone knows what the policy is.</a:t>
            </a:r>
          </a:p>
          <a:p>
            <a:r>
              <a:rPr lang="en-US" dirty="0" smtClean="0"/>
              <a:t>Train your committee to calculate units and evaluate when a course is lecture, laboratory, lecture/lab, lab / activity with homework, etc.</a:t>
            </a:r>
          </a:p>
          <a:p>
            <a:r>
              <a:rPr lang="en-US" dirty="0" smtClean="0"/>
              <a:t>Issues like faculty workload are not issues for the curriculum committee. Leave them to your union. </a:t>
            </a:r>
            <a:endParaRPr lang="en-US" dirty="0"/>
          </a:p>
        </p:txBody>
      </p:sp>
    </p:spTree>
    <p:extLst>
      <p:ext uri="{BB962C8B-B14F-4D97-AF65-F5344CB8AC3E}">
        <p14:creationId xmlns:p14="http://schemas.microsoft.com/office/powerpoint/2010/main" val="43615862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Thank you for joining us!</a:t>
            </a:r>
          </a:p>
          <a:p>
            <a:pPr lvl="1"/>
            <a:r>
              <a:rPr lang="en-US" dirty="0" smtClean="0"/>
              <a:t>Craig Rutan: </a:t>
            </a:r>
            <a:r>
              <a:rPr lang="en-US" dirty="0" smtClean="0">
                <a:hlinkClick r:id="rId3"/>
              </a:rPr>
              <a:t>rutan_craig@sccollege.edu</a:t>
            </a:r>
            <a:endParaRPr lang="en-US" dirty="0" smtClean="0"/>
          </a:p>
          <a:p>
            <a:pPr lvl="1"/>
            <a:r>
              <a:rPr lang="en-US" dirty="0" smtClean="0"/>
              <a:t>Erik Shearer: </a:t>
            </a:r>
            <a:r>
              <a:rPr lang="en-US" dirty="0" smtClean="0">
                <a:hlinkClick r:id="rId4"/>
              </a:rPr>
              <a:t>eshearer@napavalley.edu</a:t>
            </a:r>
            <a:endParaRPr lang="en-US" smtClean="0"/>
          </a:p>
          <a:p>
            <a:pPr marL="457200" lvl="1" indent="0">
              <a:buNone/>
            </a:pPr>
            <a:endParaRPr lang="en-US" dirty="0"/>
          </a:p>
        </p:txBody>
      </p:sp>
    </p:spTree>
    <p:extLst>
      <p:ext uri="{BB962C8B-B14F-4D97-AF65-F5344CB8AC3E}">
        <p14:creationId xmlns:p14="http://schemas.microsoft.com/office/powerpoint/2010/main" val="5163628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5590"/>
          </a:xfrm>
        </p:spPr>
        <p:txBody>
          <a:bodyPr>
            <a:normAutofit fontScale="90000"/>
          </a:bodyPr>
          <a:lstStyle/>
          <a:p>
            <a:r>
              <a:rPr lang="en-US" dirty="0" smtClean="0"/>
              <a:t>CCC Credit Hour</a:t>
            </a:r>
            <a:endParaRPr lang="en-US" dirty="0"/>
          </a:p>
        </p:txBody>
      </p:sp>
      <p:sp>
        <p:nvSpPr>
          <p:cNvPr id="3" name="Content Placeholder 2"/>
          <p:cNvSpPr>
            <a:spLocks noGrp="1"/>
          </p:cNvSpPr>
          <p:nvPr>
            <p:ph idx="1"/>
          </p:nvPr>
        </p:nvSpPr>
        <p:spPr>
          <a:xfrm>
            <a:off x="457200" y="1104274"/>
            <a:ext cx="8452102" cy="5107181"/>
          </a:xfrm>
        </p:spPr>
        <p:txBody>
          <a:bodyPr>
            <a:normAutofit/>
          </a:bodyPr>
          <a:lstStyle/>
          <a:p>
            <a:pPr marL="0" indent="0">
              <a:buNone/>
            </a:pPr>
            <a:r>
              <a:rPr lang="en-US" b="1" dirty="0" smtClean="0">
                <a:latin typeface="+mj-lt"/>
              </a:rPr>
              <a:t>§55002.5 </a:t>
            </a:r>
            <a:r>
              <a:rPr lang="en-US" dirty="0" smtClean="0">
                <a:latin typeface="+mj-lt"/>
              </a:rPr>
              <a:t>defines the “Credit Hour” for the California Community Colleges</a:t>
            </a:r>
          </a:p>
          <a:p>
            <a:pPr marL="914400" lvl="1" indent="-514350">
              <a:buFont typeface="+mj-lt"/>
              <a:buAutoNum type="alphaLcParenR"/>
            </a:pPr>
            <a:r>
              <a:rPr lang="en-US" sz="3200" dirty="0" smtClean="0"/>
              <a:t>Establishes minimum of 48 total student learning hours = 1 unit</a:t>
            </a:r>
          </a:p>
          <a:p>
            <a:pPr marL="914400" lvl="1" indent="-514350">
              <a:buFont typeface="+mj-lt"/>
              <a:buAutoNum type="alphaLcParenR"/>
            </a:pPr>
            <a:r>
              <a:rPr lang="en-US" sz="3200" dirty="0" smtClean="0"/>
              <a:t>Requires awarding 2 units of credit when twice 1 unit calculation is reached. </a:t>
            </a:r>
          </a:p>
          <a:p>
            <a:pPr marL="914400" lvl="1" indent="-514350">
              <a:buFont typeface="+mj-lt"/>
              <a:buAutoNum type="alphaLcParenR"/>
            </a:pPr>
            <a:r>
              <a:rPr lang="en-US" sz="3200" dirty="0" smtClean="0"/>
              <a:t>Requires awarding in .5 unit increments. </a:t>
            </a:r>
          </a:p>
          <a:p>
            <a:pPr marL="914400" lvl="1" indent="-514350">
              <a:buFont typeface="+mj-lt"/>
              <a:buAutoNum type="alphaLcParenR"/>
            </a:pPr>
            <a:r>
              <a:rPr lang="en-US" sz="3200" dirty="0" smtClean="0"/>
              <a:t>Allows increments smaller than .5</a:t>
            </a:r>
            <a:endParaRPr lang="en-US" sz="3200" dirty="0"/>
          </a:p>
        </p:txBody>
      </p:sp>
    </p:spTree>
    <p:extLst>
      <p:ext uri="{BB962C8B-B14F-4D97-AF65-F5344CB8AC3E}">
        <p14:creationId xmlns:p14="http://schemas.microsoft.com/office/powerpoint/2010/main" val="5904442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4849"/>
          </a:xfrm>
        </p:spPr>
        <p:txBody>
          <a:bodyPr/>
          <a:lstStyle/>
          <a:p>
            <a:r>
              <a:rPr lang="en-US" dirty="0" smtClean="0"/>
              <a:t>Federal Credit Hour</a:t>
            </a:r>
            <a:endParaRPr lang="en-US" dirty="0"/>
          </a:p>
        </p:txBody>
      </p:sp>
      <p:sp>
        <p:nvSpPr>
          <p:cNvPr id="3" name="Content Placeholder 2"/>
          <p:cNvSpPr>
            <a:spLocks noGrp="1"/>
          </p:cNvSpPr>
          <p:nvPr>
            <p:ph idx="1"/>
          </p:nvPr>
        </p:nvSpPr>
        <p:spPr>
          <a:xfrm>
            <a:off x="457200" y="1159487"/>
            <a:ext cx="8267700" cy="5254013"/>
          </a:xfrm>
        </p:spPr>
        <p:txBody>
          <a:bodyPr>
            <a:normAutofit fontScale="77500" lnSpcReduction="20000"/>
          </a:bodyPr>
          <a:lstStyle/>
          <a:p>
            <a:pPr marL="0" indent="0">
              <a:buNone/>
            </a:pPr>
            <a:r>
              <a:rPr lang="en-US" dirty="0" smtClean="0"/>
              <a:t>USDE </a:t>
            </a:r>
            <a:r>
              <a:rPr lang="en-US" dirty="0"/>
              <a:t>34 CFR 600.2 </a:t>
            </a:r>
          </a:p>
          <a:p>
            <a:r>
              <a:rPr lang="en-US" i="1" dirty="0"/>
              <a:t>Credit hour: </a:t>
            </a:r>
            <a:r>
              <a:rPr lang="en-US" dirty="0"/>
              <a:t>Except as provided in 34 CFR 668.8(k) and (l), a credit hour is an amount of work represented in intended learning outcomes and verified by evidence of student achievement that is an institutionally established equivalency that reasonably approximates not less than— </a:t>
            </a:r>
          </a:p>
          <a:p>
            <a:pPr marL="971550" lvl="1" indent="-514350">
              <a:buFont typeface="+mj-lt"/>
              <a:buAutoNum type="arabicParenR"/>
            </a:pPr>
            <a:r>
              <a:rPr lang="en-US" dirty="0" smtClean="0"/>
              <a:t>One </a:t>
            </a:r>
            <a:r>
              <a:rPr lang="en-US" dirty="0"/>
              <a:t>hour of classroom or direct faculty instruction and a minimum of two hours of out of class student work each week for approximately fifteen weeks for one semester or trimester hour of credit, or ten to twelve weeks for one quarter hour of credit, or the equivalent amount of work over a different amount of time; or </a:t>
            </a:r>
            <a:endParaRPr lang="en-US" dirty="0" smtClean="0"/>
          </a:p>
          <a:p>
            <a:pPr marL="971550" lvl="1" indent="-514350">
              <a:buFont typeface="+mj-lt"/>
              <a:buAutoNum type="arabicParenR"/>
            </a:pPr>
            <a:r>
              <a:rPr lang="en-US" dirty="0" smtClean="0"/>
              <a:t>At </a:t>
            </a:r>
            <a:r>
              <a:rPr lang="en-US" dirty="0"/>
              <a:t>least an equivalent amount of work as required in paragraph (1) of this definition for other academic activities </a:t>
            </a:r>
            <a:r>
              <a:rPr lang="en-US" dirty="0" smtClean="0"/>
              <a:t>as established </a:t>
            </a:r>
            <a:r>
              <a:rPr lang="en-US" dirty="0"/>
              <a:t>by the institution including laboratory work, internships, </a:t>
            </a:r>
            <a:r>
              <a:rPr lang="en-US" dirty="0" err="1"/>
              <a:t>practica</a:t>
            </a:r>
            <a:r>
              <a:rPr lang="en-US" dirty="0"/>
              <a:t>, studio work, and other academic work leading to the award of credit hours. </a:t>
            </a:r>
          </a:p>
          <a:p>
            <a:endParaRPr lang="en-US" dirty="0"/>
          </a:p>
        </p:txBody>
      </p:sp>
    </p:spTree>
    <p:extLst>
      <p:ext uri="{BB962C8B-B14F-4D97-AF65-F5344CB8AC3E}">
        <p14:creationId xmlns:p14="http://schemas.microsoft.com/office/powerpoint/2010/main" val="215956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and Course Approval Handbook</a:t>
            </a:r>
            <a:endParaRPr lang="en-US" dirty="0"/>
          </a:p>
        </p:txBody>
      </p:sp>
      <p:sp>
        <p:nvSpPr>
          <p:cNvPr id="3" name="Content Placeholder 2"/>
          <p:cNvSpPr>
            <a:spLocks noGrp="1"/>
          </p:cNvSpPr>
          <p:nvPr>
            <p:ph idx="1"/>
          </p:nvPr>
        </p:nvSpPr>
        <p:spPr/>
        <p:txBody>
          <a:bodyPr/>
          <a:lstStyle/>
          <a:p>
            <a:r>
              <a:rPr lang="en-US" dirty="0"/>
              <a:t>Existing guidance in 5</a:t>
            </a:r>
            <a:r>
              <a:rPr lang="en-US" baseline="30000" dirty="0"/>
              <a:t>th</a:t>
            </a:r>
            <a:r>
              <a:rPr lang="en-US" dirty="0"/>
              <a:t> Edition on pages </a:t>
            </a:r>
            <a:r>
              <a:rPr lang="en-US" dirty="0" smtClean="0"/>
              <a:t>80-83</a:t>
            </a:r>
          </a:p>
          <a:p>
            <a:endParaRPr lang="en-US" dirty="0" smtClean="0"/>
          </a:p>
          <a:p>
            <a:r>
              <a:rPr lang="en-US" dirty="0" smtClean="0"/>
              <a:t>New guidelines in forthcoming PCAH 6</a:t>
            </a:r>
            <a:r>
              <a:rPr lang="en-US" baseline="30000" dirty="0" smtClean="0"/>
              <a:t>th</a:t>
            </a:r>
            <a:r>
              <a:rPr lang="en-US" dirty="0" smtClean="0"/>
              <a:t> Edition.  </a:t>
            </a:r>
          </a:p>
          <a:p>
            <a:pPr marL="0" indent="0">
              <a:buNone/>
            </a:pPr>
            <a:endParaRPr lang="en-US" dirty="0" smtClean="0"/>
          </a:p>
          <a:p>
            <a:r>
              <a:rPr lang="en-US" dirty="0" smtClean="0"/>
              <a:t>6</a:t>
            </a:r>
            <a:r>
              <a:rPr lang="en-US" baseline="30000" dirty="0" smtClean="0"/>
              <a:t>th</a:t>
            </a:r>
            <a:r>
              <a:rPr lang="en-US" dirty="0" smtClean="0"/>
              <a:t> Edition guidance </a:t>
            </a:r>
            <a:r>
              <a:rPr lang="en-US" dirty="0"/>
              <a:t>c</a:t>
            </a:r>
            <a:r>
              <a:rPr lang="en-US" dirty="0" smtClean="0"/>
              <a:t>onsistent with principles and examples in this presentation.  </a:t>
            </a:r>
          </a:p>
        </p:txBody>
      </p:sp>
    </p:spTree>
    <p:extLst>
      <p:ext uri="{BB962C8B-B14F-4D97-AF65-F5344CB8AC3E}">
        <p14:creationId xmlns:p14="http://schemas.microsoft.com/office/powerpoint/2010/main" val="21973179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Regulations govern the relationship of total hours and units of credit.   </a:t>
            </a:r>
          </a:p>
          <a:p>
            <a:pPr marL="0" indent="0">
              <a:buNone/>
            </a:pPr>
            <a:endParaRPr lang="en-US" sz="1500" dirty="0" smtClean="0"/>
          </a:p>
          <a:p>
            <a:r>
              <a:rPr lang="en-US" dirty="0" smtClean="0"/>
              <a:t>Regulations do not govern ratios of in-class to outside-of-class work for instructional categories, e.g. lecture, laboratory, activity, etc.  </a:t>
            </a:r>
          </a:p>
          <a:p>
            <a:pPr marL="0" indent="0">
              <a:buNone/>
            </a:pPr>
            <a:endParaRPr lang="en-US" sz="1500" dirty="0" smtClean="0"/>
          </a:p>
          <a:p>
            <a:r>
              <a:rPr lang="en-US" dirty="0" smtClean="0"/>
              <a:t>Many compliant variations of ratios, subject to standards in articulation and accreditation.   </a:t>
            </a:r>
            <a:endParaRPr lang="en-US" dirty="0"/>
          </a:p>
        </p:txBody>
      </p:sp>
    </p:spTree>
    <p:extLst>
      <p:ext uri="{BB962C8B-B14F-4D97-AF65-F5344CB8AC3E}">
        <p14:creationId xmlns:p14="http://schemas.microsoft.com/office/powerpoint/2010/main" val="29651671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777509"/>
            <a:ext cx="5486400" cy="949037"/>
          </a:xfrm>
        </p:spPr>
        <p:txBody>
          <a:bodyPr>
            <a:normAutofit fontScale="90000"/>
          </a:bodyPr>
          <a:lstStyle/>
          <a:p>
            <a:pPr algn="ctr"/>
            <a:r>
              <a:rPr lang="en-US" sz="2800" dirty="0"/>
              <a:t>162 Total Student Learning Hours = 3 units of Credit</a:t>
            </a:r>
            <a:br>
              <a:rPr lang="en-US" sz="2800" dirty="0"/>
            </a:br>
            <a:r>
              <a:rPr lang="en-US" sz="1100" dirty="0"/>
              <a:t/>
            </a:r>
            <a:br>
              <a:rPr lang="en-US" sz="1100" dirty="0"/>
            </a:br>
            <a:r>
              <a:rPr lang="en-US" sz="2200" dirty="0"/>
              <a:t>Three Variations</a:t>
            </a:r>
            <a:r>
              <a:rPr lang="en-US" sz="2800" dirty="0"/>
              <a:t/>
            </a:r>
            <a:br>
              <a:rPr lang="en-US" sz="2800" dirty="0"/>
            </a:br>
            <a:r>
              <a:rPr lang="en-US" sz="1800" b="0" dirty="0"/>
              <a:t>Regulations govern the total hours, articulation and accreditation provide standards for ratios.  </a:t>
            </a:r>
            <a:r>
              <a:rPr lang="en-US" dirty="0"/>
              <a:t/>
            </a:r>
            <a:br>
              <a:rPr lang="en-US" dirty="0"/>
            </a:br>
            <a:endParaRPr lang="en-US" dirty="0"/>
          </a:p>
        </p:txBody>
      </p:sp>
      <p:pic>
        <p:nvPicPr>
          <p:cNvPr id="5" name="Picture Placeholder 4" descr="UnitCalcs.jpg"/>
          <p:cNvPicPr>
            <a:picLocks noGrp="1" noChangeAspect="1"/>
          </p:cNvPicPr>
          <p:nvPr>
            <p:ph type="pic" idx="1"/>
          </p:nvPr>
        </p:nvPicPr>
        <p:blipFill>
          <a:blip r:embed="rId2">
            <a:extLst>
              <a:ext uri="{28A0092B-C50C-407E-A947-70E740481C1C}">
                <a14:useLocalDpi xmlns:a14="http://schemas.microsoft.com/office/drawing/2010/main" val="0"/>
              </a:ext>
            </a:extLst>
          </a:blip>
          <a:srcRect t="-66213" b="-66213"/>
          <a:stretch>
            <a:fillRect/>
          </a:stretch>
        </p:blipFill>
        <p:spPr>
          <a:xfrm>
            <a:off x="409662" y="-1051400"/>
            <a:ext cx="8485822" cy="6158204"/>
          </a:xfrm>
        </p:spPr>
      </p:pic>
    </p:spTree>
    <p:extLst>
      <p:ext uri="{BB962C8B-B14F-4D97-AF65-F5344CB8AC3E}">
        <p14:creationId xmlns:p14="http://schemas.microsoft.com/office/powerpoint/2010/main" val="197873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II. Practices</a:t>
            </a:r>
            <a:endParaRPr lang="en-US" dirty="0"/>
          </a:p>
        </p:txBody>
      </p:sp>
    </p:spTree>
    <p:extLst>
      <p:ext uri="{BB962C8B-B14F-4D97-AF65-F5344CB8AC3E}">
        <p14:creationId xmlns:p14="http://schemas.microsoft.com/office/powerpoint/2010/main" val="2305338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6016</TotalTime>
  <Words>1880</Words>
  <Application>Microsoft Macintosh PowerPoint</Application>
  <PresentationFormat>On-screen Show (4:3)</PresentationFormat>
  <Paragraphs>185</Paragraphs>
  <Slides>33</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Demystifying the Relationship Between Units and Hours</vt:lpstr>
      <vt:lpstr>Overview</vt:lpstr>
      <vt:lpstr>I.  Regulations</vt:lpstr>
      <vt:lpstr>CCC Credit Hour</vt:lpstr>
      <vt:lpstr>Federal Credit Hour</vt:lpstr>
      <vt:lpstr>Program and Course Approval Handbook</vt:lpstr>
      <vt:lpstr>Important Concepts</vt:lpstr>
      <vt:lpstr>162 Total Student Learning Hours = 3 units of Credit  Three Variations Regulations govern the total hours, articulation and accreditation provide standards for ratios.   </vt:lpstr>
      <vt:lpstr>II. Practices</vt:lpstr>
      <vt:lpstr>Local Policy</vt:lpstr>
      <vt:lpstr>Total Student Learning Hours</vt:lpstr>
      <vt:lpstr>Total Student Learning Hours vs. Contact Hours</vt:lpstr>
      <vt:lpstr>Basics for Curriculum Committees</vt:lpstr>
      <vt:lpstr>Lecture, Laboratory, Activity, etc.</vt:lpstr>
      <vt:lpstr>III.  Standard Formula and Sample Calculations</vt:lpstr>
      <vt:lpstr>Standard Formula for Calculating Units</vt:lpstr>
      <vt:lpstr>Sample  Calculation</vt:lpstr>
      <vt:lpstr>Example 1</vt:lpstr>
      <vt:lpstr>Solution 1</vt:lpstr>
      <vt:lpstr>Example 2</vt:lpstr>
      <vt:lpstr>Solution 2</vt:lpstr>
      <vt:lpstr>Example 3</vt:lpstr>
      <vt:lpstr>Solution 3</vt:lpstr>
      <vt:lpstr>Challenging Scenario</vt:lpstr>
      <vt:lpstr>Scenario Answers</vt:lpstr>
      <vt:lpstr>How would you handle this?</vt:lpstr>
      <vt:lpstr>IV.  Fractional Unit Awards and Other Calculations</vt:lpstr>
      <vt:lpstr>Fractional Units</vt:lpstr>
      <vt:lpstr>Hour Ranges and Unit Thresholds</vt:lpstr>
      <vt:lpstr>Other Calculation Standards</vt:lpstr>
      <vt:lpstr>Challenges for Curriculum Committees</vt:lpstr>
      <vt:lpstr>Tips</vt:lpstr>
      <vt:lpstr>Questions?</vt:lpstr>
    </vt:vector>
  </TitlesOfParts>
  <Company>Santiago Canyon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Students Receive Proper Credit: The Relationship Between Hours and Units</dc:title>
  <dc:creator>Craig Rutan</dc:creator>
  <cp:lastModifiedBy>Craig Rutan</cp:lastModifiedBy>
  <cp:revision>38</cp:revision>
  <dcterms:created xsi:type="dcterms:W3CDTF">2014-07-07T04:37:51Z</dcterms:created>
  <dcterms:modified xsi:type="dcterms:W3CDTF">2015-07-07T03:09:25Z</dcterms:modified>
</cp:coreProperties>
</file>