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780" autoAdjust="0"/>
  </p:normalViewPr>
  <p:slideViewPr>
    <p:cSldViewPr snapToGrid="0">
      <p:cViewPr varScale="1">
        <p:scale>
          <a:sx n="64" d="100"/>
          <a:sy n="64"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C5D7F-9C2E-4F42-B9A0-7700AF05C94D}" type="datetimeFigureOut">
              <a:rPr lang="en-US" smtClean="0"/>
              <a:t>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D7579-9081-4901-ADDF-338A19AC9952}" type="slidenum">
              <a:rPr lang="en-US" smtClean="0"/>
              <a:t>‹#›</a:t>
            </a:fld>
            <a:endParaRPr lang="en-US"/>
          </a:p>
        </p:txBody>
      </p:sp>
    </p:spTree>
    <p:extLst>
      <p:ext uri="{BB962C8B-B14F-4D97-AF65-F5344CB8AC3E}">
        <p14:creationId xmlns:p14="http://schemas.microsoft.com/office/powerpoint/2010/main" val="2361136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concept of mentoring is SIMPLE, but successful implementation can be challenging. </a:t>
            </a:r>
          </a:p>
        </p:txBody>
      </p:sp>
      <p:sp>
        <p:nvSpPr>
          <p:cNvPr id="4" name="Slide Number Placeholder 3"/>
          <p:cNvSpPr>
            <a:spLocks noGrp="1"/>
          </p:cNvSpPr>
          <p:nvPr>
            <p:ph type="sldNum" sz="quarter" idx="5"/>
          </p:nvPr>
        </p:nvSpPr>
        <p:spPr/>
        <p:txBody>
          <a:bodyPr/>
          <a:lstStyle/>
          <a:p>
            <a:fld id="{9B3D7579-9081-4901-ADDF-338A19AC9952}" type="slidenum">
              <a:rPr lang="en-US" smtClean="0"/>
              <a:t>4</a:t>
            </a:fld>
            <a:endParaRPr lang="en-US"/>
          </a:p>
        </p:txBody>
      </p:sp>
    </p:spTree>
    <p:extLst>
      <p:ext uri="{BB962C8B-B14F-4D97-AF65-F5344CB8AC3E}">
        <p14:creationId xmlns:p14="http://schemas.microsoft.com/office/powerpoint/2010/main" val="176439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Pair in groups </a:t>
            </a:r>
            <a:endParaRPr lang="en-US" dirty="0"/>
          </a:p>
        </p:txBody>
      </p:sp>
      <p:sp>
        <p:nvSpPr>
          <p:cNvPr id="4" name="Slide Number Placeholder 3"/>
          <p:cNvSpPr>
            <a:spLocks noGrp="1"/>
          </p:cNvSpPr>
          <p:nvPr>
            <p:ph type="sldNum" sz="quarter" idx="5"/>
          </p:nvPr>
        </p:nvSpPr>
        <p:spPr/>
        <p:txBody>
          <a:bodyPr/>
          <a:lstStyle/>
          <a:p>
            <a:fld id="{9B3D7579-9081-4901-ADDF-338A19AC9952}" type="slidenum">
              <a:rPr lang="en-US" smtClean="0"/>
              <a:t>9</a:t>
            </a:fld>
            <a:endParaRPr lang="en-US"/>
          </a:p>
        </p:txBody>
      </p:sp>
    </p:spTree>
    <p:extLst>
      <p:ext uri="{BB962C8B-B14F-4D97-AF65-F5344CB8AC3E}">
        <p14:creationId xmlns:p14="http://schemas.microsoft.com/office/powerpoint/2010/main" val="213513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1/16/2020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1/16/2020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https://www.washington.edu/doit/what-role-mentor"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about:blank"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hyperlink" Target="about:blank"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decorative element">
            <a:extLst>
              <a:ext uri="{FF2B5EF4-FFF2-40B4-BE49-F238E27FC236}">
                <a16:creationId xmlns:a16="http://schemas.microsoft.com/office/drawing/2014/main" id="{62B4511D-D4E8-488B-9963-19EE250757CB}"/>
              </a:ext>
            </a:extLst>
          </p:cNvPr>
          <p:cNvGrpSpPr/>
          <p:nvPr/>
        </p:nvGrpSpPr>
        <p:grpSpPr>
          <a:xfrm>
            <a:off x="5595439" y="0"/>
            <a:ext cx="7388298" cy="6122020"/>
            <a:chOff x="1826589" y="0"/>
            <a:chExt cx="7388298" cy="6858000"/>
          </a:xfrm>
        </p:grpSpPr>
        <p:sp>
          <p:nvSpPr>
            <p:cNvPr id="12" name="Parallelogram 11">
              <a:extLst>
                <a:ext uri="{FF2B5EF4-FFF2-40B4-BE49-F238E27FC236}">
                  <a16:creationId xmlns:a16="http://schemas.microsoft.com/office/drawing/2014/main" id="{7F25025B-92F6-46C4-99CA-884E93360516}"/>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Parallelogram 12">
              <a:extLst>
                <a:ext uri="{FF2B5EF4-FFF2-40B4-BE49-F238E27FC236}">
                  <a16:creationId xmlns:a16="http://schemas.microsoft.com/office/drawing/2014/main" id="{6680AA0D-13FC-4B99-9E0E-389E311332AF}"/>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arallelogram 13">
              <a:extLst>
                <a:ext uri="{FF2B5EF4-FFF2-40B4-BE49-F238E27FC236}">
                  <a16:creationId xmlns:a16="http://schemas.microsoft.com/office/drawing/2014/main" id="{C580E10B-75B8-41F2-9569-74B0FE5B72A8}"/>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C9AF4596-A24C-4718-B0CB-722B64EEA3F3}"/>
              </a:ext>
            </a:extLst>
          </p:cNvPr>
          <p:cNvSpPr>
            <a:spLocks noGrp="1"/>
          </p:cNvSpPr>
          <p:nvPr>
            <p:ph type="ctrTitle"/>
          </p:nvPr>
        </p:nvSpPr>
        <p:spPr>
          <a:xfrm>
            <a:off x="453723" y="1518901"/>
            <a:ext cx="7315200" cy="1745835"/>
          </a:xfrm>
        </p:spPr>
        <p:txBody>
          <a:bodyPr>
            <a:normAutofit/>
          </a:bodyPr>
          <a:lstStyle/>
          <a:p>
            <a:pPr algn="ctr"/>
            <a:r>
              <a:rPr lang="en-US" sz="2800" dirty="0">
                <a:solidFill>
                  <a:schemeClr val="tx1"/>
                </a:solidFill>
              </a:rPr>
              <a:t>Developing Proactive Methods to Mentor Minority Students to Enhance Their Learning Experience and Success via Guided Pathways</a:t>
            </a:r>
          </a:p>
        </p:txBody>
      </p:sp>
      <p:sp>
        <p:nvSpPr>
          <p:cNvPr id="3" name="Subtitle 2">
            <a:extLst>
              <a:ext uri="{FF2B5EF4-FFF2-40B4-BE49-F238E27FC236}">
                <a16:creationId xmlns:a16="http://schemas.microsoft.com/office/drawing/2014/main" id="{CFAB87B2-0F59-4AB4-B29A-F8E39971F845}"/>
              </a:ext>
            </a:extLst>
          </p:cNvPr>
          <p:cNvSpPr>
            <a:spLocks noGrp="1"/>
          </p:cNvSpPr>
          <p:nvPr>
            <p:ph type="subTitle" idx="1"/>
          </p:nvPr>
        </p:nvSpPr>
        <p:spPr>
          <a:xfrm>
            <a:off x="709962" y="3992137"/>
            <a:ext cx="7315200" cy="1603661"/>
          </a:xfrm>
        </p:spPr>
        <p:txBody>
          <a:bodyPr>
            <a:normAutofit fontScale="92500" lnSpcReduction="10000"/>
          </a:bodyPr>
          <a:lstStyle/>
          <a:p>
            <a:pPr algn="ctr"/>
            <a:r>
              <a:rPr lang="en-US" dirty="0">
                <a:solidFill>
                  <a:schemeClr val="tx1"/>
                </a:solidFill>
              </a:rPr>
              <a:t>Jay Parnell, ASCCC Part-Time Committee, San Bernardino College</a:t>
            </a:r>
          </a:p>
          <a:p>
            <a:pPr algn="ctr"/>
            <a:r>
              <a:rPr lang="en-US" dirty="0">
                <a:solidFill>
                  <a:schemeClr val="tx1"/>
                </a:solidFill>
              </a:rPr>
              <a:t>Carrie Roberson, ASCCC North Representative</a:t>
            </a:r>
          </a:p>
          <a:p>
            <a:pPr algn="ctr"/>
            <a:r>
              <a:rPr lang="en-US" dirty="0">
                <a:solidFill>
                  <a:schemeClr val="tx1"/>
                </a:solidFill>
              </a:rPr>
              <a:t>Erik Shearer, Studio Arts Faculty, Napa Valley College</a:t>
            </a:r>
          </a:p>
          <a:p>
            <a:pPr algn="ctr"/>
            <a:r>
              <a:rPr lang="en-US" dirty="0">
                <a:solidFill>
                  <a:schemeClr val="tx1"/>
                </a:solidFill>
              </a:rPr>
              <a:t>Eric Wang, Part-Time Faculty, West Los Angeles College</a:t>
            </a:r>
          </a:p>
        </p:txBody>
      </p:sp>
      <p:pic>
        <p:nvPicPr>
          <p:cNvPr id="1026" name="Picture 2" descr="Image result for mentoring">
            <a:extLst>
              <a:ext uri="{FF2B5EF4-FFF2-40B4-BE49-F238E27FC236}">
                <a16:creationId xmlns:a16="http://schemas.microsoft.com/office/drawing/2014/main" id="{E74F35E1-AB1A-4AEB-91C6-10D869B08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508" y="1102111"/>
            <a:ext cx="3661759" cy="2804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5A6FB29-5EDE-4EB3-97EA-25561ED310A8}"/>
              </a:ext>
            </a:extLst>
          </p:cNvPr>
          <p:cNvPicPr>
            <a:picLocks noChangeAspect="1"/>
          </p:cNvPicPr>
          <p:nvPr/>
        </p:nvPicPr>
        <p:blipFill>
          <a:blip r:embed="rId3"/>
          <a:stretch>
            <a:fillRect/>
          </a:stretch>
        </p:blipFill>
        <p:spPr>
          <a:xfrm>
            <a:off x="7415634" y="5274056"/>
            <a:ext cx="3984942" cy="740717"/>
          </a:xfrm>
          <a:prstGeom prst="rect">
            <a:avLst/>
          </a:prstGeom>
        </p:spPr>
      </p:pic>
    </p:spTree>
    <p:extLst>
      <p:ext uri="{BB962C8B-B14F-4D97-AF65-F5344CB8AC3E}">
        <p14:creationId xmlns:p14="http://schemas.microsoft.com/office/powerpoint/2010/main" val="265675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decorative element">
            <a:extLst>
              <a:ext uri="{FF2B5EF4-FFF2-40B4-BE49-F238E27FC236}">
                <a16:creationId xmlns:a16="http://schemas.microsoft.com/office/drawing/2014/main" id="{72D33051-91F4-4006-9D00-7604B1255342}"/>
              </a:ext>
            </a:extLst>
          </p:cNvPr>
          <p:cNvGrpSpPr/>
          <p:nvPr/>
        </p:nvGrpSpPr>
        <p:grpSpPr>
          <a:xfrm>
            <a:off x="199072" y="758283"/>
            <a:ext cx="9701561" cy="5324974"/>
            <a:chOff x="1826589" y="0"/>
            <a:chExt cx="7388298" cy="6858000"/>
          </a:xfrm>
        </p:grpSpPr>
        <p:sp>
          <p:nvSpPr>
            <p:cNvPr id="5" name="Parallelogram 4">
              <a:extLst>
                <a:ext uri="{FF2B5EF4-FFF2-40B4-BE49-F238E27FC236}">
                  <a16:creationId xmlns:a16="http://schemas.microsoft.com/office/drawing/2014/main" id="{70255669-0A46-4FB8-8404-585185CE751C}"/>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arallelogram 5">
              <a:extLst>
                <a:ext uri="{FF2B5EF4-FFF2-40B4-BE49-F238E27FC236}">
                  <a16:creationId xmlns:a16="http://schemas.microsoft.com/office/drawing/2014/main" id="{3EA06555-2DA0-4444-9972-A6BCE2A1E570}"/>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arallelogram 6">
              <a:extLst>
                <a:ext uri="{FF2B5EF4-FFF2-40B4-BE49-F238E27FC236}">
                  <a16:creationId xmlns:a16="http://schemas.microsoft.com/office/drawing/2014/main" id="{4362A96F-2ABB-411C-ADBB-3D653AAB62CE}"/>
                </a:ext>
              </a:extLst>
            </p:cNvPr>
            <p:cNvSpPr/>
            <p:nvPr/>
          </p:nvSpPr>
          <p:spPr>
            <a:xfrm>
              <a:off x="1826589" y="0"/>
              <a:ext cx="6596788" cy="6858000"/>
            </a:xfrm>
            <a:prstGeom prst="parallelogram">
              <a:avLst/>
            </a:prstGeom>
            <a:solidFill>
              <a:schemeClr val="bg2">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CBFF20BB-9E01-4DF8-AA08-81130B191BB0}"/>
              </a:ext>
            </a:extLst>
          </p:cNvPr>
          <p:cNvSpPr>
            <a:spLocks noGrp="1"/>
          </p:cNvSpPr>
          <p:nvPr>
            <p:ph type="title"/>
          </p:nvPr>
        </p:nvSpPr>
        <p:spPr>
          <a:xfrm>
            <a:off x="2291367" y="873252"/>
            <a:ext cx="6805803" cy="1028348"/>
          </a:xfrm>
        </p:spPr>
        <p:txBody>
          <a:bodyPr/>
          <a:lstStyle/>
          <a:p>
            <a:r>
              <a:rPr lang="en-US" dirty="0">
                <a:solidFill>
                  <a:schemeClr val="tx1"/>
                </a:solidFill>
              </a:rPr>
              <a:t>THANK YOU FOR YOUR TIME!</a:t>
            </a:r>
          </a:p>
        </p:txBody>
      </p:sp>
      <p:pic>
        <p:nvPicPr>
          <p:cNvPr id="9220" name="Picture 4" descr="Image result for thank you">
            <a:extLst>
              <a:ext uri="{FF2B5EF4-FFF2-40B4-BE49-F238E27FC236}">
                <a16:creationId xmlns:a16="http://schemas.microsoft.com/office/drawing/2014/main" id="{D66414B3-2AB1-490E-BA3A-5DDBF0EF7E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4145" y="2549277"/>
            <a:ext cx="4878567" cy="30114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EC71B1-C983-4142-AAAD-3B5D1960E9E1}"/>
              </a:ext>
            </a:extLst>
          </p:cNvPr>
          <p:cNvSpPr txBox="1"/>
          <p:nvPr/>
        </p:nvSpPr>
        <p:spPr>
          <a:xfrm>
            <a:off x="346613" y="2549277"/>
            <a:ext cx="3959783" cy="3416320"/>
          </a:xfrm>
          <a:prstGeom prst="rect">
            <a:avLst/>
          </a:prstGeom>
          <a:noFill/>
        </p:spPr>
        <p:txBody>
          <a:bodyPr wrap="square" rtlCol="0">
            <a:spAutoFit/>
          </a:bodyPr>
          <a:lstStyle/>
          <a:p>
            <a:pPr algn="ctr"/>
            <a:r>
              <a:rPr lang="en-US" dirty="0"/>
              <a:t>Jay Parnell, ASCCC Part-Time Committee, San Bernardino College</a:t>
            </a:r>
          </a:p>
          <a:p>
            <a:pPr algn="ctr"/>
            <a:endParaRPr lang="en-US" dirty="0"/>
          </a:p>
          <a:p>
            <a:pPr algn="ctr"/>
            <a:r>
              <a:rPr lang="en-US" dirty="0"/>
              <a:t>Carrie Roberson, ASCCC North Representative</a:t>
            </a:r>
          </a:p>
          <a:p>
            <a:pPr algn="ctr"/>
            <a:endParaRPr lang="en-US" dirty="0"/>
          </a:p>
          <a:p>
            <a:pPr algn="ctr"/>
            <a:r>
              <a:rPr lang="en-US" dirty="0"/>
              <a:t>Erik Shearer, Studio Arts Faculty, Napa Valley College</a:t>
            </a:r>
          </a:p>
          <a:p>
            <a:pPr algn="ctr"/>
            <a:endParaRPr lang="en-US" dirty="0"/>
          </a:p>
          <a:p>
            <a:pPr algn="ctr"/>
            <a:r>
              <a:rPr lang="en-US" dirty="0"/>
              <a:t>Eric Wang, Part-Time Faculty, West Los Angeles College</a:t>
            </a:r>
          </a:p>
          <a:p>
            <a:endParaRPr lang="en-US" dirty="0"/>
          </a:p>
        </p:txBody>
      </p:sp>
      <p:pic>
        <p:nvPicPr>
          <p:cNvPr id="11" name="Picture 10">
            <a:extLst>
              <a:ext uri="{FF2B5EF4-FFF2-40B4-BE49-F238E27FC236}">
                <a16:creationId xmlns:a16="http://schemas.microsoft.com/office/drawing/2014/main" id="{06D1A6FF-41F1-40A4-B4BB-D77606A326BF}"/>
              </a:ext>
            </a:extLst>
          </p:cNvPr>
          <p:cNvPicPr>
            <a:picLocks noChangeAspect="1"/>
          </p:cNvPicPr>
          <p:nvPr/>
        </p:nvPicPr>
        <p:blipFill>
          <a:blip r:embed="rId3"/>
          <a:stretch>
            <a:fillRect/>
          </a:stretch>
        </p:blipFill>
        <p:spPr>
          <a:xfrm>
            <a:off x="3980985" y="6089261"/>
            <a:ext cx="3461841" cy="768739"/>
          </a:xfrm>
          <a:prstGeom prst="rect">
            <a:avLst/>
          </a:prstGeom>
        </p:spPr>
      </p:pic>
    </p:spTree>
    <p:extLst>
      <p:ext uri="{BB962C8B-B14F-4D97-AF65-F5344CB8AC3E}">
        <p14:creationId xmlns:p14="http://schemas.microsoft.com/office/powerpoint/2010/main" val="115179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5C037-5F49-4D2D-ABAB-68325570B75D}"/>
              </a:ext>
            </a:extLst>
          </p:cNvPr>
          <p:cNvSpPr>
            <a:spLocks noGrp="1"/>
          </p:cNvSpPr>
          <p:nvPr>
            <p:ph type="ctrTitle"/>
          </p:nvPr>
        </p:nvSpPr>
        <p:spPr>
          <a:xfrm>
            <a:off x="177751" y="891090"/>
            <a:ext cx="7315200" cy="764528"/>
          </a:xfrm>
        </p:spPr>
        <p:txBody>
          <a:bodyPr>
            <a:normAutofit fontScale="90000"/>
          </a:bodyPr>
          <a:lstStyle/>
          <a:p>
            <a:r>
              <a:rPr lang="en-US" dirty="0"/>
              <a:t>Resources</a:t>
            </a:r>
          </a:p>
        </p:txBody>
      </p:sp>
      <p:sp>
        <p:nvSpPr>
          <p:cNvPr id="5" name="Subtitle 4">
            <a:extLst>
              <a:ext uri="{FF2B5EF4-FFF2-40B4-BE49-F238E27FC236}">
                <a16:creationId xmlns:a16="http://schemas.microsoft.com/office/drawing/2014/main" id="{521EEB4E-EA9D-48D8-88AD-24E096D791B8}"/>
              </a:ext>
            </a:extLst>
          </p:cNvPr>
          <p:cNvSpPr>
            <a:spLocks noGrp="1"/>
          </p:cNvSpPr>
          <p:nvPr>
            <p:ph type="subTitle" idx="1"/>
          </p:nvPr>
        </p:nvSpPr>
        <p:spPr>
          <a:xfrm>
            <a:off x="177750" y="1655618"/>
            <a:ext cx="8531351" cy="4311291"/>
          </a:xfrm>
        </p:spPr>
        <p:txBody>
          <a:bodyPr>
            <a:normAutofit fontScale="70000" lnSpcReduction="20000"/>
          </a:bodyPr>
          <a:lstStyle/>
          <a:p>
            <a:r>
              <a:rPr lang="en-US" dirty="0"/>
              <a:t>(</a:t>
            </a:r>
            <a:r>
              <a:rPr lang="en-US" sz="2600" dirty="0"/>
              <a:t>University of Washington) </a:t>
            </a:r>
            <a:r>
              <a:rPr lang="en-US" sz="2600" dirty="0">
                <a:hlinkClick r:id="rId2"/>
              </a:rPr>
              <a:t>https://www.washington.edu/doit/what-role-mentor</a:t>
            </a:r>
            <a:endParaRPr lang="en-US" sz="2600" dirty="0"/>
          </a:p>
          <a:p>
            <a:endParaRPr lang="en-US" sz="2600" dirty="0"/>
          </a:p>
          <a:p>
            <a:r>
              <a:rPr lang="en-US" sz="2600" dirty="0"/>
              <a:t>(American Psychological Association) </a:t>
            </a:r>
            <a:r>
              <a:rPr lang="en-US" sz="2600" dirty="0">
                <a:hlinkClick r:id="rId3"/>
              </a:rPr>
              <a:t>https://www.apa.org/pi/disability/resources/mentoring/tips-mentors</a:t>
            </a:r>
            <a:endParaRPr lang="en-US" sz="2600" dirty="0"/>
          </a:p>
          <a:p>
            <a:endParaRPr lang="en-US" sz="2600" dirty="0"/>
          </a:p>
          <a:p>
            <a:r>
              <a:rPr lang="en-US" sz="2600" dirty="0"/>
              <a:t>Association of American Colleges &amp; Universities </a:t>
            </a:r>
            <a:r>
              <a:rPr lang="en-US" sz="2600" dirty="0">
                <a:hlinkClick r:id="rId3"/>
              </a:rPr>
              <a:t>https://www.aacu.org/diversitydemocracy/2017/fall/bailey</a:t>
            </a:r>
            <a:endParaRPr lang="en-US" sz="2600" dirty="0"/>
          </a:p>
          <a:p>
            <a:endParaRPr lang="en-US" sz="2600" dirty="0"/>
          </a:p>
          <a:p>
            <a:r>
              <a:rPr lang="en-US" sz="2600" dirty="0"/>
              <a:t>The truth about mentoring minorities. Race Matters</a:t>
            </a:r>
          </a:p>
          <a:p>
            <a:r>
              <a:rPr lang="en-US" sz="2600" dirty="0"/>
              <a:t>Thomas DA.</a:t>
            </a:r>
          </a:p>
          <a:p>
            <a:r>
              <a:rPr lang="en-US" sz="2600" dirty="0"/>
              <a:t>Harvard Business Review </a:t>
            </a:r>
          </a:p>
          <a:p>
            <a:r>
              <a:rPr lang="en-US" sz="2600" dirty="0"/>
              <a:t>Harvard Business School, Boston, USA</a:t>
            </a:r>
          </a:p>
          <a:p>
            <a:r>
              <a:rPr lang="en-US" sz="2600" dirty="0">
                <a:hlinkClick r:id="rId3"/>
              </a:rPr>
              <a:t>https://www.ncbi.nlm.nih.gov/pubmed/11299697</a:t>
            </a:r>
            <a:r>
              <a:rPr lang="en-US" sz="2600" dirty="0"/>
              <a:t> </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72F9A46B-289E-45F1-82B1-9E5A96552FA2}"/>
              </a:ext>
            </a:extLst>
          </p:cNvPr>
          <p:cNvPicPr>
            <a:picLocks noChangeAspect="1"/>
          </p:cNvPicPr>
          <p:nvPr/>
        </p:nvPicPr>
        <p:blipFill>
          <a:blip r:embed="rId4"/>
          <a:stretch>
            <a:fillRect/>
          </a:stretch>
        </p:blipFill>
        <p:spPr>
          <a:xfrm>
            <a:off x="3980985" y="6089261"/>
            <a:ext cx="3461841" cy="768739"/>
          </a:xfrm>
          <a:prstGeom prst="rect">
            <a:avLst/>
          </a:prstGeom>
        </p:spPr>
      </p:pic>
    </p:spTree>
    <p:extLst>
      <p:ext uri="{BB962C8B-B14F-4D97-AF65-F5344CB8AC3E}">
        <p14:creationId xmlns:p14="http://schemas.microsoft.com/office/powerpoint/2010/main" val="125284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decorative element">
            <a:extLst>
              <a:ext uri="{FF2B5EF4-FFF2-40B4-BE49-F238E27FC236}">
                <a16:creationId xmlns:a16="http://schemas.microsoft.com/office/drawing/2014/main" id="{7ABCA8C2-6341-4AFB-ABE0-819980BCD3C0}"/>
              </a:ext>
            </a:extLst>
          </p:cNvPr>
          <p:cNvGrpSpPr/>
          <p:nvPr/>
        </p:nvGrpSpPr>
        <p:grpSpPr>
          <a:xfrm>
            <a:off x="5672253" y="367990"/>
            <a:ext cx="7388298" cy="6122020"/>
            <a:chOff x="1826589" y="0"/>
            <a:chExt cx="7388298" cy="6858000"/>
          </a:xfrm>
        </p:grpSpPr>
        <p:sp>
          <p:nvSpPr>
            <p:cNvPr id="8" name="Parallelogram 7">
              <a:extLst>
                <a:ext uri="{FF2B5EF4-FFF2-40B4-BE49-F238E27FC236}">
                  <a16:creationId xmlns:a16="http://schemas.microsoft.com/office/drawing/2014/main" id="{05A8F28D-1819-467E-BCA7-F9D8076C1751}"/>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7271B645-ABC3-4329-A0EF-737CF6376E5A}"/>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arallelogram 9">
              <a:extLst>
                <a:ext uri="{FF2B5EF4-FFF2-40B4-BE49-F238E27FC236}">
                  <a16:creationId xmlns:a16="http://schemas.microsoft.com/office/drawing/2014/main" id="{C4A3F918-3535-4601-ADBF-287C5116EAD9}"/>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itle 3">
            <a:extLst>
              <a:ext uri="{FF2B5EF4-FFF2-40B4-BE49-F238E27FC236}">
                <a16:creationId xmlns:a16="http://schemas.microsoft.com/office/drawing/2014/main" id="{83292F16-F747-4C32-A029-A0C3E41B64FF}"/>
              </a:ext>
            </a:extLst>
          </p:cNvPr>
          <p:cNvSpPr>
            <a:spLocks noGrp="1"/>
          </p:cNvSpPr>
          <p:nvPr>
            <p:ph type="ctrTitle"/>
          </p:nvPr>
        </p:nvSpPr>
        <p:spPr>
          <a:xfrm>
            <a:off x="1069848" y="1298448"/>
            <a:ext cx="7315200" cy="708772"/>
          </a:xfrm>
        </p:spPr>
        <p:txBody>
          <a:bodyPr>
            <a:normAutofit fontScale="90000"/>
          </a:bodyPr>
          <a:lstStyle/>
          <a:p>
            <a:r>
              <a:rPr lang="en-US" dirty="0">
                <a:solidFill>
                  <a:schemeClr val="tx1"/>
                </a:solidFill>
              </a:rPr>
              <a:t>Today’s  Discussion!</a:t>
            </a:r>
          </a:p>
        </p:txBody>
      </p:sp>
      <p:sp>
        <p:nvSpPr>
          <p:cNvPr id="5" name="Subtitle 4">
            <a:extLst>
              <a:ext uri="{FF2B5EF4-FFF2-40B4-BE49-F238E27FC236}">
                <a16:creationId xmlns:a16="http://schemas.microsoft.com/office/drawing/2014/main" id="{54104182-E1E1-4210-9323-FE63BD34BC5F}"/>
              </a:ext>
            </a:extLst>
          </p:cNvPr>
          <p:cNvSpPr>
            <a:spLocks noGrp="1"/>
          </p:cNvSpPr>
          <p:nvPr>
            <p:ph type="subTitle" idx="1"/>
          </p:nvPr>
        </p:nvSpPr>
        <p:spPr>
          <a:xfrm>
            <a:off x="1100015" y="2286000"/>
            <a:ext cx="7315200" cy="3298646"/>
          </a:xfrm>
        </p:spPr>
        <p:txBody>
          <a:bodyPr>
            <a:normAutofit fontScale="77500" lnSpcReduction="20000"/>
          </a:bodyPr>
          <a:lstStyle/>
          <a:p>
            <a:r>
              <a:rPr lang="en-US" dirty="0">
                <a:solidFill>
                  <a:schemeClr val="tx1"/>
                </a:solidFill>
              </a:rPr>
              <a:t>As a faculty member in higher education, there are numerous responsibilities</a:t>
            </a:r>
          </a:p>
          <a:p>
            <a:r>
              <a:rPr lang="en-US" dirty="0">
                <a:solidFill>
                  <a:schemeClr val="tx1"/>
                </a:solidFill>
              </a:rPr>
              <a:t>that you undertake to humanize the educational experience for students.</a:t>
            </a:r>
          </a:p>
          <a:p>
            <a:r>
              <a:rPr lang="en-US" dirty="0">
                <a:solidFill>
                  <a:schemeClr val="tx1"/>
                </a:solidFill>
              </a:rPr>
              <a:t>Increasing student success and completion by mentoring is among one</a:t>
            </a:r>
          </a:p>
          <a:p>
            <a:r>
              <a:rPr lang="en-US" dirty="0">
                <a:solidFill>
                  <a:schemeClr val="tx1"/>
                </a:solidFill>
              </a:rPr>
              <a:t>of them. In this session, we will discuss alternative approaches to helping</a:t>
            </a:r>
          </a:p>
          <a:p>
            <a:r>
              <a:rPr lang="en-US" dirty="0">
                <a:solidFill>
                  <a:schemeClr val="tx1"/>
                </a:solidFill>
              </a:rPr>
              <a:t>students stay on the path through proactive and intrusive faculty mentoring</a:t>
            </a:r>
          </a:p>
          <a:p>
            <a:r>
              <a:rPr lang="en-US" dirty="0">
                <a:solidFill>
                  <a:schemeClr val="tx1"/>
                </a:solidFill>
              </a:rPr>
              <a:t>approaches. Come join us for an engaging discussion on the promotion</a:t>
            </a:r>
          </a:p>
          <a:p>
            <a:r>
              <a:rPr lang="en-US" dirty="0">
                <a:solidFill>
                  <a:schemeClr val="tx1"/>
                </a:solidFill>
              </a:rPr>
              <a:t>of a faculty mentoring culture through shared best practices and support</a:t>
            </a:r>
          </a:p>
          <a:p>
            <a:r>
              <a:rPr lang="en-US" dirty="0">
                <a:solidFill>
                  <a:schemeClr val="tx1"/>
                </a:solidFill>
              </a:rPr>
              <a:t>approaches to help achieve student and faculty connectedness to attain</a:t>
            </a:r>
          </a:p>
          <a:p>
            <a:r>
              <a:rPr lang="en-US" dirty="0">
                <a:solidFill>
                  <a:schemeClr val="tx1"/>
                </a:solidFill>
              </a:rPr>
              <a:t>student completion.</a:t>
            </a:r>
          </a:p>
        </p:txBody>
      </p:sp>
      <p:pic>
        <p:nvPicPr>
          <p:cNvPr id="2050" name="Picture 2" descr="Image result for mentoring">
            <a:extLst>
              <a:ext uri="{FF2B5EF4-FFF2-40B4-BE49-F238E27FC236}">
                <a16:creationId xmlns:a16="http://schemas.microsoft.com/office/drawing/2014/main" id="{F9B81614-D86D-4F31-9635-FE988B8BE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119" y="746074"/>
            <a:ext cx="3436564" cy="31892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85E4EB7-6EBF-4973-AEF8-0396CE2ACC43}"/>
              </a:ext>
            </a:extLst>
          </p:cNvPr>
          <p:cNvPicPr>
            <a:picLocks noChangeAspect="1"/>
          </p:cNvPicPr>
          <p:nvPr/>
        </p:nvPicPr>
        <p:blipFill>
          <a:blip r:embed="rId3"/>
          <a:stretch>
            <a:fillRect/>
          </a:stretch>
        </p:blipFill>
        <p:spPr>
          <a:xfrm>
            <a:off x="7593741" y="5214287"/>
            <a:ext cx="3984942" cy="740717"/>
          </a:xfrm>
          <a:prstGeom prst="rect">
            <a:avLst/>
          </a:prstGeom>
        </p:spPr>
      </p:pic>
    </p:spTree>
    <p:extLst>
      <p:ext uri="{BB962C8B-B14F-4D97-AF65-F5344CB8AC3E}">
        <p14:creationId xmlns:p14="http://schemas.microsoft.com/office/powerpoint/2010/main" val="4231794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521F00-998F-45C6-9450-151D00FBE1C1}"/>
              </a:ext>
            </a:extLst>
          </p:cNvPr>
          <p:cNvSpPr>
            <a:spLocks noGrp="1"/>
          </p:cNvSpPr>
          <p:nvPr>
            <p:ph type="ctrTitle"/>
          </p:nvPr>
        </p:nvSpPr>
        <p:spPr>
          <a:xfrm>
            <a:off x="613508" y="1276145"/>
            <a:ext cx="7315200" cy="889306"/>
          </a:xfrm>
        </p:spPr>
        <p:txBody>
          <a:bodyPr>
            <a:normAutofit fontScale="90000"/>
          </a:bodyPr>
          <a:lstStyle/>
          <a:p>
            <a:pPr algn="ctr"/>
            <a:r>
              <a:rPr lang="en-US" dirty="0">
                <a:solidFill>
                  <a:schemeClr val="tx1"/>
                </a:solidFill>
              </a:rPr>
              <a:t>Mentoring</a:t>
            </a:r>
          </a:p>
        </p:txBody>
      </p:sp>
      <p:sp>
        <p:nvSpPr>
          <p:cNvPr id="5" name="Subtitle 4">
            <a:extLst>
              <a:ext uri="{FF2B5EF4-FFF2-40B4-BE49-F238E27FC236}">
                <a16:creationId xmlns:a16="http://schemas.microsoft.com/office/drawing/2014/main" id="{BF53A14D-D6B2-4829-A292-046A9A867A43}"/>
              </a:ext>
            </a:extLst>
          </p:cNvPr>
          <p:cNvSpPr>
            <a:spLocks noGrp="1"/>
          </p:cNvSpPr>
          <p:nvPr>
            <p:ph type="subTitle" idx="1"/>
          </p:nvPr>
        </p:nvSpPr>
        <p:spPr>
          <a:xfrm>
            <a:off x="613508" y="2284398"/>
            <a:ext cx="7315200" cy="3396892"/>
          </a:xfrm>
        </p:spPr>
        <p:txBody>
          <a:bodyPr>
            <a:normAutofit fontScale="92500" lnSpcReduction="10000"/>
          </a:bodyPr>
          <a:lstStyle/>
          <a:p>
            <a:r>
              <a:rPr lang="en-US" dirty="0">
                <a:solidFill>
                  <a:schemeClr val="tx1"/>
                </a:solidFill>
              </a:rPr>
              <a:t>The knowledge, advice, and resources a mentor shares depend on the format and goals of a specific mentoring relationship. A mentor may share with a mentee (or protege) information about his or her own career path, as well as provide guidance, motivation, emotional support, and role modeling. A mentor may help with exploring careers, setting goals, developing contacts, and identifying resources. The mentor role may change as the needs of the mentee change. Some mentoring relationships are part of structured programs that have specific expectations and guidelines: others are more informal.  </a:t>
            </a:r>
          </a:p>
          <a:p>
            <a:r>
              <a:rPr lang="en-US" dirty="0"/>
              <a:t>(University of Washington) </a:t>
            </a:r>
            <a:r>
              <a:rPr lang="en-US" dirty="0">
                <a:hlinkClick r:id="rId2"/>
              </a:rPr>
              <a:t>https://www.washington.edu/doit/what-role-mentor</a:t>
            </a:r>
            <a:endParaRPr lang="en-US" dirty="0"/>
          </a:p>
        </p:txBody>
      </p:sp>
      <p:sp>
        <p:nvSpPr>
          <p:cNvPr id="7" name="AutoShape 4" descr="Image result for mentoring">
            <a:extLst>
              <a:ext uri="{FF2B5EF4-FFF2-40B4-BE49-F238E27FC236}">
                <a16:creationId xmlns:a16="http://schemas.microsoft.com/office/drawing/2014/main" id="{3903B725-2733-4798-9EC0-9FC215194900}"/>
              </a:ext>
            </a:extLst>
          </p:cNvPr>
          <p:cNvSpPr>
            <a:spLocks noChangeAspect="1" noChangeArrowheads="1"/>
          </p:cNvSpPr>
          <p:nvPr/>
        </p:nvSpPr>
        <p:spPr bwMode="auto">
          <a:xfrm>
            <a:off x="6980663" y="1481062"/>
            <a:ext cx="2501782" cy="25017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Image result for mentoring">
            <a:extLst>
              <a:ext uri="{FF2B5EF4-FFF2-40B4-BE49-F238E27FC236}">
                <a16:creationId xmlns:a16="http://schemas.microsoft.com/office/drawing/2014/main" id="{5C930069-C959-43C3-BFDF-A47571707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382" y="758284"/>
            <a:ext cx="3746618" cy="45273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CD1FFBC-CAC5-4984-8931-0362294D9DAE}"/>
              </a:ext>
            </a:extLst>
          </p:cNvPr>
          <p:cNvPicPr>
            <a:picLocks noChangeAspect="1"/>
          </p:cNvPicPr>
          <p:nvPr/>
        </p:nvPicPr>
        <p:blipFill>
          <a:blip r:embed="rId4"/>
          <a:stretch>
            <a:fillRect/>
          </a:stretch>
        </p:blipFill>
        <p:spPr>
          <a:xfrm>
            <a:off x="8445380" y="5267739"/>
            <a:ext cx="3746619" cy="831977"/>
          </a:xfrm>
          <a:prstGeom prst="rect">
            <a:avLst/>
          </a:prstGeom>
        </p:spPr>
      </p:pic>
    </p:spTree>
    <p:extLst>
      <p:ext uri="{BB962C8B-B14F-4D97-AF65-F5344CB8AC3E}">
        <p14:creationId xmlns:p14="http://schemas.microsoft.com/office/powerpoint/2010/main" val="418619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decorative element">
            <a:extLst>
              <a:ext uri="{FF2B5EF4-FFF2-40B4-BE49-F238E27FC236}">
                <a16:creationId xmlns:a16="http://schemas.microsoft.com/office/drawing/2014/main" id="{16170B2E-E194-4020-9F01-FAB1693975DB}"/>
              </a:ext>
            </a:extLst>
          </p:cNvPr>
          <p:cNvGrpSpPr/>
          <p:nvPr/>
        </p:nvGrpSpPr>
        <p:grpSpPr>
          <a:xfrm>
            <a:off x="5672253" y="367990"/>
            <a:ext cx="7388298" cy="6122020"/>
            <a:chOff x="1826589" y="0"/>
            <a:chExt cx="7388298" cy="6858000"/>
          </a:xfrm>
        </p:grpSpPr>
        <p:sp>
          <p:nvSpPr>
            <p:cNvPr id="13" name="Parallelogram 12">
              <a:extLst>
                <a:ext uri="{FF2B5EF4-FFF2-40B4-BE49-F238E27FC236}">
                  <a16:creationId xmlns:a16="http://schemas.microsoft.com/office/drawing/2014/main" id="{877AE4FD-5B80-4BB4-8345-E6D0EE47CD8F}"/>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arallelogram 13">
              <a:extLst>
                <a:ext uri="{FF2B5EF4-FFF2-40B4-BE49-F238E27FC236}">
                  <a16:creationId xmlns:a16="http://schemas.microsoft.com/office/drawing/2014/main" id="{C98E20C0-264D-47FC-AA59-8EE91DEC1638}"/>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arallelogram 14">
              <a:extLst>
                <a:ext uri="{FF2B5EF4-FFF2-40B4-BE49-F238E27FC236}">
                  <a16:creationId xmlns:a16="http://schemas.microsoft.com/office/drawing/2014/main" id="{386F2A8A-EB37-4721-934D-5EA5B2D57606}"/>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itle 3">
            <a:extLst>
              <a:ext uri="{FF2B5EF4-FFF2-40B4-BE49-F238E27FC236}">
                <a16:creationId xmlns:a16="http://schemas.microsoft.com/office/drawing/2014/main" id="{3B76623F-9852-40F7-841C-71C91E5C7F40}"/>
              </a:ext>
            </a:extLst>
          </p:cNvPr>
          <p:cNvSpPr>
            <a:spLocks noGrp="1"/>
          </p:cNvSpPr>
          <p:nvPr>
            <p:ph type="ctrTitle"/>
          </p:nvPr>
        </p:nvSpPr>
        <p:spPr>
          <a:xfrm>
            <a:off x="367321" y="1041076"/>
            <a:ext cx="7315200" cy="914401"/>
          </a:xfrm>
        </p:spPr>
        <p:txBody>
          <a:bodyPr/>
          <a:lstStyle/>
          <a:p>
            <a:r>
              <a:rPr lang="en-US" dirty="0">
                <a:solidFill>
                  <a:schemeClr val="tx1"/>
                </a:solidFill>
              </a:rPr>
              <a:t>Important Mind Frame</a:t>
            </a:r>
          </a:p>
        </p:txBody>
      </p:sp>
      <p:sp>
        <p:nvSpPr>
          <p:cNvPr id="5" name="Subtitle 4">
            <a:extLst>
              <a:ext uri="{FF2B5EF4-FFF2-40B4-BE49-F238E27FC236}">
                <a16:creationId xmlns:a16="http://schemas.microsoft.com/office/drawing/2014/main" id="{0521E44D-5A02-4B1A-BA19-6FB65994A9B7}"/>
              </a:ext>
            </a:extLst>
          </p:cNvPr>
          <p:cNvSpPr>
            <a:spLocks noGrp="1"/>
          </p:cNvSpPr>
          <p:nvPr>
            <p:ph type="subTitle" idx="1"/>
          </p:nvPr>
        </p:nvSpPr>
        <p:spPr>
          <a:xfrm>
            <a:off x="316511" y="1955477"/>
            <a:ext cx="7315200" cy="4032728"/>
          </a:xfrm>
        </p:spPr>
        <p:txBody>
          <a:bodyPr>
            <a:normAutofit lnSpcReduction="10000"/>
          </a:bodyPr>
          <a:lstStyle/>
          <a:p>
            <a:pPr fontAlgn="base"/>
            <a:r>
              <a:rPr lang="en-US" dirty="0">
                <a:solidFill>
                  <a:schemeClr val="tx1"/>
                </a:solidFill>
              </a:rPr>
              <a:t>Effective mentoring includes "the ability and willingness” to:</a:t>
            </a:r>
          </a:p>
          <a:p>
            <a:pPr marL="342900" indent="-342900" fontAlgn="base">
              <a:buClr>
                <a:schemeClr val="tx1"/>
              </a:buClr>
              <a:buFont typeface="Arial" panose="020B0604020202020204" pitchFamily="34" charset="0"/>
              <a:buChar char="•"/>
            </a:pPr>
            <a:r>
              <a:rPr lang="en-US" dirty="0">
                <a:solidFill>
                  <a:schemeClr val="tx1"/>
                </a:solidFill>
              </a:rPr>
              <a:t>value the mentee as a person;</a:t>
            </a:r>
          </a:p>
          <a:p>
            <a:pPr marL="342900" indent="-342900" fontAlgn="base">
              <a:buClr>
                <a:schemeClr val="tx1"/>
              </a:buClr>
              <a:buFont typeface="Arial" panose="020B0604020202020204" pitchFamily="34" charset="0"/>
              <a:buChar char="•"/>
            </a:pPr>
            <a:r>
              <a:rPr lang="en-US" dirty="0">
                <a:solidFill>
                  <a:schemeClr val="tx1"/>
                </a:solidFill>
              </a:rPr>
              <a:t>develop mutual trust and respect;</a:t>
            </a:r>
          </a:p>
          <a:p>
            <a:pPr marL="342900" indent="-342900" fontAlgn="base">
              <a:buClrTx/>
              <a:buFont typeface="Arial" panose="020B0604020202020204" pitchFamily="34" charset="0"/>
              <a:buChar char="•"/>
            </a:pPr>
            <a:r>
              <a:rPr lang="en-US" dirty="0">
                <a:solidFill>
                  <a:schemeClr val="tx1"/>
                </a:solidFill>
              </a:rPr>
              <a:t>maintain confidentiality;</a:t>
            </a:r>
          </a:p>
          <a:p>
            <a:pPr marL="342900" indent="-342900" fontAlgn="base">
              <a:buClrTx/>
              <a:buFont typeface="Arial" panose="020B0604020202020204" pitchFamily="34" charset="0"/>
              <a:buChar char="•"/>
            </a:pPr>
            <a:r>
              <a:rPr lang="en-US" dirty="0">
                <a:solidFill>
                  <a:schemeClr val="tx1"/>
                </a:solidFill>
              </a:rPr>
              <a:t>listen both to what is being said and how it is being said;</a:t>
            </a:r>
          </a:p>
          <a:p>
            <a:pPr marL="342900" indent="-342900" fontAlgn="base">
              <a:buClrTx/>
              <a:buFont typeface="Arial" panose="020B0604020202020204" pitchFamily="34" charset="0"/>
              <a:buChar char="•"/>
            </a:pPr>
            <a:r>
              <a:rPr lang="en-US" dirty="0">
                <a:solidFill>
                  <a:schemeClr val="tx1"/>
                </a:solidFill>
              </a:rPr>
              <a:t>help the mentee solve his or her own problem, rather than give direction;</a:t>
            </a:r>
          </a:p>
          <a:p>
            <a:pPr marL="342900" indent="-342900" fontAlgn="base">
              <a:buClrTx/>
              <a:buFont typeface="Arial" panose="020B0604020202020204" pitchFamily="34" charset="0"/>
              <a:buChar char="•"/>
            </a:pPr>
            <a:r>
              <a:rPr lang="en-US" dirty="0">
                <a:solidFill>
                  <a:schemeClr val="tx1"/>
                </a:solidFill>
              </a:rPr>
              <a:t>focus on the mentee's development and resist the urge to produce a clone."</a:t>
            </a:r>
          </a:p>
          <a:p>
            <a:r>
              <a:rPr lang="en-US" dirty="0"/>
              <a:t>(American Psychological Association)</a:t>
            </a:r>
          </a:p>
        </p:txBody>
      </p:sp>
      <p:pic>
        <p:nvPicPr>
          <p:cNvPr id="4100" name="Picture 4" descr="Image result for mentoring">
            <a:extLst>
              <a:ext uri="{FF2B5EF4-FFF2-40B4-BE49-F238E27FC236}">
                <a16:creationId xmlns:a16="http://schemas.microsoft.com/office/drawing/2014/main" id="{84BAD753-4FC1-4431-9426-AB3971986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171" y="2384354"/>
            <a:ext cx="3714295" cy="2089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B0A07E8-50B0-416B-8874-C2D690BC03C3}"/>
              </a:ext>
            </a:extLst>
          </p:cNvPr>
          <p:cNvPicPr>
            <a:picLocks noChangeAspect="1"/>
          </p:cNvPicPr>
          <p:nvPr/>
        </p:nvPicPr>
        <p:blipFill>
          <a:blip r:embed="rId4"/>
          <a:stretch>
            <a:fillRect/>
          </a:stretch>
        </p:blipFill>
        <p:spPr>
          <a:xfrm>
            <a:off x="7888847" y="5290042"/>
            <a:ext cx="3746619" cy="831977"/>
          </a:xfrm>
          <a:prstGeom prst="rect">
            <a:avLst/>
          </a:prstGeom>
        </p:spPr>
      </p:pic>
    </p:spTree>
    <p:extLst>
      <p:ext uri="{BB962C8B-B14F-4D97-AF65-F5344CB8AC3E}">
        <p14:creationId xmlns:p14="http://schemas.microsoft.com/office/powerpoint/2010/main" val="102722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462515C-5ACF-493C-AE8D-F2DC4877158F}"/>
              </a:ext>
            </a:extLst>
          </p:cNvPr>
          <p:cNvSpPr>
            <a:spLocks noGrp="1"/>
          </p:cNvSpPr>
          <p:nvPr>
            <p:ph idx="1"/>
          </p:nvPr>
        </p:nvSpPr>
        <p:spPr>
          <a:xfrm>
            <a:off x="3730268" y="1126347"/>
            <a:ext cx="7722034" cy="4689819"/>
          </a:xfrm>
        </p:spPr>
        <p:txBody>
          <a:bodyPr>
            <a:normAutofit fontScale="85000" lnSpcReduction="20000"/>
          </a:bodyPr>
          <a:lstStyle/>
          <a:p>
            <a:r>
              <a:rPr lang="en-US" b="1" dirty="0"/>
              <a:t>Mapping pathways to student end goals.</a:t>
            </a:r>
          </a:p>
          <a:p>
            <a:pPr marL="0" indent="0">
              <a:buNone/>
            </a:pPr>
            <a:r>
              <a:rPr lang="en-US" dirty="0"/>
              <a:t>What courses are necessary to complete a program or qualify for transfer, how long completion will take, and what opportunities for employment or further education they will have at the end of the program</a:t>
            </a:r>
            <a:endParaRPr lang="en-US" b="1" dirty="0"/>
          </a:p>
          <a:p>
            <a:r>
              <a:rPr lang="en-US" b="1" dirty="0"/>
              <a:t>Helping students choose and enter a program pathway. </a:t>
            </a:r>
          </a:p>
          <a:p>
            <a:pPr marL="0" indent="0">
              <a:buNone/>
            </a:pPr>
            <a:r>
              <a:rPr lang="en-US" dirty="0"/>
              <a:t>What courses are necessary to complete a program or qualify for transfer, how long completion will take, and what opportunities for employment or further education they will have at the end of the program</a:t>
            </a:r>
            <a:endParaRPr lang="en-US" b="1" dirty="0"/>
          </a:p>
          <a:p>
            <a:r>
              <a:rPr lang="en-US" b="1" dirty="0"/>
              <a:t>Keeping students on a path </a:t>
            </a:r>
          </a:p>
          <a:p>
            <a:pPr marL="0" indent="0">
              <a:buNone/>
            </a:pPr>
            <a:r>
              <a:rPr lang="en-US" dirty="0"/>
              <a:t>Both students and advisors can see students’ plans mapped out through graduation and keep track of students’ progress. If students get off track or have trouble in a course, alert systems bring these issues to advisors’ attention so they can steer students toward academic or other supports. Colleges also try to remove institutional barriers such as inconvenient schedules or cancelled classes.</a:t>
            </a:r>
            <a:endParaRPr lang="en-US" b="1" dirty="0"/>
          </a:p>
          <a:p>
            <a:r>
              <a:rPr lang="en-US" b="1" dirty="0"/>
              <a:t>Ensuring that students are learning. </a:t>
            </a:r>
          </a:p>
          <a:p>
            <a:pPr marL="0" indent="0">
              <a:buNone/>
            </a:pPr>
            <a:r>
              <a:rPr lang="en-US" dirty="0"/>
              <a:t>Programs are designed around a coherent set of learning outcomes, rather than as a collection of courses. Program learning outcomes align with requirements for success in further education and employment in a related field. Colleges track student learning outcomes and work to improve teaching.</a:t>
            </a:r>
          </a:p>
        </p:txBody>
      </p:sp>
      <p:sp>
        <p:nvSpPr>
          <p:cNvPr id="11" name="TextBox 10">
            <a:extLst>
              <a:ext uri="{FF2B5EF4-FFF2-40B4-BE49-F238E27FC236}">
                <a16:creationId xmlns:a16="http://schemas.microsoft.com/office/drawing/2014/main" id="{BFCF96A7-B3DC-41D7-B10C-026B21815CB4}"/>
              </a:ext>
            </a:extLst>
          </p:cNvPr>
          <p:cNvSpPr txBox="1"/>
          <p:nvPr/>
        </p:nvSpPr>
        <p:spPr>
          <a:xfrm>
            <a:off x="4057272" y="388190"/>
            <a:ext cx="6859772" cy="646331"/>
          </a:xfrm>
          <a:prstGeom prst="rect">
            <a:avLst/>
          </a:prstGeom>
          <a:noFill/>
        </p:spPr>
        <p:txBody>
          <a:bodyPr wrap="square" rtlCol="0">
            <a:spAutoFit/>
          </a:bodyPr>
          <a:lstStyle/>
          <a:p>
            <a:r>
              <a:rPr lang="en-US" sz="3600" dirty="0"/>
              <a:t>Guided Pathways Model</a:t>
            </a:r>
          </a:p>
        </p:txBody>
      </p:sp>
      <p:pic>
        <p:nvPicPr>
          <p:cNvPr id="5122" name="Picture 2" descr="Image result for guided pathways community college">
            <a:extLst>
              <a:ext uri="{FF2B5EF4-FFF2-40B4-BE49-F238E27FC236}">
                <a16:creationId xmlns:a16="http://schemas.microsoft.com/office/drawing/2014/main" id="{15A3F431-EC2D-4B43-9AFF-5C9B1BBDA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9" y="1041834"/>
            <a:ext cx="3176886" cy="10610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a:extLst>
              <a:ext uri="{FF2B5EF4-FFF2-40B4-BE49-F238E27FC236}">
                <a16:creationId xmlns:a16="http://schemas.microsoft.com/office/drawing/2014/main" id="{02D9A7EC-ADBA-4887-A038-26091B9EE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 y="2360110"/>
            <a:ext cx="317688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9A74A58-35D3-4854-95AC-E3C75A74FD63}"/>
              </a:ext>
            </a:extLst>
          </p:cNvPr>
          <p:cNvPicPr>
            <a:picLocks noChangeAspect="1"/>
          </p:cNvPicPr>
          <p:nvPr/>
        </p:nvPicPr>
        <p:blipFill>
          <a:blip r:embed="rId4"/>
          <a:stretch>
            <a:fillRect/>
          </a:stretch>
        </p:blipFill>
        <p:spPr>
          <a:xfrm>
            <a:off x="84908" y="4465206"/>
            <a:ext cx="3176885" cy="831977"/>
          </a:xfrm>
          <a:prstGeom prst="rect">
            <a:avLst/>
          </a:prstGeom>
        </p:spPr>
      </p:pic>
      <p:sp>
        <p:nvSpPr>
          <p:cNvPr id="12" name="TextBox 11">
            <a:extLst>
              <a:ext uri="{FF2B5EF4-FFF2-40B4-BE49-F238E27FC236}">
                <a16:creationId xmlns:a16="http://schemas.microsoft.com/office/drawing/2014/main" id="{EC779558-1691-47C3-9525-0059901F3D27}"/>
              </a:ext>
            </a:extLst>
          </p:cNvPr>
          <p:cNvSpPr txBox="1"/>
          <p:nvPr/>
        </p:nvSpPr>
        <p:spPr>
          <a:xfrm>
            <a:off x="3597044" y="6050779"/>
            <a:ext cx="7654536" cy="646331"/>
          </a:xfrm>
          <a:prstGeom prst="rect">
            <a:avLst/>
          </a:prstGeom>
          <a:noFill/>
        </p:spPr>
        <p:txBody>
          <a:bodyPr wrap="square" rtlCol="0">
            <a:spAutoFit/>
          </a:bodyPr>
          <a:lstStyle/>
          <a:p>
            <a:r>
              <a:rPr lang="en-US" dirty="0"/>
              <a:t>Association of American Colleges &amp; Universities </a:t>
            </a:r>
            <a:r>
              <a:rPr lang="en-US" dirty="0">
                <a:hlinkClick r:id="rId5"/>
              </a:rPr>
              <a:t>https://www.aacu.org/diversitydemocracy/2017/fall/bailey</a:t>
            </a:r>
            <a:r>
              <a:rPr lang="en-US" dirty="0"/>
              <a:t> </a:t>
            </a:r>
          </a:p>
        </p:txBody>
      </p:sp>
    </p:spTree>
    <p:extLst>
      <p:ext uri="{BB962C8B-B14F-4D97-AF65-F5344CB8AC3E}">
        <p14:creationId xmlns:p14="http://schemas.microsoft.com/office/powerpoint/2010/main" val="334583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500"/>
                                        <p:tgtEl>
                                          <p:spTgt spid="9">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decorative element">
            <a:extLst>
              <a:ext uri="{FF2B5EF4-FFF2-40B4-BE49-F238E27FC236}">
                <a16:creationId xmlns:a16="http://schemas.microsoft.com/office/drawing/2014/main" id="{98148162-E07F-47B2-A666-68906FF7540A}"/>
              </a:ext>
            </a:extLst>
          </p:cNvPr>
          <p:cNvGrpSpPr/>
          <p:nvPr/>
        </p:nvGrpSpPr>
        <p:grpSpPr>
          <a:xfrm>
            <a:off x="-1583472" y="367990"/>
            <a:ext cx="5276632" cy="6122020"/>
            <a:chOff x="1826589" y="0"/>
            <a:chExt cx="7388298" cy="6858000"/>
          </a:xfrm>
        </p:grpSpPr>
        <p:sp>
          <p:nvSpPr>
            <p:cNvPr id="14" name="Parallelogram 13">
              <a:extLst>
                <a:ext uri="{FF2B5EF4-FFF2-40B4-BE49-F238E27FC236}">
                  <a16:creationId xmlns:a16="http://schemas.microsoft.com/office/drawing/2014/main" id="{42AC72D5-FF0A-4B1A-85EA-21C8861073EB}"/>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arallelogram 14">
              <a:extLst>
                <a:ext uri="{FF2B5EF4-FFF2-40B4-BE49-F238E27FC236}">
                  <a16:creationId xmlns:a16="http://schemas.microsoft.com/office/drawing/2014/main" id="{FC18E9BF-B11C-47EF-8617-CD3DC9C48440}"/>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Parallelogram 15">
              <a:extLst>
                <a:ext uri="{FF2B5EF4-FFF2-40B4-BE49-F238E27FC236}">
                  <a16:creationId xmlns:a16="http://schemas.microsoft.com/office/drawing/2014/main" id="{7A45B17A-2B81-40DF-8859-AF2957F6D906}"/>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itle 4">
            <a:extLst>
              <a:ext uri="{FF2B5EF4-FFF2-40B4-BE49-F238E27FC236}">
                <a16:creationId xmlns:a16="http://schemas.microsoft.com/office/drawing/2014/main" id="{203362F7-F0AB-45FE-941C-CB12AAFDB8EA}"/>
              </a:ext>
            </a:extLst>
          </p:cNvPr>
          <p:cNvSpPr>
            <a:spLocks noGrp="1"/>
          </p:cNvSpPr>
          <p:nvPr>
            <p:ph type="ctrTitle"/>
          </p:nvPr>
        </p:nvSpPr>
        <p:spPr>
          <a:xfrm>
            <a:off x="312233" y="611202"/>
            <a:ext cx="8709103" cy="805815"/>
          </a:xfrm>
        </p:spPr>
        <p:txBody>
          <a:bodyPr>
            <a:normAutofit/>
          </a:bodyPr>
          <a:lstStyle/>
          <a:p>
            <a:r>
              <a:rPr lang="en-US" sz="3200" dirty="0">
                <a:solidFill>
                  <a:schemeClr val="tx1"/>
                </a:solidFill>
              </a:rPr>
              <a:t>Collaborative Efforts to Support Student Success!</a:t>
            </a:r>
          </a:p>
        </p:txBody>
      </p:sp>
      <p:sp>
        <p:nvSpPr>
          <p:cNvPr id="6" name="Subtitle 5">
            <a:extLst>
              <a:ext uri="{FF2B5EF4-FFF2-40B4-BE49-F238E27FC236}">
                <a16:creationId xmlns:a16="http://schemas.microsoft.com/office/drawing/2014/main" id="{2AA0E7FD-BA20-4441-92B6-927D7F1E123A}"/>
              </a:ext>
            </a:extLst>
          </p:cNvPr>
          <p:cNvSpPr>
            <a:spLocks noGrp="1"/>
          </p:cNvSpPr>
          <p:nvPr>
            <p:ph type="subTitle" idx="1"/>
          </p:nvPr>
        </p:nvSpPr>
        <p:spPr>
          <a:xfrm>
            <a:off x="430942" y="1750078"/>
            <a:ext cx="7315200" cy="3234518"/>
          </a:xfrm>
        </p:spPr>
        <p:txBody>
          <a:bodyPr/>
          <a:lstStyle/>
          <a:p>
            <a:r>
              <a:rPr lang="en-US" dirty="0">
                <a:solidFill>
                  <a:schemeClr val="tx1"/>
                </a:solidFill>
              </a:rPr>
              <a:t>Programs and Services in collaboration with Colleges and Universities</a:t>
            </a:r>
          </a:p>
          <a:p>
            <a:endParaRPr lang="en-US" dirty="0">
              <a:solidFill>
                <a:schemeClr val="tx1"/>
              </a:solidFill>
            </a:endParaRPr>
          </a:p>
          <a:p>
            <a:r>
              <a:rPr lang="en-US" dirty="0">
                <a:solidFill>
                  <a:schemeClr val="tx1"/>
                </a:solidFill>
              </a:rPr>
              <a:t>Community Asset Base Organizations</a:t>
            </a:r>
          </a:p>
          <a:p>
            <a:endParaRPr lang="en-US" dirty="0">
              <a:solidFill>
                <a:schemeClr val="tx1"/>
              </a:solidFill>
            </a:endParaRPr>
          </a:p>
          <a:p>
            <a:r>
              <a:rPr lang="en-US" dirty="0">
                <a:solidFill>
                  <a:schemeClr val="tx1"/>
                </a:solidFill>
              </a:rPr>
              <a:t>On-campus support groups and clubs</a:t>
            </a:r>
          </a:p>
        </p:txBody>
      </p:sp>
      <p:pic>
        <p:nvPicPr>
          <p:cNvPr id="6146" name="Picture 2" descr="Related image">
            <a:extLst>
              <a:ext uri="{FF2B5EF4-FFF2-40B4-BE49-F238E27FC236}">
                <a16:creationId xmlns:a16="http://schemas.microsoft.com/office/drawing/2014/main" id="{8C2F8F6F-8882-4CF1-BE5E-802EEE674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832" y="858023"/>
            <a:ext cx="2749240" cy="18328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a2mend">
            <a:extLst>
              <a:ext uri="{FF2B5EF4-FFF2-40B4-BE49-F238E27FC236}">
                <a16:creationId xmlns:a16="http://schemas.microsoft.com/office/drawing/2014/main" id="{3E2B6774-1EB7-4A4E-8C05-4762D906A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3572" y="2836439"/>
            <a:ext cx="2765500" cy="20741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a2mend">
            <a:extLst>
              <a:ext uri="{FF2B5EF4-FFF2-40B4-BE49-F238E27FC236}">
                <a16:creationId xmlns:a16="http://schemas.microsoft.com/office/drawing/2014/main" id="{469169DF-46E9-4AAC-A6D5-94E9F9FE3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288" y="2635095"/>
            <a:ext cx="2417840" cy="20425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154" name="Picture 10" descr="Image result for puente community colleges]">
            <a:extLst>
              <a:ext uri="{FF2B5EF4-FFF2-40B4-BE49-F238E27FC236}">
                <a16:creationId xmlns:a16="http://schemas.microsoft.com/office/drawing/2014/main" id="{7380AB82-EFF7-48C2-B31E-85CA8F327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287" y="4833674"/>
            <a:ext cx="2417841" cy="11819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9C3C9FC-768C-4942-AE6E-2EFEAD2386A8}"/>
              </a:ext>
            </a:extLst>
          </p:cNvPr>
          <p:cNvPicPr>
            <a:picLocks noChangeAspect="1"/>
          </p:cNvPicPr>
          <p:nvPr/>
        </p:nvPicPr>
        <p:blipFill>
          <a:blip r:embed="rId6"/>
          <a:stretch>
            <a:fillRect/>
          </a:stretch>
        </p:blipFill>
        <p:spPr>
          <a:xfrm>
            <a:off x="6289287" y="6149340"/>
            <a:ext cx="2417842" cy="683814"/>
          </a:xfrm>
          <a:prstGeom prst="rect">
            <a:avLst/>
          </a:prstGeom>
        </p:spPr>
      </p:pic>
      <p:pic>
        <p:nvPicPr>
          <p:cNvPr id="6156" name="Picture 12" descr="Image result for Youth Action Program san bernardino">
            <a:extLst>
              <a:ext uri="{FF2B5EF4-FFF2-40B4-BE49-F238E27FC236}">
                <a16:creationId xmlns:a16="http://schemas.microsoft.com/office/drawing/2014/main" id="{249F398D-92E2-4398-9DA4-B1D44AECD0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5530" y="4907051"/>
            <a:ext cx="2417843" cy="124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59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decorative element">
            <a:extLst>
              <a:ext uri="{FF2B5EF4-FFF2-40B4-BE49-F238E27FC236}">
                <a16:creationId xmlns:a16="http://schemas.microsoft.com/office/drawing/2014/main" id="{8CEB63FB-B8BB-4570-9455-A64CB8469ABB}"/>
              </a:ext>
            </a:extLst>
          </p:cNvPr>
          <p:cNvGrpSpPr/>
          <p:nvPr/>
        </p:nvGrpSpPr>
        <p:grpSpPr>
          <a:xfrm>
            <a:off x="7106046" y="765810"/>
            <a:ext cx="7388298" cy="5328149"/>
            <a:chOff x="1826589" y="0"/>
            <a:chExt cx="7388298" cy="6858000"/>
          </a:xfrm>
        </p:grpSpPr>
        <p:sp>
          <p:nvSpPr>
            <p:cNvPr id="12" name="Parallelogram 11">
              <a:extLst>
                <a:ext uri="{FF2B5EF4-FFF2-40B4-BE49-F238E27FC236}">
                  <a16:creationId xmlns:a16="http://schemas.microsoft.com/office/drawing/2014/main" id="{0837A1C7-A643-417B-B3C3-2CA91FF3D6C8}"/>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Parallelogram 12">
              <a:extLst>
                <a:ext uri="{FF2B5EF4-FFF2-40B4-BE49-F238E27FC236}">
                  <a16:creationId xmlns:a16="http://schemas.microsoft.com/office/drawing/2014/main" id="{167C2770-B3D8-4A42-A398-4E067BB17A36}"/>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arallelogram 13">
              <a:extLst>
                <a:ext uri="{FF2B5EF4-FFF2-40B4-BE49-F238E27FC236}">
                  <a16:creationId xmlns:a16="http://schemas.microsoft.com/office/drawing/2014/main" id="{D61A94D3-D498-4DD0-BD75-0AE9664D5129}"/>
                </a:ext>
              </a:extLst>
            </p:cNvPr>
            <p:cNvSpPr/>
            <p:nvPr/>
          </p:nvSpPr>
          <p:spPr>
            <a:xfrm>
              <a:off x="1826589" y="0"/>
              <a:ext cx="6596788" cy="6858000"/>
            </a:xfrm>
            <a:prstGeom prst="parallelogram">
              <a:avLst/>
            </a:prstGeom>
            <a:solidFill>
              <a:schemeClr val="bg2">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itle 3">
            <a:extLst>
              <a:ext uri="{FF2B5EF4-FFF2-40B4-BE49-F238E27FC236}">
                <a16:creationId xmlns:a16="http://schemas.microsoft.com/office/drawing/2014/main" id="{7A00C3B8-1A7A-4D12-9B0F-A09B13FE64B1}"/>
              </a:ext>
            </a:extLst>
          </p:cNvPr>
          <p:cNvSpPr>
            <a:spLocks noGrp="1"/>
          </p:cNvSpPr>
          <p:nvPr>
            <p:ph type="ctrTitle"/>
          </p:nvPr>
        </p:nvSpPr>
        <p:spPr>
          <a:xfrm>
            <a:off x="141010" y="28890"/>
            <a:ext cx="7315200" cy="889306"/>
          </a:xfrm>
        </p:spPr>
        <p:txBody>
          <a:bodyPr>
            <a:normAutofit fontScale="90000"/>
          </a:bodyPr>
          <a:lstStyle/>
          <a:p>
            <a:r>
              <a:rPr lang="en-US" dirty="0">
                <a:solidFill>
                  <a:srgbClr val="FFC000"/>
                </a:solidFill>
              </a:rPr>
              <a:t>Relationships matter!</a:t>
            </a:r>
          </a:p>
        </p:txBody>
      </p:sp>
      <p:sp>
        <p:nvSpPr>
          <p:cNvPr id="5" name="Subtitle 4">
            <a:extLst>
              <a:ext uri="{FF2B5EF4-FFF2-40B4-BE49-F238E27FC236}">
                <a16:creationId xmlns:a16="http://schemas.microsoft.com/office/drawing/2014/main" id="{4DA6C59C-133E-46E7-94E4-BD7A79A3E13A}"/>
              </a:ext>
            </a:extLst>
          </p:cNvPr>
          <p:cNvSpPr>
            <a:spLocks noGrp="1"/>
          </p:cNvSpPr>
          <p:nvPr>
            <p:ph type="subTitle" idx="1"/>
          </p:nvPr>
        </p:nvSpPr>
        <p:spPr>
          <a:xfrm>
            <a:off x="141010" y="881485"/>
            <a:ext cx="8605502" cy="1712231"/>
          </a:xfrm>
        </p:spPr>
        <p:txBody>
          <a:bodyPr>
            <a:normAutofit fontScale="92500" lnSpcReduction="10000"/>
          </a:bodyPr>
          <a:lstStyle/>
          <a:p>
            <a:r>
              <a:rPr lang="en-US" dirty="0">
                <a:solidFill>
                  <a:schemeClr val="tx1"/>
                </a:solidFill>
              </a:rPr>
              <a:t>“Diversity has become a top priority in corporate </a:t>
            </a:r>
            <a:r>
              <a:rPr lang="en-US" dirty="0" err="1">
                <a:solidFill>
                  <a:schemeClr val="tx1"/>
                </a:solidFill>
              </a:rPr>
              <a:t>America.”</a:t>
            </a:r>
            <a:r>
              <a:rPr lang="en-US" sz="1300" dirty="0" err="1">
                <a:solidFill>
                  <a:schemeClr val="tx1"/>
                </a:solidFill>
              </a:rPr>
              <a:t>Thomas</a:t>
            </a:r>
            <a:r>
              <a:rPr lang="en-US" sz="1300" dirty="0">
                <a:solidFill>
                  <a:schemeClr val="tx1"/>
                </a:solidFill>
              </a:rPr>
              <a:t> D.A. </a:t>
            </a:r>
            <a:r>
              <a:rPr lang="en-US" sz="1300" dirty="0" err="1">
                <a:solidFill>
                  <a:schemeClr val="tx1"/>
                </a:solidFill>
              </a:rPr>
              <a:t>Havard</a:t>
            </a:r>
            <a:r>
              <a:rPr lang="en-US" sz="1300" dirty="0">
                <a:solidFill>
                  <a:schemeClr val="tx1"/>
                </a:solidFill>
              </a:rPr>
              <a:t> Business Law</a:t>
            </a:r>
          </a:p>
          <a:p>
            <a:r>
              <a:rPr lang="en-US" sz="1900" dirty="0">
                <a:solidFill>
                  <a:schemeClr val="tx1"/>
                </a:solidFill>
              </a:rPr>
              <a:t>He found that minorities who plateaued in middle management received mentoring that was basically instructional; which helped them to develop skills only. By contrast, minorities who became executives enjoyed fuller developmental relationships with their mentors to support broader initiatives to create and enhance conditions that foster the upward mobility of  minority professionals</a:t>
            </a:r>
            <a:r>
              <a:rPr lang="en-US" dirty="0">
                <a:solidFill>
                  <a:schemeClr val="tx1"/>
                </a:solidFill>
              </a:rPr>
              <a:t>.</a:t>
            </a:r>
          </a:p>
        </p:txBody>
      </p:sp>
      <p:sp>
        <p:nvSpPr>
          <p:cNvPr id="9" name="TextBox 8">
            <a:extLst>
              <a:ext uri="{FF2B5EF4-FFF2-40B4-BE49-F238E27FC236}">
                <a16:creationId xmlns:a16="http://schemas.microsoft.com/office/drawing/2014/main" id="{40CE80F5-E5CC-4B84-A9B9-9112F3B61A68}"/>
              </a:ext>
            </a:extLst>
          </p:cNvPr>
          <p:cNvSpPr txBox="1"/>
          <p:nvPr/>
        </p:nvSpPr>
        <p:spPr>
          <a:xfrm>
            <a:off x="6857265" y="2549765"/>
            <a:ext cx="3802340" cy="769441"/>
          </a:xfrm>
          <a:prstGeom prst="rect">
            <a:avLst/>
          </a:prstGeom>
          <a:noFill/>
        </p:spPr>
        <p:txBody>
          <a:bodyPr wrap="square" rtlCol="0">
            <a:spAutoFit/>
          </a:bodyPr>
          <a:lstStyle/>
          <a:p>
            <a:r>
              <a:rPr lang="en-US" sz="1100" dirty="0"/>
              <a:t>The truth about mentoring minorities. Race Matters</a:t>
            </a:r>
          </a:p>
          <a:p>
            <a:r>
              <a:rPr lang="en-US" sz="1100" dirty="0"/>
              <a:t>Thomas DA.</a:t>
            </a:r>
          </a:p>
          <a:p>
            <a:r>
              <a:rPr lang="en-US" sz="1100" dirty="0"/>
              <a:t>Harvard Business Review </a:t>
            </a:r>
          </a:p>
          <a:p>
            <a:r>
              <a:rPr lang="en-US" sz="1100" dirty="0"/>
              <a:t>Harvard Business School, Boston, USA</a:t>
            </a:r>
          </a:p>
        </p:txBody>
      </p:sp>
      <p:pic>
        <p:nvPicPr>
          <p:cNvPr id="7172" name="Picture 4" descr="Image result for stages of mentoring relationship">
            <a:extLst>
              <a:ext uri="{FF2B5EF4-FFF2-40B4-BE49-F238E27FC236}">
                <a16:creationId xmlns:a16="http://schemas.microsoft.com/office/drawing/2014/main" id="{C8D9E7FB-EFD6-4D63-A9DB-783D3CB4D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1" y="2530302"/>
            <a:ext cx="5879069" cy="3446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Related image">
            <a:extLst>
              <a:ext uri="{FF2B5EF4-FFF2-40B4-BE49-F238E27FC236}">
                <a16:creationId xmlns:a16="http://schemas.microsoft.com/office/drawing/2014/main" id="{520126C4-FD27-45F8-AA70-120693B1F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84" y="3622688"/>
            <a:ext cx="2639306" cy="176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109997C-1F1A-4DF6-BB58-F9018AD138AC}"/>
              </a:ext>
            </a:extLst>
          </p:cNvPr>
          <p:cNvPicPr>
            <a:picLocks noChangeAspect="1"/>
          </p:cNvPicPr>
          <p:nvPr/>
        </p:nvPicPr>
        <p:blipFill>
          <a:blip r:embed="rId4"/>
          <a:stretch>
            <a:fillRect/>
          </a:stretch>
        </p:blipFill>
        <p:spPr>
          <a:xfrm>
            <a:off x="4150937" y="6092191"/>
            <a:ext cx="3746619" cy="765810"/>
          </a:xfrm>
          <a:prstGeom prst="rect">
            <a:avLst/>
          </a:prstGeom>
        </p:spPr>
      </p:pic>
    </p:spTree>
    <p:extLst>
      <p:ext uri="{BB962C8B-B14F-4D97-AF65-F5344CB8AC3E}">
        <p14:creationId xmlns:p14="http://schemas.microsoft.com/office/powerpoint/2010/main" val="397635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323BB-8367-4C6A-85CC-F1EDB632B464}"/>
              </a:ext>
            </a:extLst>
          </p:cNvPr>
          <p:cNvSpPr>
            <a:spLocks noGrp="1"/>
          </p:cNvSpPr>
          <p:nvPr>
            <p:ph type="ctrTitle"/>
          </p:nvPr>
        </p:nvSpPr>
        <p:spPr>
          <a:xfrm>
            <a:off x="188902" y="863551"/>
            <a:ext cx="7315200" cy="942947"/>
          </a:xfrm>
        </p:spPr>
        <p:txBody>
          <a:bodyPr>
            <a:normAutofit/>
          </a:bodyPr>
          <a:lstStyle/>
          <a:p>
            <a:r>
              <a:rPr lang="en-US" sz="4000" dirty="0"/>
              <a:t>How can faculty demonstrate: </a:t>
            </a:r>
          </a:p>
        </p:txBody>
      </p:sp>
      <p:sp>
        <p:nvSpPr>
          <p:cNvPr id="5" name="Subtitle 4">
            <a:extLst>
              <a:ext uri="{FF2B5EF4-FFF2-40B4-BE49-F238E27FC236}">
                <a16:creationId xmlns:a16="http://schemas.microsoft.com/office/drawing/2014/main" id="{A62946DE-CC4D-4F53-A8DC-7D614C7AE707}"/>
              </a:ext>
            </a:extLst>
          </p:cNvPr>
          <p:cNvSpPr>
            <a:spLocks noGrp="1"/>
          </p:cNvSpPr>
          <p:nvPr>
            <p:ph type="subTitle" idx="1"/>
          </p:nvPr>
        </p:nvSpPr>
        <p:spPr>
          <a:xfrm>
            <a:off x="466284" y="2222416"/>
            <a:ext cx="3384378" cy="3308589"/>
          </a:xfrm>
        </p:spPr>
        <p:txBody>
          <a:bodyPr>
            <a:normAutofit fontScale="92500" lnSpcReduction="10000"/>
          </a:bodyPr>
          <a:lstStyle/>
          <a:p>
            <a:r>
              <a:rPr lang="en-US" b="1" dirty="0"/>
              <a:t>Support</a:t>
            </a:r>
          </a:p>
          <a:p>
            <a:r>
              <a:rPr lang="en-US" b="1" dirty="0"/>
              <a:t>Direction</a:t>
            </a:r>
          </a:p>
          <a:p>
            <a:r>
              <a:rPr lang="en-US" b="1" dirty="0"/>
              <a:t>Coaching</a:t>
            </a:r>
          </a:p>
          <a:p>
            <a:r>
              <a:rPr lang="en-US" b="1" dirty="0"/>
              <a:t>Set Goals</a:t>
            </a:r>
          </a:p>
          <a:p>
            <a:r>
              <a:rPr lang="en-US" b="1" dirty="0"/>
              <a:t>Training</a:t>
            </a:r>
          </a:p>
          <a:p>
            <a:r>
              <a:rPr lang="en-US" b="1" dirty="0"/>
              <a:t>Motivation</a:t>
            </a:r>
          </a:p>
          <a:p>
            <a:r>
              <a:rPr lang="en-US" b="1" dirty="0"/>
              <a:t>Advice</a:t>
            </a:r>
          </a:p>
          <a:p>
            <a:r>
              <a:rPr lang="en-US" b="1" dirty="0"/>
              <a:t>Measure Success</a:t>
            </a:r>
          </a:p>
        </p:txBody>
      </p:sp>
      <p:pic>
        <p:nvPicPr>
          <p:cNvPr id="6" name="Picture 2" descr="Image result for mentoring">
            <a:extLst>
              <a:ext uri="{FF2B5EF4-FFF2-40B4-BE49-F238E27FC236}">
                <a16:creationId xmlns:a16="http://schemas.microsoft.com/office/drawing/2014/main" id="{93A20305-9F51-4614-B049-BE7D83B5B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845" y="2514599"/>
            <a:ext cx="3661759" cy="28046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7" name="Group 6" descr="decorative element">
            <a:extLst>
              <a:ext uri="{FF2B5EF4-FFF2-40B4-BE49-F238E27FC236}">
                <a16:creationId xmlns:a16="http://schemas.microsoft.com/office/drawing/2014/main" id="{B92C456F-A1E6-4249-9B18-3AC42E19170D}"/>
              </a:ext>
            </a:extLst>
          </p:cNvPr>
          <p:cNvGrpSpPr/>
          <p:nvPr/>
        </p:nvGrpSpPr>
        <p:grpSpPr>
          <a:xfrm>
            <a:off x="8341340" y="758282"/>
            <a:ext cx="3835854" cy="5352691"/>
            <a:chOff x="-3740" y="0"/>
            <a:chExt cx="6208649" cy="6858000"/>
          </a:xfrm>
        </p:grpSpPr>
        <p:sp>
          <p:nvSpPr>
            <p:cNvPr id="8" name="Freeform: Shape 7">
              <a:extLst>
                <a:ext uri="{FF2B5EF4-FFF2-40B4-BE49-F238E27FC236}">
                  <a16:creationId xmlns:a16="http://schemas.microsoft.com/office/drawing/2014/main" id="{FB0547F1-86A3-4501-B96F-9E262A2666F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3503A211-9A3E-43E3-964C-6B0F8FD30F7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a:extLst>
              <a:ext uri="{FF2B5EF4-FFF2-40B4-BE49-F238E27FC236}">
                <a16:creationId xmlns:a16="http://schemas.microsoft.com/office/drawing/2014/main" id="{A2943C9B-6B68-45BE-AECC-AF950ED14EB0}"/>
              </a:ext>
            </a:extLst>
          </p:cNvPr>
          <p:cNvSpPr txBox="1"/>
          <p:nvPr/>
        </p:nvSpPr>
        <p:spPr>
          <a:xfrm>
            <a:off x="188902" y="6141858"/>
            <a:ext cx="8552985" cy="646331"/>
          </a:xfrm>
          <a:prstGeom prst="rect">
            <a:avLst/>
          </a:prstGeom>
          <a:noFill/>
        </p:spPr>
        <p:txBody>
          <a:bodyPr wrap="square" rtlCol="0">
            <a:spAutoFit/>
          </a:bodyPr>
          <a:lstStyle/>
          <a:p>
            <a:r>
              <a:rPr lang="en-US" dirty="0"/>
              <a:t>Pair in groups and discuss methods you as a faculty member used to support/mentor a student to enhance their success via Guided Pathways. </a:t>
            </a:r>
          </a:p>
        </p:txBody>
      </p:sp>
      <p:pic>
        <p:nvPicPr>
          <p:cNvPr id="12" name="Picture 11">
            <a:extLst>
              <a:ext uri="{FF2B5EF4-FFF2-40B4-BE49-F238E27FC236}">
                <a16:creationId xmlns:a16="http://schemas.microsoft.com/office/drawing/2014/main" id="{80F8A2D1-28FB-443A-AC44-80A8BEA66C32}"/>
              </a:ext>
            </a:extLst>
          </p:cNvPr>
          <p:cNvPicPr>
            <a:picLocks noChangeAspect="1"/>
          </p:cNvPicPr>
          <p:nvPr/>
        </p:nvPicPr>
        <p:blipFill>
          <a:blip r:embed="rId3"/>
          <a:stretch>
            <a:fillRect/>
          </a:stretch>
        </p:blipFill>
        <p:spPr>
          <a:xfrm>
            <a:off x="3026915" y="31575"/>
            <a:ext cx="3746619" cy="726708"/>
          </a:xfrm>
          <a:prstGeom prst="rect">
            <a:avLst/>
          </a:prstGeom>
        </p:spPr>
      </p:pic>
    </p:spTree>
    <p:extLst>
      <p:ext uri="{BB962C8B-B14F-4D97-AF65-F5344CB8AC3E}">
        <p14:creationId xmlns:p14="http://schemas.microsoft.com/office/powerpoint/2010/main" val="430894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decorative element">
            <a:extLst>
              <a:ext uri="{FF2B5EF4-FFF2-40B4-BE49-F238E27FC236}">
                <a16:creationId xmlns:a16="http://schemas.microsoft.com/office/drawing/2014/main" id="{83C1BD28-8842-44BE-80E5-963AB69FFD06}"/>
              </a:ext>
            </a:extLst>
          </p:cNvPr>
          <p:cNvGrpSpPr/>
          <p:nvPr/>
        </p:nvGrpSpPr>
        <p:grpSpPr>
          <a:xfrm>
            <a:off x="-14844" y="758004"/>
            <a:ext cx="7388298" cy="5392234"/>
            <a:chOff x="1826589" y="0"/>
            <a:chExt cx="7388298" cy="6858000"/>
          </a:xfrm>
        </p:grpSpPr>
        <p:sp>
          <p:nvSpPr>
            <p:cNvPr id="6" name="Parallelogram 5">
              <a:extLst>
                <a:ext uri="{FF2B5EF4-FFF2-40B4-BE49-F238E27FC236}">
                  <a16:creationId xmlns:a16="http://schemas.microsoft.com/office/drawing/2014/main" id="{58E4316F-8B13-4540-92D6-B8A508B780A7}"/>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arallelogram 6">
              <a:extLst>
                <a:ext uri="{FF2B5EF4-FFF2-40B4-BE49-F238E27FC236}">
                  <a16:creationId xmlns:a16="http://schemas.microsoft.com/office/drawing/2014/main" id="{F0A1D82F-CE5E-48E2-9588-2EC9740B2BC0}"/>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arallelogram 7">
              <a:extLst>
                <a:ext uri="{FF2B5EF4-FFF2-40B4-BE49-F238E27FC236}">
                  <a16:creationId xmlns:a16="http://schemas.microsoft.com/office/drawing/2014/main" id="{A91D5A8F-8B44-4540-955D-3646A056BF96}"/>
                </a:ext>
              </a:extLst>
            </p:cNvPr>
            <p:cNvSpPr/>
            <p:nvPr/>
          </p:nvSpPr>
          <p:spPr>
            <a:xfrm>
              <a:off x="1826589" y="0"/>
              <a:ext cx="6596788" cy="6858000"/>
            </a:xfrm>
            <a:prstGeom prst="parallelogram">
              <a:avLst/>
            </a:prstGeom>
            <a:solidFill>
              <a:schemeClr val="bg2">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6037A1CE-ABCD-4994-8352-90AA5768859C}"/>
              </a:ext>
            </a:extLst>
          </p:cNvPr>
          <p:cNvSpPr>
            <a:spLocks noGrp="1"/>
          </p:cNvSpPr>
          <p:nvPr>
            <p:ph type="title"/>
          </p:nvPr>
        </p:nvSpPr>
        <p:spPr>
          <a:xfrm>
            <a:off x="252918" y="1182029"/>
            <a:ext cx="5947159" cy="4542991"/>
          </a:xfrm>
        </p:spPr>
        <p:txBody>
          <a:bodyPr/>
          <a:lstStyle/>
          <a:p>
            <a:r>
              <a:rPr lang="en-US" dirty="0">
                <a:solidFill>
                  <a:schemeClr val="tx1"/>
                </a:solidFill>
              </a:rPr>
              <a:t>Discuss these particular methods as a faculty member used to support/mentor a student to enhance their success via Guided Pathways. </a:t>
            </a:r>
            <a:br>
              <a:rPr lang="en-US" dirty="0">
                <a:solidFill>
                  <a:schemeClr val="tx1"/>
                </a:solidFill>
              </a:rPr>
            </a:br>
            <a:endParaRPr lang="en-US" dirty="0">
              <a:solidFill>
                <a:schemeClr val="tx1"/>
              </a:solidFill>
            </a:endParaRPr>
          </a:p>
        </p:txBody>
      </p:sp>
      <p:pic>
        <p:nvPicPr>
          <p:cNvPr id="4" name="Picture 2" descr="Image result for mentoring">
            <a:extLst>
              <a:ext uri="{FF2B5EF4-FFF2-40B4-BE49-F238E27FC236}">
                <a16:creationId xmlns:a16="http://schemas.microsoft.com/office/drawing/2014/main" id="{1F17A472-22B7-42B5-8865-373838339E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16235" y="696332"/>
            <a:ext cx="5518615" cy="53922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2E1204-E1C0-42A3-B912-9F0712E650AA}"/>
              </a:ext>
            </a:extLst>
          </p:cNvPr>
          <p:cNvPicPr>
            <a:picLocks noChangeAspect="1"/>
          </p:cNvPicPr>
          <p:nvPr/>
        </p:nvPicPr>
        <p:blipFill>
          <a:blip r:embed="rId4"/>
          <a:stretch>
            <a:fillRect/>
          </a:stretch>
        </p:blipFill>
        <p:spPr>
          <a:xfrm>
            <a:off x="4434840" y="6150221"/>
            <a:ext cx="3462716" cy="707780"/>
          </a:xfrm>
          <a:prstGeom prst="rect">
            <a:avLst/>
          </a:prstGeom>
        </p:spPr>
      </p:pic>
    </p:spTree>
    <p:extLst>
      <p:ext uri="{BB962C8B-B14F-4D97-AF65-F5344CB8AC3E}">
        <p14:creationId xmlns:p14="http://schemas.microsoft.com/office/powerpoint/2010/main" val="3033582504"/>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455</TotalTime>
  <Words>865</Words>
  <Application>Microsoft Office PowerPoint</Application>
  <PresentationFormat>Widescreen</PresentationFormat>
  <Paragraphs>87</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Corbel</vt:lpstr>
      <vt:lpstr>Wingdings 2</vt:lpstr>
      <vt:lpstr>Frame</vt:lpstr>
      <vt:lpstr>Developing Proactive Methods to Mentor Minority Students to Enhance Their Learning Experience and Success via Guided Pathways</vt:lpstr>
      <vt:lpstr>Today’s  Discussion!</vt:lpstr>
      <vt:lpstr>Mentoring</vt:lpstr>
      <vt:lpstr>Important Mind Frame</vt:lpstr>
      <vt:lpstr>PowerPoint Presentation</vt:lpstr>
      <vt:lpstr>Collaborative Efforts to Support Student Success!</vt:lpstr>
      <vt:lpstr>Relationships matter!</vt:lpstr>
      <vt:lpstr>How can faculty demonstrate: </vt:lpstr>
      <vt:lpstr>Discuss these particular methods as a faculty member used to support/mentor a student to enhance their success via Guided Pathways.  </vt:lpstr>
      <vt:lpstr>THANK YOU FOR YOUR TIME!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Proactive Methods to Mentor Minority Students to Enhance Their Learning Experience and Success via Guided Pathways</dc:title>
  <dc:creator>Jay P</dc:creator>
  <cp:lastModifiedBy>Silvester Henderson</cp:lastModifiedBy>
  <cp:revision>20</cp:revision>
  <dcterms:created xsi:type="dcterms:W3CDTF">2020-01-13T17:21:50Z</dcterms:created>
  <dcterms:modified xsi:type="dcterms:W3CDTF">2020-01-17T00:53:09Z</dcterms:modified>
</cp:coreProperties>
</file>