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69" r:id="rId4"/>
    <p:sldId id="258" r:id="rId5"/>
    <p:sldId id="259" r:id="rId6"/>
    <p:sldId id="260" r:id="rId7"/>
    <p:sldId id="261" r:id="rId8"/>
    <p:sldId id="262" r:id="rId9"/>
    <p:sldId id="277" r:id="rId10"/>
    <p:sldId id="263" r:id="rId11"/>
    <p:sldId id="271" r:id="rId12"/>
    <p:sldId id="272" r:id="rId13"/>
    <p:sldId id="273" r:id="rId14"/>
    <p:sldId id="274" r:id="rId15"/>
    <p:sldId id="265" r:id="rId16"/>
    <p:sldId id="275" r:id="rId17"/>
    <p:sldId id="276" r:id="rId18"/>
    <p:sldId id="279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6"/>
  </p:normalViewPr>
  <p:slideViewPr>
    <p:cSldViewPr snapToGrid="0" snapToObjects="1">
      <p:cViewPr varScale="1">
        <p:scale>
          <a:sx n="97" d="100"/>
          <a:sy n="97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2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1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6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6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2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8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2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4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2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5C02-FD28-9F48-855A-0E3FE939EF0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1D1B5-1DD0-294E-A604-34C0DC33B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2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freitaje@lacitycollege.edu" TargetMode="External"/><Relationship Id="rId4" Type="http://schemas.openxmlformats.org/officeDocument/2006/relationships/hyperlink" Target="mailto:eric.narveson@evc.edu" TargetMode="External"/><Relationship Id="rId5" Type="http://schemas.openxmlformats.org/officeDocument/2006/relationships/hyperlink" Target="mailto:schapin@msjc.edu" TargetMode="External"/><Relationship Id="rId6" Type="http://schemas.openxmlformats.org/officeDocument/2006/relationships/hyperlink" Target="http://asccc.org/disciplines-list" TargetMode="External"/><Relationship Id="rId7" Type="http://schemas.openxmlformats.org/officeDocument/2006/relationships/hyperlink" Target="http://californiacommunitycolleges.cccco.edu/Portals/0/Reports/2016-Minimum-Qualifications-Report-ADA.pdf" TargetMode="External"/><Relationship Id="rId8" Type="http://schemas.openxmlformats.org/officeDocument/2006/relationships/hyperlink" Target="http://www.asccc.org/sites/default/files/DLHandbook_Final_0.pdf" TargetMode="External"/><Relationship Id="rId9" Type="http://schemas.openxmlformats.org/officeDocument/2006/relationships/hyperlink" Target="http://asccc.org/disciplines-list-archiv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foster@fullcoll.ed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californiacommunitycolleges.cccco.edu/Portals/0/Reports/2016-Minimum-Qualifications-Report-ADA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liforniacommunitycolleges.cccco.edu/Portals/0/FlipBooks/2014_MQHandbook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25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Disciplines List – What Works and What Could Be Improved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0120"/>
            <a:ext cx="9144000" cy="27185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Sam Foster, Fullerton College</a:t>
            </a:r>
          </a:p>
          <a:p>
            <a:r>
              <a:rPr lang="en-US" dirty="0" smtClean="0"/>
              <a:t>John Freitas, Los Angeles City College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Narveson</a:t>
            </a:r>
            <a:r>
              <a:rPr lang="en-US" dirty="0" smtClean="0"/>
              <a:t>, Evergreen Valley College</a:t>
            </a:r>
          </a:p>
          <a:p>
            <a:endParaRPr lang="en-US" dirty="0"/>
          </a:p>
          <a:p>
            <a:r>
              <a:rPr lang="en-US" dirty="0" smtClean="0"/>
              <a:t>Spring 2017 Plenary Session</a:t>
            </a:r>
          </a:p>
          <a:p>
            <a:r>
              <a:rPr lang="en-US" dirty="0" smtClean="0"/>
              <a:t>April 21, 2017</a:t>
            </a:r>
          </a:p>
          <a:p>
            <a:r>
              <a:rPr lang="en-US" dirty="0" smtClean="0"/>
              <a:t>San Mateo Marriott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7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889000"/>
          </a:xfrm>
        </p:spPr>
        <p:txBody>
          <a:bodyPr/>
          <a:lstStyle/>
          <a:p>
            <a:r>
              <a:rPr lang="en-US" b="1" dirty="0" smtClean="0"/>
              <a:t>Organization of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965200"/>
            <a:ext cx="11176000" cy="5537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Disciplines Index (New for 2016!) A-Z reference list of all disciplines, including associated Ed Code and Title 5 citations as appropriate, and the page number where found.  </a:t>
            </a:r>
            <a:r>
              <a:rPr lang="en-US" sz="1800" u="sng" dirty="0">
                <a:ea typeface="ＭＳ Ｐゴシック" charset="0"/>
                <a:cs typeface="Arial" charset="0"/>
              </a:rPr>
              <a:t>There is no longer the ”blended list” that shows all MQs together.</a:t>
            </a:r>
          </a:p>
          <a:p>
            <a:pPr>
              <a:lnSpc>
                <a:spcPct val="110000"/>
              </a:lnSpc>
            </a:pPr>
            <a:endParaRPr lang="en-US" sz="1800" dirty="0">
              <a:ea typeface="ＭＳ Ｐゴシック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Disciplines requiring a Master’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s Degree, including relevant MQs for EOPS, DSPS, health services, and learning assistance/learning skills faculty.</a:t>
            </a:r>
          </a:p>
          <a:p>
            <a:pPr>
              <a:lnSpc>
                <a:spcPct val="110000"/>
              </a:lnSpc>
            </a:pPr>
            <a:endParaRPr lang="en-US" altLang="ja-JP" sz="1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Disciplines requiring 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a specific Bachelor’s or Associate’s degree plus the requisite professional experience, including noncredit MQs from Title 5.  </a:t>
            </a:r>
          </a:p>
          <a:p>
            <a:pPr lvl="1">
              <a:lnSpc>
                <a:spcPct val="110000"/>
              </a:lnSpc>
            </a:pPr>
            <a:r>
              <a:rPr lang="en-US" altLang="ja-JP" sz="1800" u="sng" dirty="0">
                <a:ea typeface="ＭＳ Ｐゴシック" charset="0"/>
                <a:cs typeface="ＭＳ Ｐゴシック" charset="0"/>
              </a:rPr>
              <a:t>Professional experience is always required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, even with a master’s </a:t>
            </a:r>
            <a:r>
              <a:rPr lang="en-US" altLang="ja-JP" sz="1800" dirty="0" smtClean="0">
                <a:ea typeface="ＭＳ Ｐゴシック" charset="0"/>
                <a:cs typeface="ＭＳ Ｐゴシック" charset="0"/>
              </a:rPr>
              <a:t>degree or 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higher.</a:t>
            </a:r>
          </a:p>
          <a:p>
            <a:pPr lvl="1">
              <a:lnSpc>
                <a:spcPct val="110000"/>
              </a:lnSpc>
            </a:pPr>
            <a:endParaRPr lang="en-US" altLang="ja-JP" sz="1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Disciplines requiring any Bachelor’s or Associate’s degree plus the requisite professional experience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lnSpc>
                <a:spcPct val="110000"/>
              </a:lnSpc>
            </a:pPr>
            <a:r>
              <a:rPr lang="en-US" altLang="ja-JP" sz="1800" u="sng" dirty="0">
                <a:ea typeface="ＭＳ Ｐゴシック" charset="0"/>
                <a:cs typeface="ＭＳ Ｐゴシック" charset="0"/>
              </a:rPr>
              <a:t>Professional experience is always required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, even with a master’s degree or higher.</a:t>
            </a:r>
          </a:p>
          <a:p>
            <a:pPr lvl="1">
              <a:lnSpc>
                <a:spcPct val="110000"/>
              </a:lnSpc>
            </a:pPr>
            <a:endParaRPr lang="en-US" sz="1800" dirty="0">
              <a:ea typeface="ＭＳ Ｐゴシック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All relevant Ed Code and Title 5 language on MQs, including for academic administrators.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75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pPr algn="ctr"/>
            <a:r>
              <a:rPr lang="en-US" b="1" dirty="0" smtClean="0"/>
              <a:t>Disciplines List Index (New for 2016!)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843" y="1315730"/>
            <a:ext cx="9528313" cy="5369129"/>
          </a:xfrm>
        </p:spPr>
      </p:pic>
    </p:spTree>
    <p:extLst>
      <p:ext uri="{BB962C8B-B14F-4D97-AF65-F5344CB8AC3E}">
        <p14:creationId xmlns:p14="http://schemas.microsoft.com/office/powerpoint/2010/main" val="880825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823"/>
          </a:xfrm>
        </p:spPr>
        <p:txBody>
          <a:bodyPr/>
          <a:lstStyle/>
          <a:p>
            <a:pPr algn="ctr"/>
            <a:r>
              <a:rPr lang="en-US" b="1" dirty="0" smtClean="0"/>
              <a:t>Master’s Degree List Sample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43" y="1440553"/>
            <a:ext cx="10137913" cy="5417447"/>
          </a:xfrm>
        </p:spPr>
      </p:pic>
    </p:spTree>
    <p:extLst>
      <p:ext uri="{BB962C8B-B14F-4D97-AF65-F5344CB8AC3E}">
        <p14:creationId xmlns:p14="http://schemas.microsoft.com/office/powerpoint/2010/main" val="737874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Non-master’s List -</a:t>
            </a:r>
            <a:br>
              <a:rPr lang="en-US" b="1" dirty="0" smtClean="0"/>
            </a:br>
            <a:r>
              <a:rPr lang="en-US" b="1" dirty="0" smtClean="0"/>
              <a:t>Specific bachelor’s or associate’s degree sample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29" y="2146853"/>
            <a:ext cx="11420741" cy="3387408"/>
          </a:xfrm>
        </p:spPr>
      </p:pic>
    </p:spTree>
    <p:extLst>
      <p:ext uri="{BB962C8B-B14F-4D97-AF65-F5344CB8AC3E}">
        <p14:creationId xmlns:p14="http://schemas.microsoft.com/office/powerpoint/2010/main" val="1173876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Non-master’s List -</a:t>
            </a:r>
            <a:br>
              <a:rPr lang="en-US" b="1" dirty="0" smtClean="0"/>
            </a:br>
            <a:r>
              <a:rPr lang="en-US" b="1" dirty="0" smtClean="0"/>
              <a:t>Any bachelor’s or associate’s degree sample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82" y="1690688"/>
            <a:ext cx="10375918" cy="4963326"/>
          </a:xfrm>
        </p:spPr>
      </p:pic>
    </p:spTree>
    <p:extLst>
      <p:ext uri="{BB962C8B-B14F-4D97-AF65-F5344CB8AC3E}">
        <p14:creationId xmlns:p14="http://schemas.microsoft.com/office/powerpoint/2010/main" val="702887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938"/>
            <a:ext cx="10972800" cy="1020762"/>
          </a:xfrm>
        </p:spPr>
        <p:txBody>
          <a:bodyPr/>
          <a:lstStyle/>
          <a:p>
            <a:pPr algn="ctr"/>
            <a:r>
              <a:rPr lang="en-US" b="1" dirty="0" smtClean="0"/>
              <a:t>Process for Revising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5700"/>
            <a:ext cx="10972800" cy="5184913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Revisions can be proposed by:</a:t>
            </a:r>
          </a:p>
          <a:p>
            <a:pPr lvl="1"/>
            <a:r>
              <a:rPr lang="en-US" dirty="0" smtClean="0"/>
              <a:t>Local senates</a:t>
            </a:r>
            <a:r>
              <a:rPr lang="mr-IN" dirty="0" smtClean="0"/>
              <a:t>…</a:t>
            </a:r>
            <a:r>
              <a:rPr lang="en-US" dirty="0" smtClean="0"/>
              <a:t>should be initiated by faculty discipline experts.</a:t>
            </a:r>
          </a:p>
          <a:p>
            <a:pPr lvl="1"/>
            <a:r>
              <a:rPr lang="en-US" dirty="0" smtClean="0"/>
              <a:t>Faculty through discipline or professional organizations.</a:t>
            </a:r>
          </a:p>
          <a:p>
            <a:pPr lvl="1"/>
            <a:r>
              <a:rPr lang="en-US" dirty="0" smtClean="0"/>
              <a:t>Proposals must have a second from a senate from another district!</a:t>
            </a:r>
          </a:p>
          <a:p>
            <a:pPr lvl="1"/>
            <a:r>
              <a:rPr lang="en-US" dirty="0" smtClean="0"/>
              <a:t>Proposals require consultation with statewide discipline organizations.</a:t>
            </a:r>
          </a:p>
          <a:p>
            <a:pPr lvl="1"/>
            <a:r>
              <a:rPr lang="en-US" dirty="0" smtClean="0"/>
              <a:t>The ASCCC does not make proposals.  It only facilitates the process.</a:t>
            </a:r>
          </a:p>
          <a:p>
            <a:endParaRPr lang="en-US" dirty="0" smtClean="0"/>
          </a:p>
          <a:p>
            <a:r>
              <a:rPr lang="en-US" dirty="0"/>
              <a:t>Reviewed and revised </a:t>
            </a:r>
            <a:r>
              <a:rPr lang="en-US" u="sng" dirty="0" smtClean="0"/>
              <a:t>annually </a:t>
            </a:r>
            <a:r>
              <a:rPr lang="en-US" dirty="0" smtClean="0"/>
              <a:t>(new!) – </a:t>
            </a:r>
            <a:r>
              <a:rPr lang="en-US" dirty="0"/>
              <a:t>Proposals are submitted and received by September 30. </a:t>
            </a:r>
          </a:p>
          <a:p>
            <a:pPr lvl="1"/>
            <a:r>
              <a:rPr lang="en-US" dirty="0"/>
              <a:t>Proposals received after September 30 are held until the next revision cycle.</a:t>
            </a:r>
          </a:p>
          <a:p>
            <a:endParaRPr lang="en-US" dirty="0"/>
          </a:p>
          <a:p>
            <a:r>
              <a:rPr lang="en-US" dirty="0" smtClean="0"/>
              <a:t>Proposals must go through two hearings </a:t>
            </a:r>
            <a:r>
              <a:rPr lang="mr-IN" dirty="0" smtClean="0"/>
              <a:t>–</a:t>
            </a:r>
            <a:r>
              <a:rPr lang="en-US" dirty="0" smtClean="0"/>
              <a:t> fall and spring plenary session.</a:t>
            </a:r>
          </a:p>
          <a:p>
            <a:endParaRPr lang="en-US" dirty="0" smtClean="0"/>
          </a:p>
          <a:p>
            <a:r>
              <a:rPr lang="en-US" dirty="0" smtClean="0"/>
              <a:t>Vote </a:t>
            </a:r>
            <a:r>
              <a:rPr lang="en-US" dirty="0"/>
              <a:t>at spring </a:t>
            </a:r>
            <a:r>
              <a:rPr lang="en-US" dirty="0" smtClean="0"/>
              <a:t>plenary session.</a:t>
            </a:r>
          </a:p>
          <a:p>
            <a:endParaRPr lang="en-US" dirty="0"/>
          </a:p>
          <a:p>
            <a:r>
              <a:rPr lang="en-US" dirty="0"/>
              <a:t>ASCCC </a:t>
            </a:r>
            <a:r>
              <a:rPr lang="en-US" dirty="0" smtClean="0"/>
              <a:t>consults with CCC constituencies and makes </a:t>
            </a:r>
            <a:r>
              <a:rPr lang="en-US" dirty="0"/>
              <a:t>recommendations to </a:t>
            </a:r>
            <a:r>
              <a:rPr lang="en-US" dirty="0" smtClean="0"/>
              <a:t>BOG. </a:t>
            </a:r>
          </a:p>
          <a:p>
            <a:endParaRPr lang="en-US" dirty="0" smtClean="0"/>
          </a:p>
          <a:p>
            <a:r>
              <a:rPr lang="en-US" dirty="0" smtClean="0"/>
              <a:t>Two readings by the BOG - BOG shall rely primarily on the ASCCC – </a:t>
            </a:r>
            <a:r>
              <a:rPr lang="en-US" b="1" dirty="0" smtClean="0"/>
              <a:t>Ed Code §87357.</a:t>
            </a:r>
          </a:p>
        </p:txBody>
      </p:sp>
    </p:spTree>
    <p:extLst>
      <p:ext uri="{BB962C8B-B14F-4D97-AF65-F5344CB8AC3E}">
        <p14:creationId xmlns:p14="http://schemas.microsoft.com/office/powerpoint/2010/main" val="4597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Time!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Disciplines List Revision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1322"/>
            <a:ext cx="10515600" cy="44262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your experience </a:t>
            </a:r>
            <a:r>
              <a:rPr lang="en-US" dirty="0"/>
              <a:t>with the </a:t>
            </a:r>
            <a:r>
              <a:rPr lang="en-US" dirty="0" smtClean="0"/>
              <a:t>Disciplines List </a:t>
            </a:r>
            <a:r>
              <a:rPr lang="en-US" dirty="0"/>
              <a:t>process</a:t>
            </a:r>
            <a:r>
              <a:rPr lang="en-US" dirty="0" smtClean="0"/>
              <a:t>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Based on your experiences, is the </a:t>
            </a:r>
            <a:r>
              <a:rPr lang="en-US" dirty="0"/>
              <a:t>process easy/clear to navigate, or was it </a:t>
            </a:r>
            <a:r>
              <a:rPr lang="en-US" dirty="0" smtClean="0"/>
              <a:t>difficult?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you found the process difficult, why was the process </a:t>
            </a:r>
            <a:r>
              <a:rPr lang="en-US" dirty="0" smtClean="0"/>
              <a:t>difficult?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there aspects of the process that are confusing?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process allow changes in disciplines to be reflected in a timely manner?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have suggestions </a:t>
            </a:r>
            <a:r>
              <a:rPr lang="en-US" dirty="0"/>
              <a:t>for </a:t>
            </a:r>
            <a:r>
              <a:rPr lang="en-US" dirty="0" smtClean="0"/>
              <a:t>improving the process?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06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Time! </a:t>
            </a:r>
            <a:r>
              <a:rPr lang="mr-IN" b="1" dirty="0" smtClean="0"/>
              <a:t>–</a:t>
            </a:r>
            <a:r>
              <a:rPr lang="en-US" b="1" dirty="0" smtClean="0"/>
              <a:t> Disciplines List Format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9467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Have you used the Disciplines List to research minimum qualifications for a specific discipline?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easy was it to find the information that you were looking for in the Disciplines </a:t>
            </a:r>
            <a:r>
              <a:rPr lang="en-US" dirty="0" smtClean="0"/>
              <a:t>List?  Are there any improvements that could be made?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easily were you able to match the specific discipline you were researching to the title of that discipline in the List?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changes could be made to the Disciplines </a:t>
            </a:r>
            <a:r>
              <a:rPr lang="en-US" dirty="0" smtClean="0"/>
              <a:t>List content or format to </a:t>
            </a:r>
            <a:r>
              <a:rPr lang="en-US" dirty="0"/>
              <a:t>make it easier to </a:t>
            </a:r>
            <a:r>
              <a:rPr lang="en-US" dirty="0" smtClean="0"/>
              <a:t>use locally?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82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Contact Information and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Our contact information: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 Foster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sfoster@fullcoll.edu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John Freitas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freitaje@lacitycollege.edu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Eric </a:t>
            </a:r>
            <a:r>
              <a:rPr lang="en-US" dirty="0" err="1" smtClean="0"/>
              <a:t>Narveson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eric.narveson@evc.edu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Stacey </a:t>
            </a:r>
            <a:r>
              <a:rPr lang="en-US" dirty="0" err="1" smtClean="0"/>
              <a:t>Searl</a:t>
            </a:r>
            <a:r>
              <a:rPr lang="en-US" dirty="0" smtClean="0"/>
              <a:t>-Chapin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schapin@msjc.edu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Some useful resources: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ASCCC Disciplines </a:t>
            </a:r>
            <a:r>
              <a:rPr lang="en-US" dirty="0"/>
              <a:t>List information page -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asccc.org/disciplines-list</a:t>
            </a: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2016 Disciplines List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californiacommunitycolleges.cccco.edu/Portals/0/Reports/2016-Minimum-Qualifications-Report-ADA.pdf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Disciplines List Revision Handbook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www.asccc.org/sites/default/files/DLHandbook_Final_0.pdf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Archived Disciplines Lists </a:t>
            </a:r>
            <a:r>
              <a:rPr lang="en-US" dirty="0"/>
              <a:t>- </a:t>
            </a: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asccc.org/disciplines-list-archives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66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Thank 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684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Today, we will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the basics of faculty minimum qualifications and the Disciplines List.</a:t>
            </a:r>
          </a:p>
          <a:p>
            <a:endParaRPr lang="en-US" dirty="0" smtClean="0"/>
          </a:p>
          <a:p>
            <a:r>
              <a:rPr lang="en-US" dirty="0" smtClean="0"/>
              <a:t>Review the current process for revising the Disciplines List.</a:t>
            </a:r>
          </a:p>
          <a:p>
            <a:endParaRPr lang="en-US" dirty="0" smtClean="0"/>
          </a:p>
          <a:p>
            <a:r>
              <a:rPr lang="en-US" dirty="0" smtClean="0"/>
              <a:t>Discuss what works about the current Disciplines List revision process and what could be improved.</a:t>
            </a:r>
          </a:p>
          <a:p>
            <a:endParaRPr lang="en-US" dirty="0" smtClean="0"/>
          </a:p>
          <a:p>
            <a:r>
              <a:rPr lang="en-US" dirty="0" smtClean="0"/>
              <a:t>Discuss what works about the current Disciplines List format and what could be improved.</a:t>
            </a:r>
          </a:p>
        </p:txBody>
      </p:sp>
    </p:spTree>
    <p:extLst>
      <p:ext uri="{BB962C8B-B14F-4D97-AF65-F5344CB8AC3E}">
        <p14:creationId xmlns:p14="http://schemas.microsoft.com/office/powerpoint/2010/main" val="186991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19407"/>
            <a:ext cx="10515600" cy="2852737"/>
          </a:xfrm>
        </p:spPr>
        <p:txBody>
          <a:bodyPr/>
          <a:lstStyle/>
          <a:p>
            <a:pPr algn="ctr"/>
            <a:r>
              <a:rPr lang="en-US" b="1" dirty="0" smtClean="0"/>
              <a:t>Current MQ Requirements, </a:t>
            </a:r>
            <a:br>
              <a:rPr lang="en-US" b="1" dirty="0" smtClean="0"/>
            </a:br>
            <a:r>
              <a:rPr lang="en-US" b="1" dirty="0" smtClean="0"/>
              <a:t>the</a:t>
            </a:r>
            <a:r>
              <a:rPr lang="en-US" b="1" dirty="0"/>
              <a:t> </a:t>
            </a:r>
            <a:r>
              <a:rPr lang="en-US" b="1" dirty="0" smtClean="0"/>
              <a:t>Disciplines List, and </a:t>
            </a:r>
            <a:br>
              <a:rPr lang="en-US" b="1" dirty="0" smtClean="0"/>
            </a:br>
            <a:r>
              <a:rPr lang="en-US" b="1" dirty="0" smtClean="0"/>
              <a:t>How It’s Revised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4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321021"/>
            <a:ext cx="107569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Minimum Qualifications “Hierarchy”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921564"/>
            <a:ext cx="10756900" cy="45046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Faculty must meet minimum qualifications to work at a California community college.</a:t>
            </a:r>
          </a:p>
          <a:p>
            <a:endParaRPr lang="en-US" dirty="0" smtClean="0"/>
          </a:p>
          <a:p>
            <a:r>
              <a:rPr lang="en-US" dirty="0" smtClean="0"/>
              <a:t>“Basic MQs” for credit instructors, counselors, and librarians are the minimum degree and experience requirements specified in Title 5 §53410.  </a:t>
            </a:r>
          </a:p>
          <a:p>
            <a:endParaRPr lang="en-US" dirty="0" smtClean="0"/>
          </a:p>
          <a:p>
            <a:r>
              <a:rPr lang="en-US" dirty="0" smtClean="0"/>
              <a:t>Discipline-specific MQs in the Disciplines List</a:t>
            </a:r>
          </a:p>
          <a:p>
            <a:pPr lvl="1"/>
            <a:r>
              <a:rPr lang="en-US" dirty="0" smtClean="0"/>
              <a:t>Define the fields of study or professional experience to required to fit within a discipline.</a:t>
            </a:r>
          </a:p>
          <a:p>
            <a:pPr lvl="1"/>
            <a:r>
              <a:rPr lang="en-US" dirty="0" smtClean="0"/>
              <a:t>Must conform to the degree and experience requirements of §53410.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Minimum Qualifications “Hierarchy</a:t>
            </a:r>
            <a:r>
              <a:rPr lang="en-US" b="1" dirty="0" smtClean="0"/>
              <a:t>”</a:t>
            </a:r>
            <a:br>
              <a:rPr lang="en-US" b="1" dirty="0" smtClean="0"/>
            </a:br>
            <a:r>
              <a:rPr lang="en-US" sz="3100" b="1" dirty="0" smtClean="0"/>
              <a:t>(Sec. 53410 </a:t>
            </a:r>
            <a:r>
              <a:rPr lang="mr-IN" sz="3100" b="1" dirty="0" smtClean="0"/>
              <a:t>–</a:t>
            </a:r>
            <a:r>
              <a:rPr lang="en-US" sz="3100" b="1" dirty="0" smtClean="0"/>
              <a:t> credit instructional faculty, librarians, counselors)</a:t>
            </a:r>
            <a:endParaRPr lang="en-US" sz="3100" dirty="0"/>
          </a:p>
        </p:txBody>
      </p:sp>
      <p:sp useBgFill="1"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84149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u="sng" dirty="0" smtClean="0">
                <a:solidFill>
                  <a:schemeClr val="tx1"/>
                </a:solidFill>
              </a:rPr>
              <a:t>Basic MQ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aster’s degree 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Bachelor’s degree plus two years professional experience, 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Associate’s degree plus six years professional experience</a:t>
            </a:r>
          </a:p>
        </p:txBody>
      </p:sp>
      <p:sp useBgFill="1">
        <p:nvSpPr>
          <p:cNvPr id="5" name="Rounded Rectangle 4"/>
          <p:cNvSpPr/>
          <p:nvPr/>
        </p:nvSpPr>
        <p:spPr>
          <a:xfrm>
            <a:off x="2133600" y="4559301"/>
            <a:ext cx="8077200" cy="1943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Discipline-Specific MQ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Humanities - Master’s in Humanities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Biotechnology - Bachelor’s in biological sciences, chemistry, biochemistry or engineering, plus two years of professional experience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Bookbinding </a:t>
            </a:r>
            <a:r>
              <a:rPr lang="mr-IN" dirty="0">
                <a:solidFill>
                  <a:prstClr val="black"/>
                </a:solidFill>
              </a:rPr>
              <a:t>–</a:t>
            </a:r>
            <a:r>
              <a:rPr lang="en-US" dirty="0">
                <a:solidFill>
                  <a:prstClr val="black"/>
                </a:solidFill>
              </a:rPr>
              <a:t> any bachelor’s degree plus two years/associate’s degree plus six years professional experience</a:t>
            </a:r>
          </a:p>
        </p:txBody>
      </p:sp>
      <p:sp>
        <p:nvSpPr>
          <p:cNvPr id="3" name="Down Arrow 2"/>
          <p:cNvSpPr/>
          <p:nvPr/>
        </p:nvSpPr>
        <p:spPr>
          <a:xfrm>
            <a:off x="5930900" y="3530600"/>
            <a:ext cx="330200" cy="939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Local Qualifications May Exceed State MQs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0688"/>
            <a:ext cx="10972800" cy="4856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district may establish additional qualifications </a:t>
            </a:r>
            <a:r>
              <a:rPr lang="en-US" dirty="0" smtClean="0"/>
              <a:t>that </a:t>
            </a:r>
            <a:r>
              <a:rPr lang="en-US" dirty="0"/>
              <a:t>are more rigorous than the state-established MQs.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local MQs </a:t>
            </a:r>
            <a:r>
              <a:rPr lang="en-US" i="1" dirty="0"/>
              <a:t>cannot</a:t>
            </a:r>
            <a:r>
              <a:rPr lang="en-US" dirty="0"/>
              <a:t> be less rigorous than the state-established MQs.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Local decisions to exceed state MQs should be made based on sound pedagogical and curricular reasons, not “just because.”</a:t>
            </a:r>
          </a:p>
          <a:p>
            <a:endParaRPr lang="en-US" dirty="0" smtClean="0"/>
          </a:p>
          <a:p>
            <a:r>
              <a:rPr lang="en-US" i="1" dirty="0" smtClean="0"/>
              <a:t>Beware of unintended consequences!</a:t>
            </a:r>
          </a:p>
          <a:p>
            <a:pPr lvl="1"/>
            <a:r>
              <a:rPr lang="en-US" i="1" dirty="0" smtClean="0"/>
              <a:t>The point is to get the broadest possible pool of minimally qualified candidates!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556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Discipline MQs and the Disciplines List</a:t>
            </a: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625" y="1218565"/>
            <a:ext cx="3206750" cy="4122010"/>
          </a:xfrm>
        </p:spPr>
      </p:pic>
      <p:sp>
        <p:nvSpPr>
          <p:cNvPr id="3" name="TextBox 2"/>
          <p:cNvSpPr txBox="1"/>
          <p:nvPr/>
        </p:nvSpPr>
        <p:spPr>
          <a:xfrm>
            <a:off x="1981200" y="5816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http://californiacommunitycolleges.cccco.edu/Portals/0/Reports/2016-Minimum-Qualifications-Report-ADA.pdf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9538"/>
            <a:ext cx="10972800" cy="906462"/>
          </a:xfrm>
        </p:spPr>
        <p:txBody>
          <a:bodyPr/>
          <a:lstStyle/>
          <a:p>
            <a:pPr algn="ctr"/>
            <a:r>
              <a:rPr lang="en-US" b="1" dirty="0" smtClean="0"/>
              <a:t>What is a Discipline?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16000"/>
            <a:ext cx="10972800" cy="553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Faculty must meet the MQs for the discipline of the faculty member’s assignment.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“discipline” is defined as a grouping of courses that share common academic or vocational preparation, which are typically defined by a degree or degrees (MFA, MA, BA, </a:t>
            </a:r>
            <a:r>
              <a:rPr lang="en-US" dirty="0" smtClean="0"/>
              <a:t>AS, etc.), </a:t>
            </a:r>
            <a:r>
              <a:rPr lang="en-US" dirty="0"/>
              <a:t>or specific professional </a:t>
            </a:r>
            <a:r>
              <a:rPr lang="en-US" dirty="0" smtClean="0"/>
              <a:t>preparation.</a:t>
            </a:r>
          </a:p>
          <a:p>
            <a:endParaRPr lang="en-US" dirty="0" smtClean="0"/>
          </a:p>
          <a:p>
            <a:r>
              <a:rPr lang="en-US" dirty="0" smtClean="0"/>
              <a:t>Discipline is from the perspective of </a:t>
            </a:r>
            <a:r>
              <a:rPr lang="en-US" u="sng" dirty="0" smtClean="0"/>
              <a:t>faculty preparation.</a:t>
            </a:r>
          </a:p>
          <a:p>
            <a:endParaRPr lang="en-US" u="sng" dirty="0"/>
          </a:p>
          <a:p>
            <a:r>
              <a:rPr lang="en-US" i="1" dirty="0" smtClean="0"/>
              <a:t>Not </a:t>
            </a:r>
            <a:r>
              <a:rPr lang="en-US" i="1" dirty="0"/>
              <a:t>the same </a:t>
            </a:r>
            <a:r>
              <a:rPr lang="en-US" dirty="0"/>
              <a:t>as local departments or subject </a:t>
            </a:r>
            <a:r>
              <a:rPr lang="en-US" dirty="0" smtClean="0"/>
              <a:t>areas.</a:t>
            </a:r>
          </a:p>
          <a:p>
            <a:endParaRPr lang="en-US" dirty="0" smtClean="0"/>
          </a:p>
          <a:p>
            <a:r>
              <a:rPr lang="en-US" dirty="0" smtClean="0"/>
              <a:t>The Disciplines List specifies the </a:t>
            </a:r>
            <a:r>
              <a:rPr lang="en-US" u="sng" dirty="0" smtClean="0"/>
              <a:t>minimum qualifications for each discipline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u="sng" dirty="0" smtClean="0"/>
              <a:t>All courses must be assigned to at least one discipline from the Disciplines List.</a:t>
            </a:r>
          </a:p>
          <a:p>
            <a:endParaRPr lang="en-US" u="sng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82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5787" y="1985565"/>
            <a:ext cx="4089400" cy="375523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5257800" y="1985565"/>
            <a:ext cx="3962400" cy="375523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5032" y="2939851"/>
            <a:ext cx="20764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Discipline</a:t>
            </a:r>
            <a:r>
              <a:rPr lang="en-US" u="sng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>
                <a:solidFill>
                  <a:srgbClr val="0070C0"/>
                </a:solidFill>
              </a:rPr>
              <a:t>Defines required academic preparation and professional experience for faculty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5188" y="2939851"/>
            <a:ext cx="2005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Courses</a:t>
            </a:r>
          </a:p>
          <a:p>
            <a:r>
              <a:rPr lang="en-US" dirty="0">
                <a:solidFill>
                  <a:srgbClr val="00B050"/>
                </a:solidFill>
              </a:rPr>
              <a:t>What the faculty teach</a:t>
            </a:r>
            <a:r>
              <a:rPr lang="mr-IN" dirty="0">
                <a:solidFill>
                  <a:srgbClr val="00B050"/>
                </a:solidFill>
              </a:rPr>
              <a:t>…</a:t>
            </a:r>
            <a:r>
              <a:rPr lang="en-US" dirty="0">
                <a:solidFill>
                  <a:srgbClr val="00B050"/>
                </a:solidFill>
              </a:rPr>
              <a:t>curriculum!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1482" y="2939851"/>
            <a:ext cx="1654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Assignment of Course to </a:t>
            </a:r>
            <a:r>
              <a:rPr lang="en-US" b="1" u="sng" dirty="0">
                <a:solidFill>
                  <a:srgbClr val="FF0000"/>
                </a:solidFill>
              </a:rPr>
              <a:t>Discipline</a:t>
            </a:r>
            <a:r>
              <a:rPr lang="en-US" dirty="0">
                <a:solidFill>
                  <a:srgbClr val="FF0000"/>
                </a:solidFill>
              </a:rPr>
              <a:t> Defines the MQs needed to teach the course.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70199" y="465613"/>
            <a:ext cx="703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Courses, Disciplines, and MQs </a:t>
            </a:r>
            <a:r>
              <a:rPr lang="mr-IN" sz="3200" b="1" dirty="0"/>
              <a:t>–</a:t>
            </a:r>
            <a:r>
              <a:rPr lang="en-US" sz="3200" b="1" dirty="0"/>
              <a:t> Oh My!</a:t>
            </a:r>
          </a:p>
        </p:txBody>
      </p:sp>
    </p:spTree>
    <p:extLst>
      <p:ext uri="{BB962C8B-B14F-4D97-AF65-F5344CB8AC3E}">
        <p14:creationId xmlns:p14="http://schemas.microsoft.com/office/powerpoint/2010/main" val="10972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1025</Words>
  <Application>Microsoft Macintosh PowerPoint</Application>
  <PresentationFormat>Widescreen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Mangal</vt:lpstr>
      <vt:lpstr>ＭＳ Ｐゴシック</vt:lpstr>
      <vt:lpstr>Office Theme</vt:lpstr>
      <vt:lpstr>The Disciplines List – What Works and What Could Be Improved </vt:lpstr>
      <vt:lpstr>Today, we will…</vt:lpstr>
      <vt:lpstr>Current MQ Requirements,  the Disciplines List, and  How It’s Revised</vt:lpstr>
      <vt:lpstr>Minimum Qualifications “Hierarchy”</vt:lpstr>
      <vt:lpstr>Minimum Qualifications “Hierarchy” (Sec. 53410 – credit instructional faculty, librarians, counselors)</vt:lpstr>
      <vt:lpstr>Local Qualifications May Exceed State MQs</vt:lpstr>
      <vt:lpstr>Discipline MQs and the Disciplines List</vt:lpstr>
      <vt:lpstr>What is a Discipline?</vt:lpstr>
      <vt:lpstr>PowerPoint Presentation</vt:lpstr>
      <vt:lpstr>Organization of the Disciplines List</vt:lpstr>
      <vt:lpstr>Disciplines List Index (New for 2016!)</vt:lpstr>
      <vt:lpstr>Master’s Degree List Sample</vt:lpstr>
      <vt:lpstr>Non-master’s List - Specific bachelor’s or associate’s degree sample</vt:lpstr>
      <vt:lpstr>Non-master’s List - Any bachelor’s or associate’s degree sample</vt:lpstr>
      <vt:lpstr>Process for Revising the Disciplines List</vt:lpstr>
      <vt:lpstr>Discussion Time! –  Disciplines List Revision Process</vt:lpstr>
      <vt:lpstr>Discussion Time! – Disciplines List Format</vt:lpstr>
      <vt:lpstr>Contact Information and Resources</vt:lpstr>
      <vt:lpstr>Questions?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Disciplines List – What Works and What Could Be Improved </dc:title>
  <dc:creator>Microsoft Office User</dc:creator>
  <cp:lastModifiedBy>Microsoft Office User</cp:lastModifiedBy>
  <cp:revision>15</cp:revision>
  <dcterms:created xsi:type="dcterms:W3CDTF">2017-04-05T21:23:15Z</dcterms:created>
  <dcterms:modified xsi:type="dcterms:W3CDTF">2017-04-20T15:40:53Z</dcterms:modified>
</cp:coreProperties>
</file>