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8" r:id="rId3"/>
  </p:sldMasterIdLst>
  <p:notesMasterIdLst>
    <p:notesMasterId r:id="rId21"/>
  </p:notesMasterIdLst>
  <p:handoutMasterIdLst>
    <p:handoutMasterId r:id="rId22"/>
  </p:handoutMasterIdLst>
  <p:sldIdLst>
    <p:sldId id="256" r:id="rId4"/>
    <p:sldId id="323" r:id="rId5"/>
    <p:sldId id="257" r:id="rId6"/>
    <p:sldId id="325" r:id="rId7"/>
    <p:sldId id="324" r:id="rId8"/>
    <p:sldId id="326" r:id="rId9"/>
    <p:sldId id="327" r:id="rId10"/>
    <p:sldId id="271" r:id="rId11"/>
    <p:sldId id="328" r:id="rId12"/>
    <p:sldId id="267" r:id="rId13"/>
    <p:sldId id="308" r:id="rId14"/>
    <p:sldId id="321" r:id="rId15"/>
    <p:sldId id="287" r:id="rId16"/>
    <p:sldId id="280" r:id="rId17"/>
    <p:sldId id="329" r:id="rId18"/>
    <p:sldId id="275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2572" autoAdjust="0"/>
  </p:normalViewPr>
  <p:slideViewPr>
    <p:cSldViewPr snapToGrid="0">
      <p:cViewPr varScale="1">
        <p:scale>
          <a:sx n="72" d="100"/>
          <a:sy n="72" d="100"/>
        </p:scale>
        <p:origin x="216" y="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F2F9A-1800-B748-BE4F-3AF4543CD1CD}" type="datetimeFigureOut">
              <a:rPr lang="en-US" smtClean="0"/>
              <a:t>9/14/19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6A65-386E-C040-8D7E-DE7F7798D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9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9/14/19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Introductions,</a:t>
            </a:r>
            <a:r>
              <a:rPr lang="en-US" baseline="0" dirty="0"/>
              <a:t> Temperature of the Room (Michael), Pass our Stickie Notes for Questions (Donna)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0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1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8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Michael—if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53794-D6D2-1749-A79D-7DB68B008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FD10-689F-D942-80BA-C87B43A8F8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82EE-5D8C-834E-8A94-7195391A8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F21-EC4D-2949-83D4-20ADE698B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F0DC-EE33-CA44-9A3B-E6138C1B44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839E-DE69-1242-91A5-B68BDE8FE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D091-7C83-184D-AA43-B062872E39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F2EF-261F-C147-A0E0-D03A8BB5F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9AE-2B89-AF4C-968F-CDE01D5D7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E06B-8D0D-0B4B-ACC6-31C7C1D0E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3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CED-4DD4-4140-A1C4-DCDF7078C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DC8-B4B6-5A4B-ACA4-FBA8DCE05FCD}" type="datetime1">
              <a:rPr lang="en-US" smtClean="0"/>
              <a:t>9/14/19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7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49ED-55EC-4E4E-B2C7-DD04064355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FD10-689F-D942-80BA-C87B43A8F8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82EE-5D8C-834E-8A94-7195391A8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F21-EC4D-2949-83D4-20ADE698B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F0DC-EE33-CA44-9A3B-E6138C1B44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839E-DE69-1242-91A5-B68BDE8FE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D091-7C83-184D-AA43-B062872E39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5BB8-85F4-5746-AB53-4CB85CDE18A8}" type="datetime1">
              <a:rPr lang="en-US" smtClean="0"/>
              <a:t>9/14/19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3593-FDB8-814B-B841-B4290301D609}" type="datetime1">
              <a:rPr lang="en-US" smtClean="0"/>
              <a:t>9/14/19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CTE Leadership Institute May 8 - 9, 2015 LaJolla,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AF2EF-261F-C147-A0E0-D03A8BB5F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9AE-2B89-AF4C-968F-CDE01D5D7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E06B-8D0D-0B4B-ACC6-31C7C1D0E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CED-4DD4-4140-A1C4-DCDF7078C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49ED-55EC-4E4E-B2C7-DD04064355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9660-978A-3847-831D-F1031CCAB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5D92-DCC7-D34A-BDBA-BAD7CA284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F5319660-978A-3847-831D-F1031CCAB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900" b="1">
                <a:solidFill>
                  <a:srgbClr val="FFFFFF"/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5300" kern="1200" spc="-13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08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920" indent="-182875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588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67.205.94.182/publications/what-we-know-about-dual-enrollmen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areerladdersproject.org/ccccod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laddersproject.org/high-school-to-college-transition-tools/early-college-experiences-and-transition-support/" TargetMode="External"/><Relationship Id="rId3" Type="http://schemas.openxmlformats.org/officeDocument/2006/relationships/hyperlink" Target="http://www.careerladdersproject.org/ccccode/" TargetMode="External"/><Relationship Id="rId7" Type="http://schemas.openxmlformats.org/officeDocument/2006/relationships/hyperlink" Target="http://irvine.org/evaluation/program-evaluations/concurrent-courses-initiativ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rpgroup.org/system/files/High-School-Transition-Brief_0.pdf" TargetMode="External"/><Relationship Id="rId5" Type="http://schemas.openxmlformats.org/officeDocument/2006/relationships/hyperlink" Target="http://www.rpgroup.org/projects/dual-enrollment-guide-2014" TargetMode="External"/><Relationship Id="rId4" Type="http://schemas.openxmlformats.org/officeDocument/2006/relationships/hyperlink" Target="http://67.205.94.182/publications/what-we-know-about-dual-enrollment.html" TargetMode="External"/><Relationship Id="rId9" Type="http://schemas.openxmlformats.org/officeDocument/2006/relationships/hyperlink" Target="http://www.sbcc.edu/dualenrollment/programresources.ph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396" y="609600"/>
            <a:ext cx="10186449" cy="2384612"/>
          </a:xfrm>
        </p:spPr>
        <p:txBody>
          <a:bodyPr>
            <a:noAutofit/>
          </a:bodyPr>
          <a:lstStyle/>
          <a:p>
            <a:br>
              <a:rPr lang="en-US" sz="4400" i="0" dirty="0">
                <a:latin typeface="Palatino Linotype" panose="02040502050505030304" pitchFamily="18" charset="0"/>
              </a:rPr>
            </a:br>
            <a:br>
              <a:rPr lang="en-US" sz="4400" i="0" dirty="0">
                <a:latin typeface="Palatino Linotype" panose="02040502050505030304" pitchFamily="18" charset="0"/>
              </a:rPr>
            </a:br>
            <a:br>
              <a:rPr lang="en-US" sz="4400" i="0" dirty="0">
                <a:latin typeface="Palatino Linotype" panose="02040502050505030304" pitchFamily="18" charset="0"/>
              </a:rPr>
            </a:br>
            <a:r>
              <a:rPr lang="en-US" sz="4400" i="0" dirty="0">
                <a:latin typeface="Palatino Linotype" panose="02040502050505030304" pitchFamily="18" charset="0"/>
              </a:rPr>
              <a:t>Dual enrollment – </a:t>
            </a:r>
            <a:r>
              <a:rPr lang="en-US" sz="4400" dirty="0">
                <a:latin typeface="Palatino Linotype" panose="02040502050505030304" pitchFamily="18" charset="0"/>
              </a:rPr>
              <a:t>how do we continue to move students through this pathway?</a:t>
            </a:r>
            <a:endParaRPr lang="en-US" sz="4400" i="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285" y="3931281"/>
            <a:ext cx="9144000" cy="23290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Cheryl </a:t>
            </a:r>
            <a:r>
              <a:rPr lang="en-US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Aschenbach</a:t>
            </a:r>
            <a:r>
              <a:rPr 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, ASCCC Secretary </a:t>
            </a:r>
          </a:p>
          <a:p>
            <a:r>
              <a:rPr 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Dolores Davison, ASCCC Vice President </a:t>
            </a:r>
          </a:p>
          <a:p>
            <a:endParaRPr lang="en-US" i="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Benefits to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992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b="0" i="0" dirty="0">
                <a:latin typeface="Palatino Linotype" panose="02040502050505030304" pitchFamily="18" charset="0"/>
              </a:rPr>
              <a:t>Complete high school and college credits at same time</a:t>
            </a:r>
          </a:p>
          <a:p>
            <a:r>
              <a:rPr lang="en-US" sz="3200" b="0" i="0" dirty="0">
                <a:latin typeface="Palatino Linotype" panose="02040502050505030304" pitchFamily="18" charset="0"/>
              </a:rPr>
              <a:t>Introduction to/preparation for college life for a smoother transition to college</a:t>
            </a:r>
          </a:p>
          <a:p>
            <a:r>
              <a:rPr lang="en-US" sz="3200" b="0" i="0" dirty="0">
                <a:latin typeface="Palatino Linotype" panose="02040502050505030304" pitchFamily="18" charset="0"/>
              </a:rPr>
              <a:t>More time for career and/or college major exploration</a:t>
            </a:r>
          </a:p>
          <a:p>
            <a:r>
              <a:rPr lang="en-US" sz="3200" b="0" i="0" dirty="0">
                <a:latin typeface="Palatino Linotype" panose="02040502050505030304" pitchFamily="18" charset="0"/>
              </a:rPr>
              <a:t>Address skills gaps and improve study skills/academic knowledge</a:t>
            </a:r>
          </a:p>
          <a:p>
            <a:r>
              <a:rPr lang="en-US" sz="3200" b="0" i="0" dirty="0">
                <a:latin typeface="Palatino Linotype" panose="02040502050505030304" pitchFamily="18" charset="0"/>
              </a:rPr>
              <a:t>Increased confidence and motivation to persist</a:t>
            </a:r>
          </a:p>
          <a:p>
            <a:r>
              <a:rPr lang="en-US" sz="3200" b="0" i="0" dirty="0">
                <a:latin typeface="Palatino Linotype" panose="02040502050505030304" pitchFamily="18" charset="0"/>
              </a:rPr>
              <a:t>Students experience the benefits of a college education</a:t>
            </a:r>
          </a:p>
          <a:p>
            <a:endParaRPr lang="en-US" b="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Faculty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600" y="1877817"/>
            <a:ext cx="796364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600" b="0" i="0" dirty="0">
                <a:solidFill>
                  <a:schemeClr val="tx1"/>
                </a:solidFill>
                <a:latin typeface="Palatino Linotype" panose="02040502050505030304" pitchFamily="18" charset="0"/>
              </a:rPr>
              <a:t>All CCAP faculty must meet MQs for the discipline in which they are teaching.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600" dirty="0">
                <a:latin typeface="Palatino Linotype" panose="02040502050505030304" pitchFamily="18" charset="0"/>
              </a:rPr>
              <a:t>Who teaches class?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latin typeface="Palatino Linotype" panose="02040502050505030304" pitchFamily="18" charset="0"/>
              </a:rPr>
              <a:t>High school teacher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latin typeface="Palatino Linotype" panose="02040502050505030304" pitchFamily="18" charset="0"/>
              </a:rPr>
              <a:t>College teacher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latin typeface="Palatino Linotype" panose="02040502050505030304" pitchFamily="18" charset="0"/>
              </a:rPr>
              <a:t>What’s the difference?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3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64" y="1297675"/>
            <a:ext cx="3488836" cy="44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Palatino Linotype" panose="02040502050505030304" pitchFamily="18" charset="0"/>
              </a:rPr>
              <a:t>Implications of AB705 for Dual Enrollment?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Pathway programs with both secondary and adult schools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Opportunity for improved alignment</a:t>
            </a:r>
          </a:p>
          <a:p>
            <a:r>
              <a:rPr lang="en-US" dirty="0">
                <a:latin typeface="Palatino Linotype" panose="02040502050505030304" pitchFamily="18" charset="0"/>
              </a:rPr>
              <a:t>Bridge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1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Palatino Linotype" panose="02040502050505030304" pitchFamily="18" charset="0"/>
              </a:rPr>
              <a:t>Why Does This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0" i="0" dirty="0">
                <a:latin typeface="Palatino Linotype" panose="02040502050505030304" pitchFamily="18" charset="0"/>
              </a:rPr>
              <a:t>Research has demonstrated that dual enrollment participants, even those who are from traditionally underrepresented groups, do as well or better than their non-dual enrolled peers in a range of areas, including: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High school graduation rates;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High school grade point average;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High school on-time graduation rates;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Assessment into college courses;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College GPA and credit accrual; and </a:t>
            </a:r>
          </a:p>
          <a:p>
            <a:pPr lvl="1"/>
            <a:r>
              <a:rPr lang="en-US" b="0" i="0" dirty="0">
                <a:latin typeface="Palatino Linotype" panose="02040502050505030304" pitchFamily="18" charset="0"/>
              </a:rPr>
              <a:t>Community College enrollment, retention, and persistence </a:t>
            </a:r>
            <a:r>
              <a:rPr lang="en-US" dirty="0">
                <a:latin typeface="Palatino Linotype" panose="02040502050505030304" pitchFamily="18" charset="0"/>
              </a:rPr>
              <a:t>rates.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Summary of these results can be found at:  </a:t>
            </a:r>
            <a:r>
              <a:rPr lang="en-US" dirty="0">
                <a:latin typeface="Palatino Linotype" panose="02040502050505030304" pitchFamily="18" charset="0"/>
                <a:hlinkClick r:id="rId3"/>
              </a:rPr>
              <a:t>http://67.205.94.182/publications/what-we-know-about-dual-enrollment.html</a:t>
            </a:r>
            <a:r>
              <a:rPr lang="en-US" dirty="0">
                <a:latin typeface="Palatino Linotype" panose="02040502050505030304" pitchFamily="18" charset="0"/>
              </a:rPr>
              <a:t>  as well as the Dual Enrollment Toolkit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hlinkClick r:id="rId4"/>
              </a:rPr>
              <a:t>http://www.careerladdersproject.org/ccccode/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Links to New High School Graduation Standards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Pathways Development/Planning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b="0" i="0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b="0" i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0" dirty="0">
                <a:latin typeface="Palatino Linotype" panose="02040502050505030304" pitchFamily="18" charset="0"/>
              </a:rPr>
              <a:t>Academic and Professional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0" i="0" dirty="0">
                <a:latin typeface="Palatino Linotype" panose="02040502050505030304" pitchFamily="18" charset="0"/>
              </a:rPr>
              <a:t>Curriculum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0" i="0" dirty="0">
                <a:latin typeface="Palatino Linotype" panose="02040502050505030304" pitchFamily="18" charset="0"/>
              </a:rPr>
              <a:t>Graduation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0" i="0" dirty="0">
                <a:latin typeface="Palatino Linotype" panose="02040502050505030304" pitchFamily="18" charset="0"/>
              </a:rPr>
              <a:t>Minimum qualifications and equivalency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0" i="0" dirty="0">
                <a:latin typeface="Palatino Linotype" panose="02040502050505030304" pitchFamily="18" charset="0"/>
              </a:rPr>
              <a:t>Professional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0" i="0" dirty="0">
                <a:latin typeface="Palatino Linotype" panose="02040502050505030304" pitchFamily="18" charset="0"/>
              </a:rPr>
              <a:t>Student preparation and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5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AB 30 (2019, Holden)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Current status: Enrolled (will be sent to Governor Newsom before midnight on September 13)</a:t>
            </a:r>
          </a:p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Intended to assist in expansion of CCAP dual enrollment programs</a:t>
            </a:r>
          </a:p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Potential changes if this bill passes:</a:t>
            </a:r>
          </a:p>
          <a:p>
            <a:pPr lvl="1"/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Number of readings required at K-12 &amp; CCC District level governing boards reduced from two to one</a:t>
            </a:r>
          </a:p>
          <a:p>
            <a:pPr lvl="1"/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Includes some changes to priority enrollment for dual enrollment students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</a:rPr>
              <a:t>Dual Enrollment Toolkit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Resources: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hlinkClick r:id="rId3"/>
              </a:rPr>
              <a:t>http://www.careerladdersproject.org/ccccode/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</a:rPr>
              <a:t>CCRC: What We Know About Dual Enrollment:   </a:t>
            </a:r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  <a:hlinkClick r:id="rId4"/>
              </a:rPr>
              <a:t>http://67.205.94.182/publications/what-we-know-about-dual-enrollment.html</a:t>
            </a:r>
            <a:endParaRPr lang="en-US" sz="3200" i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</a:rPr>
              <a:t>Guide to Launching and Expanding Dual Enrollment Programs for Historically Underserved Students in CA (R. Purnell; RP Group 2014) 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F7F7F"/>
                </a:solidFill>
                <a:latin typeface="Palatino Linotype" panose="02040502050505030304" pitchFamily="18" charset="0"/>
                <a:hlinkClick r:id="rId5"/>
              </a:rPr>
              <a:t>http://www.rpgroup.org/projects/dual-enrollment-guide-2014</a:t>
            </a:r>
            <a:r>
              <a:rPr lang="en-US" dirty="0">
                <a:solidFill>
                  <a:srgbClr val="7F7F7F"/>
                </a:solidFill>
                <a:latin typeface="Palatino Linotype" panose="02040502050505030304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en-US" u="sng" dirty="0">
                <a:latin typeface="Palatino Linotype" panose="02040502050505030304" pitchFamily="18" charset="0"/>
                <a:hlinkClick r:id="rId6"/>
              </a:rPr>
              <a:t>http://www.rpgroup.org/system/files/High-School-Transition-Brief_0.pdf</a:t>
            </a:r>
            <a:endParaRPr lang="en-US" dirty="0">
              <a:solidFill>
                <a:srgbClr val="7F7F7F"/>
              </a:solidFill>
              <a:latin typeface="Palatino Linotype" panose="02040502050505030304" pitchFamily="18" charset="0"/>
            </a:endParaRPr>
          </a:p>
          <a:p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</a:rPr>
              <a:t>Concurrent Courses Initiative (Community College Research Center, Career Ladders Project, James Irvine Foundation)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F7F7F"/>
                </a:solidFill>
                <a:latin typeface="Palatino Linotype" panose="02040502050505030304" pitchFamily="18" charset="0"/>
                <a:hlinkClick r:id="rId7"/>
              </a:rPr>
              <a:t>http://irvine.org/evaluation/program-evaluations/concurrent-courses-initiative</a:t>
            </a:r>
            <a:r>
              <a:rPr lang="en-US" dirty="0">
                <a:solidFill>
                  <a:srgbClr val="7F7F7F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</a:rPr>
              <a:t>Career Ladders Project:  HS to College Transition Web Resources</a:t>
            </a:r>
          </a:p>
          <a:p>
            <a:pPr marL="355600" lvl="1" indent="0">
              <a:buNone/>
            </a:pPr>
            <a:r>
              <a:rPr lang="en-US" dirty="0">
                <a:solidFill>
                  <a:srgbClr val="7F7F7F"/>
                </a:solidFill>
                <a:latin typeface="Palatino Linotype" panose="02040502050505030304" pitchFamily="18" charset="0"/>
                <a:hlinkClick r:id="rId8"/>
              </a:rPr>
              <a:t>http://www.careerladdersproject.org/high-school-to-college-transition-tools/early-college-experiences-and-transition-support/</a:t>
            </a:r>
            <a:endParaRPr lang="en-US" dirty="0">
              <a:solidFill>
                <a:srgbClr val="7F7F7F"/>
              </a:solidFill>
              <a:latin typeface="Palatino Linotype" panose="02040502050505030304" pitchFamily="18" charset="0"/>
            </a:endParaRPr>
          </a:p>
          <a:p>
            <a:r>
              <a:rPr lang="en-US" sz="3200" i="0" dirty="0">
                <a:solidFill>
                  <a:srgbClr val="000000"/>
                </a:solidFill>
                <a:latin typeface="Palatino Linotype" panose="02040502050505030304" pitchFamily="18" charset="0"/>
              </a:rPr>
              <a:t>Santa Barbara City College:  Dual Enrollment Program Resources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F7F7F"/>
                </a:solidFill>
                <a:latin typeface="Palatino Linotype" panose="02040502050505030304" pitchFamily="18" charset="0"/>
                <a:hlinkClick r:id="rId9"/>
              </a:rPr>
              <a:t>http://www.sbcc.edu/dualenrollment/programresources.php</a:t>
            </a:r>
            <a:endParaRPr lang="en-US" dirty="0">
              <a:solidFill>
                <a:srgbClr val="7F7F7F"/>
              </a:solidFill>
              <a:latin typeface="Palatino Linotype" panose="02040502050505030304" pitchFamily="18" charset="0"/>
            </a:endParaRPr>
          </a:p>
          <a:p>
            <a:endParaRPr lang="en-US" sz="3100" i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8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Questions?  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Cheryl </a:t>
            </a:r>
            <a:r>
              <a:rPr lang="en-US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Aschenbach</a:t>
            </a:r>
            <a:endParaRPr lang="en-US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Dolores Davison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Questions can be directed to </a:t>
            </a:r>
            <a:r>
              <a:rPr lang="en-US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info@asccc.org</a:t>
            </a:r>
            <a:endParaRPr lang="en-US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i="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0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Breakout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The expansion of dual enrollment programs for special admits and CCAP students creates a unique opportunity in a Guided Pathways framework. Review the different ways colleges can partner with K-12s to offer dual enrollment, and then discuss ways to leverage dual enrollment to help students clarify and enter their pathways. 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What Is Dual Enrollment?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3383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0" i="0" dirty="0">
                <a:latin typeface="Palatino Linotype" panose="02040502050505030304" pitchFamily="18" charset="0"/>
              </a:rPr>
              <a:t>High school students taking colleges courses while enrolled in high school</a:t>
            </a:r>
          </a:p>
          <a:p>
            <a:r>
              <a:rPr lang="en-US" dirty="0">
                <a:latin typeface="Palatino Linotype" panose="02040502050505030304" pitchFamily="18" charset="0"/>
              </a:rPr>
              <a:t>Can take various forms – 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Middle College/Early College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Special admits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CCAP agreements</a:t>
            </a:r>
            <a:endParaRPr lang="en-US" sz="3200" b="0" i="0" dirty="0">
              <a:latin typeface="Palatino Linotype" panose="02040502050505030304" pitchFamily="18" charset="0"/>
            </a:endParaRPr>
          </a:p>
          <a:p>
            <a:endParaRPr lang="en-US" sz="3200" b="0" i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new tech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9" y="3813870"/>
            <a:ext cx="3442575" cy="25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83DF-90E1-1741-960E-37D9724C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Middle/Early College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07769-0DFB-A345-83B3-4E5F7F13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Generally a cohort model of students who benefit from a college rather than high school environment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Students take a mix of courses including high school requirements and college courses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In many cases, students graduate with high school diploma as well as an AA degree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29FA-B8C1-5B4A-8EFB-A703959C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8F34-0F0E-EC4E-B10A-283EECD6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Traditional Dual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BE5A-FF12-EC43-9DA0-DE5D76EE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Palatino Linotype" panose="02040502050505030304" pitchFamily="18" charset="0"/>
              </a:rPr>
              <a:t>Students are special admit students </a:t>
            </a:r>
          </a:p>
          <a:p>
            <a:r>
              <a:rPr lang="en-US" sz="3600" dirty="0">
                <a:latin typeface="Palatino Linotype" panose="02040502050505030304" pitchFamily="18" charset="0"/>
              </a:rPr>
              <a:t>Subject matters can be GE, CTE, advanced courses</a:t>
            </a:r>
          </a:p>
          <a:p>
            <a:r>
              <a:rPr lang="en-US" sz="3600" dirty="0">
                <a:latin typeface="Palatino Linotype" panose="02040502050505030304" pitchFamily="18" charset="0"/>
              </a:rPr>
              <a:t>Classes can be offered</a:t>
            </a:r>
          </a:p>
          <a:p>
            <a:pPr lvl="1"/>
            <a:r>
              <a:rPr lang="en-US" sz="3000" dirty="0">
                <a:latin typeface="Palatino Linotype" panose="02040502050505030304" pitchFamily="18" charset="0"/>
              </a:rPr>
              <a:t>On college campus or satellite, through including Distance or Online Education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Individual students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Cohorts</a:t>
            </a:r>
          </a:p>
          <a:p>
            <a:pPr lvl="1"/>
            <a:r>
              <a:rPr lang="en-US" sz="3000" dirty="0">
                <a:latin typeface="Palatino Linotype" panose="02040502050505030304" pitchFamily="18" charset="0"/>
              </a:rPr>
              <a:t>On high school campus before or after school</a:t>
            </a:r>
          </a:p>
          <a:p>
            <a:pPr lvl="1"/>
            <a:endParaRPr lang="en-US" sz="3000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21FDF-4E7E-A945-9650-B99E1B15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9A06-8466-7D47-B732-B68E1D71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5" y="609600"/>
            <a:ext cx="10972800" cy="990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Palatino Linotype" panose="02040502050505030304" pitchFamily="18" charset="0"/>
              </a:rPr>
              <a:t>College and Career Access Pathways (CCAP)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692E-C0BF-6641-BD5C-D4FD34A2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Created by AB 288 (Holden, 2015)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District level agreement to offer Dual Enrollment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Intended to reach broader range of students, not just highly gifted or advanced scholastic or vocational work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Emphasis on college and career readiness and CTE and transfer pathways</a:t>
            </a:r>
          </a:p>
          <a:p>
            <a:pPr lvl="1"/>
            <a:r>
              <a:rPr lang="en-US" sz="3200" dirty="0">
                <a:latin typeface="Palatino Linotype" panose="02040502050505030304" pitchFamily="18" charset="0"/>
              </a:rPr>
              <a:t>Reduce the number of students needing remedial math and English instruction at the community college level 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4A9C8-0795-C040-8B58-FDD94457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4A37-A1A5-F647-B301-0CEE4E9C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CCAP Agreements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F692A-5E19-814D-AFF5-411EA8CF5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Added a </a:t>
            </a:r>
            <a:r>
              <a:rPr lang="en-US" u="sng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new</a:t>
            </a:r>
            <a:r>
              <a:rPr lang="en-US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 option for Dual Enrollment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Does not replace existing models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Colleges can continue with existing dual enrollment programs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Colleges can continue with existing dual </a:t>
            </a:r>
            <a:r>
              <a:rPr lang="en-US">
                <a:latin typeface="Palatino Linotype" panose="02040502050505030304" pitchFamily="18" charset="0"/>
                <a:ea typeface="Calibri" charset="0"/>
                <a:cs typeface="Calibri" charset="0"/>
              </a:rPr>
              <a:t>enrollment agreements and </a:t>
            </a:r>
            <a:r>
              <a:rPr lang="en-US" dirty="0">
                <a:latin typeface="Palatino Linotype" panose="02040502050505030304" pitchFamily="18" charset="0"/>
                <a:ea typeface="Calibri" charset="0"/>
                <a:cs typeface="Calibri" charset="0"/>
              </a:rPr>
              <a:t>have CCAPs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253A-218D-5F42-920F-E7348451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5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What does CCAP allow that is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524000"/>
            <a:ext cx="10493188" cy="4819533"/>
          </a:xfrm>
        </p:spPr>
        <p:txBody>
          <a:bodyPr>
            <a:normAutofit fontScale="85000" lnSpcReduction="20000"/>
          </a:bodyPr>
          <a:lstStyle/>
          <a:p>
            <a:r>
              <a:rPr lang="en-US" sz="4000" i="0" dirty="0">
                <a:latin typeface="Palatino Linotype" panose="02040502050505030304" pitchFamily="18" charset="0"/>
              </a:rPr>
              <a:t>Provides added flexibility in three areas</a:t>
            </a:r>
          </a:p>
          <a:p>
            <a:endParaRPr lang="en-US" sz="4000" i="0" dirty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latin typeface="Palatino Linotype" panose="02040502050505030304" pitchFamily="18" charset="0"/>
              </a:rPr>
              <a:t>Limit enrollment in college courses taught on high school campus to high school students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latin typeface="Palatino Linotype" panose="02040502050505030304" pitchFamily="18" charset="0"/>
              </a:rPr>
              <a:t>Raise maximum units per term for special high school admits to 15 college credits (but no more than 4 courses)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latin typeface="Palatino Linotype" panose="02040502050505030304" pitchFamily="18" charset="0"/>
              </a:rPr>
              <a:t>Provide CCAP students same enrollment priority as Middle College High School students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3200" dirty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3200" dirty="0">
              <a:latin typeface="Palatino Linotype" panose="02040502050505030304" pitchFamily="18" charset="0"/>
            </a:endParaRPr>
          </a:p>
          <a:p>
            <a:endParaRPr lang="en-US" i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297B-C9A1-4F40-B547-CA26B59F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What does CCAP </a:t>
            </a:r>
            <a:r>
              <a:rPr lang="en-US" b="1" dirty="0">
                <a:latin typeface="Palatino Linotype" panose="02040502050505030304" pitchFamily="18" charset="0"/>
              </a:rPr>
              <a:t>not</a:t>
            </a:r>
            <a:r>
              <a:rPr lang="en-US" dirty="0">
                <a:latin typeface="Palatino Linotype" panose="02040502050505030304" pitchFamily="18" charset="0"/>
              </a:rPr>
              <a:t> allow?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494B-8712-2140-BCD9-C6A825419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</a:rPr>
              <a:t>A community college district participating in a CCAP partnership shall not provide physical education course opportunities to high school pupils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</a:rPr>
              <a:t>A community college district shall not enter into a CCAP partnership with a school district within the service area of another community college district, except where an agreement exists, or is established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Palatino Linotype" panose="02040502050505030304" pitchFamily="18" charset="0"/>
              </a:rPr>
              <a:t>A community college district participating in a CCAP partnership is not required to provide the same services at the high school campus that are on the college campus (but may choose to do so).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F73EB-252E-8141-98DF-8D664CF1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4031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Templa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999</Words>
  <Application>Microsoft Macintosh PowerPoint</Application>
  <PresentationFormat>Widescreen</PresentationFormat>
  <Paragraphs>141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Palatino Linotype</vt:lpstr>
      <vt:lpstr>1_Office Theme</vt:lpstr>
      <vt:lpstr>Office Theme</vt:lpstr>
      <vt:lpstr>Template</vt:lpstr>
      <vt:lpstr>   Dual enrollment – how do we continue to move students through this pathway?</vt:lpstr>
      <vt:lpstr>Breakout Description</vt:lpstr>
      <vt:lpstr>What Is Dual Enrollment?</vt:lpstr>
      <vt:lpstr>Middle/Early College </vt:lpstr>
      <vt:lpstr>Traditional Dual Enrollment </vt:lpstr>
      <vt:lpstr>College and Career Access Pathways (CCAP)</vt:lpstr>
      <vt:lpstr>CCAP Agreements </vt:lpstr>
      <vt:lpstr>What does CCAP allow that is different?</vt:lpstr>
      <vt:lpstr>What does CCAP not allow?</vt:lpstr>
      <vt:lpstr>Benefits to Students</vt:lpstr>
      <vt:lpstr>Faculty </vt:lpstr>
      <vt:lpstr>Implications of AB705 for Dual Enrollment?</vt:lpstr>
      <vt:lpstr>Why Does This Matter?</vt:lpstr>
      <vt:lpstr>Academic and Professional Considerations</vt:lpstr>
      <vt:lpstr>AB 30 (2019, Holden)</vt:lpstr>
      <vt:lpstr>Resources</vt:lpstr>
      <vt:lpstr>Questions?  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Dolores Davison</cp:lastModifiedBy>
  <cp:revision>99</cp:revision>
  <dcterms:created xsi:type="dcterms:W3CDTF">2015-05-02T02:46:00Z</dcterms:created>
  <dcterms:modified xsi:type="dcterms:W3CDTF">2019-09-14T18:13:54Z</dcterms:modified>
</cp:coreProperties>
</file>