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20"/>
  </p:notesMasterIdLst>
  <p:sldIdLst>
    <p:sldId id="256" r:id="rId3"/>
    <p:sldId id="259" r:id="rId4"/>
    <p:sldId id="261" r:id="rId5"/>
    <p:sldId id="262" r:id="rId6"/>
    <p:sldId id="284" r:id="rId7"/>
    <p:sldId id="286" r:id="rId8"/>
    <p:sldId id="291" r:id="rId9"/>
    <p:sldId id="293" r:id="rId10"/>
    <p:sldId id="285" r:id="rId11"/>
    <p:sldId id="292" r:id="rId12"/>
    <p:sldId id="296" r:id="rId13"/>
    <p:sldId id="290" r:id="rId14"/>
    <p:sldId id="294" r:id="rId15"/>
    <p:sldId id="295" r:id="rId16"/>
    <p:sldId id="298" r:id="rId17"/>
    <p:sldId id="283" r:id="rId18"/>
    <p:sldId id="297"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90426" autoAdjust="0"/>
  </p:normalViewPr>
  <p:slideViewPr>
    <p:cSldViewPr>
      <p:cViewPr>
        <p:scale>
          <a:sx n="100" d="100"/>
          <a:sy n="100" d="100"/>
        </p:scale>
        <p:origin x="-680" y="432"/>
      </p:cViewPr>
      <p:guideLst>
        <p:guide orient="horz" pos="2160"/>
        <p:guide pos="2880"/>
      </p:guideLst>
    </p:cSldViewPr>
  </p:slideViewPr>
  <p:outlineViewPr>
    <p:cViewPr>
      <p:scale>
        <a:sx n="33" d="100"/>
        <a:sy n="33" d="100"/>
      </p:scale>
      <p:origin x="0" y="37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1-04T17:01:08.213" idx="1">
    <p:pos x="5388" y="1344"/>
    <p:text>My unerstanding of Ed. Code 48802 and 76002 is that as long at the student attends H.S. for the minimum school day (240 minutes) and the college course is open and advertised to the general public, both ADA and FTES can be collected. And, if the course is taught on a H.S. campus, it must be at a time when the campus is open to the general public.</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4/6/15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val="25062714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dirty="0"/>
          </a:p>
        </p:txBody>
      </p:sp>
    </p:spTree>
    <p:extLst>
      <p:ext uri="{BB962C8B-B14F-4D97-AF65-F5344CB8AC3E}">
        <p14:creationId xmlns:p14="http://schemas.microsoft.com/office/powerpoint/2010/main" val="142852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dirty="0"/>
          </a:p>
        </p:txBody>
      </p:sp>
    </p:spTree>
    <p:extLst>
      <p:ext uri="{BB962C8B-B14F-4D97-AF65-F5344CB8AC3E}">
        <p14:creationId xmlns:p14="http://schemas.microsoft.com/office/powerpoint/2010/main" val="187824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dirty="0"/>
          </a:p>
        </p:txBody>
      </p:sp>
    </p:spTree>
    <p:extLst>
      <p:ext uri="{BB962C8B-B14F-4D97-AF65-F5344CB8AC3E}">
        <p14:creationId xmlns:p14="http://schemas.microsoft.com/office/powerpoint/2010/main" val="5941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dirty="0"/>
          </a:p>
        </p:txBody>
      </p:sp>
    </p:spTree>
    <p:extLst>
      <p:ext uri="{BB962C8B-B14F-4D97-AF65-F5344CB8AC3E}">
        <p14:creationId xmlns:p14="http://schemas.microsoft.com/office/powerpoint/2010/main" val="309672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dirty="0"/>
          </a:p>
        </p:txBody>
      </p:sp>
    </p:spTree>
    <p:extLst>
      <p:ext uri="{BB962C8B-B14F-4D97-AF65-F5344CB8AC3E}">
        <p14:creationId xmlns:p14="http://schemas.microsoft.com/office/powerpoint/2010/main" val="409716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bright="42000" contrast="-68000"/>
          </a:blip>
          <a:srcRect/>
          <a:stretch>
            <a:fillRect l="-30000" t="-20000" r="-2000" b="12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4/6/15 19:38</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4/6/15 19:38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4/6/15 19:38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4/6/15 19:38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4/6/15 19:38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4/6/15 19:38</a:t>
            </a:fld>
            <a:endParaRPr lang="en-US" dirty="0"/>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4/6/15 19:38</a:t>
            </a:fld>
            <a:endParaRPr lang="en-US" dirty="0"/>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4/6/15 19:38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4/6/15 19:38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4/6/15 19:38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pencil.png"/>
          <p:cNvPicPr>
            <a:picLocks noChangeAspect="1"/>
          </p:cNvPicPr>
          <p:nvPr userDrawn="1"/>
        </p:nvPicPr>
        <p:blipFill>
          <a:blip r:embed="rId2"/>
          <a:stretch>
            <a:fillRect/>
          </a:stretch>
        </p:blipFill>
        <p:spPr>
          <a:xfrm>
            <a:off x="612648" y="1755648"/>
            <a:ext cx="1615307" cy="2145615"/>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4/6/15 19:38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dirty="0"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emf"/><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4/6/15 19:38</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pic>
        <p:nvPicPr>
          <p:cNvPr id="2" name="Picture 1" descr="Academic Senate vector logo.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1083" y="6025228"/>
            <a:ext cx="2726917" cy="908972"/>
          </a:xfrm>
          <a:prstGeom prst="rect">
            <a:avLst/>
          </a:prstGeom>
        </p:spPr>
      </p:pic>
      <p:pic>
        <p:nvPicPr>
          <p:cNvPr id="5" name="Picture 4" descr="Screen Shot 2014-11-06 at 08.27.37 .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6000" y="6378411"/>
            <a:ext cx="2590800" cy="327189"/>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pgroup.org/projects/dual-enrollment-guide-2014" TargetMode="External"/><Relationship Id="rId4" Type="http://schemas.openxmlformats.org/officeDocument/2006/relationships/hyperlink" Target="http://www.rpgroup.org/system/files/High-School-Transition-Brief_0.pdf" TargetMode="External"/><Relationship Id="rId5" Type="http://schemas.openxmlformats.org/officeDocument/2006/relationships/hyperlink" Target="http://irvine.org/evaluation/program-evaluations/concurrent-courses-initiative" TargetMode="External"/><Relationship Id="rId6" Type="http://schemas.openxmlformats.org/officeDocument/2006/relationships/hyperlink" Target="http://www.careerladdersproject.org/high-school-to-college-transition-tools/early-college-experiences-and-transition-support/" TargetMode="External"/><Relationship Id="rId7" Type="http://schemas.openxmlformats.org/officeDocument/2006/relationships/hyperlink" Target="http://www.sbcc.edu/dualenrollment/programresources.php" TargetMode="External"/><Relationship Id="rId8" Type="http://schemas.openxmlformats.org/officeDocument/2006/relationships/hyperlink" Target="http://extranet.cccco.edu/Divisions/AcademicAffairs/CurriculumandInstructionUnit/MiddleCollegeHighSchool/DualEnrollmentSummit.aspx" TargetMode="External"/><Relationship Id="rId9" Type="http://schemas.openxmlformats.org/officeDocument/2006/relationships/hyperlink" Target="http://leginfo.legislature.ca.gov/faces/billNavClient.xhtml?bill_id=201520160AB288"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057400" y="457200"/>
            <a:ext cx="6477000" cy="2514600"/>
          </a:xfrm>
        </p:spPr>
        <p:txBody>
          <a:bodyPr>
            <a:normAutofit fontScale="90000"/>
          </a:bodyPr>
          <a:lstStyle/>
          <a:p>
            <a:r>
              <a:rPr lang="en-US" sz="4400" b="1" kern="1200" cap="all" baseline="0" dirty="0" smtClean="0">
                <a:solidFill>
                  <a:schemeClr val="tx2"/>
                </a:solidFill>
                <a:latin typeface="+mj-lt"/>
                <a:ea typeface="+mj-ea"/>
                <a:cs typeface="+mj-cs"/>
              </a:rPr>
              <a:t>Dual enrollment: increasing pathways to college for high schools students</a:t>
            </a:r>
            <a:endParaRPr lang="en-US" dirty="0">
              <a:solidFill>
                <a:schemeClr val="accent1">
                  <a:lumMod val="75000"/>
                </a:schemeClr>
              </a:solidFill>
            </a:endParaRPr>
          </a:p>
        </p:txBody>
      </p:sp>
      <p:sp>
        <p:nvSpPr>
          <p:cNvPr id="3" name="Rectangle 2"/>
          <p:cNvSpPr>
            <a:spLocks noGrp="1"/>
          </p:cNvSpPr>
          <p:nvPr>
            <p:ph type="subTitle" idx="1"/>
          </p:nvPr>
        </p:nvSpPr>
        <p:spPr>
          <a:xfrm>
            <a:off x="2057400" y="2895600"/>
            <a:ext cx="6705600" cy="2133600"/>
          </a:xfrm>
        </p:spPr>
        <p:txBody>
          <a:bodyPr>
            <a:normAutofit/>
          </a:bodyPr>
          <a:lstStyle/>
          <a:p>
            <a:r>
              <a:rPr lang="en-US" dirty="0" smtClean="0">
                <a:solidFill>
                  <a:schemeClr val="tx2"/>
                </a:solidFill>
              </a:rPr>
              <a:t>John Freitas, Los Angeles City College</a:t>
            </a:r>
            <a:endParaRPr lang="en-US" dirty="0">
              <a:solidFill>
                <a:schemeClr val="tx2"/>
              </a:solidFill>
            </a:endParaRPr>
          </a:p>
          <a:p>
            <a:r>
              <a:rPr lang="en-US" dirty="0" smtClean="0">
                <a:solidFill>
                  <a:schemeClr val="tx2"/>
                </a:solidFill>
              </a:rPr>
              <a:t>Wheeler North, San Diego Miramar College</a:t>
            </a:r>
            <a:endParaRPr lang="en-US" dirty="0">
              <a:solidFill>
                <a:schemeClr val="tx2"/>
              </a:solidFill>
            </a:endParaRPr>
          </a:p>
          <a:p>
            <a:r>
              <a:rPr lang="en-US" dirty="0" smtClean="0">
                <a:solidFill>
                  <a:schemeClr val="tx2"/>
                </a:solidFill>
              </a:rPr>
              <a:t>Vince Stewart, Chancellor’s Office</a:t>
            </a:r>
          </a:p>
        </p:txBody>
      </p:sp>
      <p:sp>
        <p:nvSpPr>
          <p:cNvPr id="4" name="TextBox 3"/>
          <p:cNvSpPr txBox="1"/>
          <p:nvPr/>
        </p:nvSpPr>
        <p:spPr>
          <a:xfrm>
            <a:off x="2438400" y="6096001"/>
            <a:ext cx="6705600" cy="646331"/>
          </a:xfrm>
          <a:prstGeom prst="rect">
            <a:avLst/>
          </a:prstGeom>
          <a:noFill/>
        </p:spPr>
        <p:txBody>
          <a:bodyPr wrap="square" rtlCol="0">
            <a:spAutoFit/>
          </a:bodyPr>
          <a:lstStyle/>
          <a:p>
            <a:r>
              <a:rPr lang="en-US" dirty="0" smtClean="0">
                <a:solidFill>
                  <a:schemeClr val="bg1"/>
                </a:solidFill>
              </a:rPr>
              <a:t>Academic Senate for California Community Colleges,</a:t>
            </a:r>
          </a:p>
          <a:p>
            <a:r>
              <a:rPr lang="en-US" dirty="0" smtClean="0">
                <a:solidFill>
                  <a:schemeClr val="bg1"/>
                </a:solidFill>
              </a:rPr>
              <a:t>Spring Plenary Session, April 9, 2015</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Enrollment – Current Challenges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Programs vary in purpose– intentional college/career pathway programs vs. “chasing FTES”</a:t>
            </a:r>
          </a:p>
          <a:p>
            <a:endParaRPr lang="en-US" dirty="0" smtClean="0"/>
          </a:p>
          <a:p>
            <a:r>
              <a:rPr lang="en-US" dirty="0" smtClean="0"/>
              <a:t>Programs vary </a:t>
            </a:r>
            <a:r>
              <a:rPr lang="en-US" dirty="0"/>
              <a:t>in degree of “formality</a:t>
            </a:r>
            <a:r>
              <a:rPr lang="en-US" dirty="0" smtClean="0"/>
              <a:t>” – memorandum of understanding vs. verbal agreement</a:t>
            </a:r>
          </a:p>
          <a:p>
            <a:endParaRPr lang="en-US" dirty="0" smtClean="0"/>
          </a:p>
          <a:p>
            <a:r>
              <a:rPr lang="en-US" dirty="0" smtClean="0"/>
              <a:t>Programs vary in degree of faculty engagement –faculty are partners vs. “the administration does its own thing”</a:t>
            </a:r>
            <a:endParaRPr lang="en-US" dirty="0"/>
          </a:p>
          <a:p>
            <a:endParaRPr lang="en-US" dirty="0"/>
          </a:p>
        </p:txBody>
      </p:sp>
    </p:spTree>
    <p:extLst>
      <p:ext uri="{BB962C8B-B14F-4D97-AF65-F5344CB8AC3E}">
        <p14:creationId xmlns:p14="http://schemas.microsoft.com/office/powerpoint/2010/main" val="42941279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r>
              <a:rPr lang="en-US" dirty="0"/>
              <a:t>Dual/Concurrent Enrollment – </a:t>
            </a:r>
            <a:br>
              <a:rPr lang="en-US" dirty="0"/>
            </a:br>
            <a:r>
              <a:rPr lang="en-US" dirty="0" smtClean="0"/>
              <a:t>Senate Positions</a:t>
            </a:r>
            <a:endParaRPr lang="en-US" dirty="0"/>
          </a:p>
        </p:txBody>
      </p:sp>
      <p:sp>
        <p:nvSpPr>
          <p:cNvPr id="3" name="Content Placeholder 2"/>
          <p:cNvSpPr>
            <a:spLocks noGrp="1"/>
          </p:cNvSpPr>
          <p:nvPr>
            <p:ph sz="quarter" idx="1"/>
          </p:nvPr>
        </p:nvSpPr>
        <p:spPr>
          <a:xfrm>
            <a:off x="609600" y="1524000"/>
            <a:ext cx="8153400" cy="4876800"/>
          </a:xfrm>
        </p:spPr>
        <p:txBody>
          <a:bodyPr>
            <a:normAutofit fontScale="32500" lnSpcReduction="20000"/>
          </a:bodyPr>
          <a:lstStyle/>
          <a:p>
            <a:r>
              <a:rPr lang="en-US" sz="5500" u="sng" dirty="0"/>
              <a:t>Resolution 4.01 </a:t>
            </a:r>
            <a:r>
              <a:rPr lang="en-US" sz="5500" u="sng" dirty="0" smtClean="0"/>
              <a:t>F07</a:t>
            </a:r>
            <a:r>
              <a:rPr lang="en-US" sz="5500" dirty="0" smtClean="0"/>
              <a:t> – encourage expansion of concurrent enrollment opportunities</a:t>
            </a:r>
          </a:p>
          <a:p>
            <a:endParaRPr lang="en-US" sz="5500" u="sng" dirty="0"/>
          </a:p>
          <a:p>
            <a:r>
              <a:rPr lang="en-US" sz="5500" u="sng" dirty="0"/>
              <a:t>Resolution 4.02 </a:t>
            </a:r>
            <a:r>
              <a:rPr lang="en-US" sz="5500" u="sng" dirty="0" smtClean="0"/>
              <a:t>F07</a:t>
            </a:r>
            <a:r>
              <a:rPr lang="en-US" sz="5500" dirty="0" smtClean="0"/>
              <a:t> – local senates encouraged to engage in discussions about concurrent enrollment opportunities, faculty voice essential</a:t>
            </a:r>
          </a:p>
          <a:p>
            <a:endParaRPr lang="en-US" sz="5500" u="sng" dirty="0" smtClean="0"/>
          </a:p>
          <a:p>
            <a:r>
              <a:rPr lang="en-US" sz="5500" u="sng" dirty="0"/>
              <a:t>Resolution 4.01 </a:t>
            </a:r>
            <a:r>
              <a:rPr lang="en-US" sz="5500" u="sng" dirty="0" smtClean="0"/>
              <a:t>S08</a:t>
            </a:r>
            <a:r>
              <a:rPr lang="en-US" sz="5500" dirty="0" smtClean="0"/>
              <a:t> - </a:t>
            </a:r>
            <a:r>
              <a:rPr lang="en-US" sz="5500" dirty="0"/>
              <a:t>legislation regarding concurrent enrollment </a:t>
            </a:r>
            <a:r>
              <a:rPr lang="en-US" sz="5500" dirty="0" smtClean="0"/>
              <a:t>needs to be </a:t>
            </a:r>
            <a:r>
              <a:rPr lang="en-US" sz="5500" dirty="0"/>
              <a:t>consistent with the recommendations in the </a:t>
            </a:r>
            <a:r>
              <a:rPr lang="en-US" sz="5500" dirty="0" smtClean="0"/>
              <a:t>ASCCC </a:t>
            </a:r>
            <a:r>
              <a:rPr lang="en-US" sz="5500" dirty="0" err="1" smtClean="0"/>
              <a:t>paper"</a:t>
            </a:r>
            <a:r>
              <a:rPr lang="en-US" sz="5500" dirty="0" err="1"/>
              <a:t>Minors</a:t>
            </a:r>
            <a:r>
              <a:rPr lang="en-US" sz="5500" dirty="0"/>
              <a:t> on </a:t>
            </a:r>
            <a:r>
              <a:rPr lang="en-US" sz="5500" dirty="0" smtClean="0"/>
              <a:t>Campus” (fall 2006)</a:t>
            </a:r>
          </a:p>
          <a:p>
            <a:endParaRPr lang="en-US" sz="5500" u="sng" dirty="0" smtClean="0"/>
          </a:p>
          <a:p>
            <a:r>
              <a:rPr lang="en-US" sz="5500" u="sng" dirty="0"/>
              <a:t>Resolution 15.02 </a:t>
            </a:r>
            <a:r>
              <a:rPr lang="en-US" sz="5500" u="sng" dirty="0" smtClean="0"/>
              <a:t>S09</a:t>
            </a:r>
            <a:r>
              <a:rPr lang="en-US" sz="5500" dirty="0"/>
              <a:t> </a:t>
            </a:r>
            <a:r>
              <a:rPr lang="en-US" sz="5500" dirty="0" smtClean="0"/>
              <a:t>– clear and appropriate limits on concurrent enrollment opportunities at colleges (concern about skewing curriculum too much towards basic skills courses)</a:t>
            </a:r>
          </a:p>
          <a:p>
            <a:endParaRPr lang="en-US" sz="5500" dirty="0" smtClean="0"/>
          </a:p>
          <a:p>
            <a:r>
              <a:rPr lang="en-US" sz="5500" u="sng" dirty="0" smtClean="0"/>
              <a:t>Resolution 13.04 F14 </a:t>
            </a:r>
            <a:r>
              <a:rPr lang="en-US" sz="5500" dirty="0" smtClean="0"/>
              <a:t>– requests regulatory guidance, examples of effective practices and glossary of terms regarding high schools students in college classes</a:t>
            </a:r>
          </a:p>
          <a:p>
            <a:pPr marL="0" indent="0">
              <a:buNone/>
            </a:pPr>
            <a:endParaRPr lang="en-US" dirty="0"/>
          </a:p>
          <a:p>
            <a:pPr marL="0" indent="0" algn="r">
              <a:buNone/>
            </a:pPr>
            <a:endParaRPr lang="en-US" sz="3700" dirty="0" smtClean="0"/>
          </a:p>
          <a:p>
            <a:pPr marL="0" indent="0" algn="r">
              <a:buNone/>
            </a:pPr>
            <a:r>
              <a:rPr lang="en-US" sz="4900" dirty="0" smtClean="0"/>
              <a:t>(Note the 5-year gap!)</a:t>
            </a:r>
            <a:endParaRPr lang="en-US" sz="4900" dirty="0"/>
          </a:p>
        </p:txBody>
      </p:sp>
    </p:spTree>
    <p:extLst>
      <p:ext uri="{BB962C8B-B14F-4D97-AF65-F5344CB8AC3E}">
        <p14:creationId xmlns:p14="http://schemas.microsoft.com/office/powerpoint/2010/main" val="6012282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Legislation to Encourage Dual Enrollment Partnerships – AB 288</a:t>
            </a:r>
            <a:endParaRPr lang="en-US" dirty="0"/>
          </a:p>
        </p:txBody>
      </p:sp>
      <p:sp>
        <p:nvSpPr>
          <p:cNvPr id="3" name="Content Placeholder 2"/>
          <p:cNvSpPr>
            <a:spLocks noGrp="1"/>
          </p:cNvSpPr>
          <p:nvPr>
            <p:ph sz="quarter" idx="1"/>
          </p:nvPr>
        </p:nvSpPr>
        <p:spPr/>
        <p:txBody>
          <a:bodyPr>
            <a:normAutofit/>
          </a:bodyPr>
          <a:lstStyle/>
          <a:p>
            <a:r>
              <a:rPr lang="en-US" dirty="0" smtClean="0"/>
              <a:t>College and Career Access Partnerships (CCAP)</a:t>
            </a:r>
          </a:p>
          <a:p>
            <a:pPr lvl="1"/>
            <a:r>
              <a:rPr lang="en-US" dirty="0" smtClean="0"/>
              <a:t>District level </a:t>
            </a:r>
            <a:r>
              <a:rPr lang="en-US" dirty="0"/>
              <a:t>a</a:t>
            </a:r>
            <a:r>
              <a:rPr lang="en-US" dirty="0" smtClean="0"/>
              <a:t>greement to offer Dual Enrollment</a:t>
            </a:r>
            <a:endParaRPr lang="en-US" dirty="0"/>
          </a:p>
          <a:p>
            <a:pPr lvl="1"/>
            <a:r>
              <a:rPr lang="en-US" dirty="0" smtClean="0"/>
              <a:t>Intended to reach broader range of students, not just highly gifted or advanced scholastic or vocational work</a:t>
            </a:r>
          </a:p>
          <a:p>
            <a:pPr lvl="1"/>
            <a:r>
              <a:rPr lang="en-US" dirty="0" smtClean="0"/>
              <a:t>Emphasis on college and career readiness and CTE and transfer pathways</a:t>
            </a:r>
          </a:p>
          <a:p>
            <a:pPr lvl="1"/>
            <a:r>
              <a:rPr lang="en-US" dirty="0" smtClean="0"/>
              <a:t>Reduce the number of students needing remedial math and English instruction at the community college level </a:t>
            </a:r>
            <a:endParaRPr lang="en-US" dirty="0"/>
          </a:p>
        </p:txBody>
      </p:sp>
    </p:spTree>
    <p:extLst>
      <p:ext uri="{BB962C8B-B14F-4D97-AF65-F5344CB8AC3E}">
        <p14:creationId xmlns:p14="http://schemas.microsoft.com/office/powerpoint/2010/main" val="29042442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Legislation – AB 288</a:t>
            </a:r>
            <a:endParaRPr lang="en-US" dirty="0"/>
          </a:p>
        </p:txBody>
      </p:sp>
      <p:sp>
        <p:nvSpPr>
          <p:cNvPr id="3" name="Content Placeholder 2"/>
          <p:cNvSpPr>
            <a:spLocks noGrp="1"/>
          </p:cNvSpPr>
          <p:nvPr>
            <p:ph sz="quarter" idx="1"/>
          </p:nvPr>
        </p:nvSpPr>
        <p:spPr/>
        <p:txBody>
          <a:bodyPr/>
          <a:lstStyle/>
          <a:p>
            <a:r>
              <a:rPr lang="en-US" b="1" dirty="0" smtClean="0"/>
              <a:t>Provides added flexibility in three areas</a:t>
            </a:r>
          </a:p>
          <a:p>
            <a:pPr lvl="1"/>
            <a:r>
              <a:rPr lang="en-US" dirty="0" smtClean="0"/>
              <a:t>Limit enrollment in college courses taught on high school campus during regular school day to high school students</a:t>
            </a:r>
            <a:endParaRPr lang="en-US" dirty="0"/>
          </a:p>
          <a:p>
            <a:pPr lvl="1"/>
            <a:r>
              <a:rPr lang="en-US" dirty="0" smtClean="0"/>
              <a:t>Raise maximum units per term for special part-time admits to 15 (but no more than 4 courses)</a:t>
            </a:r>
          </a:p>
          <a:p>
            <a:pPr lvl="1"/>
            <a:r>
              <a:rPr lang="en-US" dirty="0" smtClean="0"/>
              <a:t>Provide CCAP students same enrollment priority as Middle College High School students</a:t>
            </a:r>
            <a:endParaRPr lang="en-US" dirty="0"/>
          </a:p>
        </p:txBody>
      </p:sp>
    </p:spTree>
    <p:extLst>
      <p:ext uri="{BB962C8B-B14F-4D97-AF65-F5344CB8AC3E}">
        <p14:creationId xmlns:p14="http://schemas.microsoft.com/office/powerpoint/2010/main" val="3321651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Legislation – AB 288</a:t>
            </a:r>
            <a:endParaRPr lang="en-US" dirty="0"/>
          </a:p>
        </p:txBody>
      </p:sp>
      <p:sp>
        <p:nvSpPr>
          <p:cNvPr id="3" name="Content Placeholder 2"/>
          <p:cNvSpPr>
            <a:spLocks noGrp="1"/>
          </p:cNvSpPr>
          <p:nvPr>
            <p:ph sz="quarter" idx="1"/>
          </p:nvPr>
        </p:nvSpPr>
        <p:spPr/>
        <p:txBody>
          <a:bodyPr>
            <a:normAutofit/>
          </a:bodyPr>
          <a:lstStyle/>
          <a:p>
            <a:r>
              <a:rPr lang="en-US" b="1" dirty="0" smtClean="0"/>
              <a:t>In exchange for added flexibility, districts must…</a:t>
            </a:r>
          </a:p>
          <a:p>
            <a:pPr lvl="1"/>
            <a:r>
              <a:rPr lang="en-US" dirty="0" smtClean="0"/>
              <a:t>Review and approve CCAP agreements in two open board meetings of both districts</a:t>
            </a:r>
            <a:endParaRPr lang="en-US" dirty="0"/>
          </a:p>
          <a:p>
            <a:pPr lvl="1"/>
            <a:r>
              <a:rPr lang="en-US" dirty="0" smtClean="0"/>
              <a:t>Comply with all existing state and federal reporting requirements and local collective bargaining agreements</a:t>
            </a:r>
          </a:p>
          <a:p>
            <a:pPr lvl="1"/>
            <a:r>
              <a:rPr lang="en-US" dirty="0" smtClean="0"/>
              <a:t>Ensure faculty are not displaced and that “traditional” community college students have access to the courses they need</a:t>
            </a:r>
          </a:p>
          <a:p>
            <a:pPr lvl="1"/>
            <a:r>
              <a:rPr lang="en-US" dirty="0" smtClean="0"/>
              <a:t>Report on student outcomes in CCAP courses </a:t>
            </a:r>
            <a:endParaRPr lang="en-US" dirty="0"/>
          </a:p>
        </p:txBody>
      </p:sp>
    </p:spTree>
    <p:extLst>
      <p:ext uri="{BB962C8B-B14F-4D97-AF65-F5344CB8AC3E}">
        <p14:creationId xmlns:p14="http://schemas.microsoft.com/office/powerpoint/2010/main" val="35746835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Local Senates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b="1" dirty="0" smtClean="0"/>
              <a:t>The 10+1 applies!</a:t>
            </a:r>
          </a:p>
          <a:p>
            <a:pPr lvl="1"/>
            <a:r>
              <a:rPr lang="en-US" dirty="0" smtClean="0"/>
              <a:t>Curriculum</a:t>
            </a:r>
          </a:p>
          <a:p>
            <a:pPr lvl="1"/>
            <a:r>
              <a:rPr lang="en-US" dirty="0"/>
              <a:t>G</a:t>
            </a:r>
            <a:r>
              <a:rPr lang="en-US" dirty="0" smtClean="0"/>
              <a:t>raduation requirements</a:t>
            </a:r>
          </a:p>
          <a:p>
            <a:pPr lvl="1"/>
            <a:r>
              <a:rPr lang="en-US" dirty="0"/>
              <a:t>S</a:t>
            </a:r>
            <a:r>
              <a:rPr lang="en-US" dirty="0" smtClean="0"/>
              <a:t>tudent preparation and success</a:t>
            </a:r>
          </a:p>
          <a:p>
            <a:pPr lvl="1"/>
            <a:r>
              <a:rPr lang="en-US" dirty="0" smtClean="0"/>
              <a:t>Faculty professional development</a:t>
            </a:r>
          </a:p>
          <a:p>
            <a:pPr lvl="1"/>
            <a:r>
              <a:rPr lang="en-US" dirty="0"/>
              <a:t>P</a:t>
            </a:r>
            <a:r>
              <a:rPr lang="en-US" dirty="0" smtClean="0"/>
              <a:t>rocesses for program review</a:t>
            </a:r>
          </a:p>
          <a:p>
            <a:pPr lvl="1"/>
            <a:r>
              <a:rPr lang="en-US" dirty="0"/>
              <a:t>P</a:t>
            </a:r>
            <a:r>
              <a:rPr lang="en-US" dirty="0" smtClean="0"/>
              <a:t>rocesses for institutional planning</a:t>
            </a:r>
          </a:p>
          <a:p>
            <a:pPr lvl="1"/>
            <a:endParaRPr lang="en-US" dirty="0"/>
          </a:p>
          <a:p>
            <a:r>
              <a:rPr lang="en-US" b="1" dirty="0"/>
              <a:t>How will your senate be engaged?</a:t>
            </a:r>
          </a:p>
          <a:p>
            <a:pPr lvl="1"/>
            <a:r>
              <a:rPr lang="en-US" dirty="0"/>
              <a:t>How will the programs be structured?</a:t>
            </a:r>
          </a:p>
          <a:p>
            <a:pPr lvl="1"/>
            <a:r>
              <a:rPr lang="en-US" dirty="0"/>
              <a:t>Will faculty be partners or spectators?</a:t>
            </a:r>
          </a:p>
          <a:p>
            <a:pPr lvl="1"/>
            <a:r>
              <a:rPr lang="en-US" dirty="0"/>
              <a:t>What about multi-college districts</a:t>
            </a:r>
            <a:r>
              <a:rPr lang="en-US" dirty="0" smtClean="0"/>
              <a:t>?</a:t>
            </a:r>
          </a:p>
          <a:p>
            <a:endParaRPr lang="en-US" dirty="0" smtClean="0"/>
          </a:p>
          <a:p>
            <a:r>
              <a:rPr lang="en-US" b="1" dirty="0" smtClean="0"/>
              <a:t>Others?</a:t>
            </a:r>
          </a:p>
          <a:p>
            <a:pPr lvl="1"/>
            <a:endParaRPr lang="en-US" dirty="0" smtClean="0"/>
          </a:p>
        </p:txBody>
      </p:sp>
    </p:spTree>
    <p:extLst>
      <p:ext uri="{BB962C8B-B14F-4D97-AF65-F5344CB8AC3E}">
        <p14:creationId xmlns:p14="http://schemas.microsoft.com/office/powerpoint/2010/main" val="41832702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4400" kern="1200" dirty="0" smtClean="0">
                <a:solidFill>
                  <a:schemeClr val="tx2"/>
                </a:solidFill>
                <a:effectLst/>
                <a:latin typeface="+mj-lt"/>
                <a:ea typeface="+mj-ea"/>
                <a:cs typeface="+mj-cs"/>
              </a:rPr>
              <a:t>Resources </a:t>
            </a:r>
            <a:endParaRPr lang="en-US" sz="4400" dirty="0" smtClean="0">
              <a:effectLst/>
            </a:endParaRPr>
          </a:p>
        </p:txBody>
      </p:sp>
      <p:sp>
        <p:nvSpPr>
          <p:cNvPr id="3" name="Content Placeholder 2"/>
          <p:cNvSpPr>
            <a:spLocks noGrp="1"/>
          </p:cNvSpPr>
          <p:nvPr>
            <p:ph sz="quarter" idx="1"/>
          </p:nvPr>
        </p:nvSpPr>
        <p:spPr>
          <a:xfrm>
            <a:off x="612648" y="1600200"/>
            <a:ext cx="8153400" cy="4572000"/>
          </a:xfrm>
        </p:spPr>
        <p:txBody>
          <a:bodyPr>
            <a:normAutofit fontScale="55000" lnSpcReduction="20000"/>
          </a:bodyPr>
          <a:lstStyle/>
          <a:p>
            <a:r>
              <a:rPr lang="en-US" sz="3200" b="1" dirty="0" smtClean="0">
                <a:solidFill>
                  <a:srgbClr val="000000"/>
                </a:solidFill>
              </a:rPr>
              <a:t>Guide </a:t>
            </a:r>
            <a:r>
              <a:rPr lang="en-US" sz="3200" b="1" dirty="0">
                <a:solidFill>
                  <a:srgbClr val="000000"/>
                </a:solidFill>
              </a:rPr>
              <a:t>to Launching and Expanding </a:t>
            </a:r>
            <a:r>
              <a:rPr lang="en-US" sz="3200" b="1" dirty="0" smtClean="0">
                <a:solidFill>
                  <a:srgbClr val="000000"/>
                </a:solidFill>
              </a:rPr>
              <a:t>Dual Enrollment </a:t>
            </a:r>
            <a:r>
              <a:rPr lang="en-US" sz="3200" b="1" dirty="0">
                <a:solidFill>
                  <a:srgbClr val="000000"/>
                </a:solidFill>
              </a:rPr>
              <a:t>Programs for Historically Underserved Students in CA </a:t>
            </a:r>
            <a:r>
              <a:rPr lang="en-US" sz="3200" dirty="0">
                <a:solidFill>
                  <a:srgbClr val="000000"/>
                </a:solidFill>
              </a:rPr>
              <a:t>(R. Purnell; RP Group 2014) </a:t>
            </a:r>
            <a:endParaRPr lang="en-US" sz="3200" dirty="0" smtClean="0">
              <a:solidFill>
                <a:srgbClr val="000000"/>
              </a:solidFill>
            </a:endParaRPr>
          </a:p>
          <a:p>
            <a:pPr marL="365760" lvl="1" indent="0">
              <a:buNone/>
            </a:pPr>
            <a:r>
              <a:rPr lang="en-US" dirty="0" smtClean="0">
                <a:solidFill>
                  <a:srgbClr val="7F7F7F"/>
                </a:solidFill>
                <a:hlinkClick r:id="rId3"/>
              </a:rPr>
              <a:t>http</a:t>
            </a:r>
            <a:r>
              <a:rPr lang="en-US" dirty="0">
                <a:solidFill>
                  <a:srgbClr val="7F7F7F"/>
                </a:solidFill>
                <a:hlinkClick r:id="rId3"/>
              </a:rPr>
              <a:t>://www.rpgroup.org/projects/dual-enrollment-guide-2014</a:t>
            </a:r>
            <a:r>
              <a:rPr lang="en-US" dirty="0">
                <a:solidFill>
                  <a:srgbClr val="7F7F7F"/>
                </a:solidFill>
              </a:rPr>
              <a:t> </a:t>
            </a:r>
            <a:endParaRPr lang="en-US" dirty="0" smtClean="0">
              <a:solidFill>
                <a:srgbClr val="7F7F7F"/>
              </a:solidFill>
            </a:endParaRPr>
          </a:p>
          <a:p>
            <a:pPr marL="365760" lvl="1" indent="0">
              <a:buNone/>
            </a:pPr>
            <a:r>
              <a:rPr lang="en-US" u="sng" dirty="0">
                <a:hlinkClick r:id="rId4"/>
              </a:rPr>
              <a:t>http://www.rpgroup.org/system/files/High-School-Transition-Brief_0.</a:t>
            </a:r>
            <a:r>
              <a:rPr lang="en-US" u="sng" dirty="0" smtClean="0">
                <a:hlinkClick r:id="rId4"/>
              </a:rPr>
              <a:t>pdf</a:t>
            </a:r>
            <a:endParaRPr lang="en-US" dirty="0" smtClean="0">
              <a:solidFill>
                <a:srgbClr val="7F7F7F"/>
              </a:solidFill>
            </a:endParaRPr>
          </a:p>
          <a:p>
            <a:r>
              <a:rPr lang="en-US" sz="3200" b="1" dirty="0" smtClean="0">
                <a:solidFill>
                  <a:srgbClr val="000000"/>
                </a:solidFill>
              </a:rPr>
              <a:t>Concurrent </a:t>
            </a:r>
            <a:r>
              <a:rPr lang="en-US" sz="3200" b="1" dirty="0">
                <a:solidFill>
                  <a:srgbClr val="000000"/>
                </a:solidFill>
              </a:rPr>
              <a:t>Courses Initiative </a:t>
            </a:r>
            <a:r>
              <a:rPr lang="en-US" sz="3200" dirty="0">
                <a:solidFill>
                  <a:srgbClr val="000000"/>
                </a:solidFill>
              </a:rPr>
              <a:t>(Community College Research Center, Career Ladders Project, James Irvine Foundation)</a:t>
            </a:r>
          </a:p>
          <a:p>
            <a:pPr marL="365760" lvl="1" indent="0">
              <a:buNone/>
            </a:pPr>
            <a:r>
              <a:rPr lang="en-US" dirty="0">
                <a:solidFill>
                  <a:srgbClr val="7F7F7F"/>
                </a:solidFill>
                <a:hlinkClick r:id="rId5"/>
              </a:rPr>
              <a:t>http://irvine.org/evaluation/program-evaluations/concurrent-courses-initiative</a:t>
            </a:r>
            <a:r>
              <a:rPr lang="en-US" dirty="0">
                <a:solidFill>
                  <a:srgbClr val="7F7F7F"/>
                </a:solidFill>
              </a:rPr>
              <a:t> </a:t>
            </a:r>
            <a:endParaRPr lang="en-US" dirty="0" smtClean="0">
              <a:solidFill>
                <a:srgbClr val="7F7F7F"/>
              </a:solidFill>
            </a:endParaRPr>
          </a:p>
          <a:p>
            <a:r>
              <a:rPr lang="en-US" sz="3200" b="1" dirty="0" smtClean="0">
                <a:solidFill>
                  <a:srgbClr val="000000"/>
                </a:solidFill>
              </a:rPr>
              <a:t>Career </a:t>
            </a:r>
            <a:r>
              <a:rPr lang="en-US" sz="3200" b="1" dirty="0">
                <a:solidFill>
                  <a:srgbClr val="000000"/>
                </a:solidFill>
              </a:rPr>
              <a:t>Ladders Project:  HS to College Transition Web Resources</a:t>
            </a:r>
          </a:p>
          <a:p>
            <a:pPr marL="355600" lvl="1" indent="0">
              <a:buNone/>
            </a:pPr>
            <a:r>
              <a:rPr lang="en-US" dirty="0">
                <a:solidFill>
                  <a:srgbClr val="7F7F7F"/>
                </a:solidFill>
                <a:hlinkClick r:id="rId6"/>
              </a:rPr>
              <a:t>http://www.careerladdersproject.org/high-school-to-college-transition-tools/early-college-experiences-and-transition-support/</a:t>
            </a:r>
            <a:endParaRPr lang="en-US" dirty="0">
              <a:solidFill>
                <a:srgbClr val="7F7F7F"/>
              </a:solidFill>
            </a:endParaRPr>
          </a:p>
          <a:p>
            <a:r>
              <a:rPr lang="en-US" sz="3200" b="1" dirty="0">
                <a:solidFill>
                  <a:srgbClr val="000000"/>
                </a:solidFill>
              </a:rPr>
              <a:t>Santa Barbara City College:  </a:t>
            </a:r>
            <a:r>
              <a:rPr lang="en-US" sz="3200" b="1" dirty="0" smtClean="0">
                <a:solidFill>
                  <a:srgbClr val="000000"/>
                </a:solidFill>
              </a:rPr>
              <a:t>Dual Enrollment </a:t>
            </a:r>
            <a:r>
              <a:rPr lang="en-US" sz="3200" b="1" dirty="0">
                <a:solidFill>
                  <a:srgbClr val="000000"/>
                </a:solidFill>
              </a:rPr>
              <a:t>Program Resources</a:t>
            </a:r>
          </a:p>
          <a:p>
            <a:pPr marL="365760" lvl="1" indent="0">
              <a:buNone/>
            </a:pPr>
            <a:r>
              <a:rPr lang="en-US" dirty="0">
                <a:solidFill>
                  <a:srgbClr val="7F7F7F"/>
                </a:solidFill>
                <a:hlinkClick r:id="rId7"/>
              </a:rPr>
              <a:t>http://www.sbcc.edu/dualenrollment/</a:t>
            </a:r>
            <a:r>
              <a:rPr lang="en-US" dirty="0" smtClean="0">
                <a:solidFill>
                  <a:srgbClr val="7F7F7F"/>
                </a:solidFill>
                <a:hlinkClick r:id="rId7"/>
              </a:rPr>
              <a:t>programresources.php</a:t>
            </a:r>
            <a:endParaRPr lang="en-US" dirty="0" smtClean="0">
              <a:solidFill>
                <a:srgbClr val="7F7F7F"/>
              </a:solidFill>
            </a:endParaRPr>
          </a:p>
          <a:p>
            <a:r>
              <a:rPr lang="en-US" sz="3200" b="1" dirty="0"/>
              <a:t>Dual/Concurrent Enrollment </a:t>
            </a:r>
            <a:r>
              <a:rPr lang="en-US" sz="3200" b="1" dirty="0" smtClean="0"/>
              <a:t>Conference</a:t>
            </a:r>
            <a:r>
              <a:rPr lang="en-US" sz="3200" b="1" dirty="0"/>
              <a:t> </a:t>
            </a:r>
            <a:r>
              <a:rPr lang="en-US" sz="3200" b="1" dirty="0" smtClean="0"/>
              <a:t>(</a:t>
            </a:r>
            <a:r>
              <a:rPr lang="en-US" sz="3200" dirty="0" smtClean="0"/>
              <a:t>Sacramento</a:t>
            </a:r>
            <a:r>
              <a:rPr lang="en-US" sz="3200" dirty="0"/>
              <a:t>, January </a:t>
            </a:r>
            <a:r>
              <a:rPr lang="en-US" sz="3200" dirty="0" smtClean="0"/>
              <a:t>30</a:t>
            </a:r>
            <a:r>
              <a:rPr lang="en-US" sz="3200" baseline="30000" dirty="0" smtClean="0"/>
              <a:t>th</a:t>
            </a:r>
            <a:r>
              <a:rPr lang="en-US" sz="3200" b="1" dirty="0" smtClean="0"/>
              <a:t>)</a:t>
            </a:r>
            <a:endParaRPr lang="en-US" sz="3200" b="1" dirty="0"/>
          </a:p>
          <a:p>
            <a:pPr marL="365760" lvl="1" indent="0">
              <a:buNone/>
            </a:pPr>
            <a:r>
              <a:rPr lang="en-US" u="sng" dirty="0">
                <a:hlinkClick r:id="rId8"/>
              </a:rPr>
              <a:t>http://extranet.cccco.edu/Divisions/AcademicAffairs/CurriculumandInstructionUnit/MiddleCollegeHighSchool/DualEnrollmentSummit.aspx</a:t>
            </a:r>
            <a:r>
              <a:rPr lang="en-US" u="sng" dirty="0"/>
              <a:t> </a:t>
            </a:r>
            <a:endParaRPr lang="en-US" sz="3600" b="1" dirty="0" smtClean="0">
              <a:solidFill>
                <a:srgbClr val="000000"/>
              </a:solidFill>
            </a:endParaRPr>
          </a:p>
          <a:p>
            <a:r>
              <a:rPr lang="en-US" sz="3300" b="1" dirty="0" smtClean="0">
                <a:solidFill>
                  <a:srgbClr val="000000"/>
                </a:solidFill>
              </a:rPr>
              <a:t>Track </a:t>
            </a:r>
            <a:r>
              <a:rPr lang="en-US" sz="3300" b="1" dirty="0">
                <a:solidFill>
                  <a:srgbClr val="000000"/>
                </a:solidFill>
              </a:rPr>
              <a:t>AB </a:t>
            </a:r>
            <a:r>
              <a:rPr lang="en-US" sz="3300" b="1" dirty="0" smtClean="0">
                <a:solidFill>
                  <a:srgbClr val="000000"/>
                </a:solidFill>
              </a:rPr>
              <a:t>288</a:t>
            </a:r>
            <a:r>
              <a:rPr lang="en-US" sz="3600" b="1" dirty="0" smtClean="0">
                <a:solidFill>
                  <a:srgbClr val="000000"/>
                </a:solidFill>
              </a:rPr>
              <a:t>	</a:t>
            </a:r>
            <a:r>
              <a:rPr lang="en-US" sz="2500" dirty="0" smtClean="0">
                <a:solidFill>
                  <a:srgbClr val="0000FF"/>
                </a:solidFill>
                <a:hlinkClick r:id="rId9"/>
              </a:rPr>
              <a:t>http</a:t>
            </a:r>
            <a:r>
              <a:rPr lang="en-US" sz="2500" dirty="0">
                <a:solidFill>
                  <a:srgbClr val="0000FF"/>
                </a:solidFill>
                <a:hlinkClick r:id="rId9"/>
              </a:rPr>
              <a:t>://leginfo.legislature.ca.gov/faces/billNavClient.xhtml?bill_id=201520160AB288</a:t>
            </a:r>
            <a:endParaRPr lang="en-US" sz="2500" dirty="0">
              <a:solidFill>
                <a:srgbClr val="0000FF"/>
              </a:solidFill>
            </a:endParaRPr>
          </a:p>
          <a:p>
            <a:endParaRPr lang="en-US" sz="3200" b="1" dirty="0" smtClean="0"/>
          </a:p>
          <a:p>
            <a:pPr lvl="1">
              <a:buFont typeface="Arial"/>
              <a:buChar char="•"/>
            </a:pPr>
            <a:endParaRPr lang="en-US" dirty="0">
              <a:solidFill>
                <a:srgbClr val="7F7F7F"/>
              </a:solidFill>
            </a:endParaRPr>
          </a:p>
        </p:txBody>
      </p:sp>
    </p:spTree>
    <p:extLst>
      <p:ext uri="{BB962C8B-B14F-4D97-AF65-F5344CB8AC3E}">
        <p14:creationId xmlns:p14="http://schemas.microsoft.com/office/powerpoint/2010/main" val="945263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pPr marL="0" indent="0" algn="ctr">
              <a:buNone/>
            </a:pPr>
            <a:r>
              <a:rPr lang="en-US" sz="4400" dirty="0" smtClean="0"/>
              <a:t>Thank you!</a:t>
            </a:r>
            <a:endParaRPr lang="en-US" sz="4400" dirty="0"/>
          </a:p>
        </p:txBody>
      </p:sp>
    </p:spTree>
    <p:extLst>
      <p:ext uri="{BB962C8B-B14F-4D97-AF65-F5344CB8AC3E}">
        <p14:creationId xmlns:p14="http://schemas.microsoft.com/office/powerpoint/2010/main" val="20677156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Framework – Ed Code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Education Code §48800 and </a:t>
            </a:r>
            <a:r>
              <a:rPr lang="en-US" sz="2900" kern="1200" dirty="0" smtClean="0">
                <a:solidFill>
                  <a:schemeClr val="tx1"/>
                </a:solidFill>
                <a:effectLst/>
                <a:latin typeface="+mn-lt"/>
                <a:ea typeface="+mn-ea"/>
                <a:cs typeface="+mn-cs"/>
              </a:rPr>
              <a:t>§</a:t>
            </a:r>
            <a:r>
              <a:rPr lang="en-US" dirty="0" smtClean="0"/>
              <a:t>76000</a:t>
            </a:r>
            <a:r>
              <a:rPr lang="en-US" baseline="0" dirty="0" smtClean="0"/>
              <a:t> provide the basis for students enrolled in a high school to take a college course.</a:t>
            </a:r>
          </a:p>
          <a:p>
            <a:endParaRPr lang="en-US" baseline="0" dirty="0" smtClean="0"/>
          </a:p>
          <a:p>
            <a:r>
              <a:rPr lang="en-US" dirty="0" smtClean="0"/>
              <a:t>§§48800-48802</a:t>
            </a:r>
            <a:r>
              <a:rPr lang="en-US" baseline="0" dirty="0" smtClean="0"/>
              <a:t> allow high schools to do this – with nuanced parameters</a:t>
            </a:r>
          </a:p>
          <a:p>
            <a:endParaRPr lang="en-US" baseline="0" dirty="0" smtClean="0"/>
          </a:p>
          <a:p>
            <a:r>
              <a:rPr lang="en-US" sz="2900" kern="1200" dirty="0" smtClean="0">
                <a:solidFill>
                  <a:schemeClr val="tx1"/>
                </a:solidFill>
                <a:effectLst/>
                <a:latin typeface="+mn-lt"/>
                <a:ea typeface="+mn-ea"/>
                <a:cs typeface="+mn-cs"/>
              </a:rPr>
              <a:t>§</a:t>
            </a:r>
            <a:r>
              <a:rPr lang="en-US" dirty="0" smtClean="0"/>
              <a:t>76000 provides for open admission to CCC’s including apprenticeships, </a:t>
            </a:r>
            <a:r>
              <a:rPr lang="en-US" sz="2900" kern="1200" dirty="0" smtClean="0">
                <a:solidFill>
                  <a:schemeClr val="tx1"/>
                </a:solidFill>
                <a:effectLst/>
                <a:latin typeface="+mn-lt"/>
                <a:ea typeface="+mn-ea"/>
                <a:cs typeface="+mn-cs"/>
              </a:rPr>
              <a:t>§</a:t>
            </a:r>
            <a:r>
              <a:rPr lang="en-US" dirty="0" smtClean="0"/>
              <a:t>§76001&amp;2 allow “special admits” meaning high school enrollees.</a:t>
            </a:r>
          </a:p>
        </p:txBody>
      </p:sp>
      <p:pic>
        <p:nvPicPr>
          <p:cNvPr id="5" name="Picture 4"/>
          <p:cNvPicPr>
            <a:picLocks noChangeAspect="1"/>
          </p:cNvPicPr>
          <p:nvPr/>
        </p:nvPicPr>
        <p:blipFill>
          <a:blip r:embed="rId3"/>
          <a:stretch>
            <a:fillRect/>
          </a:stretch>
        </p:blipFill>
        <p:spPr>
          <a:xfrm>
            <a:off x="7924800" y="381000"/>
            <a:ext cx="985212" cy="635000"/>
          </a:xfrm>
          <a:prstGeom prst="rect">
            <a:avLst/>
          </a:prstGeom>
        </p:spPr>
      </p:pic>
    </p:spTree>
    <p:extLst>
      <p:ext uri="{BB962C8B-B14F-4D97-AF65-F5344CB8AC3E}">
        <p14:creationId xmlns:p14="http://schemas.microsoft.com/office/powerpoint/2010/main" val="26682763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Dual Enrollment?</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77500" lnSpcReduction="20000"/>
          </a:bodyPr>
          <a:lstStyle/>
          <a:p>
            <a:pPr rtl="0" eaLnBrk="1" latinLnBrk="0" hangingPunct="1"/>
            <a:r>
              <a:rPr lang="en-US" sz="3200" kern="1200" dirty="0" smtClean="0">
                <a:solidFill>
                  <a:schemeClr val="tx1"/>
                </a:solidFill>
                <a:effectLst/>
                <a:latin typeface="+mn-lt"/>
                <a:ea typeface="+mn-ea"/>
                <a:cs typeface="+mn-cs"/>
              </a:rPr>
              <a:t>Either Average Daily Attendance (ADA) or FTES can be collected (not both) as well as credits are earned for both systems</a:t>
            </a:r>
          </a:p>
          <a:p>
            <a:pPr rtl="0" eaLnBrk="1" latinLnBrk="0" hangingPunct="1"/>
            <a:endParaRPr lang="en-US" sz="3200" dirty="0" smtClean="0">
              <a:effectLst/>
            </a:endParaRPr>
          </a:p>
          <a:p>
            <a:pPr rtl="0" eaLnBrk="1" latinLnBrk="0" hangingPunct="1"/>
            <a:r>
              <a:rPr lang="en-US" sz="3200" kern="1200" dirty="0" smtClean="0">
                <a:solidFill>
                  <a:schemeClr val="tx1"/>
                </a:solidFill>
                <a:effectLst/>
                <a:latin typeface="+mn-lt"/>
                <a:ea typeface="+mn-ea"/>
                <a:cs typeface="+mn-cs"/>
              </a:rPr>
              <a:t>Faculty/Teachers meet appropriate</a:t>
            </a:r>
            <a:r>
              <a:rPr lang="en-US" sz="3200" kern="1200" baseline="0" dirty="0" smtClean="0">
                <a:solidFill>
                  <a:schemeClr val="tx1"/>
                </a:solidFill>
                <a:effectLst/>
                <a:latin typeface="+mn-lt"/>
                <a:ea typeface="+mn-ea"/>
                <a:cs typeface="+mn-cs"/>
              </a:rPr>
              <a:t> MQs</a:t>
            </a:r>
          </a:p>
          <a:p>
            <a:pPr rtl="0" eaLnBrk="1" latinLnBrk="0" hangingPunct="1"/>
            <a:endParaRPr lang="en-US" sz="3200" kern="1200" baseline="0" dirty="0" smtClean="0">
              <a:solidFill>
                <a:schemeClr val="tx1"/>
              </a:solidFill>
              <a:effectLst/>
              <a:latin typeface="+mn-lt"/>
              <a:ea typeface="+mn-ea"/>
              <a:cs typeface="+mn-cs"/>
            </a:endParaRPr>
          </a:p>
          <a:p>
            <a:pPr rtl="0" eaLnBrk="1" latinLnBrk="0" hangingPunct="1"/>
            <a:r>
              <a:rPr lang="en-US" sz="3200" kern="1200" baseline="0" dirty="0" smtClean="0">
                <a:solidFill>
                  <a:schemeClr val="tx1"/>
                </a:solidFill>
                <a:effectLst/>
                <a:latin typeface="+mn-lt"/>
                <a:ea typeface="+mn-ea"/>
                <a:cs typeface="+mn-cs"/>
              </a:rPr>
              <a:t>Classes offered </a:t>
            </a:r>
            <a:r>
              <a:rPr lang="en-US" sz="3200" kern="1200" dirty="0" smtClean="0">
                <a:solidFill>
                  <a:schemeClr val="tx1"/>
                </a:solidFill>
                <a:effectLst/>
                <a:latin typeface="+mn-lt"/>
                <a:ea typeface="+mn-ea"/>
                <a:cs typeface="+mn-cs"/>
              </a:rPr>
              <a:t>on college or HS campus</a:t>
            </a:r>
          </a:p>
          <a:p>
            <a:pPr rtl="0" eaLnBrk="1" latinLnBrk="0" hangingPunct="1"/>
            <a:endParaRPr lang="en-US" dirty="0" smtClean="0">
              <a:effectLst/>
            </a:endParaRPr>
          </a:p>
          <a:p>
            <a:pPr rtl="0" eaLnBrk="1" latinLnBrk="0" hangingPunct="1"/>
            <a:r>
              <a:rPr lang="en-US" sz="3200" kern="1200" dirty="0" smtClean="0">
                <a:solidFill>
                  <a:schemeClr val="tx1"/>
                </a:solidFill>
                <a:effectLst/>
                <a:latin typeface="+mn-lt"/>
                <a:ea typeface="+mn-ea"/>
                <a:cs typeface="+mn-cs"/>
              </a:rPr>
              <a:t>Generally occur during the HS day (several</a:t>
            </a:r>
            <a:r>
              <a:rPr lang="en-US" sz="3200" kern="1200" baseline="0" dirty="0" smtClean="0">
                <a:solidFill>
                  <a:schemeClr val="tx1"/>
                </a:solidFill>
                <a:effectLst/>
                <a:latin typeface="+mn-lt"/>
                <a:ea typeface="+mn-ea"/>
                <a:cs typeface="+mn-cs"/>
              </a:rPr>
              <a:t> </a:t>
            </a:r>
            <a:r>
              <a:rPr lang="en-US" sz="3200" kern="1200" dirty="0" smtClean="0">
                <a:solidFill>
                  <a:schemeClr val="tx1"/>
                </a:solidFill>
                <a:effectLst/>
                <a:latin typeface="+mn-lt"/>
                <a:ea typeface="+mn-ea"/>
                <a:cs typeface="+mn-cs"/>
              </a:rPr>
              <a:t>apportionment</a:t>
            </a:r>
            <a:r>
              <a:rPr lang="en-US" sz="3200" kern="1200" baseline="0" dirty="0" smtClean="0">
                <a:solidFill>
                  <a:schemeClr val="tx1"/>
                </a:solidFill>
                <a:effectLst/>
                <a:latin typeface="+mn-lt"/>
                <a:ea typeface="+mn-ea"/>
                <a:cs typeface="+mn-cs"/>
              </a:rPr>
              <a:t> nuances)</a:t>
            </a:r>
          </a:p>
          <a:p>
            <a:pPr rtl="0" eaLnBrk="1" latinLnBrk="0" hangingPunct="1"/>
            <a:endParaRPr lang="en-US" dirty="0" smtClean="0">
              <a:effectLst/>
            </a:endParaRPr>
          </a:p>
          <a:p>
            <a:pPr rtl="0" eaLnBrk="1" latinLnBrk="0" hangingPunct="1"/>
            <a:r>
              <a:rPr lang="en-US" sz="3200" kern="1200" dirty="0" smtClean="0">
                <a:solidFill>
                  <a:schemeClr val="tx1"/>
                </a:solidFill>
                <a:effectLst/>
                <a:latin typeface="+mn-lt"/>
                <a:ea typeface="+mn-ea"/>
                <a:cs typeface="+mn-cs"/>
              </a:rPr>
              <a:t>Heavy lift to work around existing policies, but holds the </a:t>
            </a:r>
            <a:r>
              <a:rPr lang="en-US" sz="3200" kern="1200" dirty="0" smtClean="0">
                <a:solidFill>
                  <a:schemeClr val="tx1"/>
                </a:solidFill>
                <a:effectLst/>
                <a:latin typeface="+mn-lt"/>
                <a:ea typeface="+mn-ea"/>
                <a:cs typeface="+mn-cs"/>
              </a:rPr>
              <a:t>greatest </a:t>
            </a:r>
            <a:r>
              <a:rPr lang="en-US" sz="3200" kern="1200" dirty="0" smtClean="0">
                <a:solidFill>
                  <a:schemeClr val="tx1"/>
                </a:solidFill>
                <a:effectLst/>
                <a:latin typeface="+mn-lt"/>
                <a:ea typeface="+mn-ea"/>
                <a:cs typeface="+mn-cs"/>
              </a:rPr>
              <a:t>promise for students</a:t>
            </a:r>
          </a:p>
        </p:txBody>
      </p:sp>
    </p:spTree>
    <p:extLst>
      <p:ext uri="{BB962C8B-B14F-4D97-AF65-F5344CB8AC3E}">
        <p14:creationId xmlns:p14="http://schemas.microsoft.com/office/powerpoint/2010/main" val="38713417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Concurrent Enrollment?</a:t>
            </a:r>
            <a:endParaRPr lang="en-US" dirty="0"/>
          </a:p>
        </p:txBody>
      </p:sp>
      <p:sp>
        <p:nvSpPr>
          <p:cNvPr id="3" name="Content Placeholder 2"/>
          <p:cNvSpPr>
            <a:spLocks noGrp="1"/>
          </p:cNvSpPr>
          <p:nvPr>
            <p:ph sz="quarter" idx="1"/>
          </p:nvPr>
        </p:nvSpPr>
        <p:spPr/>
        <p:txBody>
          <a:bodyPr>
            <a:normAutofit lnSpcReduction="10000"/>
          </a:bodyPr>
          <a:lstStyle/>
          <a:p>
            <a:pPr rtl="0" eaLnBrk="1" latinLnBrk="0" hangingPunct="1"/>
            <a:r>
              <a:rPr lang="en-US" sz="2900" kern="1200" dirty="0" smtClean="0">
                <a:solidFill>
                  <a:schemeClr val="tx1"/>
                </a:solidFill>
                <a:effectLst/>
                <a:latin typeface="+mn-lt"/>
                <a:ea typeface="+mn-ea"/>
                <a:cs typeface="+mn-cs"/>
              </a:rPr>
              <a:t>Just FTES is collected from college (not ADA)</a:t>
            </a:r>
          </a:p>
          <a:p>
            <a:pPr rtl="0" eaLnBrk="1" latinLnBrk="0" hangingPunct="1"/>
            <a:endParaRPr lang="en-US" sz="2900" dirty="0" smtClean="0">
              <a:effectLst/>
            </a:endParaRPr>
          </a:p>
          <a:p>
            <a:pPr rtl="0" eaLnBrk="1" latinLnBrk="0" hangingPunct="1"/>
            <a:r>
              <a:rPr lang="en-US" sz="2900" kern="1200" dirty="0" smtClean="0">
                <a:solidFill>
                  <a:schemeClr val="tx1"/>
                </a:solidFill>
                <a:effectLst/>
                <a:latin typeface="+mn-lt"/>
                <a:ea typeface="+mn-ea"/>
                <a:cs typeface="+mn-cs"/>
              </a:rPr>
              <a:t>Students earn college credit, but not HS credit</a:t>
            </a:r>
          </a:p>
          <a:p>
            <a:pPr rtl="0" eaLnBrk="1" latinLnBrk="0" hangingPunct="1"/>
            <a:endParaRPr lang="en-US" dirty="0" smtClean="0">
              <a:effectLst/>
            </a:endParaRPr>
          </a:p>
          <a:p>
            <a:pPr rtl="0" eaLnBrk="1" latinLnBrk="0" hangingPunct="1"/>
            <a:r>
              <a:rPr lang="en-US" sz="2900" kern="1200" dirty="0" smtClean="0">
                <a:solidFill>
                  <a:schemeClr val="tx1"/>
                </a:solidFill>
                <a:effectLst/>
                <a:latin typeface="+mn-lt"/>
                <a:ea typeface="+mn-ea"/>
                <a:cs typeface="+mn-cs"/>
              </a:rPr>
              <a:t>Courses can be taught on HS or college campus</a:t>
            </a:r>
          </a:p>
          <a:p>
            <a:pPr rtl="0" eaLnBrk="1" latinLnBrk="0" hangingPunct="1"/>
            <a:endParaRPr lang="en-US" dirty="0" smtClean="0">
              <a:effectLst/>
            </a:endParaRPr>
          </a:p>
          <a:p>
            <a:pPr rtl="0" eaLnBrk="1" latinLnBrk="0" hangingPunct="1"/>
            <a:r>
              <a:rPr lang="en-US" sz="2900" kern="1200" dirty="0" smtClean="0">
                <a:solidFill>
                  <a:schemeClr val="tx1"/>
                </a:solidFill>
                <a:effectLst/>
                <a:latin typeface="+mn-lt"/>
                <a:ea typeface="+mn-ea"/>
                <a:cs typeface="+mn-cs"/>
              </a:rPr>
              <a:t>Generally offered after school or in summer.</a:t>
            </a:r>
          </a:p>
          <a:p>
            <a:pPr rtl="0" eaLnBrk="1" latinLnBrk="0" hangingPunct="1"/>
            <a:endParaRPr lang="en-US" dirty="0" smtClean="0">
              <a:effectLst/>
            </a:endParaRPr>
          </a:p>
          <a:p>
            <a:r>
              <a:rPr lang="en-US" sz="2900" kern="1200" dirty="0" smtClean="0">
                <a:solidFill>
                  <a:schemeClr val="tx1"/>
                </a:solidFill>
                <a:effectLst/>
                <a:latin typeface="+mn-lt"/>
                <a:ea typeface="+mn-ea"/>
                <a:cs typeface="+mn-cs"/>
              </a:rPr>
              <a:t>More</a:t>
            </a:r>
            <a:r>
              <a:rPr lang="en-US" sz="2900" kern="1200" baseline="0" dirty="0" smtClean="0">
                <a:solidFill>
                  <a:schemeClr val="tx1"/>
                </a:solidFill>
                <a:effectLst/>
                <a:latin typeface="+mn-lt"/>
                <a:ea typeface="+mn-ea"/>
                <a:cs typeface="+mn-cs"/>
              </a:rPr>
              <a:t> commonly</a:t>
            </a:r>
            <a:r>
              <a:rPr lang="en-US" sz="2900" kern="1200" dirty="0" smtClean="0">
                <a:solidFill>
                  <a:schemeClr val="tx1"/>
                </a:solidFill>
                <a:effectLst/>
                <a:latin typeface="+mn-lt"/>
                <a:ea typeface="+mn-ea"/>
                <a:cs typeface="+mn-cs"/>
              </a:rPr>
              <a:t> used in CA</a:t>
            </a:r>
            <a:r>
              <a:rPr lang="en-US" dirty="0" smtClean="0"/>
              <a:t> (versus dual enrollment)</a:t>
            </a:r>
          </a:p>
        </p:txBody>
      </p:sp>
    </p:spTree>
    <p:extLst>
      <p:ext uri="{BB962C8B-B14F-4D97-AF65-F5344CB8AC3E}">
        <p14:creationId xmlns:p14="http://schemas.microsoft.com/office/powerpoint/2010/main" val="36270354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en-US" baseline="0" dirty="0" smtClean="0"/>
              <a:t> Brief History of Dual Enrollment</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Circa 2002/2003 70 districts investigated, 37 found to be out of compliance</a:t>
            </a:r>
          </a:p>
          <a:p>
            <a:endParaRPr lang="en-US" dirty="0" smtClean="0"/>
          </a:p>
          <a:p>
            <a:r>
              <a:rPr lang="en-US" dirty="0" smtClean="0"/>
              <a:t>Investigation criteria:</a:t>
            </a:r>
          </a:p>
          <a:p>
            <a:pPr lvl="1"/>
            <a:r>
              <a:rPr lang="en-US" dirty="0"/>
              <a:t>Was it conducted on a high school campus?</a:t>
            </a:r>
          </a:p>
          <a:p>
            <a:pPr lvl="1"/>
            <a:r>
              <a:rPr lang="en-US" dirty="0"/>
              <a:t>Was it open to the public?</a:t>
            </a:r>
          </a:p>
          <a:p>
            <a:pPr lvl="1"/>
            <a:r>
              <a:rPr lang="en-US" dirty="0"/>
              <a:t>Did it satisfy established standards for academic rigor? </a:t>
            </a:r>
          </a:p>
          <a:p>
            <a:pPr lvl="1"/>
            <a:r>
              <a:rPr lang="en-US" dirty="0"/>
              <a:t>Did the district ensure that each pupil had parental permission?</a:t>
            </a:r>
          </a:p>
          <a:p>
            <a:pPr lvl="1"/>
            <a:r>
              <a:rPr lang="en-US" dirty="0"/>
              <a:t>Did each special admit pupil have the principal’s or designated representative’s permission to enroll in the college courses? </a:t>
            </a:r>
          </a:p>
          <a:p>
            <a:pPr lvl="1"/>
            <a:r>
              <a:rPr lang="en-US" dirty="0"/>
              <a:t>Could each district provide documentary evidence of approved course outlines, parental and school principal’s permission</a:t>
            </a:r>
            <a:r>
              <a:rPr lang="en-US" dirty="0" smtClean="0"/>
              <a:t>?</a:t>
            </a:r>
            <a:endParaRPr lang="en-US" dirty="0"/>
          </a:p>
        </p:txBody>
      </p:sp>
    </p:spTree>
    <p:extLst>
      <p:ext uri="{BB962C8B-B14F-4D97-AF65-F5344CB8AC3E}">
        <p14:creationId xmlns:p14="http://schemas.microsoft.com/office/powerpoint/2010/main" val="36883524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a:bodyPr>
          <a:lstStyle/>
          <a:p>
            <a:r>
              <a:rPr lang="en-US" dirty="0" smtClean="0"/>
              <a:t>The Equity Problem</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problem – achievement gaps persist for students from historically underrepresented groups</a:t>
            </a:r>
          </a:p>
          <a:p>
            <a:endParaRPr lang="en-US" dirty="0" smtClean="0"/>
          </a:p>
          <a:p>
            <a:r>
              <a:rPr lang="en-US" dirty="0" smtClean="0"/>
              <a:t>California is a “majority minority” state – closing achievement gaps is crucial to California’s future</a:t>
            </a:r>
          </a:p>
          <a:p>
            <a:endParaRPr lang="en-US" dirty="0" smtClean="0"/>
          </a:p>
          <a:p>
            <a:r>
              <a:rPr lang="en-US" dirty="0" smtClean="0"/>
              <a:t>Many of our students are first in family to attend college</a:t>
            </a:r>
          </a:p>
          <a:p>
            <a:endParaRPr lang="en-US" dirty="0" smtClean="0"/>
          </a:p>
          <a:p>
            <a:r>
              <a:rPr lang="en-US" dirty="0" smtClean="0"/>
              <a:t>Many of our students come from non-English speaking homes</a:t>
            </a:r>
          </a:p>
          <a:p>
            <a:endParaRPr lang="en-US" dirty="0" smtClean="0"/>
          </a:p>
          <a:p>
            <a:endParaRPr lang="en-US" dirty="0"/>
          </a:p>
        </p:txBody>
      </p:sp>
    </p:spTree>
    <p:extLst>
      <p:ext uri="{BB962C8B-B14F-4D97-AF65-F5344CB8AC3E}">
        <p14:creationId xmlns:p14="http://schemas.microsoft.com/office/powerpoint/2010/main" val="3090170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a:t>
            </a:r>
            <a:endParaRPr lang="en-US" dirty="0"/>
          </a:p>
        </p:txBody>
      </p:sp>
      <p:sp>
        <p:nvSpPr>
          <p:cNvPr id="3" name="Content Placeholder 2"/>
          <p:cNvSpPr>
            <a:spLocks noGrp="1"/>
          </p:cNvSpPr>
          <p:nvPr>
            <p:ph sz="quarter" idx="1"/>
          </p:nvPr>
        </p:nvSpPr>
        <p:spPr/>
        <p:txBody>
          <a:bodyPr>
            <a:normAutofit/>
          </a:bodyPr>
          <a:lstStyle/>
          <a:p>
            <a:r>
              <a:rPr lang="en-US" u="sng" dirty="0" smtClean="0"/>
              <a:t>Only 39% </a:t>
            </a:r>
            <a:r>
              <a:rPr lang="en-US" dirty="0" smtClean="0"/>
              <a:t>of the unprepared population reach that goal, compared to 70% of the prepared students</a:t>
            </a:r>
          </a:p>
          <a:p>
            <a:endParaRPr lang="en-US" dirty="0"/>
          </a:p>
          <a:p>
            <a:r>
              <a:rPr lang="en-US" dirty="0"/>
              <a:t>75% of degree/certificate/transfer-seeking students are </a:t>
            </a:r>
            <a:r>
              <a:rPr lang="en-US" u="sng" dirty="0"/>
              <a:t>unprepared for </a:t>
            </a:r>
            <a:r>
              <a:rPr lang="en-US" u="sng" dirty="0" smtClean="0"/>
              <a:t>college</a:t>
            </a:r>
            <a:endParaRPr lang="en-US" dirty="0" smtClean="0"/>
          </a:p>
          <a:p>
            <a:endParaRPr lang="en-US" u="sng" dirty="0"/>
          </a:p>
          <a:p>
            <a:pPr marL="0" indent="0">
              <a:buNone/>
            </a:pPr>
            <a:endParaRPr lang="en-US" sz="2400" dirty="0" smtClean="0"/>
          </a:p>
          <a:p>
            <a:pPr marL="0" indent="0">
              <a:buNone/>
            </a:pPr>
            <a:r>
              <a:rPr lang="en-US" sz="2400" dirty="0" smtClean="0"/>
              <a:t>Source:  2013-2014 Student Success Scorecard (Statewide)</a:t>
            </a:r>
            <a:endParaRPr lang="en-US" sz="2400" dirty="0"/>
          </a:p>
        </p:txBody>
      </p:sp>
    </p:spTree>
    <p:extLst>
      <p:ext uri="{BB962C8B-B14F-4D97-AF65-F5344CB8AC3E}">
        <p14:creationId xmlns:p14="http://schemas.microsoft.com/office/powerpoint/2010/main" val="30838924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a:t>
            </a:r>
            <a:endParaRPr lang="en-US" dirty="0"/>
          </a:p>
        </p:txBody>
      </p:sp>
      <p:sp>
        <p:nvSpPr>
          <p:cNvPr id="3" name="Content Placeholder 2"/>
          <p:cNvSpPr>
            <a:spLocks noGrp="1"/>
          </p:cNvSpPr>
          <p:nvPr>
            <p:ph sz="quarter" idx="1"/>
          </p:nvPr>
        </p:nvSpPr>
        <p:spPr/>
        <p:txBody>
          <a:bodyPr/>
          <a:lstStyle/>
          <a:p>
            <a:endParaRPr lang="en-US" b="1" dirty="0" smtClean="0"/>
          </a:p>
          <a:p>
            <a:endParaRPr lang="en-US" b="1" dirty="0"/>
          </a:p>
          <a:p>
            <a:pPr marL="0" indent="0">
              <a:buNone/>
            </a:pPr>
            <a:r>
              <a:rPr lang="en-US" b="1" dirty="0" smtClean="0"/>
              <a:t>Our </a:t>
            </a:r>
            <a:r>
              <a:rPr lang="en-US" b="1" dirty="0"/>
              <a:t>students are the unprepared students.  It’s in our best interest as a system </a:t>
            </a:r>
            <a:r>
              <a:rPr lang="en-US" b="1" dirty="0" smtClean="0"/>
              <a:t>and as citizens of California to </a:t>
            </a:r>
            <a:r>
              <a:rPr lang="en-US" b="1" dirty="0"/>
              <a:t>proactively work with our K-12 partners to </a:t>
            </a:r>
            <a:r>
              <a:rPr lang="en-US" b="1" dirty="0" smtClean="0"/>
              <a:t>help prepare them for college and/or careers.</a:t>
            </a:r>
            <a:endParaRPr lang="en-US" b="1" dirty="0"/>
          </a:p>
          <a:p>
            <a:endParaRPr lang="en-US" dirty="0"/>
          </a:p>
        </p:txBody>
      </p:sp>
    </p:spTree>
    <p:extLst>
      <p:ext uri="{BB962C8B-B14F-4D97-AF65-F5344CB8AC3E}">
        <p14:creationId xmlns:p14="http://schemas.microsoft.com/office/powerpoint/2010/main" val="1886881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Enrollment – Benefits for Students</a:t>
            </a:r>
            <a:endParaRPr lang="en-US" dirty="0"/>
          </a:p>
        </p:txBody>
      </p:sp>
      <p:sp>
        <p:nvSpPr>
          <p:cNvPr id="3" name="Content Placeholder 2"/>
          <p:cNvSpPr>
            <a:spLocks noGrp="1"/>
          </p:cNvSpPr>
          <p:nvPr>
            <p:ph sz="quarter" idx="1"/>
          </p:nvPr>
        </p:nvSpPr>
        <p:spPr>
          <a:xfrm>
            <a:off x="612648" y="1600200"/>
            <a:ext cx="8153400" cy="4495800"/>
          </a:xfrm>
        </p:spPr>
        <p:txBody>
          <a:bodyPr>
            <a:normAutofit fontScale="77500" lnSpcReduction="20000"/>
          </a:bodyPr>
          <a:lstStyle/>
          <a:p>
            <a:r>
              <a:rPr lang="en-US" dirty="0" smtClean="0"/>
              <a:t>Complete high school and college credits at same time</a:t>
            </a:r>
          </a:p>
          <a:p>
            <a:endParaRPr lang="en-US" dirty="0" smtClean="0"/>
          </a:p>
          <a:p>
            <a:r>
              <a:rPr lang="en-US" dirty="0" smtClean="0"/>
              <a:t>Introduction to/preparation for college life for a smoother transition to college</a:t>
            </a:r>
          </a:p>
          <a:p>
            <a:endParaRPr lang="en-US" dirty="0" smtClean="0"/>
          </a:p>
          <a:p>
            <a:r>
              <a:rPr lang="en-US" dirty="0" smtClean="0"/>
              <a:t>More time for career and/or college major exploration</a:t>
            </a:r>
          </a:p>
          <a:p>
            <a:endParaRPr lang="en-US" dirty="0" smtClean="0"/>
          </a:p>
          <a:p>
            <a:r>
              <a:rPr lang="en-US" dirty="0" smtClean="0"/>
              <a:t>Address skills gaps and improve study skills/academic knowledge</a:t>
            </a:r>
          </a:p>
          <a:p>
            <a:endParaRPr lang="en-US" dirty="0" smtClean="0"/>
          </a:p>
          <a:p>
            <a:r>
              <a:rPr lang="en-US" dirty="0" smtClean="0"/>
              <a:t>Increased confidence and motivation to persist</a:t>
            </a:r>
          </a:p>
          <a:p>
            <a:endParaRPr lang="en-US" dirty="0" smtClean="0"/>
          </a:p>
          <a:p>
            <a:r>
              <a:rPr lang="en-US" dirty="0" smtClean="0"/>
              <a:t>Students learn the benefits of a college education</a:t>
            </a:r>
            <a:endParaRPr lang="en-US" dirty="0"/>
          </a:p>
        </p:txBody>
      </p:sp>
    </p:spTree>
    <p:extLst>
      <p:ext uri="{BB962C8B-B14F-4D97-AF65-F5344CB8AC3E}">
        <p14:creationId xmlns:p14="http://schemas.microsoft.com/office/powerpoint/2010/main" val="35623455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C103524799990">
  <a:themeElements>
    <a:clrScheme name="Custom 3">
      <a:dk1>
        <a:srgbClr val="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1B20FB"/>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6A5FA-AEDC-493D-A38F-607DB1F3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TC103524799990</Template>
  <TotalTime>0</TotalTime>
  <Words>1162</Words>
  <Application>Microsoft Macintosh PowerPoint</Application>
  <PresentationFormat>On-screen Show (4:3)</PresentationFormat>
  <Paragraphs>148</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TC103524799990</vt:lpstr>
      <vt:lpstr>Dual enrollment: increasing pathways to college for high schools students</vt:lpstr>
      <vt:lpstr>Regulatory Framework – Ed Code</vt:lpstr>
      <vt:lpstr>What is Dual Enrollment?</vt:lpstr>
      <vt:lpstr>What is Concurrent Enrollment?</vt:lpstr>
      <vt:lpstr>A Brief History of Dual Enrollment</vt:lpstr>
      <vt:lpstr>The Equity Problem</vt:lpstr>
      <vt:lpstr>The Reality</vt:lpstr>
      <vt:lpstr>The Reality</vt:lpstr>
      <vt:lpstr>Dual Enrollment – Benefits for Students</vt:lpstr>
      <vt:lpstr>Dual Enrollment – Current Challenges</vt:lpstr>
      <vt:lpstr>Dual/Concurrent Enrollment –  Senate Positions</vt:lpstr>
      <vt:lpstr>New Legislation to Encourage Dual Enrollment Partnerships – AB 288</vt:lpstr>
      <vt:lpstr>New Legislation – AB 288</vt:lpstr>
      <vt:lpstr>New Legislation – AB 288</vt:lpstr>
      <vt:lpstr>Considerations for Local Senates</vt:lpstr>
      <vt:lpstr>Resources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presentation for college course (paper and pencil design)</dc:title>
  <dc:creator/>
  <cp:lastModifiedBy/>
  <cp:revision>1</cp:revision>
  <dcterms:modified xsi:type="dcterms:W3CDTF">2015-04-07T02:39:48Z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