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4"/>
  </p:notesMasterIdLst>
  <p:sldIdLst>
    <p:sldId id="256" r:id="rId2"/>
    <p:sldId id="257" r:id="rId3"/>
    <p:sldId id="258" r:id="rId4"/>
    <p:sldId id="259" r:id="rId5"/>
    <p:sldId id="280" r:id="rId6"/>
    <p:sldId id="276" r:id="rId7"/>
    <p:sldId id="277" r:id="rId8"/>
    <p:sldId id="278" r:id="rId9"/>
    <p:sldId id="282" r:id="rId10"/>
    <p:sldId id="260" r:id="rId11"/>
    <p:sldId id="270" r:id="rId12"/>
    <p:sldId id="261" r:id="rId13"/>
    <p:sldId id="262" r:id="rId14"/>
    <p:sldId id="263" r:id="rId15"/>
    <p:sldId id="272" r:id="rId16"/>
    <p:sldId id="264" r:id="rId17"/>
    <p:sldId id="265" r:id="rId18"/>
    <p:sldId id="266" r:id="rId19"/>
    <p:sldId id="267" r:id="rId20"/>
    <p:sldId id="268" r:id="rId21"/>
    <p:sldId id="269" r:id="rId22"/>
    <p:sldId id="271" r:id="rId23"/>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698"/>
  </p:normalViewPr>
  <p:slideViewPr>
    <p:cSldViewPr snapToGrid="0" snapToObjects="1">
      <p:cViewPr>
        <p:scale>
          <a:sx n="122" d="100"/>
          <a:sy n="122" d="100"/>
        </p:scale>
        <p:origin x="-12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9EEC53-FCEB-BA44-8403-BAA492F48AEE}" type="datetimeFigureOut">
              <a:rPr lang="en-US" smtClean="0"/>
              <a:t>7/8/2017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FDB693-0342-544D-BBCA-E7193DBA2A83}" type="slidenum">
              <a:rPr lang="en-US" smtClean="0"/>
              <a:t>‹#›</a:t>
            </a:fld>
            <a:endParaRPr lang="en-US"/>
          </a:p>
        </p:txBody>
      </p:sp>
    </p:spTree>
    <p:extLst>
      <p:ext uri="{BB962C8B-B14F-4D97-AF65-F5344CB8AC3E}">
        <p14:creationId xmlns:p14="http://schemas.microsoft.com/office/powerpoint/2010/main" val="2038865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FDB693-0342-544D-BBCA-E7193DBA2A83}" type="slidenum">
              <a:rPr lang="en-US" smtClean="0"/>
              <a:t>2</a:t>
            </a:fld>
            <a:endParaRPr lang="en-US"/>
          </a:p>
        </p:txBody>
      </p:sp>
    </p:spTree>
    <p:extLst>
      <p:ext uri="{BB962C8B-B14F-4D97-AF65-F5344CB8AC3E}">
        <p14:creationId xmlns:p14="http://schemas.microsoft.com/office/powerpoint/2010/main" val="1956781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01C1BF69-0C71-4B88-AA8F-AF8EE4A4BDA5}" type="slidenum">
              <a:rPr lang="en-US" smtClean="0"/>
              <a:pPr>
                <a:defRPr/>
              </a:pPr>
              <a:t>8</a:t>
            </a:fld>
            <a:endParaRPr lang="en-US" dirty="0"/>
          </a:p>
        </p:txBody>
      </p:sp>
    </p:spTree>
    <p:extLst>
      <p:ext uri="{BB962C8B-B14F-4D97-AF65-F5344CB8AC3E}">
        <p14:creationId xmlns:p14="http://schemas.microsoft.com/office/powerpoint/2010/main" val="37632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July 14, 2017</a:t>
            </a:r>
            <a:endParaRPr lang="en-US"/>
          </a:p>
        </p:txBody>
      </p:sp>
      <p:sp>
        <p:nvSpPr>
          <p:cNvPr id="5" name="Footer Placeholder 4"/>
          <p:cNvSpPr>
            <a:spLocks noGrp="1"/>
          </p:cNvSpPr>
          <p:nvPr>
            <p:ph type="ftr" sz="quarter" idx="11"/>
          </p:nvPr>
        </p:nvSpPr>
        <p:spPr/>
        <p:txBody>
          <a:bodyPr/>
          <a:lstStyle/>
          <a:p>
            <a:r>
              <a:rPr lang="en-US" smtClean="0"/>
              <a:t>2017 ASCCC Curriculum Institute</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14, 2017</a:t>
            </a:r>
            <a:endParaRPr lang="en-US"/>
          </a:p>
        </p:txBody>
      </p:sp>
      <p:sp>
        <p:nvSpPr>
          <p:cNvPr id="5" name="Footer Placeholder 4"/>
          <p:cNvSpPr>
            <a:spLocks noGrp="1"/>
          </p:cNvSpPr>
          <p:nvPr>
            <p:ph type="ftr" sz="quarter" idx="11"/>
          </p:nvPr>
        </p:nvSpPr>
        <p:spPr/>
        <p:txBody>
          <a:bodyPr/>
          <a:lstStyle/>
          <a:p>
            <a:r>
              <a:rPr lang="en-US" smtClean="0"/>
              <a:t>2017 ASCCC Curriculum Institute</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1"/>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July 14, 2017</a:t>
            </a:r>
            <a:endParaRPr lang="en-US"/>
          </a:p>
        </p:txBody>
      </p:sp>
      <p:sp>
        <p:nvSpPr>
          <p:cNvPr id="5" name="Footer Placeholder 4"/>
          <p:cNvSpPr>
            <a:spLocks noGrp="1"/>
          </p:cNvSpPr>
          <p:nvPr>
            <p:ph type="ftr" sz="quarter" idx="11"/>
          </p:nvPr>
        </p:nvSpPr>
        <p:spPr/>
        <p:txBody>
          <a:bodyPr/>
          <a:lstStyle/>
          <a:p>
            <a:r>
              <a:rPr lang="en-US" smtClean="0"/>
              <a:t>2017 ASCCC Curriculum Institute</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2514600" y="1524"/>
            <a:ext cx="4114800" cy="329184"/>
          </a:xfrm>
        </p:spPr>
        <p:txBody>
          <a:bodyPr/>
          <a:lstStyle/>
          <a:p>
            <a:r>
              <a:rPr lang="en-US" dirty="0" smtClean="0"/>
              <a:t>2017 ASCCC Curriculum Institute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14, 2017</a:t>
            </a:r>
            <a:endParaRPr lang="en-US"/>
          </a:p>
        </p:txBody>
      </p:sp>
      <p:sp>
        <p:nvSpPr>
          <p:cNvPr id="5" name="Footer Placeholder 4"/>
          <p:cNvSpPr>
            <a:spLocks noGrp="1"/>
          </p:cNvSpPr>
          <p:nvPr>
            <p:ph type="ftr" sz="quarter" idx="11"/>
          </p:nvPr>
        </p:nvSpPr>
        <p:spPr/>
        <p:txBody>
          <a:bodyPr/>
          <a:lstStyle/>
          <a:p>
            <a:r>
              <a:rPr lang="en-US" smtClean="0"/>
              <a:t>2017 ASCCC Curriculum Institute</a:t>
            </a:r>
            <a:endParaRPr lang="en-US"/>
          </a:p>
        </p:txBody>
      </p:sp>
      <p:sp>
        <p:nvSpPr>
          <p:cNvPr id="6" name="Slide Number Placeholder 5"/>
          <p:cNvSpPr>
            <a:spLocks noGrp="1"/>
          </p:cNvSpPr>
          <p:nvPr>
            <p:ph type="sldNum" sz="quarter" idx="12"/>
          </p:nvPr>
        </p:nvSpPr>
        <p:spPr/>
        <p:txBody>
          <a:bodyPr/>
          <a:lstStyle/>
          <a:p>
            <a:fld id="{FFD1E92A-3C10-0743-B93B-950DF699F23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July 14, 2017</a:t>
            </a:r>
            <a:endParaRPr lang="en-US"/>
          </a:p>
        </p:txBody>
      </p:sp>
      <p:sp>
        <p:nvSpPr>
          <p:cNvPr id="6" name="Footer Placeholder 5"/>
          <p:cNvSpPr>
            <a:spLocks noGrp="1"/>
          </p:cNvSpPr>
          <p:nvPr>
            <p:ph type="ftr" sz="quarter" idx="11"/>
          </p:nvPr>
        </p:nvSpPr>
        <p:spPr/>
        <p:txBody>
          <a:bodyPr/>
          <a:lstStyle/>
          <a:p>
            <a:r>
              <a:rPr lang="en-US" smtClean="0"/>
              <a:t>2017 ASCCC Curriculum Institute</a:t>
            </a:r>
            <a:endParaRPr lang="en-US"/>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July 14, 2017</a:t>
            </a:r>
            <a:endParaRPr lang="en-US"/>
          </a:p>
        </p:txBody>
      </p:sp>
      <p:sp>
        <p:nvSpPr>
          <p:cNvPr id="8" name="Footer Placeholder 7"/>
          <p:cNvSpPr>
            <a:spLocks noGrp="1"/>
          </p:cNvSpPr>
          <p:nvPr>
            <p:ph type="ftr" sz="quarter" idx="11"/>
          </p:nvPr>
        </p:nvSpPr>
        <p:spPr/>
        <p:txBody>
          <a:bodyPr/>
          <a:lstStyle/>
          <a:p>
            <a:r>
              <a:rPr lang="en-US" smtClean="0"/>
              <a:t>2017 ASCCC Curriculum Institute</a:t>
            </a:r>
            <a:endParaRPr lang="en-US"/>
          </a:p>
        </p:txBody>
      </p:sp>
      <p:sp>
        <p:nvSpPr>
          <p:cNvPr id="9" name="Slide Number Placeholder 8"/>
          <p:cNvSpPr>
            <a:spLocks noGrp="1"/>
          </p:cNvSpPr>
          <p:nvPr>
            <p:ph type="sldNum" sz="quarter" idx="12"/>
          </p:nvPr>
        </p:nvSpPr>
        <p:spPr/>
        <p:txBody>
          <a:bodyPr/>
          <a:lstStyle/>
          <a:p>
            <a:fld id="{FFD1E92A-3C10-0743-B93B-950DF699F23F}" type="slidenum">
              <a:rPr lang="en-US" smtClean="0"/>
              <a:t>‹#›</a:t>
            </a:fld>
            <a:endParaRPr lang="en-US"/>
          </a:p>
        </p:txBody>
      </p:sp>
      <p:cxnSp>
        <p:nvCxnSpPr>
          <p:cNvPr id="11" name="Straight Connector 10"/>
          <p:cNvCxnSpPr/>
          <p:nvPr/>
        </p:nvCxnSpPr>
        <p:spPr>
          <a:xfrm rot="5400000">
            <a:off x="2217818"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14, 2017</a:t>
            </a:r>
            <a:endParaRPr lang="en-US"/>
          </a:p>
        </p:txBody>
      </p:sp>
      <p:sp>
        <p:nvSpPr>
          <p:cNvPr id="4" name="Footer Placeholder 3"/>
          <p:cNvSpPr>
            <a:spLocks noGrp="1"/>
          </p:cNvSpPr>
          <p:nvPr>
            <p:ph type="ftr" sz="quarter" idx="11"/>
          </p:nvPr>
        </p:nvSpPr>
        <p:spPr/>
        <p:txBody>
          <a:bodyPr/>
          <a:lstStyle/>
          <a:p>
            <a:r>
              <a:rPr lang="en-US" smtClean="0"/>
              <a:t>2017 ASCCC Curriculum Institute</a:t>
            </a:r>
            <a:endParaRPr lang="en-US"/>
          </a:p>
        </p:txBody>
      </p:sp>
      <p:sp>
        <p:nvSpPr>
          <p:cNvPr id="5" name="Slide Number Placeholder 4"/>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14, 2017</a:t>
            </a:r>
            <a:endParaRPr lang="en-US"/>
          </a:p>
        </p:txBody>
      </p:sp>
      <p:sp>
        <p:nvSpPr>
          <p:cNvPr id="3" name="Footer Placeholder 2"/>
          <p:cNvSpPr>
            <a:spLocks noGrp="1"/>
          </p:cNvSpPr>
          <p:nvPr>
            <p:ph type="ftr" sz="quarter" idx="11"/>
          </p:nvPr>
        </p:nvSpPr>
        <p:spPr/>
        <p:txBody>
          <a:bodyPr/>
          <a:lstStyle/>
          <a:p>
            <a:r>
              <a:rPr lang="en-US" smtClean="0"/>
              <a:t>2017 ASCCC Curriculum Institute</a:t>
            </a:r>
            <a:endParaRPr lang="en-US"/>
          </a:p>
        </p:txBody>
      </p:sp>
      <p:sp>
        <p:nvSpPr>
          <p:cNvPr id="4" name="Slide Number Placeholder 3"/>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14, 2017</a:t>
            </a:r>
            <a:endParaRPr lang="en-US"/>
          </a:p>
        </p:txBody>
      </p:sp>
      <p:sp>
        <p:nvSpPr>
          <p:cNvPr id="6" name="Footer Placeholder 5"/>
          <p:cNvSpPr>
            <a:spLocks noGrp="1"/>
          </p:cNvSpPr>
          <p:nvPr>
            <p:ph type="ftr" sz="quarter" idx="11"/>
          </p:nvPr>
        </p:nvSpPr>
        <p:spPr/>
        <p:txBody>
          <a:bodyPr/>
          <a:lstStyle/>
          <a:p>
            <a:r>
              <a:rPr lang="en-US" smtClean="0"/>
              <a:t>2017 ASCCC Curriculum Institute</a:t>
            </a:r>
            <a:endParaRPr lang="en-US"/>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cxnSp>
        <p:nvCxnSpPr>
          <p:cNvPr id="9" name="Straight Connector 8"/>
          <p:cNvCxnSpPr/>
          <p:nvPr/>
        </p:nvCxnSpPr>
        <p:spPr>
          <a:xfrm rot="5400000">
            <a:off x="-13116" y="3580208"/>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14, 2017</a:t>
            </a:r>
            <a:endParaRPr lang="en-US"/>
          </a:p>
        </p:txBody>
      </p:sp>
      <p:sp>
        <p:nvSpPr>
          <p:cNvPr id="6" name="Footer Placeholder 5"/>
          <p:cNvSpPr>
            <a:spLocks noGrp="1"/>
          </p:cNvSpPr>
          <p:nvPr>
            <p:ph type="ftr" sz="quarter" idx="11"/>
          </p:nvPr>
        </p:nvSpPr>
        <p:spPr/>
        <p:txBody>
          <a:bodyPr/>
          <a:lstStyle/>
          <a:p>
            <a:r>
              <a:rPr lang="en-US" smtClean="0"/>
              <a:t>2017 ASCCC Curriculum Institute</a:t>
            </a:r>
            <a:endParaRPr lang="en-US"/>
          </a:p>
        </p:txBody>
      </p:sp>
      <p:sp>
        <p:nvSpPr>
          <p:cNvPr id="7" name="Slide Number Placeholder 6"/>
          <p:cNvSpPr>
            <a:spLocks noGrp="1"/>
          </p:cNvSpPr>
          <p:nvPr>
            <p:ph type="sldNum" sz="quarter" idx="12"/>
          </p:nvPr>
        </p:nvSpPr>
        <p:spPr/>
        <p:txBody>
          <a:bodyPr/>
          <a:lstStyle/>
          <a:p>
            <a:fld id="{FFD1E92A-3C10-0743-B93B-950DF699F2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1"/>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July 14, 2017</a:t>
            </a: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2017 ASCCC Curriculum Institute</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D1E92A-3C10-0743-B93B-950DF699F23F}" type="slidenum">
              <a:rPr lang="en-US" smtClean="0"/>
              <a:t>‹#›</a:t>
            </a:fld>
            <a:endParaRPr lang="en-US"/>
          </a:p>
        </p:txBody>
      </p:sp>
    </p:spTree>
    <p:extLst>
      <p:ext uri="{BB962C8B-B14F-4D97-AF65-F5344CB8AC3E}">
        <p14:creationId xmlns:p14="http://schemas.microsoft.com/office/powerpoint/2010/main" val="4605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xtranet.cccco.edu/Portals/1/SSSP/CCCCO%20Approved%20Assessments%20%205-17%20for%20web.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rpgroup.org/All-Projects/ctl/ArticleView/mid/1686/articleId/118/Multiple-Measures-Assessment-Project-MMAP" TargetMode="External"/><Relationship Id="rId2" Type="http://schemas.openxmlformats.org/officeDocument/2006/relationships/hyperlink" Target="http://asccc.org/papers/multiple-measures-assessment-requirements-and-challenges-multiple-measures-california" TargetMode="External"/><Relationship Id="rId1" Type="http://schemas.openxmlformats.org/officeDocument/2006/relationships/slideLayout" Target="../slideLayouts/slideLayout2.xml"/><Relationship Id="rId4" Type="http://schemas.openxmlformats.org/officeDocument/2006/relationships/hyperlink" Target="https://www.calstate.edu/ea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amanqueandrew@fhda.edu" TargetMode="External"/><Relationship Id="rId2" Type="http://schemas.openxmlformats.org/officeDocument/2006/relationships/hyperlink" Target="mailto:rutan_craig@sccolleg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ccassess.org/documents/all-documents/professional-development/documents-and-resourc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latin typeface="Calibri" charset="0"/>
                <a:ea typeface="Calibri" charset="0"/>
                <a:cs typeface="Calibri" charset="0"/>
              </a:rPr>
              <a:t>Assessment of Student Course Competency Readiness:  Ensuring proper placement of students</a:t>
            </a:r>
            <a:endParaRPr lang="en-US" sz="4000" dirty="0">
              <a:latin typeface="Calibri" charset="0"/>
              <a:ea typeface="Calibri" charset="0"/>
              <a:cs typeface="Calibri" charset="0"/>
            </a:endParaRPr>
          </a:p>
        </p:txBody>
      </p:sp>
      <p:sp>
        <p:nvSpPr>
          <p:cNvPr id="3" name="Subtitle 2"/>
          <p:cNvSpPr>
            <a:spLocks noGrp="1"/>
          </p:cNvSpPr>
          <p:nvPr>
            <p:ph type="subTitle" idx="1"/>
          </p:nvPr>
        </p:nvSpPr>
        <p:spPr>
          <a:xfrm>
            <a:off x="685801" y="3505200"/>
            <a:ext cx="7948535" cy="1752600"/>
          </a:xfrm>
        </p:spPr>
        <p:txBody>
          <a:bodyPr/>
          <a:lstStyle/>
          <a:p>
            <a:r>
              <a:rPr lang="en-US" dirty="0" smtClean="0"/>
              <a:t>Andrew </a:t>
            </a:r>
            <a:r>
              <a:rPr lang="en-US" dirty="0" err="1" smtClean="0"/>
              <a:t>LaManque</a:t>
            </a:r>
            <a:r>
              <a:rPr lang="en-US" dirty="0" smtClean="0"/>
              <a:t>, Associate Vice President of Instruction, Foothill College</a:t>
            </a:r>
          </a:p>
          <a:p>
            <a:endParaRPr lang="en-US" dirty="0" smtClean="0"/>
          </a:p>
          <a:p>
            <a:r>
              <a:rPr lang="en-US" dirty="0" smtClean="0"/>
              <a:t>Craig </a:t>
            </a:r>
            <a:r>
              <a:rPr lang="en-US" dirty="0" err="1" smtClean="0"/>
              <a:t>Rutan</a:t>
            </a:r>
            <a:r>
              <a:rPr lang="en-US" dirty="0" smtClean="0"/>
              <a:t>, ASCCC Area D Representative</a:t>
            </a:r>
            <a:endParaRPr lang="en-US" dirty="0"/>
          </a:p>
        </p:txBody>
      </p:sp>
      <p:pic>
        <p:nvPicPr>
          <p:cNvPr id="4" name="Picture 3" descr="ASCCC_Logo"/>
          <p:cNvPicPr/>
          <p:nvPr/>
        </p:nvPicPr>
        <p:blipFill>
          <a:blip r:embed="rId2"/>
          <a:srcRect/>
          <a:stretch>
            <a:fillRect/>
          </a:stretch>
        </p:blipFill>
        <p:spPr bwMode="auto">
          <a:xfrm>
            <a:off x="2777666" y="444468"/>
            <a:ext cx="3173752" cy="786470"/>
          </a:xfrm>
          <a:prstGeom prst="rect">
            <a:avLst/>
          </a:prstGeom>
          <a:noFill/>
          <a:ln w="9525">
            <a:noFill/>
            <a:miter lim="800000"/>
            <a:headEnd/>
            <a:tailEnd/>
          </a:ln>
        </p:spPr>
      </p:pic>
      <p:sp>
        <p:nvSpPr>
          <p:cNvPr id="6" name="TextBox 5"/>
          <p:cNvSpPr txBox="1"/>
          <p:nvPr/>
        </p:nvSpPr>
        <p:spPr>
          <a:xfrm>
            <a:off x="2686988" y="5831175"/>
            <a:ext cx="4440836" cy="830997"/>
          </a:xfrm>
          <a:prstGeom prst="rect">
            <a:avLst/>
          </a:prstGeom>
          <a:noFill/>
        </p:spPr>
        <p:txBody>
          <a:bodyPr wrap="square" rtlCol="0">
            <a:spAutoFit/>
          </a:bodyPr>
          <a:lstStyle/>
          <a:p>
            <a:r>
              <a:rPr lang="en-US" sz="2400" b="1" dirty="0" smtClean="0">
                <a:solidFill>
                  <a:schemeClr val="accent1"/>
                </a:solidFill>
                <a:latin typeface="Calibri" charset="0"/>
                <a:ea typeface="Calibri" charset="0"/>
                <a:cs typeface="Calibri" charset="0"/>
              </a:rPr>
              <a:t>2017 ASCCC Curriculum Institute</a:t>
            </a:r>
          </a:p>
          <a:p>
            <a:r>
              <a:rPr lang="en-US" sz="2400" b="1" dirty="0" smtClean="0">
                <a:solidFill>
                  <a:schemeClr val="accent1"/>
                </a:solidFill>
                <a:latin typeface="Calibri" charset="0"/>
                <a:ea typeface="Calibri" charset="0"/>
                <a:cs typeface="Calibri" charset="0"/>
              </a:rPr>
              <a:t>Riverside Convention Center</a:t>
            </a:r>
            <a:endParaRPr lang="en-US" sz="2400" b="1" dirty="0">
              <a:solidFill>
                <a:schemeClr val="accent1"/>
              </a:solidFill>
              <a:latin typeface="Calibri" charset="0"/>
              <a:ea typeface="Calibri" charset="0"/>
              <a:cs typeface="Calibri" charset="0"/>
            </a:endParaRPr>
          </a:p>
        </p:txBody>
      </p:sp>
    </p:spTree>
    <p:extLst>
      <p:ext uri="{BB962C8B-B14F-4D97-AF65-F5344CB8AC3E}">
        <p14:creationId xmlns:p14="http://schemas.microsoft.com/office/powerpoint/2010/main" val="378339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Placement Tests</a:t>
            </a:r>
            <a:endParaRPr lang="en-US" dirty="0"/>
          </a:p>
        </p:txBody>
      </p:sp>
      <p:sp>
        <p:nvSpPr>
          <p:cNvPr id="3" name="Content Placeholder 2"/>
          <p:cNvSpPr>
            <a:spLocks noGrp="1"/>
          </p:cNvSpPr>
          <p:nvPr>
            <p:ph idx="1"/>
          </p:nvPr>
        </p:nvSpPr>
        <p:spPr/>
        <p:txBody>
          <a:bodyPr/>
          <a:lstStyle/>
          <a:p>
            <a:r>
              <a:rPr lang="en-US" smtClean="0"/>
              <a:t>Any test used to place students must be reviewed and approved by the Chancellor’s Office prior to use (Title 5 §55522 (c)) </a:t>
            </a:r>
          </a:p>
          <a:p>
            <a:r>
              <a:rPr lang="en-US" smtClean="0"/>
              <a:t>The list of approved placement tests can be found </a:t>
            </a:r>
            <a:r>
              <a:rPr lang="en-US" smtClean="0">
                <a:hlinkClick r:id="rId2" invalidUrl="http://extranet.cccco.edu/Portals/1/SSSP/CCCCO Approved Assessments  5-17 for web.xlsx"/>
              </a:rPr>
              <a:t>here</a:t>
            </a:r>
            <a:endParaRPr lang="en-US" smtClean="0"/>
          </a:p>
          <a:p>
            <a:r>
              <a:rPr lang="en-US" smtClean="0"/>
              <a:t>Colleges are not required to use an assessment test and can use alternative measures to place students</a:t>
            </a:r>
          </a:p>
          <a:p>
            <a:r>
              <a:rPr lang="en-US" smtClean="0"/>
              <a:t>SB1456 requires that colleges </a:t>
            </a:r>
            <a:r>
              <a:rPr lang="en-US" b="1" smtClean="0"/>
              <a:t>choosing to use an assessment test </a:t>
            </a:r>
            <a:r>
              <a:rPr lang="en-US" smtClean="0"/>
              <a:t>must use the common assessment (once available) or lose their SSSP funding</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597578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Multiple Measures</a:t>
            </a:r>
            <a:endParaRPr lang="en-US" dirty="0"/>
          </a:p>
        </p:txBody>
      </p:sp>
      <p:sp>
        <p:nvSpPr>
          <p:cNvPr id="3" name="Content Placeholder 2"/>
          <p:cNvSpPr>
            <a:spLocks noGrp="1"/>
          </p:cNvSpPr>
          <p:nvPr>
            <p:ph idx="1"/>
          </p:nvPr>
        </p:nvSpPr>
        <p:spPr/>
        <p:txBody>
          <a:bodyPr/>
          <a:lstStyle/>
          <a:p>
            <a:r>
              <a:rPr lang="en-US" dirty="0" smtClean="0"/>
              <a:t>Title 5 §55222(a) states “When using an English, mathematics, or ESL assessment test for placement, it must be used with one or more other measures to comprise multiple measures.”</a:t>
            </a:r>
          </a:p>
          <a:p>
            <a:endParaRPr lang="en-US" dirty="0" smtClean="0"/>
          </a:p>
          <a:p>
            <a:r>
              <a:rPr lang="en-US" dirty="0" smtClean="0"/>
              <a:t>Colleges are required to use a minimum of two evidence based measures to place students into courses</a:t>
            </a:r>
          </a:p>
          <a:p>
            <a:endParaRPr lang="en-US" dirty="0" smtClean="0"/>
          </a:p>
          <a:p>
            <a:r>
              <a:rPr lang="en-US" dirty="0" smtClean="0"/>
              <a:t>Colleges are required to collect students performance data for all measures used to place students</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06255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Means of Assessment</a:t>
            </a:r>
            <a:endParaRPr lang="en-US" dirty="0"/>
          </a:p>
        </p:txBody>
      </p:sp>
      <p:sp>
        <p:nvSpPr>
          <p:cNvPr id="3" name="Content Placeholder 2"/>
          <p:cNvSpPr>
            <a:spLocks noGrp="1"/>
          </p:cNvSpPr>
          <p:nvPr>
            <p:ph idx="1"/>
          </p:nvPr>
        </p:nvSpPr>
        <p:spPr/>
        <p:txBody>
          <a:bodyPr>
            <a:normAutofit fontScale="92500"/>
          </a:bodyPr>
          <a:lstStyle/>
          <a:p>
            <a:r>
              <a:rPr lang="en-US" smtClean="0"/>
              <a:t>Assessment tests are only one way of assessing a student’s readiness for courses in math, English, reading, and ESL</a:t>
            </a:r>
          </a:p>
          <a:p>
            <a:r>
              <a:rPr lang="en-US" smtClean="0"/>
              <a:t>There are many other options that are currently being used in our colleges to place students.</a:t>
            </a:r>
          </a:p>
          <a:p>
            <a:r>
              <a:rPr lang="en-US" smtClean="0"/>
              <a:t>These other tools include</a:t>
            </a:r>
          </a:p>
          <a:p>
            <a:pPr lvl="1"/>
            <a:r>
              <a:rPr lang="en-US" smtClean="0"/>
              <a:t>High School Transcript Data</a:t>
            </a:r>
          </a:p>
          <a:p>
            <a:pPr lvl="1"/>
            <a:r>
              <a:rPr lang="en-US" smtClean="0"/>
              <a:t>SAT/ACT Scores</a:t>
            </a:r>
          </a:p>
          <a:p>
            <a:pPr lvl="1"/>
            <a:r>
              <a:rPr lang="en-US" smtClean="0"/>
              <a:t>EAP</a:t>
            </a:r>
          </a:p>
          <a:p>
            <a:pPr lvl="1"/>
            <a:r>
              <a:rPr lang="en-US" smtClean="0"/>
              <a:t>Guided Self Placement</a:t>
            </a:r>
          </a:p>
          <a:p>
            <a:pPr lvl="1"/>
            <a:r>
              <a:rPr lang="en-US" smtClean="0"/>
              <a:t>Counselor Visits</a:t>
            </a:r>
          </a:p>
          <a:p>
            <a:pPr lvl="1"/>
            <a:r>
              <a:rPr lang="en-US" smtClean="0"/>
              <a:t>Employment History</a:t>
            </a:r>
          </a:p>
          <a:p>
            <a:pPr lvl="1"/>
            <a:r>
              <a:rPr lang="en-US" smtClean="0"/>
              <a:t>Military Training and Experience</a:t>
            </a:r>
          </a:p>
          <a:p>
            <a:pPr lvl="1"/>
            <a:r>
              <a:rPr lang="en-US" smtClean="0"/>
              <a:t>Embedded Questions in an Assessment Test</a:t>
            </a:r>
          </a:p>
          <a:p>
            <a:pPr lvl="1"/>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376673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Using Additional Measures with an Assessment Test</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There are typically three different models for using multiple assessment measures to determine the “best” placement for students.</a:t>
            </a:r>
          </a:p>
          <a:p>
            <a:pPr lvl="1"/>
            <a:r>
              <a:rPr lang="en-US" b="1" smtClean="0"/>
              <a:t>Conjunctive Model </a:t>
            </a:r>
            <a:r>
              <a:rPr lang="mr-IN" smtClean="0"/>
              <a:t>–</a:t>
            </a:r>
            <a:r>
              <a:rPr lang="en-US" smtClean="0"/>
              <a:t> A comprehensive model that combines a student’s results on multiple different assessment tools to determine a single placement recommendation. These models often require all students to be assessed using the same measures and can be difficult to validate.</a:t>
            </a:r>
          </a:p>
          <a:p>
            <a:pPr lvl="1"/>
            <a:r>
              <a:rPr lang="en-US" b="1" smtClean="0"/>
              <a:t>Disjunctive Model</a:t>
            </a:r>
            <a:r>
              <a:rPr lang="en-US" smtClean="0"/>
              <a:t> </a:t>
            </a:r>
            <a:r>
              <a:rPr lang="mr-IN" smtClean="0"/>
              <a:t>–</a:t>
            </a:r>
            <a:r>
              <a:rPr lang="en-US" smtClean="0"/>
              <a:t> The results from multiple assessment tools are evaluated and the highest result is used to place the student. This is the model recommended by the Multiple Measures Assessment Project (MMAP) and AB 705 (as of May 30, 2017).</a:t>
            </a:r>
          </a:p>
          <a:p>
            <a:pPr lvl="1"/>
            <a:r>
              <a:rPr lang="en-US" b="1" smtClean="0"/>
              <a:t>Compensatory Model</a:t>
            </a:r>
            <a:r>
              <a:rPr lang="en-US" smtClean="0"/>
              <a:t> </a:t>
            </a:r>
            <a:r>
              <a:rPr lang="mr-IN" smtClean="0"/>
              <a:t>–</a:t>
            </a:r>
            <a:r>
              <a:rPr lang="en-US" smtClean="0"/>
              <a:t> Results from additional measures are used to add points to a student’s assessment test score that could yield higher placement based on previously established cut scores. This has been the most common model used in the community colleges prior to MMAP.</a:t>
            </a:r>
            <a:endParaRPr lang="en-US" b="1"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611058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 School Transcript Data</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High school transcript data has been used for many years to place students</a:t>
            </a:r>
          </a:p>
          <a:p>
            <a:r>
              <a:rPr lang="en-US" smtClean="0"/>
              <a:t>High school transcript data includes:</a:t>
            </a:r>
          </a:p>
          <a:p>
            <a:pPr lvl="1"/>
            <a:r>
              <a:rPr lang="en-US" smtClean="0"/>
              <a:t>Overall GPA</a:t>
            </a:r>
          </a:p>
          <a:p>
            <a:pPr lvl="1"/>
            <a:r>
              <a:rPr lang="en-US" smtClean="0"/>
              <a:t>Highest Course Taken</a:t>
            </a:r>
          </a:p>
          <a:p>
            <a:pPr lvl="1"/>
            <a:r>
              <a:rPr lang="en-US" smtClean="0"/>
              <a:t>Grade in a Specific High School Course</a:t>
            </a:r>
          </a:p>
          <a:p>
            <a:r>
              <a:rPr lang="en-US" smtClean="0"/>
              <a:t>High school transcript data can be obtained by colleges establishing agreements with local high schools through Cal Pass Plus, from the student self reporting the information (this data can now be collected using CCCApply), and having the student provide their transcript to the college</a:t>
            </a:r>
          </a:p>
          <a:p>
            <a:r>
              <a:rPr lang="en-US" smtClean="0"/>
              <a:t>The use of high school transcript data would be required if the current version of AB 705 (as of May 30, 2017) is passed by the legislature and signed by the Governor.</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340169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High School Data for CC Placement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 of high school data for placement is based on a predictive model of student behavior that does not explicitly assess student competencies. </a:t>
            </a:r>
          </a:p>
          <a:p>
            <a:pPr marL="0" indent="0">
              <a:buNone/>
            </a:pPr>
            <a:r>
              <a:rPr lang="en-US" dirty="0" smtClean="0"/>
              <a:t> </a:t>
            </a:r>
          </a:p>
          <a:p>
            <a:r>
              <a:rPr lang="en-US" dirty="0" smtClean="0"/>
              <a:t>Assumes HS curriculum aligns with community college curriculum.</a:t>
            </a:r>
          </a:p>
          <a:p>
            <a:endParaRPr lang="en-US" dirty="0" smtClean="0"/>
          </a:p>
          <a:p>
            <a:r>
              <a:rPr lang="en-US" dirty="0" smtClean="0"/>
              <a:t>Assumes past performance is a good predictor of future success.</a:t>
            </a:r>
          </a:p>
          <a:p>
            <a:endParaRPr lang="en-US" dirty="0" smtClean="0"/>
          </a:p>
          <a:p>
            <a:r>
              <a:rPr lang="en-US" dirty="0" smtClean="0"/>
              <a:t>Is based on statistical averages rather than individual diagnostics.</a:t>
            </a:r>
          </a:p>
          <a:p>
            <a:endParaRPr lang="en-US" dirty="0" smtClean="0"/>
          </a:p>
          <a:p>
            <a:r>
              <a:rPr lang="en-US" dirty="0" smtClean="0"/>
              <a:t>Model results (GPA model results / “rules”) might change over time.</a:t>
            </a:r>
          </a:p>
          <a:p>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380643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Multiple Measures Assessment Project (MMAP)</a:t>
            </a:r>
            <a:endParaRPr lang="en-US" dirty="0"/>
          </a:p>
        </p:txBody>
      </p:sp>
      <p:sp>
        <p:nvSpPr>
          <p:cNvPr id="3" name="Content Placeholder 2"/>
          <p:cNvSpPr>
            <a:spLocks noGrp="1"/>
          </p:cNvSpPr>
          <p:nvPr>
            <p:ph idx="1"/>
          </p:nvPr>
        </p:nvSpPr>
        <p:spPr/>
        <p:txBody>
          <a:bodyPr>
            <a:normAutofit fontScale="92500"/>
          </a:bodyPr>
          <a:lstStyle/>
          <a:p>
            <a:r>
              <a:rPr lang="en-US" dirty="0" smtClean="0"/>
              <a:t>Research has shown that placement tests have a measureable rate of under-placement and that when students have to complete additional basic skills courses that they are less likely to complete transfer level courses in the same discipline.</a:t>
            </a:r>
          </a:p>
          <a:p>
            <a:r>
              <a:rPr lang="en-US" dirty="0" smtClean="0"/>
              <a:t>A joint project between Educational Results Partnership and the RP Group to develop placement models based upon historical student data.</a:t>
            </a:r>
          </a:p>
          <a:p>
            <a:r>
              <a:rPr lang="en-US" dirty="0" smtClean="0"/>
              <a:t>Decision trees based on the requirement that there is a 70 % likelihood that the student will be successful in the course</a:t>
            </a:r>
          </a:p>
          <a:p>
            <a:r>
              <a:rPr lang="en-US" dirty="0" smtClean="0"/>
              <a:t>The models have been developed to keep success rates essentially the same (initial data has shown some higher and some lower success rates)</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547093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MMAP (cont)</a:t>
            </a:r>
            <a:endParaRPr lang="en-US" dirty="0"/>
          </a:p>
        </p:txBody>
      </p:sp>
      <p:sp>
        <p:nvSpPr>
          <p:cNvPr id="3" name="Content Placeholder 2"/>
          <p:cNvSpPr>
            <a:spLocks noGrp="1"/>
          </p:cNvSpPr>
          <p:nvPr>
            <p:ph idx="1"/>
          </p:nvPr>
        </p:nvSpPr>
        <p:spPr/>
        <p:txBody>
          <a:bodyPr/>
          <a:lstStyle/>
          <a:p>
            <a:r>
              <a:rPr lang="en-US" dirty="0" smtClean="0"/>
              <a:t>64 colleges are currently participating in MMAP</a:t>
            </a:r>
          </a:p>
          <a:p>
            <a:r>
              <a:rPr lang="en-US" dirty="0" smtClean="0"/>
              <a:t>Colleges are able to modify the decision trees based on local student data</a:t>
            </a:r>
          </a:p>
          <a:p>
            <a:r>
              <a:rPr lang="en-US" dirty="0" smtClean="0"/>
              <a:t>Statistical model </a:t>
            </a:r>
            <a:r>
              <a:rPr lang="en-US" dirty="0"/>
              <a:t>r</a:t>
            </a:r>
            <a:r>
              <a:rPr lang="en-US" dirty="0" smtClean="0"/>
              <a:t>esult information (“Rule sets”) can be used for placement in English, reading, and mathematics</a:t>
            </a:r>
          </a:p>
          <a:p>
            <a:r>
              <a:rPr lang="en-US" dirty="0" smtClean="0"/>
              <a:t>Rule sets explored for ESL, but variations in ESL curriculum have shown that high school data may not be useful</a:t>
            </a:r>
          </a:p>
          <a:p>
            <a:r>
              <a:rPr lang="en-US" dirty="0" smtClean="0"/>
              <a:t>Whether a college uses he statewide model or modifies it based upon local data, the college is required to collect outcomes data. The data collection requirements for multiple measures applies to MMAP.</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2018280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MMAP vs. Multiple Measures</a:t>
            </a:r>
            <a:endParaRPr lang="en-US" dirty="0"/>
          </a:p>
        </p:txBody>
      </p:sp>
      <p:sp>
        <p:nvSpPr>
          <p:cNvPr id="3" name="Content Placeholder 2"/>
          <p:cNvSpPr>
            <a:spLocks noGrp="1"/>
          </p:cNvSpPr>
          <p:nvPr>
            <p:ph idx="1"/>
          </p:nvPr>
        </p:nvSpPr>
        <p:spPr/>
        <p:txBody>
          <a:bodyPr>
            <a:normAutofit lnSpcReduction="10000"/>
          </a:bodyPr>
          <a:lstStyle/>
          <a:p>
            <a:r>
              <a:rPr lang="en-US" smtClean="0"/>
              <a:t>MMAP is one method of using high school transcript data to place students. The Chancellor’s Office has determined that the MMAP models satisfy the requirement to use multiple measures to place students</a:t>
            </a:r>
          </a:p>
          <a:p>
            <a:r>
              <a:rPr lang="en-US" smtClean="0"/>
              <a:t>MMAP are not the only possible multiple measures that a college can use, in fact colleges could choose to use high school transcript data in different ways than the MMAP decision trees</a:t>
            </a:r>
          </a:p>
          <a:p>
            <a:r>
              <a:rPr lang="en-US" smtClean="0"/>
              <a:t>Even if AB 705 (as of May 30, 2017) is passed, colleges would not be required to participate in MMAP</a:t>
            </a:r>
          </a:p>
          <a:p>
            <a:r>
              <a:rPr lang="en-US" smtClean="0"/>
              <a:t>MMAP has shown positive results, but colleges should evaluate whether joining the project would make sense for them.</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664003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Guided Self Placement</a:t>
            </a:r>
            <a:endParaRPr lang="en-US" dirty="0"/>
          </a:p>
        </p:txBody>
      </p:sp>
      <p:sp>
        <p:nvSpPr>
          <p:cNvPr id="3" name="Content Placeholder 2"/>
          <p:cNvSpPr>
            <a:spLocks noGrp="1"/>
          </p:cNvSpPr>
          <p:nvPr>
            <p:ph idx="1"/>
          </p:nvPr>
        </p:nvSpPr>
        <p:spPr/>
        <p:txBody>
          <a:bodyPr/>
          <a:lstStyle/>
          <a:p>
            <a:r>
              <a:rPr lang="en-US" smtClean="0"/>
              <a:t>Students are asked a series of questions and courses are recommended based on answers</a:t>
            </a:r>
          </a:p>
          <a:p>
            <a:r>
              <a:rPr lang="en-US" smtClean="0"/>
              <a:t>The questions may be about the students perceptions of their abilities for a particular subject and their previous work as a student</a:t>
            </a:r>
          </a:p>
          <a:p>
            <a:r>
              <a:rPr lang="en-US" smtClean="0"/>
              <a:t>Students may choose to enroll in classes other than those recommended</a:t>
            </a:r>
          </a:p>
          <a:p>
            <a:r>
              <a:rPr lang="en-US" smtClean="0"/>
              <a:t>Colleges implementing guided self placement have not seen a significant change in success rates</a:t>
            </a:r>
          </a:p>
          <a:p>
            <a:r>
              <a:rPr lang="en-US" smtClean="0"/>
              <a:t>Currently Moorpark College uses guided self placement</a:t>
            </a:r>
          </a:p>
          <a:p>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12373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3" name="Content Placeholder 2"/>
          <p:cNvSpPr>
            <a:spLocks noGrp="1"/>
          </p:cNvSpPr>
          <p:nvPr>
            <p:ph idx="1"/>
          </p:nvPr>
        </p:nvSpPr>
        <p:spPr/>
        <p:txBody>
          <a:bodyPr/>
          <a:lstStyle/>
          <a:p>
            <a:r>
              <a:rPr lang="en-US" dirty="0" smtClean="0"/>
              <a:t>Are you a faculty member, classified staff, researcher or administrator?</a:t>
            </a:r>
          </a:p>
          <a:p>
            <a:r>
              <a:rPr lang="en-US" dirty="0" smtClean="0"/>
              <a:t>Do you know how your college places students into courses in English, mathematics and ESL?</a:t>
            </a:r>
          </a:p>
          <a:p>
            <a:r>
              <a:rPr lang="en-US" dirty="0" smtClean="0"/>
              <a:t>Do you think that students are being accurately placed at your college to support their success?</a:t>
            </a:r>
          </a:p>
          <a:p>
            <a:r>
              <a:rPr lang="en-US" dirty="0" smtClean="0"/>
              <a:t>Are there any specific questions you are hoping we will answer today?</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547388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Early Assessment Program (EAP)</a:t>
            </a:r>
            <a:endParaRPr lang="en-US" dirty="0"/>
          </a:p>
        </p:txBody>
      </p:sp>
      <p:sp>
        <p:nvSpPr>
          <p:cNvPr id="3" name="Content Placeholder 2"/>
          <p:cNvSpPr>
            <a:spLocks noGrp="1"/>
          </p:cNvSpPr>
          <p:nvPr>
            <p:ph idx="1"/>
          </p:nvPr>
        </p:nvSpPr>
        <p:spPr/>
        <p:txBody>
          <a:bodyPr>
            <a:normAutofit fontScale="92500"/>
          </a:bodyPr>
          <a:lstStyle/>
          <a:p>
            <a:r>
              <a:rPr lang="en-US" smtClean="0"/>
              <a:t>The Early Assessment Program is a CSU program that assess students readiness for college level English and math courses during their 11</a:t>
            </a:r>
            <a:r>
              <a:rPr lang="en-US" baseline="30000" smtClean="0"/>
              <a:t>th</a:t>
            </a:r>
            <a:r>
              <a:rPr lang="en-US" smtClean="0"/>
              <a:t> grade Smarter Balance Summative Assessments</a:t>
            </a:r>
          </a:p>
          <a:p>
            <a:r>
              <a:rPr lang="en-US" smtClean="0"/>
              <a:t>Students can be found to be Ready, Conditionally Ready, or Not Ready</a:t>
            </a:r>
          </a:p>
          <a:p>
            <a:r>
              <a:rPr lang="en-US" smtClean="0"/>
              <a:t>Students found Ready are allowed to enroll in college level courses without any additional assessments.</a:t>
            </a:r>
          </a:p>
          <a:p>
            <a:r>
              <a:rPr lang="en-US" smtClean="0"/>
              <a:t>Students found Conditionally Ready will be allowed to enroll if they complete one of the CSU options in the 12</a:t>
            </a:r>
            <a:r>
              <a:rPr lang="en-US" baseline="30000" smtClean="0"/>
              <a:t>th</a:t>
            </a:r>
            <a:r>
              <a:rPr lang="en-US" smtClean="0"/>
              <a:t> grade.</a:t>
            </a:r>
          </a:p>
          <a:p>
            <a:r>
              <a:rPr lang="en-US" smtClean="0"/>
              <a:t>CCCs are not required to participate in EAP, but if they do they are required to give the same options permitted by the CSU (CEC 99301 (c)(8))</a:t>
            </a:r>
          </a:p>
          <a:p>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727469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normAutofit/>
          </a:bodyPr>
          <a:lstStyle/>
          <a:p>
            <a:r>
              <a:rPr lang="en-US" sz="2800" smtClean="0">
                <a:hlinkClick r:id="rId2"/>
              </a:rPr>
              <a:t>Multiple Measures in Assessment: The Requirements and Challenges of Multiple Measures in the California Community Colleges</a:t>
            </a:r>
            <a:endParaRPr lang="en-US" sz="2800" smtClean="0"/>
          </a:p>
          <a:p>
            <a:r>
              <a:rPr lang="en-US" sz="2800" smtClean="0">
                <a:hlinkClick r:id="rId3"/>
              </a:rPr>
              <a:t>Multiple Measures Assessment Project</a:t>
            </a:r>
            <a:endParaRPr lang="en-US" sz="2800" smtClean="0"/>
          </a:p>
          <a:p>
            <a:r>
              <a:rPr lang="en-US" sz="2800" smtClean="0">
                <a:hlinkClick r:id="rId4"/>
              </a:rPr>
              <a:t>Early Assessment Program</a:t>
            </a:r>
            <a:endParaRPr lang="en-US" sz="2800"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956596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 for Coming</a:t>
            </a:r>
            <a:endParaRPr lang="en-US" dirty="0"/>
          </a:p>
        </p:txBody>
      </p:sp>
      <p:sp>
        <p:nvSpPr>
          <p:cNvPr id="3" name="Content Placeholder 2"/>
          <p:cNvSpPr>
            <a:spLocks noGrp="1"/>
          </p:cNvSpPr>
          <p:nvPr>
            <p:ph idx="1"/>
          </p:nvPr>
        </p:nvSpPr>
        <p:spPr/>
        <p:txBody>
          <a:bodyPr/>
          <a:lstStyle/>
          <a:p>
            <a:r>
              <a:rPr lang="en-US" sz="2800" dirty="0" smtClean="0"/>
              <a:t>Do you have any questions?</a:t>
            </a:r>
          </a:p>
          <a:p>
            <a:endParaRPr lang="en-US" sz="2800" dirty="0" smtClean="0"/>
          </a:p>
          <a:p>
            <a:r>
              <a:rPr lang="en-US" sz="2800" dirty="0" smtClean="0"/>
              <a:t>Craig </a:t>
            </a:r>
            <a:r>
              <a:rPr lang="en-US" sz="2800" dirty="0" err="1" smtClean="0"/>
              <a:t>Rutan</a:t>
            </a:r>
            <a:r>
              <a:rPr lang="en-US" sz="2800" dirty="0" smtClean="0"/>
              <a:t> </a:t>
            </a:r>
            <a:r>
              <a:rPr lang="mr-IN" sz="2800" dirty="0" smtClean="0"/>
              <a:t>–</a:t>
            </a:r>
            <a:r>
              <a:rPr lang="en-US" sz="2800" dirty="0" smtClean="0"/>
              <a:t> </a:t>
            </a:r>
            <a:r>
              <a:rPr lang="en-US" sz="2800" dirty="0" smtClean="0">
                <a:hlinkClick r:id="rId2"/>
              </a:rPr>
              <a:t>rutan_craig@sccollege.edu</a:t>
            </a:r>
            <a:endParaRPr lang="en-US" sz="2800" dirty="0" smtClean="0"/>
          </a:p>
          <a:p>
            <a:endParaRPr lang="en-US" sz="2800" dirty="0" smtClean="0"/>
          </a:p>
          <a:p>
            <a:r>
              <a:rPr lang="en-US" sz="2800" dirty="0" smtClean="0"/>
              <a:t>Andrew </a:t>
            </a:r>
            <a:r>
              <a:rPr lang="en-US" sz="2800" dirty="0" err="1" smtClean="0"/>
              <a:t>LaManque</a:t>
            </a:r>
            <a:r>
              <a:rPr lang="en-US" sz="2800" dirty="0" smtClean="0"/>
              <a:t> </a:t>
            </a:r>
            <a:r>
              <a:rPr lang="mr-IN" sz="2800" dirty="0" smtClean="0"/>
              <a:t>–</a:t>
            </a:r>
            <a:r>
              <a:rPr lang="en-US" sz="2800" dirty="0" smtClean="0"/>
              <a:t> </a:t>
            </a:r>
            <a:r>
              <a:rPr lang="en-US" sz="2800" dirty="0" smtClean="0">
                <a:hlinkClick r:id="rId3"/>
              </a:rPr>
              <a:t>lamanqueandrew@fhda.edu</a:t>
            </a:r>
            <a:endParaRPr lang="en-US" sz="2800" dirty="0" smtClean="0"/>
          </a:p>
          <a:p>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999576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a:lstStyle/>
          <a:p>
            <a:r>
              <a:rPr lang="en-US" dirty="0" smtClean="0"/>
              <a:t>Assessment Tests</a:t>
            </a:r>
          </a:p>
          <a:p>
            <a:r>
              <a:rPr lang="en-US" dirty="0" smtClean="0"/>
              <a:t>Recent History</a:t>
            </a:r>
          </a:p>
          <a:p>
            <a:r>
              <a:rPr lang="en-US" dirty="0" smtClean="0"/>
              <a:t>Multiple Measures</a:t>
            </a:r>
          </a:p>
          <a:p>
            <a:r>
              <a:rPr lang="en-US" dirty="0" smtClean="0"/>
              <a:t>Use of High School Transcript Data</a:t>
            </a:r>
          </a:p>
          <a:p>
            <a:r>
              <a:rPr lang="en-US" dirty="0" smtClean="0"/>
              <a:t>Multiple Measures Assessment Project (MMAP)</a:t>
            </a:r>
          </a:p>
          <a:p>
            <a:r>
              <a:rPr lang="en-US" dirty="0" smtClean="0"/>
              <a:t>Guided Self Placement</a:t>
            </a:r>
          </a:p>
          <a:p>
            <a:r>
              <a:rPr lang="en-US" dirty="0" smtClean="0"/>
              <a:t>Early Assessment Program (EAP)</a:t>
            </a:r>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7596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Placement of Students</a:t>
            </a:r>
            <a:endParaRPr lang="en-US" dirty="0"/>
          </a:p>
        </p:txBody>
      </p:sp>
      <p:sp>
        <p:nvSpPr>
          <p:cNvPr id="3" name="Content Placeholder 2"/>
          <p:cNvSpPr>
            <a:spLocks noGrp="1"/>
          </p:cNvSpPr>
          <p:nvPr>
            <p:ph idx="1"/>
          </p:nvPr>
        </p:nvSpPr>
        <p:spPr/>
        <p:txBody>
          <a:bodyPr/>
          <a:lstStyle/>
          <a:p>
            <a:r>
              <a:rPr lang="en-US" dirty="0" smtClean="0"/>
              <a:t>The majority of students going through the matriculation process will be assessed for placement into courses in English, English as a Second Language (ESL), mathematics, and reading</a:t>
            </a:r>
          </a:p>
          <a:p>
            <a:endParaRPr lang="en-US" dirty="0" smtClean="0"/>
          </a:p>
          <a:p>
            <a:r>
              <a:rPr lang="en-US" dirty="0" smtClean="0"/>
              <a:t>Historically, colleges have used placement tests and established cut scores to assess students skills and place them into courses.</a:t>
            </a:r>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308167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Recommendations of the Student Success Task </a:t>
            </a:r>
            <a:r>
              <a:rPr lang="en-US" dirty="0" smtClean="0"/>
              <a:t>Force 2012</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Recommendation 2.1 </a:t>
            </a:r>
          </a:p>
          <a:p>
            <a:r>
              <a:rPr lang="en-US" dirty="0"/>
              <a:t>Community colleges will develop and implement a common centralized assessment for English reading and writing, mathematics, and ESL that can provide diagnostic information to inform curriculum development and student placement and that, over time, will be aligned with the K-12 Common Core </a:t>
            </a:r>
            <a:r>
              <a:rPr lang="en-US" dirty="0" smtClean="0"/>
              <a:t>State </a:t>
            </a:r>
            <a:r>
              <a:rPr lang="en-US" dirty="0"/>
              <a:t>Standards (CCSS) and assessments. </a:t>
            </a:r>
            <a:endParaRPr lang="en-US" dirty="0" smtClean="0"/>
          </a:p>
          <a:p>
            <a:pPr lvl="1"/>
            <a:r>
              <a:rPr lang="en-US" dirty="0"/>
              <a:t>The centralized assessment must be diagnostic to ensure placement into appropriate coursework and to inform local academic senates as they design appropriate curriculum. It should also include an assessment of “college knowledge” and the extent to which a student understands and exhibits key academic behaviors and habits of mind necessary for success in college. This more robust assessment, coupled with multiple measures, would be used to determine students’ needs for additional support and to enable colleges to more effectively place students in appropriate courses and target interventions and services. </a:t>
            </a:r>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76349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 743, Block. California Community Colleges: common assessment system. </a:t>
            </a:r>
          </a:p>
        </p:txBody>
      </p:sp>
      <p:sp>
        <p:nvSpPr>
          <p:cNvPr id="3" name="Content Placeholder 2"/>
          <p:cNvSpPr>
            <a:spLocks noGrp="1"/>
          </p:cNvSpPr>
          <p:nvPr>
            <p:ph idx="1"/>
          </p:nvPr>
        </p:nvSpPr>
        <p:spPr/>
        <p:txBody>
          <a:bodyPr>
            <a:normAutofit fontScale="85000" lnSpcReduction="20000"/>
          </a:bodyPr>
          <a:lstStyle/>
          <a:p>
            <a:r>
              <a:rPr lang="en-US" dirty="0"/>
              <a:t>(1) Selection of an existing commercially available and centrally delivered system of student assessment that provides a single common assessment instrument for use by community colleges in the curriculum areas of English, mathematics, and English as a second language.</a:t>
            </a:r>
          </a:p>
          <a:p>
            <a:r>
              <a:rPr lang="en-US" dirty="0"/>
              <a:t>(2) Creation of a secure, centrally housed assessment test data warehouse that shall collect all of the following:</a:t>
            </a:r>
          </a:p>
          <a:p>
            <a:pPr lvl="1"/>
            <a:r>
              <a:rPr lang="en-US" dirty="0"/>
              <a:t>(A) All available assessment scores generated by assessed students at all community colleges.</a:t>
            </a:r>
          </a:p>
          <a:p>
            <a:pPr lvl="1"/>
            <a:r>
              <a:rPr lang="en-US" dirty="0"/>
              <a:t>(B) All available K–12 assessment data for students at all community colleges. The use of this data shall be limited to placing and advising community college students to enhance their success with and completion of their postsecondary education objectives.</a:t>
            </a:r>
          </a:p>
          <a:p>
            <a:pPr lvl="1"/>
            <a:r>
              <a:rPr lang="en-US" dirty="0"/>
              <a:t>(C) Other data or student transcript information that is used for the purpose of student placement.</a:t>
            </a:r>
          </a:p>
          <a:p>
            <a:r>
              <a:rPr lang="en-US" dirty="0"/>
              <a:t>(3) Creation of an Internet Web portal that can be accessed by community college personnel and students and that provides all of the following:</a:t>
            </a:r>
          </a:p>
          <a:p>
            <a:endParaRPr lang="en-US" dirty="0"/>
          </a:p>
        </p:txBody>
      </p:sp>
      <p:sp>
        <p:nvSpPr>
          <p:cNvPr id="5" name="Footer Placeholder 4"/>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30611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Assessment Initiative (CAI) Platform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2994" y="2249488"/>
            <a:ext cx="5864609" cy="4270890"/>
          </a:xfrm>
        </p:spPr>
      </p:pic>
      <p:sp>
        <p:nvSpPr>
          <p:cNvPr id="5" name="TextBox 4"/>
          <p:cNvSpPr txBox="1"/>
          <p:nvPr/>
        </p:nvSpPr>
        <p:spPr>
          <a:xfrm>
            <a:off x="381000" y="6477004"/>
            <a:ext cx="8458200" cy="246221"/>
          </a:xfrm>
          <a:prstGeom prst="rect">
            <a:avLst/>
          </a:prstGeom>
          <a:noFill/>
        </p:spPr>
        <p:txBody>
          <a:bodyPr wrap="square" rtlCol="0">
            <a:spAutoFit/>
          </a:bodyPr>
          <a:lstStyle/>
          <a:p>
            <a:r>
              <a:rPr lang="en-US" sz="1000" dirty="0">
                <a:hlinkClick r:id="rId3"/>
              </a:rPr>
              <a:t>http://</a:t>
            </a:r>
            <a:r>
              <a:rPr lang="en-US" sz="1000" dirty="0" smtClean="0">
                <a:hlinkClick r:id="rId3"/>
              </a:rPr>
              <a:t>cccassess.org/documents/all-documents/professional-development/documents-and-resources</a:t>
            </a:r>
            <a:r>
              <a:rPr lang="en-US" sz="1000" dirty="0" smtClean="0"/>
              <a:t> </a:t>
            </a:r>
            <a:endParaRPr lang="en-US" sz="1000" dirty="0"/>
          </a:p>
        </p:txBody>
      </p:sp>
      <p:sp>
        <p:nvSpPr>
          <p:cNvPr id="3" name="Slide Number Placeholder 2"/>
          <p:cNvSpPr>
            <a:spLocks noGrp="1"/>
          </p:cNvSpPr>
          <p:nvPr>
            <p:ph type="sldNum" sz="quarter" idx="4294967295"/>
          </p:nvPr>
        </p:nvSpPr>
        <p:spPr>
          <a:xfrm>
            <a:off x="8174736" y="2272"/>
            <a:ext cx="762000" cy="365760"/>
          </a:xfrm>
          <a:prstGeom prst="rect">
            <a:avLst/>
          </a:prstGeom>
        </p:spPr>
        <p:txBody>
          <a:bodyPr/>
          <a:lstStyle/>
          <a:p>
            <a:fld id="{16DE6CFB-9F93-4E8D-ABB5-0A7F938D4357}" type="slidenum">
              <a:rPr lang="en-US" smtClean="0"/>
              <a:t>7</a:t>
            </a:fld>
            <a:endParaRPr lang="en-US"/>
          </a:p>
        </p:txBody>
      </p:sp>
      <p:sp>
        <p:nvSpPr>
          <p:cNvPr id="7" name="7-Point Star 6"/>
          <p:cNvSpPr/>
          <p:nvPr/>
        </p:nvSpPr>
        <p:spPr>
          <a:xfrm rot="525791">
            <a:off x="6500613" y="2846087"/>
            <a:ext cx="2590800" cy="3129656"/>
          </a:xfrm>
          <a:prstGeom prst="star7">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00" i="1" dirty="0" smtClean="0"/>
          </a:p>
          <a:p>
            <a:pPr algn="ctr"/>
            <a:r>
              <a:rPr lang="en-US" sz="1600" i="1" dirty="0" smtClean="0"/>
              <a:t>Students will be able to </a:t>
            </a:r>
            <a:r>
              <a:rPr lang="en-US" sz="1600" i="1" dirty="0" smtClean="0">
                <a:effectLst>
                  <a:outerShdw blurRad="38100" dist="38100" dir="2700000" algn="tl">
                    <a:srgbClr val="000000">
                      <a:alpha val="43137"/>
                    </a:srgbClr>
                  </a:outerShdw>
                </a:effectLst>
              </a:rPr>
              <a:t>transition </a:t>
            </a:r>
            <a:r>
              <a:rPr lang="en-US" sz="1600" i="1" dirty="0">
                <a:effectLst>
                  <a:outerShdw blurRad="38100" dist="38100" dir="2700000" algn="tl">
                    <a:srgbClr val="000000">
                      <a:alpha val="43137"/>
                    </a:srgbClr>
                  </a:outerShdw>
                </a:effectLst>
              </a:rPr>
              <a:t>seamlessly </a:t>
            </a:r>
            <a:r>
              <a:rPr lang="en-US" sz="1600" i="1" dirty="0"/>
              <a:t>between California Community Colleges</a:t>
            </a:r>
          </a:p>
        </p:txBody>
      </p:sp>
      <p:sp>
        <p:nvSpPr>
          <p:cNvPr id="6" name="TextBox 5"/>
          <p:cNvSpPr txBox="1"/>
          <p:nvPr/>
        </p:nvSpPr>
        <p:spPr>
          <a:xfrm>
            <a:off x="674076" y="1524001"/>
            <a:ext cx="4687278" cy="646331"/>
          </a:xfrm>
          <a:prstGeom prst="rect">
            <a:avLst/>
          </a:prstGeom>
          <a:noFill/>
        </p:spPr>
        <p:txBody>
          <a:bodyPr wrap="square" rtlCol="0">
            <a:spAutoFit/>
          </a:bodyPr>
          <a:lstStyle/>
          <a:p>
            <a:r>
              <a:rPr lang="en-US" dirty="0" smtClean="0"/>
              <a:t>Approximately $20,000,000 spent to-date on developing a new system for all CCs.</a:t>
            </a:r>
            <a:endParaRPr lang="en-US" dirty="0"/>
          </a:p>
        </p:txBody>
      </p:sp>
      <p:sp>
        <p:nvSpPr>
          <p:cNvPr id="9" name="Footer Placeholder 8"/>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145321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05800" cy="1143000"/>
          </a:xfrm>
        </p:spPr>
        <p:txBody>
          <a:bodyPr>
            <a:normAutofit/>
          </a:bodyPr>
          <a:lstStyle/>
          <a:p>
            <a:pPr algn="ctr"/>
            <a:r>
              <a:rPr lang="en-US" sz="4600" dirty="0" smtClean="0"/>
              <a:t>CAI Metrics 2015</a:t>
            </a:r>
            <a:endParaRPr lang="en-US" sz="4600" dirty="0"/>
          </a:p>
        </p:txBody>
      </p:sp>
      <p:sp>
        <p:nvSpPr>
          <p:cNvPr id="5" name="Slide Number Placeholder 4"/>
          <p:cNvSpPr>
            <a:spLocks noGrp="1"/>
          </p:cNvSpPr>
          <p:nvPr>
            <p:ph type="sldNum" sz="quarter" idx="11"/>
          </p:nvPr>
        </p:nvSpPr>
        <p:spPr/>
        <p:txBody>
          <a:bodyPr/>
          <a:lstStyle/>
          <a:p>
            <a:fld id="{CA8C28C9-49BD-154E-81F1-36BC551BC087}" type="slidenum">
              <a:rPr lang="en-US" b="1" smtClean="0"/>
              <a:t>8</a:t>
            </a:fld>
            <a:endParaRPr lang="en-US" b="1" dirty="0"/>
          </a:p>
        </p:txBody>
      </p:sp>
      <p:sp>
        <p:nvSpPr>
          <p:cNvPr id="6" name="Content Placeholder 5"/>
          <p:cNvSpPr>
            <a:spLocks noGrp="1"/>
          </p:cNvSpPr>
          <p:nvPr>
            <p:ph sz="quarter" idx="1"/>
          </p:nvPr>
        </p:nvSpPr>
        <p:spPr>
          <a:xfrm>
            <a:off x="257908" y="1070706"/>
            <a:ext cx="8464061" cy="5197231"/>
          </a:xfrm>
        </p:spPr>
        <p:txBody>
          <a:bodyPr>
            <a:normAutofit fontScale="85000" lnSpcReduction="20000"/>
          </a:bodyPr>
          <a:lstStyle/>
          <a:p>
            <a:pPr marL="457200" indent="-457200">
              <a:buFont typeface="Arial" panose="020B0604020202020204" pitchFamily="34" charset="0"/>
              <a:buChar char="•"/>
            </a:pPr>
            <a:r>
              <a:rPr lang="en-US" sz="3200" dirty="0" smtClean="0"/>
              <a:t>Increase </a:t>
            </a:r>
            <a:r>
              <a:rPr lang="en-US" sz="3200" dirty="0"/>
              <a:t>the number of colleges each year that utilize the common assessment </a:t>
            </a:r>
            <a:r>
              <a:rPr lang="en-US" sz="3200" dirty="0" smtClean="0"/>
              <a:t>system</a:t>
            </a:r>
          </a:p>
          <a:p>
            <a:pPr marL="457200" indent="-457200">
              <a:buFont typeface="Arial" panose="020B0604020202020204" pitchFamily="34" charset="0"/>
              <a:buChar char="•"/>
            </a:pPr>
            <a:r>
              <a:rPr lang="en-US" sz="3200" dirty="0" smtClean="0"/>
              <a:t>Reduce </a:t>
            </a:r>
            <a:r>
              <a:rPr lang="en-US" sz="3200" dirty="0"/>
              <a:t>the cost of assessment-related activities at the district/college </a:t>
            </a:r>
            <a:r>
              <a:rPr lang="en-US" sz="3200" dirty="0" smtClean="0"/>
              <a:t>level</a:t>
            </a:r>
          </a:p>
          <a:p>
            <a:pPr marL="457200" indent="-457200">
              <a:buFont typeface="Arial" panose="020B0604020202020204" pitchFamily="34" charset="0"/>
              <a:buChar char="•"/>
            </a:pPr>
            <a:r>
              <a:rPr lang="en-US" sz="3200" dirty="0" smtClean="0"/>
              <a:t>Increase </a:t>
            </a:r>
            <a:r>
              <a:rPr lang="en-US" sz="3200" dirty="0"/>
              <a:t>the effectiveness and efficiencies of placement processes </a:t>
            </a:r>
            <a:r>
              <a:rPr lang="en-US" sz="3200" dirty="0" smtClean="0"/>
              <a:t>statewide</a:t>
            </a:r>
          </a:p>
          <a:p>
            <a:pPr marL="457200" indent="-457200"/>
            <a:r>
              <a:rPr lang="en-US" sz="3200" dirty="0"/>
              <a:t>Reduce the proportion of students each year that are being placed in basic skills courses </a:t>
            </a:r>
          </a:p>
          <a:p>
            <a:pPr marL="457200" indent="-457200"/>
            <a:r>
              <a:rPr lang="en-US" sz="3200" dirty="0"/>
              <a:t>Decrease the number of students each year who are retested </a:t>
            </a:r>
          </a:p>
          <a:p>
            <a:pPr marL="457200" indent="-457200"/>
            <a:r>
              <a:rPr lang="en-US" sz="3200" dirty="0">
                <a:solidFill>
                  <a:srgbClr val="FF0000"/>
                </a:solidFill>
              </a:rPr>
              <a:t>Increase the number of colleges that demonstrate efficient and effective applications of multiple measures </a:t>
            </a:r>
          </a:p>
          <a:p>
            <a:pPr marL="457200" indent="-457200">
              <a:buFont typeface="Arial" panose="020B0604020202020204" pitchFamily="34" charset="0"/>
              <a:buChar char="•"/>
            </a:pPr>
            <a:endParaRPr lang="en-US" sz="3200" dirty="0" smtClean="0"/>
          </a:p>
        </p:txBody>
      </p:sp>
      <p:sp>
        <p:nvSpPr>
          <p:cNvPr id="4" name="Footer Placeholder 3"/>
          <p:cNvSpPr>
            <a:spLocks noGrp="1"/>
          </p:cNvSpPr>
          <p:nvPr>
            <p:ph type="ftr" sz="quarter" idx="11"/>
          </p:nvPr>
        </p:nvSpPr>
        <p:spPr/>
        <p:txBody>
          <a:bodyPr/>
          <a:lstStyle/>
          <a:p>
            <a:r>
              <a:rPr lang="en-US" smtClean="0"/>
              <a:t>2017 ASCCC Curriculum Institute</a:t>
            </a:r>
            <a:endParaRPr lang="en-US" dirty="0"/>
          </a:p>
        </p:txBody>
      </p:sp>
    </p:spTree>
    <p:extLst>
      <p:ext uri="{BB962C8B-B14F-4D97-AF65-F5344CB8AC3E}">
        <p14:creationId xmlns:p14="http://schemas.microsoft.com/office/powerpoint/2010/main" val="42549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CAI Baseline </a:t>
            </a:r>
            <a:r>
              <a:rPr lang="en-US" dirty="0" smtClean="0"/>
              <a:t>Measures </a:t>
            </a:r>
            <a:r>
              <a:rPr lang="en-US" sz="2200" dirty="0" smtClean="0"/>
              <a:t>(Tim </a:t>
            </a:r>
            <a:r>
              <a:rPr lang="en-US" sz="2200" dirty="0" smtClean="0"/>
              <a:t>Nguyen, April </a:t>
            </a:r>
            <a:r>
              <a:rPr lang="en-US" sz="2200" dirty="0" smtClean="0"/>
              <a:t>2017)</a:t>
            </a:r>
            <a:endParaRPr lang="en-US" sz="22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6201" y="1758963"/>
            <a:ext cx="7311602"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US" smtClean="0"/>
              <a:t>2017 ASCCC Curriculum Institute</a:t>
            </a:r>
            <a:endParaRPr lang="en-US" dirty="0"/>
          </a:p>
        </p:txBody>
      </p:sp>
      <p:sp>
        <p:nvSpPr>
          <p:cNvPr id="5" name="TextBox 4"/>
          <p:cNvSpPr txBox="1"/>
          <p:nvPr/>
        </p:nvSpPr>
        <p:spPr>
          <a:xfrm>
            <a:off x="976923" y="5525477"/>
            <a:ext cx="7158892" cy="923330"/>
          </a:xfrm>
          <a:prstGeom prst="rect">
            <a:avLst/>
          </a:prstGeom>
          <a:noFill/>
        </p:spPr>
        <p:txBody>
          <a:bodyPr wrap="square" rtlCol="0">
            <a:spAutoFit/>
          </a:bodyPr>
          <a:lstStyle/>
          <a:p>
            <a:r>
              <a:rPr lang="en-US" dirty="0" smtClean="0"/>
              <a:t>A higher proportion of African American and Latino students taking a placement exam place below Transfer Level math and English, compared to Asian and White students.</a:t>
            </a:r>
            <a:endParaRPr lang="en-US" dirty="0"/>
          </a:p>
        </p:txBody>
      </p:sp>
    </p:spTree>
    <p:extLst>
      <p:ext uri="{BB962C8B-B14F-4D97-AF65-F5344CB8AC3E}">
        <p14:creationId xmlns:p14="http://schemas.microsoft.com/office/powerpoint/2010/main" val="1252910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1371</TotalTime>
  <Words>1688</Words>
  <Application>Microsoft Office PowerPoint</Application>
  <PresentationFormat>Overhead</PresentationFormat>
  <Paragraphs>157</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ASCCC</vt:lpstr>
      <vt:lpstr>Assessment of Student Course Competency Readiness:  Ensuring proper placement of students</vt:lpstr>
      <vt:lpstr>Welcome</vt:lpstr>
      <vt:lpstr>Overview</vt:lpstr>
      <vt:lpstr>Placement of Students</vt:lpstr>
      <vt:lpstr>Recommendations of the Student Success Task Force 2012</vt:lpstr>
      <vt:lpstr>AB 743, Block. California Community Colleges: common assessment system. </vt:lpstr>
      <vt:lpstr>Common Assessment Initiative (CAI) Platform </vt:lpstr>
      <vt:lpstr>CAI Metrics 2015</vt:lpstr>
      <vt:lpstr>CAI Baseline Measures (Tim Nguyen, April 2017)</vt:lpstr>
      <vt:lpstr>Placement Tests</vt:lpstr>
      <vt:lpstr>Multiple Measures</vt:lpstr>
      <vt:lpstr>Other Means of Assessment</vt:lpstr>
      <vt:lpstr>Using Additional Measures with an Assessment Test</vt:lpstr>
      <vt:lpstr>High School Transcript Data</vt:lpstr>
      <vt:lpstr>Use of High School Data for CC Placement</vt:lpstr>
      <vt:lpstr>Multiple Measures Assessment Project (MMAP)</vt:lpstr>
      <vt:lpstr>MMAP (cont)</vt:lpstr>
      <vt:lpstr>MMAP vs. Multiple Measures</vt:lpstr>
      <vt:lpstr>Guided Self Placement</vt:lpstr>
      <vt:lpstr>Early Assessment Program (EAP)</vt:lpstr>
      <vt:lpstr>Resources</vt:lpstr>
      <vt:lpstr>Thank You for Coming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proper placement of students</dc:title>
  <dc:creator>Craig Rutan</dc:creator>
  <cp:lastModifiedBy>andrew</cp:lastModifiedBy>
  <cp:revision>36</cp:revision>
  <cp:lastPrinted>2017-07-07T00:05:33Z</cp:lastPrinted>
  <dcterms:created xsi:type="dcterms:W3CDTF">2017-06-28T01:42:19Z</dcterms:created>
  <dcterms:modified xsi:type="dcterms:W3CDTF">2017-07-09T03:09:29Z</dcterms:modified>
</cp:coreProperties>
</file>