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84" r:id="rId3"/>
    <p:sldId id="269" r:id="rId4"/>
    <p:sldId id="259" r:id="rId5"/>
    <p:sldId id="275" r:id="rId6"/>
    <p:sldId id="276" r:id="rId7"/>
    <p:sldId id="299" r:id="rId8"/>
    <p:sldId id="286" r:id="rId9"/>
    <p:sldId id="278" r:id="rId10"/>
    <p:sldId id="304" r:id="rId11"/>
    <p:sldId id="305" r:id="rId12"/>
    <p:sldId id="306" r:id="rId13"/>
    <p:sldId id="307" r:id="rId14"/>
    <p:sldId id="308" r:id="rId15"/>
    <p:sldId id="280" r:id="rId16"/>
    <p:sldId id="301" r:id="rId17"/>
    <p:sldId id="302" r:id="rId18"/>
    <p:sldId id="303" r:id="rId19"/>
    <p:sldId id="279" r:id="rId20"/>
    <p:sldId id="294" r:id="rId21"/>
    <p:sldId id="293" r:id="rId22"/>
    <p:sldId id="291" r:id="rId23"/>
    <p:sldId id="297" r:id="rId24"/>
    <p:sldId id="309" r:id="rId25"/>
    <p:sldId id="290" r:id="rId26"/>
    <p:sldId id="295" r:id="rId27"/>
    <p:sldId id="292" r:id="rId28"/>
    <p:sldId id="296" r:id="rId29"/>
    <p:sldId id="298" r:id="rId30"/>
    <p:sldId id="300" r:id="rId31"/>
    <p:sldId id="258" r:id="rId32"/>
    <p:sldId id="264" r:id="rId3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676" autoAdjust="0"/>
  </p:normalViewPr>
  <p:slideViewPr>
    <p:cSldViewPr>
      <p:cViewPr varScale="1">
        <p:scale>
          <a:sx n="40" d="100"/>
          <a:sy n="40" d="100"/>
        </p:scale>
        <p:origin x="1026" y="5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Closed the Loop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2011</c:v>
                </c:pt>
                <c:pt idx="1">
                  <c:v>Spring 2012</c:v>
                </c:pt>
                <c:pt idx="2">
                  <c:v>Spring 2013</c:v>
                </c:pt>
              </c:strCache>
            </c:strRef>
          </c:cat>
          <c:val>
            <c:numRef>
              <c:f>Sheet1!$B$2:$B$4</c:f>
              <c:numCache>
                <c:formatCode>0%</c:formatCode>
                <c:ptCount val="3"/>
                <c:pt idx="0">
                  <c:v>0.12</c:v>
                </c:pt>
                <c:pt idx="1">
                  <c:v>0.2</c:v>
                </c:pt>
                <c:pt idx="2">
                  <c:v>0.32</c:v>
                </c:pt>
              </c:numCache>
            </c:numRef>
          </c:val>
          <c:smooth val="0"/>
          <c:extLst>
            <c:ext xmlns:c16="http://schemas.microsoft.com/office/drawing/2014/chart" uri="{C3380CC4-5D6E-409C-BE32-E72D297353CC}">
              <c16:uniqueId val="{00000000-009A-44B4-AAF9-223925563C84}"/>
            </c:ext>
          </c:extLst>
        </c:ser>
        <c:ser>
          <c:idx val="1"/>
          <c:order val="1"/>
          <c:tx>
            <c:strRef>
              <c:f>Sheet1!$C$1</c:f>
              <c:strCache>
                <c:ptCount val="1"/>
                <c:pt idx="0">
                  <c:v>SLO Comm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2011</c:v>
                </c:pt>
                <c:pt idx="1">
                  <c:v>Spring 2012</c:v>
                </c:pt>
                <c:pt idx="2">
                  <c:v>Spring 2013</c:v>
                </c:pt>
              </c:strCache>
            </c:strRef>
          </c:cat>
          <c:val>
            <c:numRef>
              <c:f>Sheet1!$C$2:$C$4</c:f>
              <c:numCache>
                <c:formatCode>0%</c:formatCode>
                <c:ptCount val="3"/>
                <c:pt idx="0">
                  <c:v>0.75</c:v>
                </c:pt>
                <c:pt idx="1">
                  <c:v>0.56000000000000005</c:v>
                </c:pt>
                <c:pt idx="2">
                  <c:v>0.2</c:v>
                </c:pt>
              </c:numCache>
            </c:numRef>
          </c:val>
          <c:smooth val="0"/>
          <c:extLst>
            <c:ext xmlns:c16="http://schemas.microsoft.com/office/drawing/2014/chart" uri="{C3380CC4-5D6E-409C-BE32-E72D297353CC}">
              <c16:uniqueId val="{00000001-009A-44B4-AAF9-223925563C84}"/>
            </c:ext>
          </c:extLst>
        </c:ser>
        <c:ser>
          <c:idx val="2"/>
          <c:order val="2"/>
          <c:tx>
            <c:strRef>
              <c:f>Sheet1!$D$1</c:f>
              <c:strCache>
                <c:ptCount val="1"/>
                <c:pt idx="0">
                  <c:v>Chairs' Perceptions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2011</c:v>
                </c:pt>
                <c:pt idx="1">
                  <c:v>Spring 2012</c:v>
                </c:pt>
                <c:pt idx="2">
                  <c:v>Spring 2013</c:v>
                </c:pt>
              </c:strCache>
            </c:strRef>
          </c:cat>
          <c:val>
            <c:numRef>
              <c:f>Sheet1!$D$2:$D$4</c:f>
              <c:numCache>
                <c:formatCode>0%</c:formatCode>
                <c:ptCount val="3"/>
                <c:pt idx="1">
                  <c:v>0.9</c:v>
                </c:pt>
                <c:pt idx="2">
                  <c:v>0.08</c:v>
                </c:pt>
              </c:numCache>
            </c:numRef>
          </c:val>
          <c:smooth val="0"/>
          <c:extLst>
            <c:ext xmlns:c16="http://schemas.microsoft.com/office/drawing/2014/chart" uri="{C3380CC4-5D6E-409C-BE32-E72D297353CC}">
              <c16:uniqueId val="{00000000-2AF0-43FA-B9DA-E1E475AD7D6E}"/>
            </c:ext>
          </c:extLst>
        </c:ser>
        <c:dLbls>
          <c:showLegendKey val="0"/>
          <c:showVal val="1"/>
          <c:showCatName val="0"/>
          <c:showSerName val="0"/>
          <c:showPercent val="0"/>
          <c:showBubbleSize val="0"/>
        </c:dLbls>
        <c:marker val="1"/>
        <c:smooth val="0"/>
        <c:axId val="6545936"/>
        <c:axId val="171175440"/>
      </c:lineChart>
      <c:catAx>
        <c:axId val="654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175440"/>
        <c:crosses val="autoZero"/>
        <c:auto val="1"/>
        <c:lblAlgn val="ctr"/>
        <c:lblOffset val="100"/>
        <c:noMultiLvlLbl val="0"/>
      </c:catAx>
      <c:valAx>
        <c:axId val="171175440"/>
        <c:scaling>
          <c:orientation val="minMax"/>
          <c:max val="1"/>
        </c:scaling>
        <c:delete val="1"/>
        <c:axPos val="l"/>
        <c:numFmt formatCode="0%" sourceLinked="1"/>
        <c:majorTickMark val="none"/>
        <c:minorTickMark val="none"/>
        <c:tickLblPos val="nextTo"/>
        <c:crossAx val="6545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Before</a:t>
            </a:r>
            <a:r>
              <a:rPr lang="en-US" baseline="0" dirty="0"/>
              <a:t> Training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Before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Department Proficiency</c:v>
                </c:pt>
                <c:pt idx="1">
                  <c:v>Work to be done</c:v>
                </c:pt>
                <c:pt idx="2">
                  <c:v>Time on Task</c:v>
                </c:pt>
              </c:strCache>
            </c:strRef>
          </c:cat>
          <c:val>
            <c:numRef>
              <c:f>Sheet1!$B$2:$B$4</c:f>
              <c:numCache>
                <c:formatCode>0%</c:formatCode>
                <c:ptCount val="3"/>
                <c:pt idx="0">
                  <c:v>0.28000000000000003</c:v>
                </c:pt>
                <c:pt idx="1">
                  <c:v>0.6</c:v>
                </c:pt>
                <c:pt idx="2">
                  <c:v>0.7</c:v>
                </c:pt>
              </c:numCache>
            </c:numRef>
          </c:val>
          <c:extLst>
            <c:ext xmlns:c16="http://schemas.microsoft.com/office/drawing/2014/chart" uri="{C3380CC4-5D6E-409C-BE32-E72D297353CC}">
              <c16:uniqueId val="{00000000-BD2C-4A9B-B31F-4530E453108A}"/>
            </c:ext>
          </c:extLst>
        </c:ser>
        <c:dLbls>
          <c:showLegendKey val="0"/>
          <c:showVal val="1"/>
          <c:showCatName val="0"/>
          <c:showSerName val="0"/>
          <c:showPercent val="0"/>
          <c:showBubbleSize val="0"/>
        </c:dLbls>
        <c:gapWidth val="150"/>
        <c:overlap val="-25"/>
        <c:axId val="173123448"/>
        <c:axId val="173896472"/>
      </c:barChart>
      <c:catAx>
        <c:axId val="173123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896472"/>
        <c:crosses val="autoZero"/>
        <c:auto val="1"/>
        <c:lblAlgn val="ctr"/>
        <c:lblOffset val="100"/>
        <c:noMultiLvlLbl val="0"/>
      </c:catAx>
      <c:valAx>
        <c:axId val="173896472"/>
        <c:scaling>
          <c:orientation val="minMax"/>
          <c:max val="1"/>
        </c:scaling>
        <c:delete val="1"/>
        <c:axPos val="b"/>
        <c:numFmt formatCode="0%" sourceLinked="1"/>
        <c:majorTickMark val="none"/>
        <c:minorTickMark val="none"/>
        <c:tickLblPos val="nextTo"/>
        <c:crossAx val="1731234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Before</a:t>
            </a:r>
            <a:r>
              <a:rPr lang="en-US" baseline="0" dirty="0"/>
              <a:t> Training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Before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Department Proficiency</c:v>
                </c:pt>
                <c:pt idx="1">
                  <c:v>Work to be done</c:v>
                </c:pt>
                <c:pt idx="2">
                  <c:v>Time on Task</c:v>
                </c:pt>
              </c:strCache>
            </c:strRef>
          </c:cat>
          <c:val>
            <c:numRef>
              <c:f>Sheet1!$B$2:$B$4</c:f>
              <c:numCache>
                <c:formatCode>0%</c:formatCode>
                <c:ptCount val="3"/>
                <c:pt idx="0">
                  <c:v>0.28000000000000003</c:v>
                </c:pt>
                <c:pt idx="1">
                  <c:v>0.6</c:v>
                </c:pt>
                <c:pt idx="2">
                  <c:v>0.7</c:v>
                </c:pt>
              </c:numCache>
            </c:numRef>
          </c:val>
          <c:extLst>
            <c:ext xmlns:c16="http://schemas.microsoft.com/office/drawing/2014/chart" uri="{C3380CC4-5D6E-409C-BE32-E72D297353CC}">
              <c16:uniqueId val="{00000000-BD2C-4A9B-B31F-4530E453108A}"/>
            </c:ext>
          </c:extLst>
        </c:ser>
        <c:ser>
          <c:idx val="1"/>
          <c:order val="1"/>
          <c:tx>
            <c:strRef>
              <c:f>Sheet1!$C$1</c:f>
              <c:strCache>
                <c:ptCount val="1"/>
                <c:pt idx="0">
                  <c:v>After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Department Proficiency</c:v>
                </c:pt>
                <c:pt idx="1">
                  <c:v>Work to be done</c:v>
                </c:pt>
                <c:pt idx="2">
                  <c:v>Time on Task</c:v>
                </c:pt>
              </c:strCache>
            </c:strRef>
          </c:cat>
          <c:val>
            <c:numRef>
              <c:f>Sheet1!$C$2:$C$4</c:f>
              <c:numCache>
                <c:formatCode>0%</c:formatCode>
                <c:ptCount val="3"/>
                <c:pt idx="0">
                  <c:v>0.93</c:v>
                </c:pt>
                <c:pt idx="1">
                  <c:v>0.9</c:v>
                </c:pt>
                <c:pt idx="2">
                  <c:v>0.68</c:v>
                </c:pt>
              </c:numCache>
            </c:numRef>
          </c:val>
          <c:extLst>
            <c:ext xmlns:c16="http://schemas.microsoft.com/office/drawing/2014/chart" uri="{C3380CC4-5D6E-409C-BE32-E72D297353CC}">
              <c16:uniqueId val="{00000000-FFDD-4101-AED0-F0601E9BECCC}"/>
            </c:ext>
          </c:extLst>
        </c:ser>
        <c:dLbls>
          <c:showLegendKey val="0"/>
          <c:showVal val="1"/>
          <c:showCatName val="0"/>
          <c:showSerName val="0"/>
          <c:showPercent val="0"/>
          <c:showBubbleSize val="0"/>
        </c:dLbls>
        <c:gapWidth val="150"/>
        <c:overlap val="-25"/>
        <c:axId val="230144016"/>
        <c:axId val="230144408"/>
      </c:barChart>
      <c:catAx>
        <c:axId val="230144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0144408"/>
        <c:crosses val="autoZero"/>
        <c:auto val="1"/>
        <c:lblAlgn val="ctr"/>
        <c:lblOffset val="100"/>
        <c:noMultiLvlLbl val="0"/>
      </c:catAx>
      <c:valAx>
        <c:axId val="230144408"/>
        <c:scaling>
          <c:orientation val="minMax"/>
          <c:max val="1"/>
        </c:scaling>
        <c:delete val="1"/>
        <c:axPos val="b"/>
        <c:numFmt formatCode="0%" sourceLinked="1"/>
        <c:majorTickMark val="none"/>
        <c:minorTickMark val="none"/>
        <c:tickLblPos val="nextTo"/>
        <c:crossAx val="2301440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t>Facilitators Each Term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Facilitators Each Term</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Spring 2014</c:v>
                </c:pt>
                <c:pt idx="1">
                  <c:v>Fall 2014</c:v>
                </c:pt>
                <c:pt idx="2">
                  <c:v>Spring 2015</c:v>
                </c:pt>
                <c:pt idx="3">
                  <c:v>Fall 2015</c:v>
                </c:pt>
                <c:pt idx="4">
                  <c:v>Spring 2016</c:v>
                </c:pt>
                <c:pt idx="5">
                  <c:v>Fall 2016</c:v>
                </c:pt>
              </c:strCache>
            </c:strRef>
          </c:cat>
          <c:val>
            <c:numRef>
              <c:f>Sheet1!$B$2:$B$7</c:f>
              <c:numCache>
                <c:formatCode>General</c:formatCode>
                <c:ptCount val="6"/>
                <c:pt idx="0">
                  <c:v>55</c:v>
                </c:pt>
                <c:pt idx="1">
                  <c:v>38</c:v>
                </c:pt>
                <c:pt idx="2">
                  <c:v>38</c:v>
                </c:pt>
                <c:pt idx="3">
                  <c:v>35</c:v>
                </c:pt>
                <c:pt idx="4">
                  <c:v>35</c:v>
                </c:pt>
                <c:pt idx="5">
                  <c:v>42</c:v>
                </c:pt>
              </c:numCache>
            </c:numRef>
          </c:val>
          <c:smooth val="0"/>
          <c:extLst>
            <c:ext xmlns:c16="http://schemas.microsoft.com/office/drawing/2014/chart" uri="{C3380CC4-5D6E-409C-BE32-E72D297353CC}">
              <c16:uniqueId val="{00000000-EA70-4176-BE5D-74543D25E970}"/>
            </c:ext>
          </c:extLst>
        </c:ser>
        <c:dLbls>
          <c:showLegendKey val="0"/>
          <c:showVal val="1"/>
          <c:showCatName val="0"/>
          <c:showSerName val="0"/>
          <c:showPercent val="0"/>
          <c:showBubbleSize val="0"/>
        </c:dLbls>
        <c:smooth val="0"/>
        <c:axId val="230145192"/>
        <c:axId val="230145584"/>
      </c:lineChart>
      <c:catAx>
        <c:axId val="23014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0145584"/>
        <c:crosses val="autoZero"/>
        <c:auto val="1"/>
        <c:lblAlgn val="ctr"/>
        <c:lblOffset val="100"/>
        <c:noMultiLvlLbl val="0"/>
      </c:catAx>
      <c:valAx>
        <c:axId val="230145584"/>
        <c:scaling>
          <c:orientation val="minMax"/>
        </c:scaling>
        <c:delete val="1"/>
        <c:axPos val="l"/>
        <c:numFmt formatCode="General" sourceLinked="1"/>
        <c:majorTickMark val="none"/>
        <c:minorTickMark val="none"/>
        <c:tickLblPos val="nextTo"/>
        <c:crossAx val="2301451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Close the Loop</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2012</c:v>
                </c:pt>
                <c:pt idx="1">
                  <c:v>Spring 2013</c:v>
                </c:pt>
                <c:pt idx="2">
                  <c:v>Spring 2014</c:v>
                </c:pt>
              </c:strCache>
            </c:strRef>
          </c:cat>
          <c:val>
            <c:numRef>
              <c:f>Sheet1!$B$2:$B$4</c:f>
              <c:numCache>
                <c:formatCode>0%</c:formatCode>
                <c:ptCount val="3"/>
                <c:pt idx="0">
                  <c:v>0.2</c:v>
                </c:pt>
                <c:pt idx="1">
                  <c:v>0.32</c:v>
                </c:pt>
                <c:pt idx="2">
                  <c:v>0.56000000000000005</c:v>
                </c:pt>
              </c:numCache>
            </c:numRef>
          </c:val>
          <c:smooth val="0"/>
          <c:extLst>
            <c:ext xmlns:c16="http://schemas.microsoft.com/office/drawing/2014/chart" uri="{C3380CC4-5D6E-409C-BE32-E72D297353CC}">
              <c16:uniqueId val="{00000000-46A6-446A-AE87-E827411012F2}"/>
            </c:ext>
          </c:extLst>
        </c:ser>
        <c:dLbls>
          <c:showLegendKey val="0"/>
          <c:showVal val="1"/>
          <c:showCatName val="0"/>
          <c:showSerName val="0"/>
          <c:showPercent val="0"/>
          <c:showBubbleSize val="0"/>
        </c:dLbls>
        <c:smooth val="0"/>
        <c:axId val="230881040"/>
        <c:axId val="230881432"/>
      </c:lineChart>
      <c:catAx>
        <c:axId val="2308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0881432"/>
        <c:crosses val="autoZero"/>
        <c:auto val="1"/>
        <c:lblAlgn val="ctr"/>
        <c:lblOffset val="100"/>
        <c:noMultiLvlLbl val="0"/>
      </c:catAx>
      <c:valAx>
        <c:axId val="230881432"/>
        <c:scaling>
          <c:orientation val="minMax"/>
        </c:scaling>
        <c:delete val="1"/>
        <c:axPos val="l"/>
        <c:numFmt formatCode="0%" sourceLinked="1"/>
        <c:majorTickMark val="none"/>
        <c:minorTickMark val="none"/>
        <c:tickLblPos val="nextTo"/>
        <c:crossAx val="2308810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Close the Loop</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Spring 2012</c:v>
                </c:pt>
                <c:pt idx="1">
                  <c:v>Spring 2013</c:v>
                </c:pt>
                <c:pt idx="2">
                  <c:v>Spring 2014</c:v>
                </c:pt>
                <c:pt idx="3">
                  <c:v>Fall 2014</c:v>
                </c:pt>
                <c:pt idx="4">
                  <c:v>Spring 2015</c:v>
                </c:pt>
              </c:strCache>
            </c:strRef>
          </c:cat>
          <c:val>
            <c:numRef>
              <c:f>Sheet1!$B$2:$B$6</c:f>
              <c:numCache>
                <c:formatCode>0%</c:formatCode>
                <c:ptCount val="5"/>
                <c:pt idx="0">
                  <c:v>0.2</c:v>
                </c:pt>
                <c:pt idx="1">
                  <c:v>0.32</c:v>
                </c:pt>
                <c:pt idx="2">
                  <c:v>0.56000000000000005</c:v>
                </c:pt>
                <c:pt idx="3">
                  <c:v>0.7</c:v>
                </c:pt>
                <c:pt idx="4">
                  <c:v>0.72</c:v>
                </c:pt>
              </c:numCache>
            </c:numRef>
          </c:val>
          <c:smooth val="0"/>
          <c:extLst>
            <c:ext xmlns:c16="http://schemas.microsoft.com/office/drawing/2014/chart" uri="{C3380CC4-5D6E-409C-BE32-E72D297353CC}">
              <c16:uniqueId val="{00000000-46A6-446A-AE87-E827411012F2}"/>
            </c:ext>
          </c:extLst>
        </c:ser>
        <c:dLbls>
          <c:showLegendKey val="0"/>
          <c:showVal val="1"/>
          <c:showCatName val="0"/>
          <c:showSerName val="0"/>
          <c:showPercent val="0"/>
          <c:showBubbleSize val="0"/>
        </c:dLbls>
        <c:smooth val="0"/>
        <c:axId val="230882216"/>
        <c:axId val="230882608"/>
      </c:lineChart>
      <c:catAx>
        <c:axId val="23088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0882608"/>
        <c:crosses val="autoZero"/>
        <c:auto val="1"/>
        <c:lblAlgn val="ctr"/>
        <c:lblOffset val="100"/>
        <c:noMultiLvlLbl val="0"/>
      </c:catAx>
      <c:valAx>
        <c:axId val="230882608"/>
        <c:scaling>
          <c:orientation val="minMax"/>
        </c:scaling>
        <c:delete val="1"/>
        <c:axPos val="l"/>
        <c:numFmt formatCode="0%" sourceLinked="1"/>
        <c:majorTickMark val="none"/>
        <c:minorTickMark val="none"/>
        <c:tickLblPos val="nextTo"/>
        <c:crossAx val="230882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Close the Loop</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Spring 2012</c:v>
                </c:pt>
                <c:pt idx="1">
                  <c:v>Spring 2013</c:v>
                </c:pt>
                <c:pt idx="2">
                  <c:v>Spring 2014</c:v>
                </c:pt>
                <c:pt idx="3">
                  <c:v>Fall 2014</c:v>
                </c:pt>
                <c:pt idx="4">
                  <c:v>Spring 2015</c:v>
                </c:pt>
                <c:pt idx="5">
                  <c:v>Spring 2016</c:v>
                </c:pt>
              </c:strCache>
            </c:strRef>
          </c:cat>
          <c:val>
            <c:numRef>
              <c:f>Sheet1!$B$2:$B$7</c:f>
              <c:numCache>
                <c:formatCode>0%</c:formatCode>
                <c:ptCount val="6"/>
                <c:pt idx="0">
                  <c:v>0.2</c:v>
                </c:pt>
                <c:pt idx="1">
                  <c:v>0.32</c:v>
                </c:pt>
                <c:pt idx="2">
                  <c:v>0.56000000000000005</c:v>
                </c:pt>
                <c:pt idx="3">
                  <c:v>0.7</c:v>
                </c:pt>
                <c:pt idx="4">
                  <c:v>0.72</c:v>
                </c:pt>
                <c:pt idx="5">
                  <c:v>0.93</c:v>
                </c:pt>
              </c:numCache>
            </c:numRef>
          </c:val>
          <c:smooth val="0"/>
          <c:extLst>
            <c:ext xmlns:c16="http://schemas.microsoft.com/office/drawing/2014/chart" uri="{C3380CC4-5D6E-409C-BE32-E72D297353CC}">
              <c16:uniqueId val="{00000000-46A6-446A-AE87-E827411012F2}"/>
            </c:ext>
          </c:extLst>
        </c:ser>
        <c:dLbls>
          <c:showLegendKey val="0"/>
          <c:showVal val="1"/>
          <c:showCatName val="0"/>
          <c:showSerName val="0"/>
          <c:showPercent val="0"/>
          <c:showBubbleSize val="0"/>
        </c:dLbls>
        <c:smooth val="0"/>
        <c:axId val="230883784"/>
        <c:axId val="231023768"/>
      </c:lineChart>
      <c:catAx>
        <c:axId val="230883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023768"/>
        <c:crosses val="autoZero"/>
        <c:auto val="1"/>
        <c:lblAlgn val="ctr"/>
        <c:lblOffset val="100"/>
        <c:noMultiLvlLbl val="0"/>
      </c:catAx>
      <c:valAx>
        <c:axId val="231023768"/>
        <c:scaling>
          <c:orientation val="minMax"/>
        </c:scaling>
        <c:delete val="1"/>
        <c:axPos val="l"/>
        <c:numFmt formatCode="0%" sourceLinked="1"/>
        <c:majorTickMark val="none"/>
        <c:minorTickMark val="none"/>
        <c:tickLblPos val="nextTo"/>
        <c:crossAx val="2308837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0AB40-B61B-4E6C-89D8-AEE4E2CD54F3}" type="doc">
      <dgm:prSet loTypeId="urn:microsoft.com/office/officeart/2005/8/layout/pyramid3" loCatId="pyramid" qsTypeId="urn:microsoft.com/office/officeart/2005/8/quickstyle/simple1" qsCatId="simple" csTypeId="urn:microsoft.com/office/officeart/2005/8/colors/colorful1" csCatId="colorful" phldr="1"/>
      <dgm:spPr/>
    </dgm:pt>
    <dgm:pt modelId="{F7841362-A0C8-479E-96E2-38F17BC1DD61}">
      <dgm:prSet phldrT="[Text]" custT="1"/>
      <dgm:spPr/>
      <dgm:t>
        <a:bodyPr/>
        <a:lstStyle/>
        <a:p>
          <a:r>
            <a:rPr lang="en-US" sz="1400" dirty="0"/>
            <a:t>Creating or Evaluating</a:t>
          </a:r>
        </a:p>
      </dgm:t>
    </dgm:pt>
    <dgm:pt modelId="{AF8CCE4C-1B29-4FD1-881D-FA4EB2DD469E}" type="parTrans" cxnId="{6F0469DF-AF65-40B6-A015-E92ABCC4D4DB}">
      <dgm:prSet/>
      <dgm:spPr/>
      <dgm:t>
        <a:bodyPr/>
        <a:lstStyle/>
        <a:p>
          <a:endParaRPr lang="en-US"/>
        </a:p>
      </dgm:t>
    </dgm:pt>
    <dgm:pt modelId="{6FF05B4B-98D4-47FB-9D7B-95616D1B924F}" type="sibTrans" cxnId="{6F0469DF-AF65-40B6-A015-E92ABCC4D4DB}">
      <dgm:prSet/>
      <dgm:spPr/>
      <dgm:t>
        <a:bodyPr/>
        <a:lstStyle/>
        <a:p>
          <a:endParaRPr lang="en-US"/>
        </a:p>
      </dgm:t>
    </dgm:pt>
    <dgm:pt modelId="{C1A42DEC-9775-43B5-9998-31C3112743B5}">
      <dgm:prSet phldrT="[Text]" custT="1"/>
      <dgm:spPr/>
      <dgm:t>
        <a:bodyPr/>
        <a:lstStyle/>
        <a:p>
          <a:r>
            <a:rPr lang="en-US" sz="1400" dirty="0"/>
            <a:t>Analyzing</a:t>
          </a:r>
        </a:p>
      </dgm:t>
    </dgm:pt>
    <dgm:pt modelId="{1EC728A6-E96D-45D2-B243-28AEDCCB5045}" type="parTrans" cxnId="{352FEBFB-1590-4A16-9BB3-C548C077A4E4}">
      <dgm:prSet/>
      <dgm:spPr/>
      <dgm:t>
        <a:bodyPr/>
        <a:lstStyle/>
        <a:p>
          <a:endParaRPr lang="en-US"/>
        </a:p>
      </dgm:t>
    </dgm:pt>
    <dgm:pt modelId="{0572E46E-C8F7-4410-9B00-2BF490DE6B7A}" type="sibTrans" cxnId="{352FEBFB-1590-4A16-9BB3-C548C077A4E4}">
      <dgm:prSet/>
      <dgm:spPr/>
      <dgm:t>
        <a:bodyPr/>
        <a:lstStyle/>
        <a:p>
          <a:endParaRPr lang="en-US"/>
        </a:p>
      </dgm:t>
    </dgm:pt>
    <dgm:pt modelId="{FE45004F-95D9-4638-BF64-DDC4E3E5FC15}">
      <dgm:prSet phldrT="[Text]" custT="1"/>
      <dgm:spPr/>
      <dgm:t>
        <a:bodyPr/>
        <a:lstStyle/>
        <a:p>
          <a:r>
            <a:rPr lang="en-US" sz="1400" dirty="0"/>
            <a:t>Understanding</a:t>
          </a:r>
        </a:p>
      </dgm:t>
    </dgm:pt>
    <dgm:pt modelId="{2223DD6C-5737-4DE3-BADA-425880CEEF6B}" type="parTrans" cxnId="{917DE6B4-822E-4690-AE60-5855F9BDA70D}">
      <dgm:prSet/>
      <dgm:spPr/>
      <dgm:t>
        <a:bodyPr/>
        <a:lstStyle/>
        <a:p>
          <a:endParaRPr lang="en-US"/>
        </a:p>
      </dgm:t>
    </dgm:pt>
    <dgm:pt modelId="{C02A06A1-D7B3-439C-B629-FFF1573D5ED8}" type="sibTrans" cxnId="{917DE6B4-822E-4690-AE60-5855F9BDA70D}">
      <dgm:prSet/>
      <dgm:spPr/>
      <dgm:t>
        <a:bodyPr/>
        <a:lstStyle/>
        <a:p>
          <a:endParaRPr lang="en-US"/>
        </a:p>
      </dgm:t>
    </dgm:pt>
    <dgm:pt modelId="{AD7D9B8C-5F56-4E8C-9F2A-7E48D7DB12DC}">
      <dgm:prSet phldrT="[Text]" custT="1"/>
      <dgm:spPr/>
      <dgm:t>
        <a:bodyPr/>
        <a:lstStyle/>
        <a:p>
          <a:r>
            <a:rPr lang="en-US" sz="1400" dirty="0"/>
            <a:t>Applying</a:t>
          </a:r>
        </a:p>
      </dgm:t>
    </dgm:pt>
    <dgm:pt modelId="{E75332D6-5A7C-4EE4-978C-D51934884F41}" type="parTrans" cxnId="{4868341D-09CB-4217-BFB2-FEDBCFA220B2}">
      <dgm:prSet/>
      <dgm:spPr/>
      <dgm:t>
        <a:bodyPr/>
        <a:lstStyle/>
        <a:p>
          <a:endParaRPr lang="en-US"/>
        </a:p>
      </dgm:t>
    </dgm:pt>
    <dgm:pt modelId="{098B3A41-3048-49E3-B20B-4ECFD5851A01}" type="sibTrans" cxnId="{4868341D-09CB-4217-BFB2-FEDBCFA220B2}">
      <dgm:prSet/>
      <dgm:spPr/>
      <dgm:t>
        <a:bodyPr/>
        <a:lstStyle/>
        <a:p>
          <a:endParaRPr lang="en-US"/>
        </a:p>
      </dgm:t>
    </dgm:pt>
    <dgm:pt modelId="{AD5D6C70-385E-4B2F-AF40-DA11B2ED5F58}">
      <dgm:prSet phldrT="[Text]"/>
      <dgm:spPr/>
      <dgm:t>
        <a:bodyPr/>
        <a:lstStyle/>
        <a:p>
          <a:r>
            <a:rPr lang="en-US" dirty="0"/>
            <a:t>Remembering</a:t>
          </a:r>
        </a:p>
      </dgm:t>
    </dgm:pt>
    <dgm:pt modelId="{AAF852E6-8BF8-454A-B27A-7E9CE8DC1CCE}" type="parTrans" cxnId="{AA9C388C-76B4-48FC-878A-14421BE233AE}">
      <dgm:prSet/>
      <dgm:spPr/>
      <dgm:t>
        <a:bodyPr/>
        <a:lstStyle/>
        <a:p>
          <a:endParaRPr lang="en-US"/>
        </a:p>
      </dgm:t>
    </dgm:pt>
    <dgm:pt modelId="{A8CCCB7B-EBB0-4334-A34F-C3599A0DD54E}" type="sibTrans" cxnId="{AA9C388C-76B4-48FC-878A-14421BE233AE}">
      <dgm:prSet/>
      <dgm:spPr/>
      <dgm:t>
        <a:bodyPr/>
        <a:lstStyle/>
        <a:p>
          <a:endParaRPr lang="en-US"/>
        </a:p>
      </dgm:t>
    </dgm:pt>
    <dgm:pt modelId="{82A96FC8-67E3-42CA-9A2A-E8DEFFE25D99}" type="pres">
      <dgm:prSet presAssocID="{8240AB40-B61B-4E6C-89D8-AEE4E2CD54F3}" presName="Name0" presStyleCnt="0">
        <dgm:presLayoutVars>
          <dgm:dir/>
          <dgm:animLvl val="lvl"/>
          <dgm:resizeHandles val="exact"/>
        </dgm:presLayoutVars>
      </dgm:prSet>
      <dgm:spPr/>
    </dgm:pt>
    <dgm:pt modelId="{F4C6A00A-D3E8-4FDD-B017-024C37801777}" type="pres">
      <dgm:prSet presAssocID="{F7841362-A0C8-479E-96E2-38F17BC1DD61}" presName="Name8" presStyleCnt="0"/>
      <dgm:spPr/>
    </dgm:pt>
    <dgm:pt modelId="{78BEFC31-67ED-45AF-BD26-89C5916523EF}" type="pres">
      <dgm:prSet presAssocID="{F7841362-A0C8-479E-96E2-38F17BC1DD61}" presName="level" presStyleLbl="node1" presStyleIdx="0" presStyleCnt="5" custLinFactNeighborX="1587" custLinFactNeighborY="0">
        <dgm:presLayoutVars>
          <dgm:chMax val="1"/>
          <dgm:bulletEnabled val="1"/>
        </dgm:presLayoutVars>
      </dgm:prSet>
      <dgm:spPr/>
    </dgm:pt>
    <dgm:pt modelId="{296673D1-57FD-45AB-9733-084975315BC9}" type="pres">
      <dgm:prSet presAssocID="{F7841362-A0C8-479E-96E2-38F17BC1DD61}" presName="levelTx" presStyleLbl="revTx" presStyleIdx="0" presStyleCnt="0">
        <dgm:presLayoutVars>
          <dgm:chMax val="1"/>
          <dgm:bulletEnabled val="1"/>
        </dgm:presLayoutVars>
      </dgm:prSet>
      <dgm:spPr/>
    </dgm:pt>
    <dgm:pt modelId="{CA3FF6B7-7644-4F03-9A16-C990E0EDDB4C}" type="pres">
      <dgm:prSet presAssocID="{C1A42DEC-9775-43B5-9998-31C3112743B5}" presName="Name8" presStyleCnt="0"/>
      <dgm:spPr/>
    </dgm:pt>
    <dgm:pt modelId="{C195CB7F-EFCA-4857-9A62-316612CB9540}" type="pres">
      <dgm:prSet presAssocID="{C1A42DEC-9775-43B5-9998-31C3112743B5}" presName="level" presStyleLbl="node1" presStyleIdx="1" presStyleCnt="5">
        <dgm:presLayoutVars>
          <dgm:chMax val="1"/>
          <dgm:bulletEnabled val="1"/>
        </dgm:presLayoutVars>
      </dgm:prSet>
      <dgm:spPr/>
    </dgm:pt>
    <dgm:pt modelId="{599FED17-DCF8-468B-8301-A283DBBB7ACE}" type="pres">
      <dgm:prSet presAssocID="{C1A42DEC-9775-43B5-9998-31C3112743B5}" presName="levelTx" presStyleLbl="revTx" presStyleIdx="0" presStyleCnt="0">
        <dgm:presLayoutVars>
          <dgm:chMax val="1"/>
          <dgm:bulletEnabled val="1"/>
        </dgm:presLayoutVars>
      </dgm:prSet>
      <dgm:spPr/>
    </dgm:pt>
    <dgm:pt modelId="{12F8B90E-B6ED-498F-962C-9C76AEFEF151}" type="pres">
      <dgm:prSet presAssocID="{AD7D9B8C-5F56-4E8C-9F2A-7E48D7DB12DC}" presName="Name8" presStyleCnt="0"/>
      <dgm:spPr/>
    </dgm:pt>
    <dgm:pt modelId="{E3493319-1360-4A0E-8F9C-8B13D6E19599}" type="pres">
      <dgm:prSet presAssocID="{AD7D9B8C-5F56-4E8C-9F2A-7E48D7DB12DC}" presName="level" presStyleLbl="node1" presStyleIdx="2" presStyleCnt="5">
        <dgm:presLayoutVars>
          <dgm:chMax val="1"/>
          <dgm:bulletEnabled val="1"/>
        </dgm:presLayoutVars>
      </dgm:prSet>
      <dgm:spPr/>
    </dgm:pt>
    <dgm:pt modelId="{C3FE9767-2533-45BA-8D3D-8A9EE2875D2A}" type="pres">
      <dgm:prSet presAssocID="{AD7D9B8C-5F56-4E8C-9F2A-7E48D7DB12DC}" presName="levelTx" presStyleLbl="revTx" presStyleIdx="0" presStyleCnt="0">
        <dgm:presLayoutVars>
          <dgm:chMax val="1"/>
          <dgm:bulletEnabled val="1"/>
        </dgm:presLayoutVars>
      </dgm:prSet>
      <dgm:spPr/>
    </dgm:pt>
    <dgm:pt modelId="{4424D219-431A-40AB-8FF1-1FFBAC3FB6F4}" type="pres">
      <dgm:prSet presAssocID="{FE45004F-95D9-4638-BF64-DDC4E3E5FC15}" presName="Name8" presStyleCnt="0"/>
      <dgm:spPr/>
    </dgm:pt>
    <dgm:pt modelId="{1B576B5C-B0CC-4EAD-859B-0F55C204DA78}" type="pres">
      <dgm:prSet presAssocID="{FE45004F-95D9-4638-BF64-DDC4E3E5FC15}" presName="level" presStyleLbl="node1" presStyleIdx="3" presStyleCnt="5">
        <dgm:presLayoutVars>
          <dgm:chMax val="1"/>
          <dgm:bulletEnabled val="1"/>
        </dgm:presLayoutVars>
      </dgm:prSet>
      <dgm:spPr/>
    </dgm:pt>
    <dgm:pt modelId="{ED968D70-4D8F-4C81-BF4B-8C3E4EF49154}" type="pres">
      <dgm:prSet presAssocID="{FE45004F-95D9-4638-BF64-DDC4E3E5FC15}" presName="levelTx" presStyleLbl="revTx" presStyleIdx="0" presStyleCnt="0">
        <dgm:presLayoutVars>
          <dgm:chMax val="1"/>
          <dgm:bulletEnabled val="1"/>
        </dgm:presLayoutVars>
      </dgm:prSet>
      <dgm:spPr/>
    </dgm:pt>
    <dgm:pt modelId="{6EDB7792-4585-46E8-84FA-67F97D51FD7B}" type="pres">
      <dgm:prSet presAssocID="{AD5D6C70-385E-4B2F-AF40-DA11B2ED5F58}" presName="Name8" presStyleCnt="0"/>
      <dgm:spPr/>
    </dgm:pt>
    <dgm:pt modelId="{9A20F9FF-F13F-4D8F-A284-14A8A397D788}" type="pres">
      <dgm:prSet presAssocID="{AD5D6C70-385E-4B2F-AF40-DA11B2ED5F58}" presName="level" presStyleLbl="node1" presStyleIdx="4" presStyleCnt="5">
        <dgm:presLayoutVars>
          <dgm:chMax val="1"/>
          <dgm:bulletEnabled val="1"/>
        </dgm:presLayoutVars>
      </dgm:prSet>
      <dgm:spPr/>
    </dgm:pt>
    <dgm:pt modelId="{ED1F2663-0E30-4639-A6A4-895739762059}" type="pres">
      <dgm:prSet presAssocID="{AD5D6C70-385E-4B2F-AF40-DA11B2ED5F58}" presName="levelTx" presStyleLbl="revTx" presStyleIdx="0" presStyleCnt="0">
        <dgm:presLayoutVars>
          <dgm:chMax val="1"/>
          <dgm:bulletEnabled val="1"/>
        </dgm:presLayoutVars>
      </dgm:prSet>
      <dgm:spPr/>
    </dgm:pt>
  </dgm:ptLst>
  <dgm:cxnLst>
    <dgm:cxn modelId="{E57CC3EC-B125-4AEB-92D1-3D9ED3DACD51}" type="presOf" srcId="{FE45004F-95D9-4638-BF64-DDC4E3E5FC15}" destId="{1B576B5C-B0CC-4EAD-859B-0F55C204DA78}" srcOrd="0" destOrd="0" presId="urn:microsoft.com/office/officeart/2005/8/layout/pyramid3"/>
    <dgm:cxn modelId="{EEE9D669-F5BF-43EC-8B61-D5E4AD982ADF}" type="presOf" srcId="{AD5D6C70-385E-4B2F-AF40-DA11B2ED5F58}" destId="{9A20F9FF-F13F-4D8F-A284-14A8A397D788}" srcOrd="0" destOrd="0" presId="urn:microsoft.com/office/officeart/2005/8/layout/pyramid3"/>
    <dgm:cxn modelId="{E1934F2A-465F-4118-AE23-A63E03F59091}" type="presOf" srcId="{FE45004F-95D9-4638-BF64-DDC4E3E5FC15}" destId="{ED968D70-4D8F-4C81-BF4B-8C3E4EF49154}" srcOrd="1" destOrd="0" presId="urn:microsoft.com/office/officeart/2005/8/layout/pyramid3"/>
    <dgm:cxn modelId="{AA9C388C-76B4-48FC-878A-14421BE233AE}" srcId="{8240AB40-B61B-4E6C-89D8-AEE4E2CD54F3}" destId="{AD5D6C70-385E-4B2F-AF40-DA11B2ED5F58}" srcOrd="4" destOrd="0" parTransId="{AAF852E6-8BF8-454A-B27A-7E9CE8DC1CCE}" sibTransId="{A8CCCB7B-EBB0-4334-A34F-C3599A0DD54E}"/>
    <dgm:cxn modelId="{4868341D-09CB-4217-BFB2-FEDBCFA220B2}" srcId="{8240AB40-B61B-4E6C-89D8-AEE4E2CD54F3}" destId="{AD7D9B8C-5F56-4E8C-9F2A-7E48D7DB12DC}" srcOrd="2" destOrd="0" parTransId="{E75332D6-5A7C-4EE4-978C-D51934884F41}" sibTransId="{098B3A41-3048-49E3-B20B-4ECFD5851A01}"/>
    <dgm:cxn modelId="{D2C85EDF-1D25-415E-B8F1-700577856EE9}" type="presOf" srcId="{AD7D9B8C-5F56-4E8C-9F2A-7E48D7DB12DC}" destId="{C3FE9767-2533-45BA-8D3D-8A9EE2875D2A}" srcOrd="1" destOrd="0" presId="urn:microsoft.com/office/officeart/2005/8/layout/pyramid3"/>
    <dgm:cxn modelId="{564BE167-BF63-4626-9137-888159108C88}" type="presOf" srcId="{F7841362-A0C8-479E-96E2-38F17BC1DD61}" destId="{78BEFC31-67ED-45AF-BD26-89C5916523EF}" srcOrd="0" destOrd="0" presId="urn:microsoft.com/office/officeart/2005/8/layout/pyramid3"/>
    <dgm:cxn modelId="{BE1C4FEE-309E-468C-86D4-557C350C8528}" type="presOf" srcId="{C1A42DEC-9775-43B5-9998-31C3112743B5}" destId="{599FED17-DCF8-468B-8301-A283DBBB7ACE}" srcOrd="1" destOrd="0" presId="urn:microsoft.com/office/officeart/2005/8/layout/pyramid3"/>
    <dgm:cxn modelId="{352FEBFB-1590-4A16-9BB3-C548C077A4E4}" srcId="{8240AB40-B61B-4E6C-89D8-AEE4E2CD54F3}" destId="{C1A42DEC-9775-43B5-9998-31C3112743B5}" srcOrd="1" destOrd="0" parTransId="{1EC728A6-E96D-45D2-B243-28AEDCCB5045}" sibTransId="{0572E46E-C8F7-4410-9B00-2BF490DE6B7A}"/>
    <dgm:cxn modelId="{6F0469DF-AF65-40B6-A015-E92ABCC4D4DB}" srcId="{8240AB40-B61B-4E6C-89D8-AEE4E2CD54F3}" destId="{F7841362-A0C8-479E-96E2-38F17BC1DD61}" srcOrd="0" destOrd="0" parTransId="{AF8CCE4C-1B29-4FD1-881D-FA4EB2DD469E}" sibTransId="{6FF05B4B-98D4-47FB-9D7B-95616D1B924F}"/>
    <dgm:cxn modelId="{C9F09534-78EE-4809-BA12-6BE42CB3B20F}" type="presOf" srcId="{C1A42DEC-9775-43B5-9998-31C3112743B5}" destId="{C195CB7F-EFCA-4857-9A62-316612CB9540}" srcOrd="0" destOrd="0" presId="urn:microsoft.com/office/officeart/2005/8/layout/pyramid3"/>
    <dgm:cxn modelId="{62E3A920-85BE-4A7A-8586-528A7388A1F0}" type="presOf" srcId="{8240AB40-B61B-4E6C-89D8-AEE4E2CD54F3}" destId="{82A96FC8-67E3-42CA-9A2A-E8DEFFE25D99}" srcOrd="0" destOrd="0" presId="urn:microsoft.com/office/officeart/2005/8/layout/pyramid3"/>
    <dgm:cxn modelId="{8D429314-EC0D-418F-BE35-034F4B238B50}" type="presOf" srcId="{AD5D6C70-385E-4B2F-AF40-DA11B2ED5F58}" destId="{ED1F2663-0E30-4639-A6A4-895739762059}" srcOrd="1" destOrd="0" presId="urn:microsoft.com/office/officeart/2005/8/layout/pyramid3"/>
    <dgm:cxn modelId="{219A69E4-C59D-4864-82FE-4DD6F804813C}" type="presOf" srcId="{AD7D9B8C-5F56-4E8C-9F2A-7E48D7DB12DC}" destId="{E3493319-1360-4A0E-8F9C-8B13D6E19599}" srcOrd="0" destOrd="0" presId="urn:microsoft.com/office/officeart/2005/8/layout/pyramid3"/>
    <dgm:cxn modelId="{39746772-A32D-40EF-B9AB-F37791FFAD73}" type="presOf" srcId="{F7841362-A0C8-479E-96E2-38F17BC1DD61}" destId="{296673D1-57FD-45AB-9733-084975315BC9}" srcOrd="1" destOrd="0" presId="urn:microsoft.com/office/officeart/2005/8/layout/pyramid3"/>
    <dgm:cxn modelId="{917DE6B4-822E-4690-AE60-5855F9BDA70D}" srcId="{8240AB40-B61B-4E6C-89D8-AEE4E2CD54F3}" destId="{FE45004F-95D9-4638-BF64-DDC4E3E5FC15}" srcOrd="3" destOrd="0" parTransId="{2223DD6C-5737-4DE3-BADA-425880CEEF6B}" sibTransId="{C02A06A1-D7B3-439C-B629-FFF1573D5ED8}"/>
    <dgm:cxn modelId="{E2AE44CB-A07E-4EF1-84B3-72816A321A4B}" type="presParOf" srcId="{82A96FC8-67E3-42CA-9A2A-E8DEFFE25D99}" destId="{F4C6A00A-D3E8-4FDD-B017-024C37801777}" srcOrd="0" destOrd="0" presId="urn:microsoft.com/office/officeart/2005/8/layout/pyramid3"/>
    <dgm:cxn modelId="{E54FB22B-773A-437C-B1CA-3E6548ED4885}" type="presParOf" srcId="{F4C6A00A-D3E8-4FDD-B017-024C37801777}" destId="{78BEFC31-67ED-45AF-BD26-89C5916523EF}" srcOrd="0" destOrd="0" presId="urn:microsoft.com/office/officeart/2005/8/layout/pyramid3"/>
    <dgm:cxn modelId="{A2BC3911-EA14-46B8-9FA1-EA03D4E7DC2E}" type="presParOf" srcId="{F4C6A00A-D3E8-4FDD-B017-024C37801777}" destId="{296673D1-57FD-45AB-9733-084975315BC9}" srcOrd="1" destOrd="0" presId="urn:microsoft.com/office/officeart/2005/8/layout/pyramid3"/>
    <dgm:cxn modelId="{690D56E9-C1A7-4F41-BAC1-7F5F2BDD17DA}" type="presParOf" srcId="{82A96FC8-67E3-42CA-9A2A-E8DEFFE25D99}" destId="{CA3FF6B7-7644-4F03-9A16-C990E0EDDB4C}" srcOrd="1" destOrd="0" presId="urn:microsoft.com/office/officeart/2005/8/layout/pyramid3"/>
    <dgm:cxn modelId="{B26F40AC-98D7-4BDA-908B-3319FC09EF93}" type="presParOf" srcId="{CA3FF6B7-7644-4F03-9A16-C990E0EDDB4C}" destId="{C195CB7F-EFCA-4857-9A62-316612CB9540}" srcOrd="0" destOrd="0" presId="urn:microsoft.com/office/officeart/2005/8/layout/pyramid3"/>
    <dgm:cxn modelId="{D2E79386-B64B-4337-B303-DB3F3DECCDE3}" type="presParOf" srcId="{CA3FF6B7-7644-4F03-9A16-C990E0EDDB4C}" destId="{599FED17-DCF8-468B-8301-A283DBBB7ACE}" srcOrd="1" destOrd="0" presId="urn:microsoft.com/office/officeart/2005/8/layout/pyramid3"/>
    <dgm:cxn modelId="{ED65C8FF-17A9-4B87-9D5F-421F2D044997}" type="presParOf" srcId="{82A96FC8-67E3-42CA-9A2A-E8DEFFE25D99}" destId="{12F8B90E-B6ED-498F-962C-9C76AEFEF151}" srcOrd="2" destOrd="0" presId="urn:microsoft.com/office/officeart/2005/8/layout/pyramid3"/>
    <dgm:cxn modelId="{10712ECE-588F-48DC-A3FC-A880DF7A500D}" type="presParOf" srcId="{12F8B90E-B6ED-498F-962C-9C76AEFEF151}" destId="{E3493319-1360-4A0E-8F9C-8B13D6E19599}" srcOrd="0" destOrd="0" presId="urn:microsoft.com/office/officeart/2005/8/layout/pyramid3"/>
    <dgm:cxn modelId="{2326B281-E26F-4F50-9F14-2FB6047EEFD7}" type="presParOf" srcId="{12F8B90E-B6ED-498F-962C-9C76AEFEF151}" destId="{C3FE9767-2533-45BA-8D3D-8A9EE2875D2A}" srcOrd="1" destOrd="0" presId="urn:microsoft.com/office/officeart/2005/8/layout/pyramid3"/>
    <dgm:cxn modelId="{2E650460-66C7-4E5F-959F-2ED295A85E1B}" type="presParOf" srcId="{82A96FC8-67E3-42CA-9A2A-E8DEFFE25D99}" destId="{4424D219-431A-40AB-8FF1-1FFBAC3FB6F4}" srcOrd="3" destOrd="0" presId="urn:microsoft.com/office/officeart/2005/8/layout/pyramid3"/>
    <dgm:cxn modelId="{6FD8FC01-C1E6-44BC-960B-AEABC738E835}" type="presParOf" srcId="{4424D219-431A-40AB-8FF1-1FFBAC3FB6F4}" destId="{1B576B5C-B0CC-4EAD-859B-0F55C204DA78}" srcOrd="0" destOrd="0" presId="urn:microsoft.com/office/officeart/2005/8/layout/pyramid3"/>
    <dgm:cxn modelId="{5675C751-19B7-4ADC-8823-79B1C16145A6}" type="presParOf" srcId="{4424D219-431A-40AB-8FF1-1FFBAC3FB6F4}" destId="{ED968D70-4D8F-4C81-BF4B-8C3E4EF49154}" srcOrd="1" destOrd="0" presId="urn:microsoft.com/office/officeart/2005/8/layout/pyramid3"/>
    <dgm:cxn modelId="{A61F3EA0-0C45-4A21-896E-C2B01A901CF9}" type="presParOf" srcId="{82A96FC8-67E3-42CA-9A2A-E8DEFFE25D99}" destId="{6EDB7792-4585-46E8-84FA-67F97D51FD7B}" srcOrd="4" destOrd="0" presId="urn:microsoft.com/office/officeart/2005/8/layout/pyramid3"/>
    <dgm:cxn modelId="{F8C4D8A3-9B57-468A-853F-EAD561920CB0}" type="presParOf" srcId="{6EDB7792-4585-46E8-84FA-67F97D51FD7B}" destId="{9A20F9FF-F13F-4D8F-A284-14A8A397D788}" srcOrd="0" destOrd="0" presId="urn:microsoft.com/office/officeart/2005/8/layout/pyramid3"/>
    <dgm:cxn modelId="{A866E08F-E552-432D-836B-FC0F10720522}" type="presParOf" srcId="{6EDB7792-4585-46E8-84FA-67F97D51FD7B}" destId="{ED1F2663-0E30-4639-A6A4-895739762059}"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5CBC54-9A81-4CF4-91EF-80215B739904}" type="doc">
      <dgm:prSet loTypeId="urn:microsoft.com/office/officeart/2005/8/layout/pyramid1" loCatId="pyramid" qsTypeId="urn:microsoft.com/office/officeart/2005/8/quickstyle/simple1" qsCatId="simple" csTypeId="urn:microsoft.com/office/officeart/2005/8/colors/colorful1" csCatId="colorful" phldr="1"/>
      <dgm:spPr/>
    </dgm:pt>
    <dgm:pt modelId="{1813BCA8-C8AF-4B1A-B9EA-359660E91272}">
      <dgm:prSet phldrT="[Text]"/>
      <dgm:spPr/>
      <dgm:t>
        <a:bodyPr/>
        <a:lstStyle/>
        <a:p>
          <a:r>
            <a:rPr lang="en-US" dirty="0"/>
            <a:t>Evaluating</a:t>
          </a:r>
        </a:p>
      </dgm:t>
    </dgm:pt>
    <dgm:pt modelId="{8DC12744-6156-4217-A995-A6859212F37A}" type="parTrans" cxnId="{C69FABF4-0CF3-4C6F-8A13-68AF1B9C19C9}">
      <dgm:prSet/>
      <dgm:spPr/>
      <dgm:t>
        <a:bodyPr/>
        <a:lstStyle/>
        <a:p>
          <a:endParaRPr lang="en-US"/>
        </a:p>
      </dgm:t>
    </dgm:pt>
    <dgm:pt modelId="{EDE1B393-7ABB-43ED-8771-A78B77FEA169}" type="sibTrans" cxnId="{C69FABF4-0CF3-4C6F-8A13-68AF1B9C19C9}">
      <dgm:prSet/>
      <dgm:spPr/>
      <dgm:t>
        <a:bodyPr/>
        <a:lstStyle/>
        <a:p>
          <a:endParaRPr lang="en-US"/>
        </a:p>
      </dgm:t>
    </dgm:pt>
    <dgm:pt modelId="{C683DA93-653A-41B9-A1D0-C1D3F26FE67C}">
      <dgm:prSet phldrT="[Text]"/>
      <dgm:spPr/>
      <dgm:t>
        <a:bodyPr/>
        <a:lstStyle/>
        <a:p>
          <a:r>
            <a:rPr lang="en-US" dirty="0"/>
            <a:t>Application</a:t>
          </a:r>
        </a:p>
      </dgm:t>
    </dgm:pt>
    <dgm:pt modelId="{3722EF7F-CFD7-4A42-BFE9-7AA4C36DE956}" type="parTrans" cxnId="{6E4B64E0-5A4E-40BE-B3D4-4A2B04D4C554}">
      <dgm:prSet/>
      <dgm:spPr/>
      <dgm:t>
        <a:bodyPr/>
        <a:lstStyle/>
        <a:p>
          <a:endParaRPr lang="en-US"/>
        </a:p>
      </dgm:t>
    </dgm:pt>
    <dgm:pt modelId="{6BA47900-DC10-4EF4-B030-6D3903044656}" type="sibTrans" cxnId="{6E4B64E0-5A4E-40BE-B3D4-4A2B04D4C554}">
      <dgm:prSet/>
      <dgm:spPr/>
      <dgm:t>
        <a:bodyPr/>
        <a:lstStyle/>
        <a:p>
          <a:endParaRPr lang="en-US"/>
        </a:p>
      </dgm:t>
    </dgm:pt>
    <dgm:pt modelId="{86232950-4312-4C33-8F0E-5BD8DC461144}">
      <dgm:prSet phldrT="[Text]"/>
      <dgm:spPr/>
      <dgm:t>
        <a:bodyPr/>
        <a:lstStyle/>
        <a:p>
          <a:r>
            <a:rPr lang="en-US" dirty="0"/>
            <a:t>Comprehension</a:t>
          </a:r>
        </a:p>
      </dgm:t>
    </dgm:pt>
    <dgm:pt modelId="{04C3A12D-22AA-4647-AB27-B223A1C100CA}" type="parTrans" cxnId="{C139E0F6-B493-4E6F-AE93-5F72B8C0680E}">
      <dgm:prSet/>
      <dgm:spPr/>
      <dgm:t>
        <a:bodyPr/>
        <a:lstStyle/>
        <a:p>
          <a:endParaRPr lang="en-US"/>
        </a:p>
      </dgm:t>
    </dgm:pt>
    <dgm:pt modelId="{9FBE0F78-1807-4378-9B4D-1C6F789F26A1}" type="sibTrans" cxnId="{C139E0F6-B493-4E6F-AE93-5F72B8C0680E}">
      <dgm:prSet/>
      <dgm:spPr/>
      <dgm:t>
        <a:bodyPr/>
        <a:lstStyle/>
        <a:p>
          <a:endParaRPr lang="en-US"/>
        </a:p>
      </dgm:t>
    </dgm:pt>
    <dgm:pt modelId="{361C6E07-FC9D-416C-B87D-B207D1222DD4}">
      <dgm:prSet phldrT="[Text]"/>
      <dgm:spPr/>
      <dgm:t>
        <a:bodyPr/>
        <a:lstStyle/>
        <a:p>
          <a:r>
            <a:rPr lang="en-US" dirty="0"/>
            <a:t>Synthesis</a:t>
          </a:r>
        </a:p>
      </dgm:t>
    </dgm:pt>
    <dgm:pt modelId="{E03A8DA4-8D63-4F52-8D5D-BE100244D8DB}" type="parTrans" cxnId="{994622AC-D77C-44E9-A51B-1E912DD321AB}">
      <dgm:prSet/>
      <dgm:spPr/>
      <dgm:t>
        <a:bodyPr/>
        <a:lstStyle/>
        <a:p>
          <a:endParaRPr lang="en-US"/>
        </a:p>
      </dgm:t>
    </dgm:pt>
    <dgm:pt modelId="{E3CFB9D7-9DA2-4935-826E-FD2D2D5285FB}" type="sibTrans" cxnId="{994622AC-D77C-44E9-A51B-1E912DD321AB}">
      <dgm:prSet/>
      <dgm:spPr/>
      <dgm:t>
        <a:bodyPr/>
        <a:lstStyle/>
        <a:p>
          <a:endParaRPr lang="en-US"/>
        </a:p>
      </dgm:t>
    </dgm:pt>
    <dgm:pt modelId="{32C1807C-9504-45EC-B121-DDE37EA6A4E0}">
      <dgm:prSet phldrT="[Text]"/>
      <dgm:spPr/>
      <dgm:t>
        <a:bodyPr/>
        <a:lstStyle/>
        <a:p>
          <a:r>
            <a:rPr lang="en-US" dirty="0"/>
            <a:t>Analysis</a:t>
          </a:r>
        </a:p>
      </dgm:t>
    </dgm:pt>
    <dgm:pt modelId="{E05CDBD3-92DB-477C-BA23-AE8ADED8FEF2}" type="parTrans" cxnId="{6693BFA9-0559-4A8B-8B82-C4C152483675}">
      <dgm:prSet/>
      <dgm:spPr/>
      <dgm:t>
        <a:bodyPr/>
        <a:lstStyle/>
        <a:p>
          <a:endParaRPr lang="en-US"/>
        </a:p>
      </dgm:t>
    </dgm:pt>
    <dgm:pt modelId="{16FAF5D4-02E8-4762-AD76-20DD149BE186}" type="sibTrans" cxnId="{6693BFA9-0559-4A8B-8B82-C4C152483675}">
      <dgm:prSet/>
      <dgm:spPr/>
      <dgm:t>
        <a:bodyPr/>
        <a:lstStyle/>
        <a:p>
          <a:endParaRPr lang="en-US"/>
        </a:p>
      </dgm:t>
    </dgm:pt>
    <dgm:pt modelId="{C3DE9DCC-6C09-4A11-A074-EBFAC35D6191}">
      <dgm:prSet phldrT="[Text]"/>
      <dgm:spPr/>
      <dgm:t>
        <a:bodyPr/>
        <a:lstStyle/>
        <a:p>
          <a:r>
            <a:rPr lang="en-US" dirty="0"/>
            <a:t>Knowledge</a:t>
          </a:r>
        </a:p>
      </dgm:t>
    </dgm:pt>
    <dgm:pt modelId="{BCD8A37C-BCE6-47AF-85AC-E50563908905}" type="parTrans" cxnId="{8D032150-34C9-4F15-83FE-EA5D887B84E1}">
      <dgm:prSet/>
      <dgm:spPr/>
      <dgm:t>
        <a:bodyPr/>
        <a:lstStyle/>
        <a:p>
          <a:endParaRPr lang="en-US"/>
        </a:p>
      </dgm:t>
    </dgm:pt>
    <dgm:pt modelId="{D7F84E06-B589-4FA7-85F0-0E45FB56188C}" type="sibTrans" cxnId="{8D032150-34C9-4F15-83FE-EA5D887B84E1}">
      <dgm:prSet/>
      <dgm:spPr/>
      <dgm:t>
        <a:bodyPr/>
        <a:lstStyle/>
        <a:p>
          <a:endParaRPr lang="en-US"/>
        </a:p>
      </dgm:t>
    </dgm:pt>
    <dgm:pt modelId="{1A78B712-CC83-42DD-BD2C-672C3AD0F119}" type="pres">
      <dgm:prSet presAssocID="{2E5CBC54-9A81-4CF4-91EF-80215B739904}" presName="Name0" presStyleCnt="0">
        <dgm:presLayoutVars>
          <dgm:dir/>
          <dgm:animLvl val="lvl"/>
          <dgm:resizeHandles val="exact"/>
        </dgm:presLayoutVars>
      </dgm:prSet>
      <dgm:spPr/>
    </dgm:pt>
    <dgm:pt modelId="{9470B5AE-CA1E-45C6-B4D6-DF7D1E73DF86}" type="pres">
      <dgm:prSet presAssocID="{1813BCA8-C8AF-4B1A-B9EA-359660E91272}" presName="Name8" presStyleCnt="0"/>
      <dgm:spPr/>
    </dgm:pt>
    <dgm:pt modelId="{FFE9F313-ACCF-4B55-BE86-0077336A28CA}" type="pres">
      <dgm:prSet presAssocID="{1813BCA8-C8AF-4B1A-B9EA-359660E91272}" presName="level" presStyleLbl="node1" presStyleIdx="0" presStyleCnt="6">
        <dgm:presLayoutVars>
          <dgm:chMax val="1"/>
          <dgm:bulletEnabled val="1"/>
        </dgm:presLayoutVars>
      </dgm:prSet>
      <dgm:spPr/>
    </dgm:pt>
    <dgm:pt modelId="{5E356003-9525-4582-8525-469BF4F9BCB3}" type="pres">
      <dgm:prSet presAssocID="{1813BCA8-C8AF-4B1A-B9EA-359660E91272}" presName="levelTx" presStyleLbl="revTx" presStyleIdx="0" presStyleCnt="0">
        <dgm:presLayoutVars>
          <dgm:chMax val="1"/>
          <dgm:bulletEnabled val="1"/>
        </dgm:presLayoutVars>
      </dgm:prSet>
      <dgm:spPr/>
    </dgm:pt>
    <dgm:pt modelId="{72EC16B4-DFC1-429C-BA90-A20455F1E7FD}" type="pres">
      <dgm:prSet presAssocID="{361C6E07-FC9D-416C-B87D-B207D1222DD4}" presName="Name8" presStyleCnt="0"/>
      <dgm:spPr/>
    </dgm:pt>
    <dgm:pt modelId="{CD59B7BF-BEA8-4CF3-9E8A-E1D42340FC83}" type="pres">
      <dgm:prSet presAssocID="{361C6E07-FC9D-416C-B87D-B207D1222DD4}" presName="level" presStyleLbl="node1" presStyleIdx="1" presStyleCnt="6" custLinFactNeighborX="741" custLinFactNeighborY="0">
        <dgm:presLayoutVars>
          <dgm:chMax val="1"/>
          <dgm:bulletEnabled val="1"/>
        </dgm:presLayoutVars>
      </dgm:prSet>
      <dgm:spPr/>
    </dgm:pt>
    <dgm:pt modelId="{C7E612BF-5F66-451C-8C09-43E27BF2A456}" type="pres">
      <dgm:prSet presAssocID="{361C6E07-FC9D-416C-B87D-B207D1222DD4}" presName="levelTx" presStyleLbl="revTx" presStyleIdx="0" presStyleCnt="0">
        <dgm:presLayoutVars>
          <dgm:chMax val="1"/>
          <dgm:bulletEnabled val="1"/>
        </dgm:presLayoutVars>
      </dgm:prSet>
      <dgm:spPr/>
    </dgm:pt>
    <dgm:pt modelId="{9AFCD9C6-F3D4-49B3-B926-E75CCBFFA208}" type="pres">
      <dgm:prSet presAssocID="{32C1807C-9504-45EC-B121-DDE37EA6A4E0}" presName="Name8" presStyleCnt="0"/>
      <dgm:spPr/>
    </dgm:pt>
    <dgm:pt modelId="{18E364FB-DD43-49C6-9B9A-2FCE51FEB49E}" type="pres">
      <dgm:prSet presAssocID="{32C1807C-9504-45EC-B121-DDE37EA6A4E0}" presName="level" presStyleLbl="node1" presStyleIdx="2" presStyleCnt="6">
        <dgm:presLayoutVars>
          <dgm:chMax val="1"/>
          <dgm:bulletEnabled val="1"/>
        </dgm:presLayoutVars>
      </dgm:prSet>
      <dgm:spPr/>
    </dgm:pt>
    <dgm:pt modelId="{F0C432F1-87DE-4F0E-B777-8EDD7DB2CF49}" type="pres">
      <dgm:prSet presAssocID="{32C1807C-9504-45EC-B121-DDE37EA6A4E0}" presName="levelTx" presStyleLbl="revTx" presStyleIdx="0" presStyleCnt="0">
        <dgm:presLayoutVars>
          <dgm:chMax val="1"/>
          <dgm:bulletEnabled val="1"/>
        </dgm:presLayoutVars>
      </dgm:prSet>
      <dgm:spPr/>
    </dgm:pt>
    <dgm:pt modelId="{4DC696AD-CF8C-4DAD-AC17-FF3E311CA4C8}" type="pres">
      <dgm:prSet presAssocID="{C683DA93-653A-41B9-A1D0-C1D3F26FE67C}" presName="Name8" presStyleCnt="0"/>
      <dgm:spPr/>
    </dgm:pt>
    <dgm:pt modelId="{75B08FAD-6942-4008-B86B-DAA628196CBD}" type="pres">
      <dgm:prSet presAssocID="{C683DA93-653A-41B9-A1D0-C1D3F26FE67C}" presName="level" presStyleLbl="node1" presStyleIdx="3" presStyleCnt="6">
        <dgm:presLayoutVars>
          <dgm:chMax val="1"/>
          <dgm:bulletEnabled val="1"/>
        </dgm:presLayoutVars>
      </dgm:prSet>
      <dgm:spPr/>
    </dgm:pt>
    <dgm:pt modelId="{5D42C461-3B56-452A-9687-D49FA0FC1A9E}" type="pres">
      <dgm:prSet presAssocID="{C683DA93-653A-41B9-A1D0-C1D3F26FE67C}" presName="levelTx" presStyleLbl="revTx" presStyleIdx="0" presStyleCnt="0">
        <dgm:presLayoutVars>
          <dgm:chMax val="1"/>
          <dgm:bulletEnabled val="1"/>
        </dgm:presLayoutVars>
      </dgm:prSet>
      <dgm:spPr/>
    </dgm:pt>
    <dgm:pt modelId="{1C8CFBE9-1400-4C57-9C9B-905AF51947FE}" type="pres">
      <dgm:prSet presAssocID="{86232950-4312-4C33-8F0E-5BD8DC461144}" presName="Name8" presStyleCnt="0"/>
      <dgm:spPr/>
    </dgm:pt>
    <dgm:pt modelId="{DD94D535-99A4-49D3-9C27-CCD5A6DDAF3C}" type="pres">
      <dgm:prSet presAssocID="{86232950-4312-4C33-8F0E-5BD8DC461144}" presName="level" presStyleLbl="node1" presStyleIdx="4" presStyleCnt="6">
        <dgm:presLayoutVars>
          <dgm:chMax val="1"/>
          <dgm:bulletEnabled val="1"/>
        </dgm:presLayoutVars>
      </dgm:prSet>
      <dgm:spPr/>
    </dgm:pt>
    <dgm:pt modelId="{1D87DE4D-3F4E-43F7-A260-42545FEBB9F7}" type="pres">
      <dgm:prSet presAssocID="{86232950-4312-4C33-8F0E-5BD8DC461144}" presName="levelTx" presStyleLbl="revTx" presStyleIdx="0" presStyleCnt="0">
        <dgm:presLayoutVars>
          <dgm:chMax val="1"/>
          <dgm:bulletEnabled val="1"/>
        </dgm:presLayoutVars>
      </dgm:prSet>
      <dgm:spPr/>
    </dgm:pt>
    <dgm:pt modelId="{15908F25-7B91-4D40-B86D-DAB2662DC2EE}" type="pres">
      <dgm:prSet presAssocID="{C3DE9DCC-6C09-4A11-A074-EBFAC35D6191}" presName="Name8" presStyleCnt="0"/>
      <dgm:spPr/>
    </dgm:pt>
    <dgm:pt modelId="{4F20BED1-0520-41FA-B591-F27EF8B0968A}" type="pres">
      <dgm:prSet presAssocID="{C3DE9DCC-6C09-4A11-A074-EBFAC35D6191}" presName="level" presStyleLbl="node1" presStyleIdx="5" presStyleCnt="6" custLinFactNeighborX="731" custLinFactNeighborY="-2632">
        <dgm:presLayoutVars>
          <dgm:chMax val="1"/>
          <dgm:bulletEnabled val="1"/>
        </dgm:presLayoutVars>
      </dgm:prSet>
      <dgm:spPr/>
    </dgm:pt>
    <dgm:pt modelId="{AD89666B-1FBF-473E-B68A-D5DE1852D8BF}" type="pres">
      <dgm:prSet presAssocID="{C3DE9DCC-6C09-4A11-A074-EBFAC35D6191}" presName="levelTx" presStyleLbl="revTx" presStyleIdx="0" presStyleCnt="0">
        <dgm:presLayoutVars>
          <dgm:chMax val="1"/>
          <dgm:bulletEnabled val="1"/>
        </dgm:presLayoutVars>
      </dgm:prSet>
      <dgm:spPr/>
    </dgm:pt>
  </dgm:ptLst>
  <dgm:cxnLst>
    <dgm:cxn modelId="{6E4B64E0-5A4E-40BE-B3D4-4A2B04D4C554}" srcId="{2E5CBC54-9A81-4CF4-91EF-80215B739904}" destId="{C683DA93-653A-41B9-A1D0-C1D3F26FE67C}" srcOrd="3" destOrd="0" parTransId="{3722EF7F-CFD7-4A42-BFE9-7AA4C36DE956}" sibTransId="{6BA47900-DC10-4EF4-B030-6D3903044656}"/>
    <dgm:cxn modelId="{AC0FAF25-0EDF-44EE-9AB6-2B3EFA166333}" type="presOf" srcId="{361C6E07-FC9D-416C-B87D-B207D1222DD4}" destId="{CD59B7BF-BEA8-4CF3-9E8A-E1D42340FC83}" srcOrd="0" destOrd="0" presId="urn:microsoft.com/office/officeart/2005/8/layout/pyramid1"/>
    <dgm:cxn modelId="{49D7AFFC-F56D-4EAD-9F7B-2148FD3C36B3}" type="presOf" srcId="{32C1807C-9504-45EC-B121-DDE37EA6A4E0}" destId="{F0C432F1-87DE-4F0E-B777-8EDD7DB2CF49}" srcOrd="1" destOrd="0" presId="urn:microsoft.com/office/officeart/2005/8/layout/pyramid1"/>
    <dgm:cxn modelId="{6CC5A571-6B17-4441-90E2-86E8934C4ECC}" type="presOf" srcId="{1813BCA8-C8AF-4B1A-B9EA-359660E91272}" destId="{5E356003-9525-4582-8525-469BF4F9BCB3}" srcOrd="1" destOrd="0" presId="urn:microsoft.com/office/officeart/2005/8/layout/pyramid1"/>
    <dgm:cxn modelId="{B6ACC25A-9766-4DFB-BA77-5274812F7388}" type="presOf" srcId="{1813BCA8-C8AF-4B1A-B9EA-359660E91272}" destId="{FFE9F313-ACCF-4B55-BE86-0077336A28CA}" srcOrd="0" destOrd="0" presId="urn:microsoft.com/office/officeart/2005/8/layout/pyramid1"/>
    <dgm:cxn modelId="{C49CF41A-9152-4B21-8BA7-D97F2C498185}" type="presOf" srcId="{361C6E07-FC9D-416C-B87D-B207D1222DD4}" destId="{C7E612BF-5F66-451C-8C09-43E27BF2A456}" srcOrd="1" destOrd="0" presId="urn:microsoft.com/office/officeart/2005/8/layout/pyramid1"/>
    <dgm:cxn modelId="{8D032150-34C9-4F15-83FE-EA5D887B84E1}" srcId="{2E5CBC54-9A81-4CF4-91EF-80215B739904}" destId="{C3DE9DCC-6C09-4A11-A074-EBFAC35D6191}" srcOrd="5" destOrd="0" parTransId="{BCD8A37C-BCE6-47AF-85AC-E50563908905}" sibTransId="{D7F84E06-B589-4FA7-85F0-0E45FB56188C}"/>
    <dgm:cxn modelId="{6FADE6F3-D074-4DE1-9495-57AB6EC19753}" type="presOf" srcId="{86232950-4312-4C33-8F0E-5BD8DC461144}" destId="{DD94D535-99A4-49D3-9C27-CCD5A6DDAF3C}" srcOrd="0" destOrd="0" presId="urn:microsoft.com/office/officeart/2005/8/layout/pyramid1"/>
    <dgm:cxn modelId="{097FCFFD-CE2E-4C07-AE14-EA00B053D171}" type="presOf" srcId="{2E5CBC54-9A81-4CF4-91EF-80215B739904}" destId="{1A78B712-CC83-42DD-BD2C-672C3AD0F119}" srcOrd="0" destOrd="0" presId="urn:microsoft.com/office/officeart/2005/8/layout/pyramid1"/>
    <dgm:cxn modelId="{11A71D68-8E70-4B2E-94F8-E135B6727107}" type="presOf" srcId="{C683DA93-653A-41B9-A1D0-C1D3F26FE67C}" destId="{5D42C461-3B56-452A-9687-D49FA0FC1A9E}" srcOrd="1" destOrd="0" presId="urn:microsoft.com/office/officeart/2005/8/layout/pyramid1"/>
    <dgm:cxn modelId="{994622AC-D77C-44E9-A51B-1E912DD321AB}" srcId="{2E5CBC54-9A81-4CF4-91EF-80215B739904}" destId="{361C6E07-FC9D-416C-B87D-B207D1222DD4}" srcOrd="1" destOrd="0" parTransId="{E03A8DA4-8D63-4F52-8D5D-BE100244D8DB}" sibTransId="{E3CFB9D7-9DA2-4935-826E-FD2D2D5285FB}"/>
    <dgm:cxn modelId="{FC355DF8-EE9C-403B-A59B-7A608D10D91E}" type="presOf" srcId="{32C1807C-9504-45EC-B121-DDE37EA6A4E0}" destId="{18E364FB-DD43-49C6-9B9A-2FCE51FEB49E}" srcOrd="0" destOrd="0" presId="urn:microsoft.com/office/officeart/2005/8/layout/pyramid1"/>
    <dgm:cxn modelId="{A04B8A76-1F78-4848-946B-07D8A5E094A4}" type="presOf" srcId="{C683DA93-653A-41B9-A1D0-C1D3F26FE67C}" destId="{75B08FAD-6942-4008-B86B-DAA628196CBD}" srcOrd="0" destOrd="0" presId="urn:microsoft.com/office/officeart/2005/8/layout/pyramid1"/>
    <dgm:cxn modelId="{7A77010C-4886-471A-9CA2-AEFF72BB5526}" type="presOf" srcId="{86232950-4312-4C33-8F0E-5BD8DC461144}" destId="{1D87DE4D-3F4E-43F7-A260-42545FEBB9F7}" srcOrd="1" destOrd="0" presId="urn:microsoft.com/office/officeart/2005/8/layout/pyramid1"/>
    <dgm:cxn modelId="{C69FABF4-0CF3-4C6F-8A13-68AF1B9C19C9}" srcId="{2E5CBC54-9A81-4CF4-91EF-80215B739904}" destId="{1813BCA8-C8AF-4B1A-B9EA-359660E91272}" srcOrd="0" destOrd="0" parTransId="{8DC12744-6156-4217-A995-A6859212F37A}" sibTransId="{EDE1B393-7ABB-43ED-8771-A78B77FEA169}"/>
    <dgm:cxn modelId="{C139E0F6-B493-4E6F-AE93-5F72B8C0680E}" srcId="{2E5CBC54-9A81-4CF4-91EF-80215B739904}" destId="{86232950-4312-4C33-8F0E-5BD8DC461144}" srcOrd="4" destOrd="0" parTransId="{04C3A12D-22AA-4647-AB27-B223A1C100CA}" sibTransId="{9FBE0F78-1807-4378-9B4D-1C6F789F26A1}"/>
    <dgm:cxn modelId="{6693BFA9-0559-4A8B-8B82-C4C152483675}" srcId="{2E5CBC54-9A81-4CF4-91EF-80215B739904}" destId="{32C1807C-9504-45EC-B121-DDE37EA6A4E0}" srcOrd="2" destOrd="0" parTransId="{E05CDBD3-92DB-477C-BA23-AE8ADED8FEF2}" sibTransId="{16FAF5D4-02E8-4762-AD76-20DD149BE186}"/>
    <dgm:cxn modelId="{764B997A-62FE-4222-AA43-521791CA1A48}" type="presOf" srcId="{C3DE9DCC-6C09-4A11-A074-EBFAC35D6191}" destId="{AD89666B-1FBF-473E-B68A-D5DE1852D8BF}" srcOrd="1" destOrd="0" presId="urn:microsoft.com/office/officeart/2005/8/layout/pyramid1"/>
    <dgm:cxn modelId="{B25D6026-C842-4C08-9F40-4A07BA5E51FD}" type="presOf" srcId="{C3DE9DCC-6C09-4A11-A074-EBFAC35D6191}" destId="{4F20BED1-0520-41FA-B591-F27EF8B0968A}" srcOrd="0" destOrd="0" presId="urn:microsoft.com/office/officeart/2005/8/layout/pyramid1"/>
    <dgm:cxn modelId="{303C8995-8603-4809-A821-1A9BA7FACDD1}" type="presParOf" srcId="{1A78B712-CC83-42DD-BD2C-672C3AD0F119}" destId="{9470B5AE-CA1E-45C6-B4D6-DF7D1E73DF86}" srcOrd="0" destOrd="0" presId="urn:microsoft.com/office/officeart/2005/8/layout/pyramid1"/>
    <dgm:cxn modelId="{773D762B-68D9-4EB0-923F-287B171693A9}" type="presParOf" srcId="{9470B5AE-CA1E-45C6-B4D6-DF7D1E73DF86}" destId="{FFE9F313-ACCF-4B55-BE86-0077336A28CA}" srcOrd="0" destOrd="0" presId="urn:microsoft.com/office/officeart/2005/8/layout/pyramid1"/>
    <dgm:cxn modelId="{A94AB984-FFDA-4DD8-96C6-5F54DF321F64}" type="presParOf" srcId="{9470B5AE-CA1E-45C6-B4D6-DF7D1E73DF86}" destId="{5E356003-9525-4582-8525-469BF4F9BCB3}" srcOrd="1" destOrd="0" presId="urn:microsoft.com/office/officeart/2005/8/layout/pyramid1"/>
    <dgm:cxn modelId="{BB0F38DC-08E4-4364-B370-CC050D545308}" type="presParOf" srcId="{1A78B712-CC83-42DD-BD2C-672C3AD0F119}" destId="{72EC16B4-DFC1-429C-BA90-A20455F1E7FD}" srcOrd="1" destOrd="0" presId="urn:microsoft.com/office/officeart/2005/8/layout/pyramid1"/>
    <dgm:cxn modelId="{18ECC7FB-6049-4A6F-8132-32ADF3525115}" type="presParOf" srcId="{72EC16B4-DFC1-429C-BA90-A20455F1E7FD}" destId="{CD59B7BF-BEA8-4CF3-9E8A-E1D42340FC83}" srcOrd="0" destOrd="0" presId="urn:microsoft.com/office/officeart/2005/8/layout/pyramid1"/>
    <dgm:cxn modelId="{996A82BB-2E43-4644-8723-329613B44D3A}" type="presParOf" srcId="{72EC16B4-DFC1-429C-BA90-A20455F1E7FD}" destId="{C7E612BF-5F66-451C-8C09-43E27BF2A456}" srcOrd="1" destOrd="0" presId="urn:microsoft.com/office/officeart/2005/8/layout/pyramid1"/>
    <dgm:cxn modelId="{C2265CEB-D52D-4E38-A2B0-117A68749488}" type="presParOf" srcId="{1A78B712-CC83-42DD-BD2C-672C3AD0F119}" destId="{9AFCD9C6-F3D4-49B3-B926-E75CCBFFA208}" srcOrd="2" destOrd="0" presId="urn:microsoft.com/office/officeart/2005/8/layout/pyramid1"/>
    <dgm:cxn modelId="{A36C9E12-C9F4-4B31-9FA1-19F54F1A49B4}" type="presParOf" srcId="{9AFCD9C6-F3D4-49B3-B926-E75CCBFFA208}" destId="{18E364FB-DD43-49C6-9B9A-2FCE51FEB49E}" srcOrd="0" destOrd="0" presId="urn:microsoft.com/office/officeart/2005/8/layout/pyramid1"/>
    <dgm:cxn modelId="{D474AF6E-221D-4B5C-BD58-DC8D80E8F1FA}" type="presParOf" srcId="{9AFCD9C6-F3D4-49B3-B926-E75CCBFFA208}" destId="{F0C432F1-87DE-4F0E-B777-8EDD7DB2CF49}" srcOrd="1" destOrd="0" presId="urn:microsoft.com/office/officeart/2005/8/layout/pyramid1"/>
    <dgm:cxn modelId="{E4C3171D-9396-4F76-9AA3-B6524A49550F}" type="presParOf" srcId="{1A78B712-CC83-42DD-BD2C-672C3AD0F119}" destId="{4DC696AD-CF8C-4DAD-AC17-FF3E311CA4C8}" srcOrd="3" destOrd="0" presId="urn:microsoft.com/office/officeart/2005/8/layout/pyramid1"/>
    <dgm:cxn modelId="{592B7168-E4C6-4FFF-8F5A-2B93A9BC3D19}" type="presParOf" srcId="{4DC696AD-CF8C-4DAD-AC17-FF3E311CA4C8}" destId="{75B08FAD-6942-4008-B86B-DAA628196CBD}" srcOrd="0" destOrd="0" presId="urn:microsoft.com/office/officeart/2005/8/layout/pyramid1"/>
    <dgm:cxn modelId="{B1A0C2E4-2C7A-4BE0-B905-A279D9CFD044}" type="presParOf" srcId="{4DC696AD-CF8C-4DAD-AC17-FF3E311CA4C8}" destId="{5D42C461-3B56-452A-9687-D49FA0FC1A9E}" srcOrd="1" destOrd="0" presId="urn:microsoft.com/office/officeart/2005/8/layout/pyramid1"/>
    <dgm:cxn modelId="{0A083666-05BC-487B-B623-1FC30D8C1A11}" type="presParOf" srcId="{1A78B712-CC83-42DD-BD2C-672C3AD0F119}" destId="{1C8CFBE9-1400-4C57-9C9B-905AF51947FE}" srcOrd="4" destOrd="0" presId="urn:microsoft.com/office/officeart/2005/8/layout/pyramid1"/>
    <dgm:cxn modelId="{C5B511D7-2100-4929-A913-DBE0A28E2A7A}" type="presParOf" srcId="{1C8CFBE9-1400-4C57-9C9B-905AF51947FE}" destId="{DD94D535-99A4-49D3-9C27-CCD5A6DDAF3C}" srcOrd="0" destOrd="0" presId="urn:microsoft.com/office/officeart/2005/8/layout/pyramid1"/>
    <dgm:cxn modelId="{73EEA36C-D7A8-4631-8067-9439BD6D2A91}" type="presParOf" srcId="{1C8CFBE9-1400-4C57-9C9B-905AF51947FE}" destId="{1D87DE4D-3F4E-43F7-A260-42545FEBB9F7}" srcOrd="1" destOrd="0" presId="urn:microsoft.com/office/officeart/2005/8/layout/pyramid1"/>
    <dgm:cxn modelId="{745264F1-74DE-4EA5-8D8C-CEF1D034656B}" type="presParOf" srcId="{1A78B712-CC83-42DD-BD2C-672C3AD0F119}" destId="{15908F25-7B91-4D40-B86D-DAB2662DC2EE}" srcOrd="5" destOrd="0" presId="urn:microsoft.com/office/officeart/2005/8/layout/pyramid1"/>
    <dgm:cxn modelId="{0ED6572A-07E2-4960-B620-590F559B329D}" type="presParOf" srcId="{15908F25-7B91-4D40-B86D-DAB2662DC2EE}" destId="{4F20BED1-0520-41FA-B591-F27EF8B0968A}" srcOrd="0" destOrd="0" presId="urn:microsoft.com/office/officeart/2005/8/layout/pyramid1"/>
    <dgm:cxn modelId="{0745F6E9-1E99-4653-8D9F-5659D735BF99}" type="presParOf" srcId="{15908F25-7B91-4D40-B86D-DAB2662DC2EE}" destId="{AD89666B-1FBF-473E-B68A-D5DE1852D8BF}"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EFC31-67ED-45AF-BD26-89C5916523EF}">
      <dsp:nvSpPr>
        <dsp:cNvPr id="0" name=""/>
        <dsp:cNvSpPr/>
      </dsp:nvSpPr>
      <dsp:spPr>
        <a:xfrm rot="10800000">
          <a:off x="0" y="0"/>
          <a:ext cx="5764433" cy="849153"/>
        </a:xfrm>
        <a:prstGeom prst="trapezoid">
          <a:avLst>
            <a:gd name="adj" fmla="val 6788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Creating or Evaluating</a:t>
          </a:r>
        </a:p>
      </dsp:txBody>
      <dsp:txXfrm rot="-10800000">
        <a:off x="1008775" y="0"/>
        <a:ext cx="3746881" cy="849153"/>
      </dsp:txXfrm>
    </dsp:sp>
    <dsp:sp modelId="{C195CB7F-EFCA-4857-9A62-316612CB9540}">
      <dsp:nvSpPr>
        <dsp:cNvPr id="0" name=""/>
        <dsp:cNvSpPr/>
      </dsp:nvSpPr>
      <dsp:spPr>
        <a:xfrm rot="10800000">
          <a:off x="576443" y="849153"/>
          <a:ext cx="4611546" cy="849153"/>
        </a:xfrm>
        <a:prstGeom prst="trapezoid">
          <a:avLst>
            <a:gd name="adj" fmla="val 6788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Analyzing</a:t>
          </a:r>
        </a:p>
      </dsp:txBody>
      <dsp:txXfrm rot="-10800000">
        <a:off x="1383463" y="849153"/>
        <a:ext cx="2997505" cy="849153"/>
      </dsp:txXfrm>
    </dsp:sp>
    <dsp:sp modelId="{E3493319-1360-4A0E-8F9C-8B13D6E19599}">
      <dsp:nvSpPr>
        <dsp:cNvPr id="0" name=""/>
        <dsp:cNvSpPr/>
      </dsp:nvSpPr>
      <dsp:spPr>
        <a:xfrm rot="10800000">
          <a:off x="1152886" y="1698306"/>
          <a:ext cx="3458659" cy="849153"/>
        </a:xfrm>
        <a:prstGeom prst="trapezoid">
          <a:avLst>
            <a:gd name="adj" fmla="val 6788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Applying</a:t>
          </a:r>
        </a:p>
      </dsp:txBody>
      <dsp:txXfrm rot="-10800000">
        <a:off x="1758152" y="1698306"/>
        <a:ext cx="2248128" cy="849153"/>
      </dsp:txXfrm>
    </dsp:sp>
    <dsp:sp modelId="{1B576B5C-B0CC-4EAD-859B-0F55C204DA78}">
      <dsp:nvSpPr>
        <dsp:cNvPr id="0" name=""/>
        <dsp:cNvSpPr/>
      </dsp:nvSpPr>
      <dsp:spPr>
        <a:xfrm rot="10800000">
          <a:off x="1729329" y="2547460"/>
          <a:ext cx="2305773" cy="849153"/>
        </a:xfrm>
        <a:prstGeom prst="trapezoid">
          <a:avLst>
            <a:gd name="adj" fmla="val 6788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Understanding</a:t>
          </a:r>
        </a:p>
      </dsp:txBody>
      <dsp:txXfrm rot="-10800000">
        <a:off x="2132840" y="2547460"/>
        <a:ext cx="1498752" cy="849153"/>
      </dsp:txXfrm>
    </dsp:sp>
    <dsp:sp modelId="{9A20F9FF-F13F-4D8F-A284-14A8A397D788}">
      <dsp:nvSpPr>
        <dsp:cNvPr id="0" name=""/>
        <dsp:cNvSpPr/>
      </dsp:nvSpPr>
      <dsp:spPr>
        <a:xfrm rot="10800000">
          <a:off x="2305773" y="3396613"/>
          <a:ext cx="1152886" cy="849153"/>
        </a:xfrm>
        <a:prstGeom prst="trapezoid">
          <a:avLst>
            <a:gd name="adj" fmla="val 6788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Remembering</a:t>
          </a:r>
        </a:p>
      </dsp:txBody>
      <dsp:txXfrm rot="-10800000">
        <a:off x="2305773" y="3396613"/>
        <a:ext cx="1152886" cy="849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9F313-ACCF-4B55-BE86-0077336A28CA}">
      <dsp:nvSpPr>
        <dsp:cNvPr id="0" name=""/>
        <dsp:cNvSpPr/>
      </dsp:nvSpPr>
      <dsp:spPr>
        <a:xfrm>
          <a:off x="2190750" y="0"/>
          <a:ext cx="876300" cy="698500"/>
        </a:xfrm>
        <a:prstGeom prst="trapezoid">
          <a:avLst>
            <a:gd name="adj" fmla="val 62727"/>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Evaluating</a:t>
          </a:r>
        </a:p>
      </dsp:txBody>
      <dsp:txXfrm>
        <a:off x="2190750" y="0"/>
        <a:ext cx="876300" cy="698500"/>
      </dsp:txXfrm>
    </dsp:sp>
    <dsp:sp modelId="{CD59B7BF-BEA8-4CF3-9E8A-E1D42340FC83}">
      <dsp:nvSpPr>
        <dsp:cNvPr id="0" name=""/>
        <dsp:cNvSpPr/>
      </dsp:nvSpPr>
      <dsp:spPr>
        <a:xfrm>
          <a:off x="1765586" y="698500"/>
          <a:ext cx="1752600" cy="698500"/>
        </a:xfrm>
        <a:prstGeom prst="trapezoid">
          <a:avLst>
            <a:gd name="adj" fmla="val 62727"/>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Synthesis</a:t>
          </a:r>
        </a:p>
      </dsp:txBody>
      <dsp:txXfrm>
        <a:off x="2072291" y="698500"/>
        <a:ext cx="1139190" cy="698500"/>
      </dsp:txXfrm>
    </dsp:sp>
    <dsp:sp modelId="{18E364FB-DD43-49C6-9B9A-2FCE51FEB49E}">
      <dsp:nvSpPr>
        <dsp:cNvPr id="0" name=""/>
        <dsp:cNvSpPr/>
      </dsp:nvSpPr>
      <dsp:spPr>
        <a:xfrm>
          <a:off x="1314450" y="1397000"/>
          <a:ext cx="2628900" cy="698500"/>
        </a:xfrm>
        <a:prstGeom prst="trapezoid">
          <a:avLst>
            <a:gd name="adj" fmla="val 6272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Analysis</a:t>
          </a:r>
        </a:p>
      </dsp:txBody>
      <dsp:txXfrm>
        <a:off x="1774507" y="1397000"/>
        <a:ext cx="1708785" cy="698500"/>
      </dsp:txXfrm>
    </dsp:sp>
    <dsp:sp modelId="{75B08FAD-6942-4008-B86B-DAA628196CBD}">
      <dsp:nvSpPr>
        <dsp:cNvPr id="0" name=""/>
        <dsp:cNvSpPr/>
      </dsp:nvSpPr>
      <dsp:spPr>
        <a:xfrm>
          <a:off x="876300" y="2095500"/>
          <a:ext cx="3505200" cy="698500"/>
        </a:xfrm>
        <a:prstGeom prst="trapezoid">
          <a:avLst>
            <a:gd name="adj" fmla="val 62727"/>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Application</a:t>
          </a:r>
        </a:p>
      </dsp:txBody>
      <dsp:txXfrm>
        <a:off x="1489709" y="2095500"/>
        <a:ext cx="2278380" cy="698500"/>
      </dsp:txXfrm>
    </dsp:sp>
    <dsp:sp modelId="{DD94D535-99A4-49D3-9C27-CCD5A6DDAF3C}">
      <dsp:nvSpPr>
        <dsp:cNvPr id="0" name=""/>
        <dsp:cNvSpPr/>
      </dsp:nvSpPr>
      <dsp:spPr>
        <a:xfrm>
          <a:off x="438150" y="2794000"/>
          <a:ext cx="4381500" cy="698500"/>
        </a:xfrm>
        <a:prstGeom prst="trapezoid">
          <a:avLst>
            <a:gd name="adj" fmla="val 62727"/>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Comprehension</a:t>
          </a:r>
        </a:p>
      </dsp:txBody>
      <dsp:txXfrm>
        <a:off x="1204912" y="2794000"/>
        <a:ext cx="2847975" cy="698500"/>
      </dsp:txXfrm>
    </dsp:sp>
    <dsp:sp modelId="{4F20BED1-0520-41FA-B591-F27EF8B0968A}">
      <dsp:nvSpPr>
        <dsp:cNvPr id="0" name=""/>
        <dsp:cNvSpPr/>
      </dsp:nvSpPr>
      <dsp:spPr>
        <a:xfrm>
          <a:off x="0" y="3474115"/>
          <a:ext cx="5257800" cy="698500"/>
        </a:xfrm>
        <a:prstGeom prst="trapezoid">
          <a:avLst>
            <a:gd name="adj" fmla="val 62727"/>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Knowledge</a:t>
          </a:r>
        </a:p>
      </dsp:txBody>
      <dsp:txXfrm>
        <a:off x="920114" y="3474115"/>
        <a:ext cx="3417570" cy="6985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2/10/2017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2/10/2017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31</a:t>
            </a:fld>
            <a:endParaRPr lang="en-US"/>
          </a:p>
        </p:txBody>
      </p:sp>
    </p:spTree>
    <p:extLst>
      <p:ext uri="{BB962C8B-B14F-4D97-AF65-F5344CB8AC3E}">
        <p14:creationId xmlns:p14="http://schemas.microsoft.com/office/powerpoint/2010/main" val="240561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32</a:t>
            </a:fld>
            <a:endParaRPr lang="en-US"/>
          </a:p>
        </p:txBody>
      </p:sp>
    </p:spTree>
    <p:extLst>
      <p:ext uri="{BB962C8B-B14F-4D97-AF65-F5344CB8AC3E}">
        <p14:creationId xmlns:p14="http://schemas.microsoft.com/office/powerpoint/2010/main" val="183888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a:t>
            </a:r>
            <a:r>
              <a:rPr lang="en-US" baseline="0" dirty="0"/>
              <a:t> in closing the loop was incremental over 3 years</a:t>
            </a:r>
          </a:p>
          <a:p>
            <a:r>
              <a:rPr lang="en-US" baseline="0" dirty="0"/>
              <a:t>Conversely, attendance at the SLO Committee dropped sharply, from 75% of constituents attending in Spring 2011 to only 20% of constituents attending in Spring 2013</a:t>
            </a:r>
          </a:p>
          <a:p>
            <a:r>
              <a:rPr lang="en-US" baseline="0" dirty="0"/>
              <a:t>When surveyed, 90% of chairs said their departments were closing the loop; when questioned, only 8% could tell us what that meant and provide an example</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39546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everyone else do it?  We looked at Santa Monica, Cabrillo, Skyline – other schools that seemed to be doing this well and in a sustainable fashion.</a:t>
            </a:r>
          </a:p>
          <a:p>
            <a:endParaRPr lang="en-US" dirty="0"/>
          </a:p>
          <a:p>
            <a:r>
              <a:rPr lang="en-US" dirty="0"/>
              <a:t>What we realized: those schools engaged long before it became a</a:t>
            </a:r>
            <a:r>
              <a:rPr lang="en-US" baseline="0" dirty="0"/>
              <a:t> mandate.  We couldn’t re-write history, so we needed to do something else.  </a:t>
            </a:r>
          </a:p>
          <a:p>
            <a:r>
              <a:rPr lang="en-US" baseline="0" dirty="0"/>
              <a:t>The biggest problem: no consistency in training and approach.</a:t>
            </a:r>
          </a:p>
          <a:p>
            <a:endParaRPr lang="en-US" baseline="0" dirty="0"/>
          </a:p>
          <a:p>
            <a:r>
              <a:rPr lang="en-US" baseline="0" dirty="0"/>
              <a:t>3 SLO Coordinators within 5 years; a president leave, 2 interim presidents, and a new president come on board in that time.</a:t>
            </a:r>
          </a:p>
          <a:p>
            <a:endParaRPr lang="en-US" baseline="0" dirty="0"/>
          </a:p>
        </p:txBody>
      </p:sp>
      <p:sp>
        <p:nvSpPr>
          <p:cNvPr id="4" name="Slide Number Placeholder 3"/>
          <p:cNvSpPr>
            <a:spLocks noGrp="1"/>
          </p:cNvSpPr>
          <p:nvPr>
            <p:ph type="sldNum" sz="quarter" idx="10"/>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371897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 Proficiency:</a:t>
            </a:r>
            <a:r>
              <a:rPr lang="en-US" baseline="0" dirty="0"/>
              <a:t> only 28% could tell us where their department was before starting training; </a:t>
            </a:r>
          </a:p>
          <a:p>
            <a:r>
              <a:rPr lang="en-US" baseline="0" dirty="0"/>
              <a:t>Work to be done: 60% said there was “lots to be done” before training; </a:t>
            </a:r>
          </a:p>
          <a:p>
            <a:r>
              <a:rPr lang="en-US" baseline="0" dirty="0"/>
              <a:t>Time on task: 70% predicted it would take &lt;20 hours to get the department up-to-speed before training; </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77318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training cover at your campus?</a:t>
            </a:r>
          </a:p>
        </p:txBody>
      </p:sp>
      <p:sp>
        <p:nvSpPr>
          <p:cNvPr id="4" name="Slide Number Placeholder 3"/>
          <p:cNvSpPr>
            <a:spLocks noGrp="1"/>
          </p:cNvSpPr>
          <p:nvPr>
            <p:ph type="sldNum" sz="quarter" idx="10"/>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362815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 Proficiency:</a:t>
            </a:r>
            <a:r>
              <a:rPr lang="en-US" baseline="0" dirty="0"/>
              <a:t> only 28% could tell us where their department was before starting training; almost 93% knew at the end of training</a:t>
            </a:r>
          </a:p>
          <a:p>
            <a:endParaRPr lang="en-US" baseline="0" dirty="0"/>
          </a:p>
          <a:p>
            <a:r>
              <a:rPr lang="en-US" baseline="0" dirty="0"/>
              <a:t>Work to be done: 60% said there was “lots to be done” before training; 90% said “lots to be done” after training</a:t>
            </a:r>
          </a:p>
          <a:p>
            <a:endParaRPr lang="en-US" baseline="0" dirty="0"/>
          </a:p>
          <a:p>
            <a:r>
              <a:rPr lang="en-US" baseline="0" dirty="0"/>
              <a:t>Time on task: 70% predicted it would take &lt;20 hours to get the department up-to-speed before training; 68% said it took 50+ hours to get the department up-to-speed</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14194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first policy, 67% of</a:t>
            </a:r>
            <a:r>
              <a:rPr lang="en-US" baseline="0" dirty="0"/>
              <a:t> courses has only 1 CLO</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27</a:t>
            </a:fld>
            <a:endParaRPr lang="en-US"/>
          </a:p>
        </p:txBody>
      </p:sp>
    </p:spTree>
    <p:extLst>
      <p:ext uri="{BB962C8B-B14F-4D97-AF65-F5344CB8AC3E}">
        <p14:creationId xmlns:p14="http://schemas.microsoft.com/office/powerpoint/2010/main" val="416130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 $250</a:t>
            </a:r>
          </a:p>
          <a:p>
            <a:r>
              <a:rPr lang="en-US" dirty="0"/>
              <a:t>Semester work = $550</a:t>
            </a:r>
          </a:p>
        </p:txBody>
      </p:sp>
      <p:sp>
        <p:nvSpPr>
          <p:cNvPr id="4" name="Slide Number Placeholder 3"/>
          <p:cNvSpPr>
            <a:spLocks noGrp="1"/>
          </p:cNvSpPr>
          <p:nvPr>
            <p:ph type="sldNum" sz="quarter" idx="10"/>
          </p:nvPr>
        </p:nvSpPr>
        <p:spPr/>
        <p:txBody>
          <a:bodyPr/>
          <a:lstStyle/>
          <a:p>
            <a:fld id="{E3B36274-F2B9-4C45-BBB4-0EDF4CD651A7}" type="slidenum">
              <a:rPr lang="en-US" smtClean="0"/>
              <a:t>30</a:t>
            </a:fld>
            <a:endParaRPr lang="en-US"/>
          </a:p>
        </p:txBody>
      </p:sp>
    </p:spTree>
    <p:extLst>
      <p:ext uri="{BB962C8B-B14F-4D97-AF65-F5344CB8AC3E}">
        <p14:creationId xmlns:p14="http://schemas.microsoft.com/office/powerpoint/2010/main" val="2774485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2/10/2017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2/10/2017</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2/10/2017</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2/10/2017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2/10/2017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2/10/2017</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2/10/2017</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2/10/2017</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2/10/2017</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2/10/2017</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2/10/2017</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 Id="rId4" Type="http://schemas.openxmlformats.org/officeDocument/2006/relationships/image" Target="../media/image15.tmp"/></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ryanroaj@elac.edu"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r>
              <a:rPr lang="en-US" sz="6000" b="1" dirty="0">
                <a:latin typeface="+mj-lt"/>
              </a:rPr>
              <a:t>The Evasive SLO Process</a:t>
            </a:r>
            <a:endParaRPr lang="en-US" sz="6000" dirty="0">
              <a:latin typeface="+mj-lt"/>
            </a:endParaRPr>
          </a:p>
        </p:txBody>
      </p:sp>
      <p:sp>
        <p:nvSpPr>
          <p:cNvPr id="3" name="Subtitle 2"/>
          <p:cNvSpPr>
            <a:spLocks noGrp="1"/>
          </p:cNvSpPr>
          <p:nvPr>
            <p:ph type="subTitle" idx="1"/>
          </p:nvPr>
        </p:nvSpPr>
        <p:spPr/>
        <p:txBody>
          <a:bodyPr>
            <a:normAutofit fontScale="92500" lnSpcReduction="20000"/>
          </a:bodyPr>
          <a:lstStyle/>
          <a:p>
            <a:r>
              <a:rPr lang="en-US" b="1" dirty="0"/>
              <a:t>Engaging Faculty in a Sustainable System</a:t>
            </a:r>
          </a:p>
          <a:p>
            <a:r>
              <a:rPr lang="en-US" b="1" dirty="0">
                <a:solidFill>
                  <a:schemeClr val="tx1">
                    <a:lumMod val="50000"/>
                  </a:schemeClr>
                </a:solidFill>
              </a:rPr>
              <a:t>East Los Angeles College</a:t>
            </a:r>
          </a:p>
          <a:p>
            <a:r>
              <a:rPr lang="en-US" b="1" dirty="0">
                <a:solidFill>
                  <a:schemeClr val="tx1">
                    <a:lumMod val="50000"/>
                  </a:schemeClr>
                </a:solidFill>
              </a:rPr>
              <a:t>Amanda Ryan-</a:t>
            </a:r>
            <a:r>
              <a:rPr lang="en-US" b="1" dirty="0" err="1">
                <a:solidFill>
                  <a:schemeClr val="tx1">
                    <a:lumMod val="50000"/>
                  </a:schemeClr>
                </a:solidFill>
              </a:rPr>
              <a:t>Romo</a:t>
            </a:r>
            <a:endParaRPr lang="en-US" b="1" dirty="0">
              <a:solidFill>
                <a:schemeClr val="tx1">
                  <a:lumMod val="50000"/>
                </a:schemeClr>
              </a:solidFill>
            </a:endParaRPr>
          </a:p>
          <a:p>
            <a:r>
              <a:rPr lang="en-US" sz="1600" b="1" dirty="0">
                <a:solidFill>
                  <a:schemeClr val="tx1">
                    <a:lumMod val="50000"/>
                  </a:schemeClr>
                </a:solidFill>
              </a:rPr>
              <a:t>(former SLO Coordinator; currently wandering aimlessly in the world of SAOs)</a:t>
            </a:r>
            <a:endParaRPr lang="en-US" sz="1600" dirty="0">
              <a:solidFill>
                <a:schemeClr val="tx1">
                  <a:lumMod val="50000"/>
                </a:schemeClr>
              </a:solidFill>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the Training Cover?</a:t>
            </a:r>
          </a:p>
        </p:txBody>
      </p:sp>
    </p:spTree>
    <p:extLst>
      <p:ext uri="{BB962C8B-B14F-4D97-AF65-F5344CB8AC3E}">
        <p14:creationId xmlns:p14="http://schemas.microsoft.com/office/powerpoint/2010/main" val="41948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52400"/>
            <a:ext cx="9601200" cy="1143000"/>
          </a:xfrm>
        </p:spPr>
        <p:txBody>
          <a:bodyPr/>
          <a:lstStyle/>
          <a:p>
            <a:r>
              <a:rPr lang="en-US" dirty="0"/>
              <a:t>Who is the grandfather of the SLO process?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2537" y="1524000"/>
            <a:ext cx="1666875" cy="2743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812" y="1524000"/>
            <a:ext cx="2177143" cy="2743200"/>
          </a:xfrm>
          <a:prstGeom prst="rect">
            <a:avLst/>
          </a:prstGeom>
        </p:spPr>
      </p:pic>
      <p:sp>
        <p:nvSpPr>
          <p:cNvPr id="6" name="TextBox 5"/>
          <p:cNvSpPr txBox="1"/>
          <p:nvPr/>
        </p:nvSpPr>
        <p:spPr>
          <a:xfrm>
            <a:off x="2522537" y="4311134"/>
            <a:ext cx="1752600" cy="369332"/>
          </a:xfrm>
          <a:prstGeom prst="rect">
            <a:avLst/>
          </a:prstGeom>
          <a:noFill/>
        </p:spPr>
        <p:txBody>
          <a:bodyPr wrap="square" rtlCol="0">
            <a:spAutoFit/>
          </a:bodyPr>
          <a:lstStyle/>
          <a:p>
            <a:r>
              <a:rPr lang="en-US" dirty="0"/>
              <a:t>John Dewey</a:t>
            </a:r>
          </a:p>
        </p:txBody>
      </p:sp>
      <p:sp>
        <p:nvSpPr>
          <p:cNvPr id="7" name="TextBox 6"/>
          <p:cNvSpPr txBox="1"/>
          <p:nvPr/>
        </p:nvSpPr>
        <p:spPr>
          <a:xfrm>
            <a:off x="7200654" y="4311135"/>
            <a:ext cx="2147225" cy="381000"/>
          </a:xfrm>
          <a:prstGeom prst="rect">
            <a:avLst/>
          </a:prstGeom>
          <a:noFill/>
        </p:spPr>
        <p:txBody>
          <a:bodyPr wrap="square" rtlCol="0">
            <a:spAutoFit/>
          </a:bodyPr>
          <a:lstStyle/>
          <a:p>
            <a:r>
              <a:rPr lang="en-US" dirty="0"/>
              <a:t>Edward Thorndike</a:t>
            </a:r>
          </a:p>
        </p:txBody>
      </p:sp>
      <p:sp>
        <p:nvSpPr>
          <p:cNvPr id="11" name="TextBox 10"/>
          <p:cNvSpPr txBox="1"/>
          <p:nvPr/>
        </p:nvSpPr>
        <p:spPr>
          <a:xfrm>
            <a:off x="1370012" y="5029200"/>
            <a:ext cx="8382000" cy="646331"/>
          </a:xfrm>
          <a:prstGeom prst="rect">
            <a:avLst/>
          </a:prstGeom>
          <a:noFill/>
        </p:spPr>
        <p:txBody>
          <a:bodyPr wrap="square" rtlCol="0">
            <a:spAutoFit/>
          </a:bodyPr>
          <a:lstStyle/>
          <a:p>
            <a:r>
              <a:rPr lang="en-US" b="1" i="1" dirty="0"/>
              <a:t>“Give the pupils something to do, not something to learn; and the doing is of such a nature as to demand thinking; learning naturally results.” ~John Dewey</a:t>
            </a:r>
          </a:p>
        </p:txBody>
      </p:sp>
    </p:spTree>
    <p:extLst>
      <p:ext uri="{BB962C8B-B14F-4D97-AF65-F5344CB8AC3E}">
        <p14:creationId xmlns:p14="http://schemas.microsoft.com/office/powerpoint/2010/main" val="232944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connection between SLOs and neuro-education?</a:t>
            </a:r>
          </a:p>
        </p:txBody>
      </p:sp>
      <p:sp>
        <p:nvSpPr>
          <p:cNvPr id="4" name="Rectangle 3"/>
          <p:cNvSpPr/>
          <p:nvPr/>
        </p:nvSpPr>
        <p:spPr>
          <a:xfrm>
            <a:off x="1502441" y="1969876"/>
            <a:ext cx="5764152" cy="2677656"/>
          </a:xfrm>
          <a:prstGeom prst="rect">
            <a:avLst/>
          </a:prstGeom>
        </p:spPr>
        <p:txBody>
          <a:bodyPr wrap="square">
            <a:spAutoFit/>
          </a:bodyPr>
          <a:lstStyle/>
          <a:p>
            <a:r>
              <a:rPr lang="en-US" sz="2800" dirty="0"/>
              <a:t>Willis argues that “starting the year with clear communication to students about the </a:t>
            </a:r>
            <a:r>
              <a:rPr lang="en-US" sz="2800" b="1" dirty="0"/>
              <a:t>goals of their studies </a:t>
            </a:r>
            <a:r>
              <a:rPr lang="en-US" sz="2800" dirty="0"/>
              <a:t>and expectations for their assessments sets a pattern that gives them the security that accompanies predictability.”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812" y="2181293"/>
            <a:ext cx="2226871" cy="289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5778" y="5486400"/>
            <a:ext cx="6970815" cy="923330"/>
          </a:xfrm>
          <a:prstGeom prst="rect">
            <a:avLst/>
          </a:prstGeom>
          <a:noFill/>
        </p:spPr>
        <p:txBody>
          <a:bodyPr wrap="square" rtlCol="0">
            <a:spAutoFit/>
          </a:bodyPr>
          <a:lstStyle/>
          <a:p>
            <a:r>
              <a:rPr lang="en-US" i="1" dirty="0"/>
              <a:t>Research-Based Strategies to Ignite Student Learning: Insights from a Neurologist and Classroom Teacher</a:t>
            </a:r>
            <a:r>
              <a:rPr lang="en-US" dirty="0"/>
              <a:t>. 2006</a:t>
            </a:r>
          </a:p>
          <a:p>
            <a:r>
              <a:rPr lang="en-US" i="1" dirty="0"/>
              <a:t>Brain-Friendly Strategies for the Inclusion Classroom</a:t>
            </a:r>
            <a:r>
              <a:rPr lang="en-US" dirty="0"/>
              <a:t>. 2007.</a:t>
            </a:r>
          </a:p>
        </p:txBody>
      </p:sp>
    </p:spTree>
    <p:extLst>
      <p:ext uri="{BB962C8B-B14F-4D97-AF65-F5344CB8AC3E}">
        <p14:creationId xmlns:p14="http://schemas.microsoft.com/office/powerpoint/2010/main" val="263819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Bloom’s Taxonomy really tell us?</a:t>
            </a:r>
          </a:p>
        </p:txBody>
      </p:sp>
      <p:graphicFrame>
        <p:nvGraphicFramePr>
          <p:cNvPr id="5" name="Content Placeholder 7"/>
          <p:cNvGraphicFramePr>
            <a:graphicFrameLocks/>
          </p:cNvGraphicFramePr>
          <p:nvPr>
            <p:extLst/>
          </p:nvPr>
        </p:nvGraphicFramePr>
        <p:xfrm>
          <a:off x="5561012" y="1708548"/>
          <a:ext cx="5764433" cy="4245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5"/>
          <p:cNvGraphicFramePr>
            <a:graphicFrameLocks noGrp="1"/>
          </p:cNvGraphicFramePr>
          <p:nvPr>
            <p:ph sz="half" idx="1"/>
            <p:extLst/>
          </p:nvPr>
        </p:nvGraphicFramePr>
        <p:xfrm>
          <a:off x="455612" y="1735931"/>
          <a:ext cx="5257800" cy="419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201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Topics Addressed:</a:t>
            </a:r>
          </a:p>
        </p:txBody>
      </p:sp>
      <p:sp>
        <p:nvSpPr>
          <p:cNvPr id="3" name="Content Placeholder 2"/>
          <p:cNvSpPr>
            <a:spLocks noGrp="1"/>
          </p:cNvSpPr>
          <p:nvPr>
            <p:ph idx="1"/>
          </p:nvPr>
        </p:nvSpPr>
        <p:spPr/>
        <p:txBody>
          <a:bodyPr/>
          <a:lstStyle/>
          <a:p>
            <a:r>
              <a:rPr lang="en-US" sz="2400" dirty="0"/>
              <a:t>How can </a:t>
            </a:r>
            <a:r>
              <a:rPr lang="en-US" sz="2400" i="1" dirty="0"/>
              <a:t>Understanding by Design</a:t>
            </a:r>
            <a:r>
              <a:rPr lang="en-US" sz="2400" dirty="0"/>
              <a:t> help us build better CLOs?</a:t>
            </a:r>
          </a:p>
          <a:p>
            <a:r>
              <a:rPr lang="en-US" sz="2400" dirty="0"/>
              <a:t>I’ve got a CLO; what’s the best way to assess? Matching assessment types to Bloom’s taxonomy levels.</a:t>
            </a:r>
          </a:p>
          <a:p>
            <a:r>
              <a:rPr lang="en-US" sz="2400" dirty="0"/>
              <a:t>Engaging in “authentic assessment.”  What are the possibilities and why should we use this approach?</a:t>
            </a:r>
          </a:p>
          <a:p>
            <a:r>
              <a:rPr lang="en-US" sz="2400" dirty="0"/>
              <a:t>Basic analysis of data</a:t>
            </a:r>
          </a:p>
          <a:p>
            <a:endParaRPr lang="en-US" dirty="0"/>
          </a:p>
        </p:txBody>
      </p:sp>
    </p:spTree>
    <p:extLst>
      <p:ext uri="{BB962C8B-B14F-4D97-AF65-F5344CB8AC3E}">
        <p14:creationId xmlns:p14="http://schemas.microsoft.com/office/powerpoint/2010/main" val="238932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Training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2235760"/>
              </p:ext>
            </p:extLst>
          </p:nvPr>
        </p:nvGraphicFramePr>
        <p:xfrm>
          <a:off x="1522413" y="1828800"/>
          <a:ext cx="96012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861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left)">
                                      <p:cBhvr>
                                        <p:cTn id="12" dur="500"/>
                                        <p:tgtEl>
                                          <p:spTgt spid="6">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left)">
                                      <p:cBhvr>
                                        <p:cTn id="17" dur="500"/>
                                        <p:tgtEl>
                                          <p:spTgt spid="6">
                                            <p:graphicEl>
                                              <a:chart seriesIdx="1" categoryIdx="0"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left)">
                                      <p:cBhvr>
                                        <p:cTn id="22" dur="500"/>
                                        <p:tgtEl>
                                          <p:spTgt spid="6">
                                            <p:graphicEl>
                                              <a:chart seriesIdx="0" categoryIdx="1"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left)">
                                      <p:cBhvr>
                                        <p:cTn id="27" dur="500"/>
                                        <p:tgtEl>
                                          <p:spTgt spid="6">
                                            <p:graphicEl>
                                              <a:chart seriesIdx="1" categoryIdx="1"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left)">
                                      <p:cBhvr>
                                        <p:cTn id="32" dur="500"/>
                                        <p:tgtEl>
                                          <p:spTgt spid="6">
                                            <p:graphicEl>
                                              <a:chart seriesIdx="0" categoryIdx="2"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left)">
                                      <p:cBhvr>
                                        <p:cTn id="37" dur="500"/>
                                        <p:tgtEl>
                                          <p:spTgt spid="6">
                                            <p:graphicEl>
                                              <a:chart seriesIdx="1"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El"/>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34457229"/>
              </p:ext>
            </p:extLst>
          </p:nvPr>
        </p:nvGraphicFramePr>
        <p:xfrm>
          <a:off x="1598612" y="304800"/>
          <a:ext cx="9982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0812" y="2057401"/>
            <a:ext cx="2133600" cy="1631216"/>
          </a:xfrm>
          <a:prstGeom prst="rect">
            <a:avLst/>
          </a:prstGeom>
          <a:noFill/>
        </p:spPr>
        <p:txBody>
          <a:bodyPr wrap="square" rtlCol="0">
            <a:spAutoFit/>
          </a:bodyPr>
          <a:lstStyle/>
          <a:p>
            <a:pPr algn="ctr"/>
            <a:r>
              <a:rPr lang="en-US" sz="2000" dirty="0"/>
              <a:t>In addition, there were up to 3 campus SLO Facilitators, each with a .4 release</a:t>
            </a:r>
          </a:p>
        </p:txBody>
      </p:sp>
    </p:spTree>
    <p:extLst>
      <p:ext uri="{BB962C8B-B14F-4D97-AF65-F5344CB8AC3E}">
        <p14:creationId xmlns:p14="http://schemas.microsoft.com/office/powerpoint/2010/main" val="89472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2812" y="1115568"/>
            <a:ext cx="4645152" cy="762000"/>
          </a:xfrm>
        </p:spPr>
        <p:txBody>
          <a:bodyPr>
            <a:noAutofit/>
          </a:bodyPr>
          <a:lstStyle/>
          <a:p>
            <a:r>
              <a:rPr lang="en-US" b="1" i="1" dirty="0"/>
              <a:t>The worst aspect of the SLO Facilitator program</a:t>
            </a:r>
          </a:p>
          <a:p>
            <a:r>
              <a:rPr lang="en-US" b="1" i="1" dirty="0"/>
              <a:t>was...</a:t>
            </a:r>
            <a:endParaRPr lang="en-US" dirty="0"/>
          </a:p>
        </p:txBody>
      </p:sp>
      <p:sp>
        <p:nvSpPr>
          <p:cNvPr id="4" name="Content Placeholder 3"/>
          <p:cNvSpPr>
            <a:spLocks noGrp="1"/>
          </p:cNvSpPr>
          <p:nvPr>
            <p:ph sz="half" idx="2"/>
          </p:nvPr>
        </p:nvSpPr>
        <p:spPr>
          <a:xfrm>
            <a:off x="912812" y="2667000"/>
            <a:ext cx="4645152" cy="3352800"/>
          </a:xfrm>
        </p:spPr>
        <p:txBody>
          <a:bodyPr>
            <a:normAutofit/>
          </a:bodyPr>
          <a:lstStyle/>
          <a:p>
            <a:pPr marL="0" indent="0">
              <a:buNone/>
            </a:pPr>
            <a:r>
              <a:rPr lang="en-US" sz="2400" dirty="0"/>
              <a:t>"When faculty complain about SLOs and yell at us because of the changes we announce. It's discouraging when someone says they "hate" SLOs and respond with hostility to our requests."</a:t>
            </a:r>
          </a:p>
        </p:txBody>
      </p:sp>
      <p:sp>
        <p:nvSpPr>
          <p:cNvPr id="5" name="Text Placeholder 4"/>
          <p:cNvSpPr>
            <a:spLocks noGrp="1"/>
          </p:cNvSpPr>
          <p:nvPr>
            <p:ph type="body" sz="quarter" idx="3"/>
          </p:nvPr>
        </p:nvSpPr>
        <p:spPr>
          <a:xfrm>
            <a:off x="6780212" y="1115568"/>
            <a:ext cx="4645152" cy="762000"/>
          </a:xfrm>
        </p:spPr>
        <p:txBody>
          <a:bodyPr>
            <a:normAutofit/>
          </a:bodyPr>
          <a:lstStyle/>
          <a:p>
            <a:r>
              <a:rPr lang="en-US" b="1" i="1" dirty="0"/>
              <a:t>The best aspect of the SLO Facilitator program was...</a:t>
            </a:r>
            <a:endParaRPr lang="en-US" dirty="0"/>
          </a:p>
        </p:txBody>
      </p:sp>
      <p:sp>
        <p:nvSpPr>
          <p:cNvPr id="6" name="Content Placeholder 5"/>
          <p:cNvSpPr>
            <a:spLocks noGrp="1"/>
          </p:cNvSpPr>
          <p:nvPr>
            <p:ph sz="quarter" idx="4"/>
          </p:nvPr>
        </p:nvSpPr>
        <p:spPr>
          <a:xfrm>
            <a:off x="6780212" y="2057400"/>
            <a:ext cx="4645152" cy="3352800"/>
          </a:xfrm>
        </p:spPr>
        <p:txBody>
          <a:bodyPr>
            <a:noAutofit/>
          </a:bodyPr>
          <a:lstStyle/>
          <a:p>
            <a:pPr marL="0" indent="0">
              <a:buNone/>
            </a:pPr>
            <a:r>
              <a:rPr lang="en-US" sz="2200" dirty="0"/>
              <a:t>"Learning what SLOs really are and what is expected of our school in terms of SLOs. Before I became a facilitator, I had no idea what SLO meant and thus, didn't want to have anything to do with them. I feel like we helped with our school's accreditation on the SLO front. I enjoy working with the other SLO facilitator in my department as well as the department chair. I am glad to help the other faculty with their SLOs."</a:t>
            </a:r>
          </a:p>
        </p:txBody>
      </p:sp>
    </p:spTree>
    <p:extLst>
      <p:ext uri="{BB962C8B-B14F-4D97-AF65-F5344CB8AC3E}">
        <p14:creationId xmlns:p14="http://schemas.microsoft.com/office/powerpoint/2010/main" val="390610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The SLO Facilitator program worked because...</a:t>
            </a:r>
            <a:br>
              <a:rPr lang="en-US" b="1" i="1" dirty="0"/>
            </a:br>
            <a:endParaRPr lang="en-US" dirty="0"/>
          </a:p>
        </p:txBody>
      </p:sp>
      <p:sp>
        <p:nvSpPr>
          <p:cNvPr id="3" name="Content Placeholder 2"/>
          <p:cNvSpPr>
            <a:spLocks noGrp="1"/>
          </p:cNvSpPr>
          <p:nvPr>
            <p:ph idx="1"/>
          </p:nvPr>
        </p:nvSpPr>
        <p:spPr>
          <a:xfrm>
            <a:off x="1522414" y="1524000"/>
            <a:ext cx="9601200" cy="4495800"/>
          </a:xfrm>
        </p:spPr>
        <p:txBody>
          <a:bodyPr>
            <a:normAutofit/>
          </a:bodyPr>
          <a:lstStyle/>
          <a:p>
            <a:pPr marL="0" indent="0">
              <a:buNone/>
            </a:pPr>
            <a:r>
              <a:rPr lang="en-US" sz="2400" dirty="0"/>
              <a:t>"Most of the facilitators volunteered to do it, so that means we care about what we are doing. We are on board with SLOs and are ready to help with whatever is required of our department and our faculty. I know we are paid, so it is not entirely a volunteer position, but we aren't paid a huge amount, so it's not like money is the prime motivation. I also think that it's helpful to work with our fellow faculty on the same level, instead of having the chair or the dean order us to do our SLO homework.“</a:t>
            </a:r>
          </a:p>
          <a:p>
            <a:pPr marL="0" indent="0">
              <a:buNone/>
            </a:pPr>
            <a:endParaRPr lang="en-US" sz="2400" dirty="0"/>
          </a:p>
          <a:p>
            <a:pPr marL="0" indent="0">
              <a:buNone/>
            </a:pPr>
            <a:r>
              <a:rPr lang="en-US" sz="2400" dirty="0"/>
              <a:t>"The fact that we all came together to receive information. Our responsibilities were well outlined."</a:t>
            </a:r>
          </a:p>
        </p:txBody>
      </p:sp>
    </p:spTree>
    <p:extLst>
      <p:ext uri="{BB962C8B-B14F-4D97-AF65-F5344CB8AC3E}">
        <p14:creationId xmlns:p14="http://schemas.microsoft.com/office/powerpoint/2010/main" val="20920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Facilitator Work: Where did most of the time go?</a:t>
            </a:r>
          </a:p>
        </p:txBody>
      </p:sp>
      <p:sp>
        <p:nvSpPr>
          <p:cNvPr id="3" name="Content Placeholder 2"/>
          <p:cNvSpPr>
            <a:spLocks noGrp="1"/>
          </p:cNvSpPr>
          <p:nvPr>
            <p:ph idx="1"/>
          </p:nvPr>
        </p:nvSpPr>
        <p:spPr/>
        <p:txBody>
          <a:bodyPr/>
          <a:lstStyle/>
          <a:p>
            <a:r>
              <a:rPr lang="en-US" dirty="0"/>
              <a:t>Reviewing SLOs and improving their quality</a:t>
            </a:r>
          </a:p>
          <a:p>
            <a:r>
              <a:rPr lang="en-US" dirty="0"/>
              <a:t>Identifying gaps in the department’s process</a:t>
            </a:r>
          </a:p>
          <a:p>
            <a:r>
              <a:rPr lang="en-US" dirty="0"/>
              <a:t>Helping other faculty understand the SLO process</a:t>
            </a:r>
          </a:p>
        </p:txBody>
      </p:sp>
    </p:spTree>
    <p:extLst>
      <p:ext uri="{BB962C8B-B14F-4D97-AF65-F5344CB8AC3E}">
        <p14:creationId xmlns:p14="http://schemas.microsoft.com/office/powerpoint/2010/main" val="13738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612" y="381000"/>
            <a:ext cx="6172200" cy="6172200"/>
          </a:xfrm>
          <a:prstGeom prst="rect">
            <a:avLst/>
          </a:prstGeom>
        </p:spPr>
      </p:pic>
    </p:spTree>
    <p:extLst>
      <p:ext uri="{BB962C8B-B14F-4D97-AF65-F5344CB8AC3E}">
        <p14:creationId xmlns:p14="http://schemas.microsoft.com/office/powerpoint/2010/main" val="363965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2015 Results</a:t>
            </a:r>
          </a:p>
        </p:txBody>
      </p:sp>
      <p:graphicFrame>
        <p:nvGraphicFramePr>
          <p:cNvPr id="6" name="Content Placeholder 5"/>
          <p:cNvGraphicFramePr>
            <a:graphicFrameLocks noGrp="1"/>
          </p:cNvGraphicFramePr>
          <p:nvPr>
            <p:ph idx="1"/>
          </p:nvPr>
        </p:nvGraphicFramePr>
        <p:xfrm>
          <a:off x="1522413" y="1828800"/>
          <a:ext cx="96012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509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600200"/>
            <a:ext cx="9144000" cy="2819400"/>
          </a:xfrm>
        </p:spPr>
        <p:txBody>
          <a:bodyPr/>
          <a:lstStyle/>
          <a:p>
            <a:r>
              <a:rPr lang="en-US" dirty="0"/>
              <a:t>There was more work to be done!</a:t>
            </a:r>
          </a:p>
        </p:txBody>
      </p:sp>
    </p:spTree>
    <p:extLst>
      <p:ext uri="{BB962C8B-B14F-4D97-AF65-F5344CB8AC3E}">
        <p14:creationId xmlns:p14="http://schemas.microsoft.com/office/powerpoint/2010/main" val="329521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2014-2015</a:t>
            </a:r>
          </a:p>
        </p:txBody>
      </p:sp>
      <p:sp>
        <p:nvSpPr>
          <p:cNvPr id="3" name="Content Placeholder 2"/>
          <p:cNvSpPr>
            <a:spLocks noGrp="1"/>
          </p:cNvSpPr>
          <p:nvPr>
            <p:ph idx="1"/>
          </p:nvPr>
        </p:nvSpPr>
        <p:spPr/>
        <p:txBody>
          <a:bodyPr/>
          <a:lstStyle/>
          <a:p>
            <a:r>
              <a:rPr lang="en-US" dirty="0"/>
              <a:t>The Learning Assessment Committee:</a:t>
            </a:r>
          </a:p>
          <a:p>
            <a:pPr lvl="1"/>
            <a:r>
              <a:rPr lang="en-US" dirty="0"/>
              <a:t>Created CLO Technical Guidelines to improve CLO quality</a:t>
            </a:r>
          </a:p>
          <a:p>
            <a:pPr lvl="1"/>
            <a:r>
              <a:rPr lang="en-US" dirty="0"/>
              <a:t>Worked with Senate to embed the CLO Technical Guidelines review process into the Curriculum review process</a:t>
            </a:r>
          </a:p>
          <a:p>
            <a:pPr lvl="1"/>
            <a:r>
              <a:rPr lang="en-US" dirty="0"/>
              <a:t>Approved an SLO Fundamentals for Faculty</a:t>
            </a:r>
          </a:p>
          <a:p>
            <a:pPr lvl="1"/>
            <a:r>
              <a:rPr lang="en-US" dirty="0"/>
              <a:t>Revised the Institutional Learning Outcomes and General Education Learning Outcomes</a:t>
            </a:r>
          </a:p>
          <a:p>
            <a:pPr lvl="1"/>
            <a:r>
              <a:rPr lang="en-US" dirty="0"/>
              <a:t>Mapped CLOs to ILOs and GELOs</a:t>
            </a:r>
          </a:p>
          <a:p>
            <a:pPr lvl="1"/>
            <a:r>
              <a:rPr lang="en-US" dirty="0"/>
              <a:t>Developed a timeline for tasks to complete within the semester</a:t>
            </a:r>
          </a:p>
          <a:p>
            <a:pPr lvl="1"/>
            <a:r>
              <a:rPr lang="en-US" dirty="0"/>
              <a:t>Developed Excel “dashboards” for data collection</a:t>
            </a:r>
          </a:p>
          <a:p>
            <a:r>
              <a:rPr lang="en-US" dirty="0"/>
              <a:t>All Department Chairs received a shortened-form of training</a:t>
            </a:r>
          </a:p>
          <a:p>
            <a:pPr lvl="1"/>
            <a:endParaRPr lang="en-US" dirty="0"/>
          </a:p>
        </p:txBody>
      </p:sp>
    </p:spTree>
    <p:extLst>
      <p:ext uri="{BB962C8B-B14F-4D97-AF65-F5344CB8AC3E}">
        <p14:creationId xmlns:p14="http://schemas.microsoft.com/office/powerpoint/2010/main" val="238355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imeline for CLO Assessment Tasks - Excel"/>
          <p:cNvPicPr>
            <a:picLocks noGrp="1" noChangeAspect="1"/>
          </p:cNvPicPr>
          <p:nvPr>
            <p:ph idx="1"/>
          </p:nvPr>
        </p:nvPicPr>
        <p:blipFill rotWithShape="1">
          <a:blip r:embed="rId2">
            <a:extLst>
              <a:ext uri="{28A0092B-C50C-407E-A947-70E740481C1C}">
                <a14:useLocalDpi xmlns:a14="http://schemas.microsoft.com/office/drawing/2010/main" val="0"/>
              </a:ext>
            </a:extLst>
          </a:blip>
          <a:srcRect l="8776" t="27273" r="35571" b="3637"/>
          <a:stretch/>
        </p:blipFill>
        <p:spPr>
          <a:xfrm>
            <a:off x="989012" y="990600"/>
            <a:ext cx="7543800" cy="5308600"/>
          </a:xfrm>
        </p:spPr>
      </p:pic>
      <p:sp>
        <p:nvSpPr>
          <p:cNvPr id="7" name="TextBox 6"/>
          <p:cNvSpPr txBox="1"/>
          <p:nvPr/>
        </p:nvSpPr>
        <p:spPr>
          <a:xfrm>
            <a:off x="9294812" y="2209800"/>
            <a:ext cx="2514600" cy="206210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3200" dirty="0"/>
              <a:t>Sample of the Timeline Guide we developed</a:t>
            </a:r>
          </a:p>
        </p:txBody>
      </p:sp>
    </p:spTree>
    <p:extLst>
      <p:ext uri="{BB962C8B-B14F-4D97-AF65-F5344CB8AC3E}">
        <p14:creationId xmlns:p14="http://schemas.microsoft.com/office/powerpoint/2010/main" val="253617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chitecture 201 Meditation Center Dashboard 031615 - Excel"/>
          <p:cNvPicPr>
            <a:picLocks noChangeAspect="1"/>
          </p:cNvPicPr>
          <p:nvPr/>
        </p:nvPicPr>
        <p:blipFill rotWithShape="1">
          <a:blip r:embed="rId2">
            <a:extLst>
              <a:ext uri="{28A0092B-C50C-407E-A947-70E740481C1C}">
                <a14:useLocalDpi xmlns:a14="http://schemas.microsoft.com/office/drawing/2010/main" val="0"/>
              </a:ext>
            </a:extLst>
          </a:blip>
          <a:srcRect t="23475" r="34996" b="1563"/>
          <a:stretch/>
        </p:blipFill>
        <p:spPr>
          <a:xfrm>
            <a:off x="-1588" y="152400"/>
            <a:ext cx="8686800" cy="5430338"/>
          </a:xfrm>
          <a:prstGeom prst="rect">
            <a:avLst/>
          </a:prstGeom>
        </p:spPr>
      </p:pic>
      <p:pic>
        <p:nvPicPr>
          <p:cNvPr id="3" name="Picture 2" descr="Architecture 201 Meditation Center Dashboard 031615 - Excel"/>
          <p:cNvPicPr>
            <a:picLocks noChangeAspect="1"/>
          </p:cNvPicPr>
          <p:nvPr/>
        </p:nvPicPr>
        <p:blipFill rotWithShape="1">
          <a:blip r:embed="rId3">
            <a:extLst>
              <a:ext uri="{28A0092B-C50C-407E-A947-70E740481C1C}">
                <a14:useLocalDpi xmlns:a14="http://schemas.microsoft.com/office/drawing/2010/main" val="0"/>
              </a:ext>
            </a:extLst>
          </a:blip>
          <a:srcRect t="24628" r="28119" b="2716"/>
          <a:stretch/>
        </p:blipFill>
        <p:spPr>
          <a:xfrm>
            <a:off x="989012" y="304800"/>
            <a:ext cx="10569322" cy="5791200"/>
          </a:xfrm>
          <a:prstGeom prst="rect">
            <a:avLst/>
          </a:prstGeom>
        </p:spPr>
      </p:pic>
      <p:pic>
        <p:nvPicPr>
          <p:cNvPr id="2" name="Picture 1" descr="Architecture 201 Meditation Center Dashboard 031615 - Excel"/>
          <p:cNvPicPr>
            <a:picLocks noChangeAspect="1"/>
          </p:cNvPicPr>
          <p:nvPr/>
        </p:nvPicPr>
        <p:blipFill rotWithShape="1">
          <a:blip r:embed="rId4">
            <a:extLst>
              <a:ext uri="{28A0092B-C50C-407E-A947-70E740481C1C}">
                <a14:useLocalDpi xmlns:a14="http://schemas.microsoft.com/office/drawing/2010/main" val="0"/>
              </a:ext>
            </a:extLst>
          </a:blip>
          <a:srcRect t="24628" r="29370" b="11942"/>
          <a:stretch/>
        </p:blipFill>
        <p:spPr>
          <a:xfrm>
            <a:off x="1722168" y="1747429"/>
            <a:ext cx="10466657" cy="5095331"/>
          </a:xfrm>
          <a:prstGeom prst="rect">
            <a:avLst/>
          </a:prstGeom>
        </p:spPr>
      </p:pic>
    </p:spTree>
    <p:extLst>
      <p:ext uri="{BB962C8B-B14F-4D97-AF65-F5344CB8AC3E}">
        <p14:creationId xmlns:p14="http://schemas.microsoft.com/office/powerpoint/2010/main" val="368188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2015 Results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8924240"/>
              </p:ext>
            </p:extLst>
          </p:nvPr>
        </p:nvGraphicFramePr>
        <p:xfrm>
          <a:off x="1522413" y="1828800"/>
          <a:ext cx="96012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443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600200"/>
            <a:ext cx="9144000" cy="2819400"/>
          </a:xfrm>
        </p:spPr>
        <p:txBody>
          <a:bodyPr/>
          <a:lstStyle/>
          <a:p>
            <a:r>
              <a:rPr lang="en-US" dirty="0"/>
              <a:t>Still More Changes…</a:t>
            </a:r>
          </a:p>
        </p:txBody>
      </p:sp>
    </p:spTree>
    <p:extLst>
      <p:ext uri="{BB962C8B-B14F-4D97-AF65-F5344CB8AC3E}">
        <p14:creationId xmlns:p14="http://schemas.microsoft.com/office/powerpoint/2010/main" val="38093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2015-2016</a:t>
            </a:r>
          </a:p>
        </p:txBody>
      </p:sp>
      <p:sp>
        <p:nvSpPr>
          <p:cNvPr id="3" name="Content Placeholder 2"/>
          <p:cNvSpPr>
            <a:spLocks noGrp="1"/>
          </p:cNvSpPr>
          <p:nvPr>
            <p:ph idx="1"/>
          </p:nvPr>
        </p:nvSpPr>
        <p:spPr/>
        <p:txBody>
          <a:bodyPr/>
          <a:lstStyle/>
          <a:p>
            <a:r>
              <a:rPr lang="en-US" dirty="0"/>
              <a:t>The Learning Assessment Committee and Academic Senate worked together to create the following:</a:t>
            </a:r>
          </a:p>
          <a:p>
            <a:pPr lvl="1"/>
            <a:r>
              <a:rPr lang="en-US" dirty="0"/>
              <a:t>Policy on length of the CLO assessment cycle, including guidelines for required number of CLOs</a:t>
            </a:r>
          </a:p>
          <a:p>
            <a:pPr lvl="1"/>
            <a:r>
              <a:rPr lang="en-US" dirty="0"/>
              <a:t>Required each department to submit a formal cycle for assessment</a:t>
            </a:r>
          </a:p>
          <a:p>
            <a:pPr lvl="2"/>
            <a:r>
              <a:rPr lang="en-US" dirty="0"/>
              <a:t>By course</a:t>
            </a:r>
          </a:p>
          <a:p>
            <a:pPr lvl="2"/>
            <a:r>
              <a:rPr lang="en-US" dirty="0"/>
              <a:t>By CLO</a:t>
            </a:r>
          </a:p>
          <a:p>
            <a:pPr lvl="1"/>
            <a:endParaRPr lang="en-US" dirty="0"/>
          </a:p>
          <a:p>
            <a:r>
              <a:rPr lang="en-US" dirty="0"/>
              <a:t>We also</a:t>
            </a:r>
          </a:p>
          <a:p>
            <a:pPr lvl="1"/>
            <a:r>
              <a:rPr lang="en-US" dirty="0"/>
              <a:t>Approved a move from </a:t>
            </a:r>
            <a:r>
              <a:rPr lang="en-US" dirty="0" err="1"/>
              <a:t>TracDat</a:t>
            </a:r>
            <a:r>
              <a:rPr lang="en-US" dirty="0"/>
              <a:t> to </a:t>
            </a:r>
            <a:r>
              <a:rPr lang="en-US" dirty="0" err="1"/>
              <a:t>eLumen</a:t>
            </a:r>
            <a:endParaRPr lang="en-US" dirty="0"/>
          </a:p>
          <a:p>
            <a:pPr lvl="1"/>
            <a:r>
              <a:rPr lang="en-US" dirty="0"/>
              <a:t>Froze all revisions starting January 2016 in preparation for the transfer to </a:t>
            </a:r>
            <a:r>
              <a:rPr lang="en-US" dirty="0" err="1"/>
              <a:t>eLumen</a:t>
            </a:r>
            <a:endParaRPr lang="en-US" dirty="0"/>
          </a:p>
          <a:p>
            <a:pPr lvl="1"/>
            <a:endParaRPr lang="en-US" dirty="0"/>
          </a:p>
        </p:txBody>
      </p:sp>
    </p:spTree>
    <p:extLst>
      <p:ext uri="{BB962C8B-B14F-4D97-AF65-F5344CB8AC3E}">
        <p14:creationId xmlns:p14="http://schemas.microsoft.com/office/powerpoint/2010/main" val="90096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2016 Results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0306741"/>
              </p:ext>
            </p:extLst>
          </p:nvPr>
        </p:nvGraphicFramePr>
        <p:xfrm>
          <a:off x="1522413" y="1828800"/>
          <a:ext cx="96012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9904412" y="2438400"/>
            <a:ext cx="1066800" cy="114300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016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Accreditation Visit – March 2016</a:t>
            </a:r>
          </a:p>
        </p:txBody>
      </p:sp>
      <p:sp>
        <p:nvSpPr>
          <p:cNvPr id="3" name="Content Placeholder 2"/>
          <p:cNvSpPr>
            <a:spLocks noGrp="1"/>
          </p:cNvSpPr>
          <p:nvPr>
            <p:ph idx="1"/>
          </p:nvPr>
        </p:nvSpPr>
        <p:spPr/>
        <p:txBody>
          <a:bodyPr>
            <a:normAutofit/>
          </a:bodyPr>
          <a:lstStyle/>
          <a:p>
            <a:pPr>
              <a:lnSpc>
                <a:spcPct val="150000"/>
              </a:lnSpc>
            </a:pPr>
            <a:r>
              <a:rPr lang="en-US" sz="3200" dirty="0"/>
              <a:t>How did we fare?</a:t>
            </a:r>
          </a:p>
          <a:p>
            <a:pPr lvl="1">
              <a:lnSpc>
                <a:spcPct val="150000"/>
              </a:lnSpc>
            </a:pPr>
            <a:r>
              <a:rPr lang="en-US" sz="2800" dirty="0"/>
              <a:t>2 SLO Recommendations:</a:t>
            </a:r>
          </a:p>
          <a:p>
            <a:pPr lvl="2">
              <a:lnSpc>
                <a:spcPct val="150000"/>
              </a:lnSpc>
            </a:pPr>
            <a:r>
              <a:rPr lang="en-US" sz="2400" dirty="0"/>
              <a:t>Disaggregate SLO data for use in identifying and addressing gaps (IB6) - compliance</a:t>
            </a:r>
          </a:p>
          <a:p>
            <a:pPr lvl="2">
              <a:lnSpc>
                <a:spcPct val="150000"/>
              </a:lnSpc>
            </a:pPr>
            <a:r>
              <a:rPr lang="en-US" sz="2400" dirty="0"/>
              <a:t>Formalize cycles for SSOs, PLOs, ILOs, GELOs - improvement</a:t>
            </a:r>
          </a:p>
        </p:txBody>
      </p:sp>
    </p:spTree>
    <p:extLst>
      <p:ext uri="{BB962C8B-B14F-4D97-AF65-F5344CB8AC3E}">
        <p14:creationId xmlns:p14="http://schemas.microsoft.com/office/powerpoint/2010/main" val="212885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Once upon a time….</a:t>
            </a:r>
          </a:p>
        </p:txBody>
      </p:sp>
      <p:sp>
        <p:nvSpPr>
          <p:cNvPr id="14" name="Content Placeholder 2"/>
          <p:cNvSpPr>
            <a:spLocks noGrp="1"/>
          </p:cNvSpPr>
          <p:nvPr>
            <p:ph idx="1"/>
          </p:nvPr>
        </p:nvSpPr>
        <p:spPr/>
        <p:txBody>
          <a:bodyPr>
            <a:normAutofit/>
          </a:bodyPr>
          <a:lstStyle/>
          <a:p>
            <a:pPr marL="0" indent="0">
              <a:buNone/>
            </a:pPr>
            <a:r>
              <a:rPr lang="en-US" sz="2800" dirty="0"/>
              <a:t>While attempting to fulfill ACCJC Accreditation Standards…</a:t>
            </a:r>
          </a:p>
          <a:p>
            <a:pPr marL="0" indent="0">
              <a:buNone/>
            </a:pPr>
            <a:r>
              <a:rPr lang="en-US" sz="2800" dirty="0"/>
              <a:t>East Los Angeles College discovered that….</a:t>
            </a:r>
          </a:p>
          <a:p>
            <a:pPr marL="0" indent="0">
              <a:buNone/>
            </a:pPr>
            <a:r>
              <a:rPr lang="en-US" sz="2800" dirty="0"/>
              <a:t>Implementing something new and untried can transform a college campus.</a:t>
            </a:r>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happened since?</a:t>
            </a:r>
          </a:p>
        </p:txBody>
      </p:sp>
      <p:sp>
        <p:nvSpPr>
          <p:cNvPr id="3" name="Content Placeholder 2"/>
          <p:cNvSpPr>
            <a:spLocks noGrp="1"/>
          </p:cNvSpPr>
          <p:nvPr>
            <p:ph idx="1"/>
          </p:nvPr>
        </p:nvSpPr>
        <p:spPr/>
        <p:txBody>
          <a:bodyPr/>
          <a:lstStyle/>
          <a:p>
            <a:r>
              <a:rPr lang="en-US" dirty="0"/>
              <a:t>A new cohort of facilitators came on-board in fall 2016.  Training for this cohort included linking SLO assessments to equity and introducing the Tuning/DQP ideas</a:t>
            </a:r>
          </a:p>
          <a:p>
            <a:r>
              <a:rPr lang="en-US" dirty="0" err="1"/>
              <a:t>eLumen</a:t>
            </a:r>
            <a:r>
              <a:rPr lang="en-US" dirty="0"/>
              <a:t> got off the ground and became functional in Fall 2016</a:t>
            </a:r>
          </a:p>
          <a:p>
            <a:pPr lvl="1"/>
            <a:r>
              <a:rPr lang="en-US" dirty="0"/>
              <a:t>94% of courses that were planned to assess completed the assessment</a:t>
            </a:r>
          </a:p>
          <a:p>
            <a:pPr lvl="1"/>
            <a:r>
              <a:rPr lang="en-US" dirty="0"/>
              <a:t>In 3 departments, 100% of faculty participated</a:t>
            </a:r>
          </a:p>
          <a:p>
            <a:pPr lvl="1"/>
            <a:r>
              <a:rPr lang="en-US" dirty="0"/>
              <a:t>In 5 additional departments, 90% or more faculty participated</a:t>
            </a:r>
          </a:p>
          <a:p>
            <a:r>
              <a:rPr lang="en-US" dirty="0"/>
              <a:t>The Learning Assessment Coordinator moved on to become the Learning Center Director (and is now experiencing the wonderful world of SAOs)</a:t>
            </a:r>
          </a:p>
          <a:p>
            <a:r>
              <a:rPr lang="en-US" dirty="0"/>
              <a:t>One of the Campus SLO Facilitators assumed the Coordinator’s position for a smooth transition</a:t>
            </a:r>
          </a:p>
        </p:txBody>
      </p:sp>
    </p:spTree>
    <p:extLst>
      <p:ext uri="{BB962C8B-B14F-4D97-AF65-F5344CB8AC3E}">
        <p14:creationId xmlns:p14="http://schemas.microsoft.com/office/powerpoint/2010/main" val="8820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828800"/>
            <a:ext cx="9144000" cy="2819400"/>
          </a:xfrm>
        </p:spPr>
        <p:txBody>
          <a:bodyPr/>
          <a:lstStyle/>
          <a:p>
            <a:r>
              <a:rPr lang="en-US" dirty="0"/>
              <a:t>Does this mean we have a sustainable process?</a:t>
            </a:r>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a:t>
            </a:r>
          </a:p>
        </p:txBody>
      </p:sp>
      <p:sp>
        <p:nvSpPr>
          <p:cNvPr id="4" name="Text Placeholder 3"/>
          <p:cNvSpPr>
            <a:spLocks noGrp="1"/>
          </p:cNvSpPr>
          <p:nvPr>
            <p:ph type="body" sz="half" idx="2"/>
          </p:nvPr>
        </p:nvSpPr>
        <p:spPr/>
        <p:txBody>
          <a:bodyPr/>
          <a:lstStyle/>
          <a:p>
            <a:r>
              <a:rPr lang="en-US" dirty="0"/>
              <a:t>Amanda Ryan-</a:t>
            </a:r>
            <a:r>
              <a:rPr lang="en-US" dirty="0" err="1"/>
              <a:t>Romo</a:t>
            </a:r>
            <a:endParaRPr lang="en-US" dirty="0"/>
          </a:p>
          <a:p>
            <a:r>
              <a:rPr lang="en-US" dirty="0">
                <a:hlinkClick r:id="rId3"/>
              </a:rPr>
              <a:t>ryanroaj@elac.edu</a:t>
            </a:r>
            <a:endParaRPr lang="en-US" dirty="0"/>
          </a:p>
          <a:p>
            <a:r>
              <a:rPr lang="en-US" dirty="0"/>
              <a:t>323-415-5025</a:t>
            </a:r>
          </a:p>
        </p:txBody>
      </p:sp>
      <p:sp>
        <p:nvSpPr>
          <p:cNvPr id="5" name="Picture Placeholder 4"/>
          <p:cNvSpPr>
            <a:spLocks noGrp="1"/>
          </p:cNvSpPr>
          <p:nvPr>
            <p:ph type="pic" idx="1"/>
          </p:nvPr>
        </p:nvSpPr>
        <p:spPr/>
      </p:sp>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Institutional Engagement – Spring 2013</a:t>
            </a:r>
          </a:p>
        </p:txBody>
      </p:sp>
      <p:graphicFrame>
        <p:nvGraphicFramePr>
          <p:cNvPr id="10" name="Content Placeholder 2" descr="Line chart showing the values of 3 series for 4 categories. Vertical major axis gridlines are present for each of the 4 categories"/>
          <p:cNvGraphicFramePr>
            <a:graphicFrameLocks noGrp="1"/>
          </p:cNvGraphicFramePr>
          <p:nvPr>
            <p:ph idx="1"/>
            <p:extLst>
              <p:ext uri="{D42A27DB-BD31-4B8C-83A1-F6EECF244321}">
                <p14:modId xmlns:p14="http://schemas.microsoft.com/office/powerpoint/2010/main" val="373087090"/>
              </p:ext>
            </p:extLst>
          </p:nvPr>
        </p:nvGraphicFramePr>
        <p:xfrm>
          <a:off x="1522413" y="1828800"/>
          <a:ext cx="96012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“They” get the cooperation of faculty?</a:t>
            </a:r>
          </a:p>
        </p:txBody>
      </p:sp>
      <p:sp>
        <p:nvSpPr>
          <p:cNvPr id="3" name="Text Placeholder 2"/>
          <p:cNvSpPr>
            <a:spLocks noGrp="1"/>
          </p:cNvSpPr>
          <p:nvPr>
            <p:ph type="body" idx="1"/>
          </p:nvPr>
        </p:nvSpPr>
        <p:spPr/>
        <p:txBody>
          <a:bodyPr/>
          <a:lstStyle/>
          <a:p>
            <a:r>
              <a:rPr lang="en-US" dirty="0"/>
              <a:t>We started to ask…</a:t>
            </a:r>
          </a:p>
        </p:txBody>
      </p:sp>
    </p:spTree>
    <p:extLst>
      <p:ext uri="{BB962C8B-B14F-4D97-AF65-F5344CB8AC3E}">
        <p14:creationId xmlns:p14="http://schemas.microsoft.com/office/powerpoint/2010/main" val="222786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Step:</a:t>
            </a:r>
          </a:p>
        </p:txBody>
      </p:sp>
      <p:sp>
        <p:nvSpPr>
          <p:cNvPr id="3" name="Content Placeholder 2"/>
          <p:cNvSpPr>
            <a:spLocks noGrp="1"/>
          </p:cNvSpPr>
          <p:nvPr>
            <p:ph idx="1"/>
          </p:nvPr>
        </p:nvSpPr>
        <p:spPr>
          <a:xfrm>
            <a:off x="1522414" y="1828800"/>
            <a:ext cx="9601200" cy="762000"/>
          </a:xfrm>
        </p:spPr>
        <p:txBody>
          <a:bodyPr/>
          <a:lstStyle/>
          <a:p>
            <a:r>
              <a:rPr lang="en-US" dirty="0"/>
              <a:t>Hire a permanent Learning Assessment Coordinator</a:t>
            </a:r>
          </a:p>
        </p:txBody>
      </p:sp>
      <p:sp>
        <p:nvSpPr>
          <p:cNvPr id="4" name="Title 1"/>
          <p:cNvSpPr txBox="1">
            <a:spLocks/>
          </p:cNvSpPr>
          <p:nvPr/>
        </p:nvSpPr>
        <p:spPr>
          <a:xfrm>
            <a:off x="1522414" y="2743200"/>
            <a:ext cx="96012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The Second Step:</a:t>
            </a:r>
          </a:p>
        </p:txBody>
      </p:sp>
      <p:sp>
        <p:nvSpPr>
          <p:cNvPr id="5" name="Content Placeholder 2"/>
          <p:cNvSpPr txBox="1">
            <a:spLocks/>
          </p:cNvSpPr>
          <p:nvPr/>
        </p:nvSpPr>
        <p:spPr>
          <a:xfrm>
            <a:off x="1522414" y="4038600"/>
            <a:ext cx="9601200" cy="7620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r>
              <a:rPr lang="en-US" dirty="0"/>
              <a:t>Identify, train, and pay faculty members to be Department SLO Facilitators</a:t>
            </a:r>
          </a:p>
        </p:txBody>
      </p:sp>
    </p:spTree>
    <p:extLst>
      <p:ext uri="{BB962C8B-B14F-4D97-AF65-F5344CB8AC3E}">
        <p14:creationId xmlns:p14="http://schemas.microsoft.com/office/powerpoint/2010/main" val="183778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Neither step would have been possible without the support of…</a:t>
            </a:r>
          </a:p>
        </p:txBody>
      </p:sp>
      <p:sp>
        <p:nvSpPr>
          <p:cNvPr id="3" name="Content Placeholder 2"/>
          <p:cNvSpPr>
            <a:spLocks noGrp="1"/>
          </p:cNvSpPr>
          <p:nvPr>
            <p:ph idx="1"/>
          </p:nvPr>
        </p:nvSpPr>
        <p:spPr/>
        <p:txBody>
          <a:bodyPr>
            <a:normAutofit/>
          </a:bodyPr>
          <a:lstStyle/>
          <a:p>
            <a:r>
              <a:rPr lang="en-US" sz="2800" dirty="0"/>
              <a:t>President Marvin Martinez</a:t>
            </a:r>
          </a:p>
          <a:p>
            <a:r>
              <a:rPr lang="en-US" sz="2800" dirty="0"/>
              <a:t>Senate President Alex </a:t>
            </a:r>
            <a:r>
              <a:rPr lang="en-US" sz="2800" dirty="0" err="1"/>
              <a:t>Immerblum</a:t>
            </a:r>
            <a:endParaRPr lang="en-US" sz="2800" dirty="0"/>
          </a:p>
          <a:p>
            <a:r>
              <a:rPr lang="en-US" sz="2800" dirty="0"/>
              <a:t>Chair of Chairs Sherrie Davey</a:t>
            </a:r>
          </a:p>
          <a:p>
            <a:r>
              <a:rPr lang="en-US" sz="2800" dirty="0"/>
              <a:t>AFT1521 Chapter President </a:t>
            </a:r>
            <a:r>
              <a:rPr lang="en-US" sz="2800" dirty="0" err="1"/>
              <a:t>Armida</a:t>
            </a:r>
            <a:r>
              <a:rPr lang="en-US" sz="2800" dirty="0"/>
              <a:t> Ornelas</a:t>
            </a:r>
          </a:p>
        </p:txBody>
      </p:sp>
    </p:spTree>
    <p:extLst>
      <p:ext uri="{BB962C8B-B14F-4D97-AF65-F5344CB8AC3E}">
        <p14:creationId xmlns:p14="http://schemas.microsoft.com/office/powerpoint/2010/main" val="220708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an SLO Facilitator</a:t>
            </a:r>
          </a:p>
        </p:txBody>
      </p:sp>
      <p:sp>
        <p:nvSpPr>
          <p:cNvPr id="3" name="Content Placeholder 2"/>
          <p:cNvSpPr>
            <a:spLocks noGrp="1"/>
          </p:cNvSpPr>
          <p:nvPr>
            <p:ph idx="1"/>
          </p:nvPr>
        </p:nvSpPr>
        <p:spPr/>
        <p:txBody>
          <a:bodyPr/>
          <a:lstStyle/>
          <a:p>
            <a:r>
              <a:rPr lang="en-US" dirty="0"/>
              <a:t>30 hours training ($500)</a:t>
            </a:r>
          </a:p>
          <a:p>
            <a:pPr lvl="1"/>
            <a:r>
              <a:rPr lang="en-US" dirty="0"/>
              <a:t>20 hours face-to-face instruction</a:t>
            </a:r>
          </a:p>
          <a:p>
            <a:pPr lvl="1"/>
            <a:r>
              <a:rPr lang="en-US" dirty="0"/>
              <a:t>10 hours work to demonstrate proficiency</a:t>
            </a:r>
          </a:p>
          <a:p>
            <a:r>
              <a:rPr lang="en-US" dirty="0"/>
              <a:t>Work throughout the semester ($750)</a:t>
            </a:r>
          </a:p>
          <a:p>
            <a:pPr lvl="1"/>
            <a:r>
              <a:rPr lang="en-US" dirty="0"/>
              <a:t>Complete ACCJC Basic Training</a:t>
            </a:r>
          </a:p>
          <a:p>
            <a:pPr lvl="1"/>
            <a:r>
              <a:rPr lang="en-US" dirty="0"/>
              <a:t>Attend Learning Assessment Committee meetings</a:t>
            </a:r>
          </a:p>
          <a:p>
            <a:pPr lvl="1"/>
            <a:r>
              <a:rPr lang="en-US" dirty="0"/>
              <a:t>Develop SLO plan and timeline for meeting proficiency</a:t>
            </a:r>
          </a:p>
          <a:p>
            <a:pPr lvl="1"/>
            <a:r>
              <a:rPr lang="en-US" dirty="0"/>
              <a:t>Provide data to department chair on participation</a:t>
            </a:r>
          </a:p>
          <a:p>
            <a:pPr lvl="1"/>
            <a:r>
              <a:rPr lang="en-US" dirty="0"/>
              <a:t>Ensure data and reports are entered into </a:t>
            </a:r>
            <a:r>
              <a:rPr lang="en-US" dirty="0" err="1"/>
              <a:t>TracDat</a:t>
            </a:r>
            <a:endParaRPr lang="en-US" dirty="0"/>
          </a:p>
          <a:p>
            <a:pPr lvl="1"/>
            <a:r>
              <a:rPr lang="en-US" dirty="0"/>
              <a:t>Document meetings held for discussion of SLO results </a:t>
            </a:r>
          </a:p>
        </p:txBody>
      </p:sp>
      <p:sp>
        <p:nvSpPr>
          <p:cNvPr id="4" name="TextBox 3"/>
          <p:cNvSpPr txBox="1"/>
          <p:nvPr/>
        </p:nvSpPr>
        <p:spPr>
          <a:xfrm>
            <a:off x="8532812" y="1803991"/>
            <a:ext cx="2895600" cy="267765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dirty="0"/>
              <a:t>55 Faculty, including 2 Department Chairs, signed-up to be Department SLO Facilitators starting in Spring 2014</a:t>
            </a:r>
          </a:p>
        </p:txBody>
      </p:sp>
    </p:spTree>
    <p:extLst>
      <p:ext uri="{BB962C8B-B14F-4D97-AF65-F5344CB8AC3E}">
        <p14:creationId xmlns:p14="http://schemas.microsoft.com/office/powerpoint/2010/main" val="4581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Training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68756397"/>
              </p:ext>
            </p:extLst>
          </p:nvPr>
        </p:nvGraphicFramePr>
        <p:xfrm>
          <a:off x="1522413" y="1828800"/>
          <a:ext cx="96012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069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684</TotalTime>
  <Words>1466</Words>
  <Application>Microsoft Office PowerPoint</Application>
  <PresentationFormat>Custom</PresentationFormat>
  <Paragraphs>158</Paragraphs>
  <Slides>32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Palatino Linotype</vt:lpstr>
      <vt:lpstr>Watercolor_16x9</vt:lpstr>
      <vt:lpstr>The Evasive SLO Process</vt:lpstr>
      <vt:lpstr>PowerPoint Presentation</vt:lpstr>
      <vt:lpstr>Once upon a time….</vt:lpstr>
      <vt:lpstr>Institutional Engagement – Spring 2013</vt:lpstr>
      <vt:lpstr>How do “They” get the cooperation of faculty?</vt:lpstr>
      <vt:lpstr>The First Step:</vt:lpstr>
      <vt:lpstr>Neither step would have been possible without the support of…</vt:lpstr>
      <vt:lpstr>Being an SLO Facilitator</vt:lpstr>
      <vt:lpstr>Before Training</vt:lpstr>
      <vt:lpstr>What Did the Training Cover?</vt:lpstr>
      <vt:lpstr>Who is the grandfather of the SLO process?</vt:lpstr>
      <vt:lpstr>What is the connection between SLOs and neuro-education?</vt:lpstr>
      <vt:lpstr>What does Bloom’s Taxonomy really tell us?</vt:lpstr>
      <vt:lpstr>Other Topics Addressed:</vt:lpstr>
      <vt:lpstr>After Training</vt:lpstr>
      <vt:lpstr>PowerPoint Presentation</vt:lpstr>
      <vt:lpstr>PowerPoint Presentation</vt:lpstr>
      <vt:lpstr>The SLO Facilitator program worked because... </vt:lpstr>
      <vt:lpstr>Facilitator Work: Where did most of the time go?</vt:lpstr>
      <vt:lpstr>Spring 2015 Results</vt:lpstr>
      <vt:lpstr>There was more work to be done!</vt:lpstr>
      <vt:lpstr>2014-2015</vt:lpstr>
      <vt:lpstr>PowerPoint Presentation</vt:lpstr>
      <vt:lpstr>PowerPoint Presentation</vt:lpstr>
      <vt:lpstr>Spring 2015 Results</vt:lpstr>
      <vt:lpstr>Still More Changes…</vt:lpstr>
      <vt:lpstr>2015-2016</vt:lpstr>
      <vt:lpstr>Spring 2016 Results</vt:lpstr>
      <vt:lpstr>Accreditation Visit – March 2016</vt:lpstr>
      <vt:lpstr>What’s happened since?</vt:lpstr>
      <vt:lpstr>Does this mean we have a sustainable process?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Evasive SLO Process</dc:title>
  <dc:creator>Ryan-Romo, Amanda J</dc:creator>
  <cp:lastModifiedBy>Kyoko Hatano</cp:lastModifiedBy>
  <cp:revision>31</cp:revision>
  <dcterms:created xsi:type="dcterms:W3CDTF">2017-01-27T16:01:18Z</dcterms:created>
  <dcterms:modified xsi:type="dcterms:W3CDTF">2017-02-10T18:02:16Z</dcterms:modified>
</cp:coreProperties>
</file>