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8" r:id="rId3"/>
    <p:sldId id="265" r:id="rId4"/>
    <p:sldId id="266" r:id="rId5"/>
    <p:sldId id="257" r:id="rId6"/>
    <p:sldId id="262" r:id="rId7"/>
    <p:sldId id="267" r:id="rId8"/>
    <p:sldId id="259" r:id="rId9"/>
    <p:sldId id="260" r:id="rId10"/>
    <p:sldId id="269" r:id="rId11"/>
    <p:sldId id="268"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p:restoredTop sz="94686"/>
  </p:normalViewPr>
  <p:slideViewPr>
    <p:cSldViewPr snapToGrid="0" snapToObjects="1">
      <p:cViewPr>
        <p:scale>
          <a:sx n="86" d="100"/>
          <a:sy n="86" d="100"/>
        </p:scale>
        <p:origin x="10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7/2/2020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 then Elizabeth</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a:t>
            </a:fld>
            <a:endParaRPr lang="en-US"/>
          </a:p>
        </p:txBody>
      </p:sp>
    </p:spTree>
    <p:extLst>
      <p:ext uri="{BB962C8B-B14F-4D97-AF65-F5344CB8AC3E}">
        <p14:creationId xmlns:p14="http://schemas.microsoft.com/office/powerpoint/2010/main" val="774608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 &amp; Elizabeth</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10</a:t>
            </a:fld>
            <a:endParaRPr lang="en-US"/>
          </a:p>
        </p:txBody>
      </p:sp>
    </p:spTree>
    <p:extLst>
      <p:ext uri="{BB962C8B-B14F-4D97-AF65-F5344CB8AC3E}">
        <p14:creationId xmlns:p14="http://schemas.microsoft.com/office/powerpoint/2010/main" val="3769756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Elizabeth</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2</a:t>
            </a:fld>
            <a:endParaRPr lang="en-US"/>
          </a:p>
        </p:txBody>
      </p:sp>
    </p:spTree>
    <p:extLst>
      <p:ext uri="{BB962C8B-B14F-4D97-AF65-F5344CB8AC3E}">
        <p14:creationId xmlns:p14="http://schemas.microsoft.com/office/powerpoint/2010/main" val="2240427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3</a:t>
            </a:fld>
            <a:endParaRPr lang="en-US"/>
          </a:p>
        </p:txBody>
      </p:sp>
    </p:spTree>
    <p:extLst>
      <p:ext uri="{BB962C8B-B14F-4D97-AF65-F5344CB8AC3E}">
        <p14:creationId xmlns:p14="http://schemas.microsoft.com/office/powerpoint/2010/main" val="236422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Elizabeth</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4</a:t>
            </a:fld>
            <a:endParaRPr lang="en-US"/>
          </a:p>
        </p:txBody>
      </p:sp>
    </p:spTree>
    <p:extLst>
      <p:ext uri="{BB962C8B-B14F-4D97-AF65-F5344CB8AC3E}">
        <p14:creationId xmlns:p14="http://schemas.microsoft.com/office/powerpoint/2010/main" val="873708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Elizabeth</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5</a:t>
            </a:fld>
            <a:endParaRPr lang="en-US"/>
          </a:p>
        </p:txBody>
      </p:sp>
    </p:spTree>
    <p:extLst>
      <p:ext uri="{BB962C8B-B14F-4D97-AF65-F5344CB8AC3E}">
        <p14:creationId xmlns:p14="http://schemas.microsoft.com/office/powerpoint/2010/main" val="3226852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6</a:t>
            </a:fld>
            <a:endParaRPr lang="en-US"/>
          </a:p>
        </p:txBody>
      </p:sp>
    </p:spTree>
    <p:extLst>
      <p:ext uri="{BB962C8B-B14F-4D97-AF65-F5344CB8AC3E}">
        <p14:creationId xmlns:p14="http://schemas.microsoft.com/office/powerpoint/2010/main" val="1274078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Elizabeth</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7</a:t>
            </a:fld>
            <a:endParaRPr lang="en-US"/>
          </a:p>
        </p:txBody>
      </p:sp>
    </p:spTree>
    <p:extLst>
      <p:ext uri="{BB962C8B-B14F-4D97-AF65-F5344CB8AC3E}">
        <p14:creationId xmlns:p14="http://schemas.microsoft.com/office/powerpoint/2010/main" val="571266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Elizabeth, then Eric</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8</a:t>
            </a:fld>
            <a:endParaRPr lang="en-US"/>
          </a:p>
        </p:txBody>
      </p:sp>
    </p:spTree>
    <p:extLst>
      <p:ext uri="{BB962C8B-B14F-4D97-AF65-F5344CB8AC3E}">
        <p14:creationId xmlns:p14="http://schemas.microsoft.com/office/powerpoint/2010/main" val="3288409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a:t>
            </a:r>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9</a:t>
            </a:fld>
            <a:endParaRPr lang="en-US"/>
          </a:p>
        </p:txBody>
      </p:sp>
    </p:spTree>
    <p:extLst>
      <p:ext uri="{BB962C8B-B14F-4D97-AF65-F5344CB8AC3E}">
        <p14:creationId xmlns:p14="http://schemas.microsoft.com/office/powerpoint/2010/main" val="6962490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887DC-488F-2240-8400-A13B96844E4F}"/>
              </a:ext>
            </a:extLst>
          </p:cNvPr>
          <p:cNvSpPr>
            <a:spLocks noGrp="1"/>
          </p:cNvSpPr>
          <p:nvPr>
            <p:ph type="ctrTitle" hasCustomPrompt="1"/>
          </p:nvPr>
        </p:nvSpPr>
        <p:spPr>
          <a:xfrm>
            <a:off x="3682313" y="2038864"/>
            <a:ext cx="7485998" cy="1780017"/>
          </a:xfrm>
        </p:spPr>
        <p:txBody>
          <a:bodyPr anchor="b">
            <a:normAutofit/>
          </a:bodyPr>
          <a:lstStyle>
            <a:lvl1pPr algn="ctr">
              <a:defRPr sz="4400">
                <a:solidFill>
                  <a:schemeClr val="accent2"/>
                </a:solidFill>
                <a:latin typeface="Palatino" pitchFamily="2" charset="77"/>
                <a:ea typeface="Palatino" pitchFamily="2" charset="77"/>
              </a:defRPr>
            </a:lvl1pPr>
          </a:lstStyle>
          <a:p>
            <a:r>
              <a:rPr lang="en-US" dirty="0"/>
              <a:t>Click to Edit</a:t>
            </a:r>
            <a:br>
              <a:rPr lang="en-US" dirty="0"/>
            </a:br>
            <a:r>
              <a:rPr lang="en-US" dirty="0"/>
              <a:t>Title</a:t>
            </a:r>
          </a:p>
        </p:txBody>
      </p:sp>
      <p:sp>
        <p:nvSpPr>
          <p:cNvPr id="3" name="Subtitle 2">
            <a:extLst>
              <a:ext uri="{FF2B5EF4-FFF2-40B4-BE49-F238E27FC236}">
                <a16:creationId xmlns:a16="http://schemas.microsoft.com/office/drawing/2014/main" id="{BC33C611-85E4-614D-A578-E6A3786610E8}"/>
              </a:ext>
            </a:extLst>
          </p:cNvPr>
          <p:cNvSpPr>
            <a:spLocks noGrp="1"/>
          </p:cNvSpPr>
          <p:nvPr>
            <p:ph type="subTitle" idx="1" hasCustomPrompt="1"/>
          </p:nvPr>
        </p:nvSpPr>
        <p:spPr>
          <a:xfrm>
            <a:off x="3682313" y="3910957"/>
            <a:ext cx="7485998" cy="1655762"/>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b="0" i="0">
                <a:solidFill>
                  <a:srgbClr val="674831"/>
                </a:solidFill>
                <a:latin typeface="Gill Sans" panose="020B0502020104020203" pitchFamily="34" charset="-79"/>
                <a:cs typeface="Gill Sans" panose="020B05020201040202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a:t>
            </a:r>
            <a:br>
              <a:rPr lang="en-US" dirty="0"/>
            </a:br>
            <a:r>
              <a:rPr lang="en-US" dirty="0"/>
              <a:t>(Remember to add alt text to all </a:t>
            </a:r>
            <a:br>
              <a:rPr lang="en-US" dirty="0"/>
            </a:br>
            <a:r>
              <a:rPr lang="en-US" dirty="0"/>
              <a:t>imported graphics and images.)</a:t>
            </a:r>
          </a:p>
          <a:p>
            <a:endParaRPr lang="en-US" dirty="0"/>
          </a:p>
        </p:txBody>
      </p:sp>
      <p:pic>
        <p:nvPicPr>
          <p:cNvPr id="11" name="Picture 10" descr="ASCCC logo">
            <a:extLst>
              <a:ext uri="{FF2B5EF4-FFF2-40B4-BE49-F238E27FC236}">
                <a16:creationId xmlns:a16="http://schemas.microsoft.com/office/drawing/2014/main" id="{7C5D4022-9CB8-C34D-BC12-06698F834C7D}"/>
              </a:ext>
            </a:extLst>
          </p:cNvPr>
          <p:cNvPicPr>
            <a:picLocks noChangeAspect="1"/>
          </p:cNvPicPr>
          <p:nvPr userDrawn="1"/>
        </p:nvPicPr>
        <p:blipFill>
          <a:blip r:embed="rId3"/>
          <a:stretch>
            <a:fillRect/>
          </a:stretch>
        </p:blipFill>
        <p:spPr>
          <a:xfrm>
            <a:off x="138669" y="193589"/>
            <a:ext cx="3545565" cy="2215978"/>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7BF83-3E38-3D43-BAD6-E56667BA8032}"/>
              </a:ext>
            </a:extLst>
          </p:cNvPr>
          <p:cNvSpPr>
            <a:spLocks noGrp="1"/>
          </p:cNvSpPr>
          <p:nvPr>
            <p:ph type="title" hasCustomPrompt="1"/>
          </p:nvPr>
        </p:nvSpPr>
        <p:spPr>
          <a:xfrm>
            <a:off x="393357" y="1408670"/>
            <a:ext cx="3128319" cy="3576680"/>
          </a:xfrm>
        </p:spPr>
        <p:txBody>
          <a:bodyPr anchor="t">
            <a:normAutofit/>
          </a:bodyPr>
          <a:lstStyle>
            <a:lvl1pPr>
              <a:defRPr sz="3600">
                <a:solidFill>
                  <a:schemeClr val="bg1"/>
                </a:solidFill>
              </a:defRPr>
            </a:lvl1pPr>
          </a:lstStyle>
          <a:p>
            <a:r>
              <a:rPr lang="en-US" dirty="0"/>
              <a:t>Click to edit Section title</a:t>
            </a:r>
          </a:p>
        </p:txBody>
      </p:sp>
      <p:sp>
        <p:nvSpPr>
          <p:cNvPr id="3" name="Content Placeholder 2">
            <a:extLst>
              <a:ext uri="{FF2B5EF4-FFF2-40B4-BE49-F238E27FC236}">
                <a16:creationId xmlns:a16="http://schemas.microsoft.com/office/drawing/2014/main" id="{42B6B5A0-4BE7-D242-883D-240F42A74477}"/>
              </a:ext>
            </a:extLst>
          </p:cNvPr>
          <p:cNvSpPr>
            <a:spLocks noGrp="1"/>
          </p:cNvSpPr>
          <p:nvPr>
            <p:ph idx="1" hasCustomPrompt="1"/>
          </p:nvPr>
        </p:nvSpPr>
        <p:spPr>
          <a:xfrm>
            <a:off x="4733667" y="1408670"/>
            <a:ext cx="6868297" cy="4397590"/>
          </a:xfrm>
        </p:spPr>
        <p:txBody>
          <a:bodyPr/>
          <a:lstStyle/>
          <a:p>
            <a:pPr lvl="0"/>
            <a:r>
              <a:rPr lang="en-US" dirty="0"/>
              <a:t>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01C9CC6-E19B-F843-BB2D-96D46C72A971}"/>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90587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50436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258699" y="1868487"/>
            <a:ext cx="507244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425712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1029317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2647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https://www2.calstate.edu/csu-system/administration/academic-and-student-affairs/academic-programs-innovations-and-faculty-development/geac/documents/GE-Reviewers-Guiding-Notes.pdf" TargetMode="External"/><Relationship Id="rId2" Type="http://schemas.openxmlformats.org/officeDocument/2006/relationships/hyperlink" Target="https://icas-ca.org/wp-content/uploads/2020/06/2019-UPDATE_ICAS_Memo_to_Articulation.pdf" TargetMode="External"/><Relationship Id="rId1" Type="http://schemas.openxmlformats.org/officeDocument/2006/relationships/slideLayout" Target="../slideLayouts/slideLayout4.xml"/><Relationship Id="rId5" Type="http://schemas.openxmlformats.org/officeDocument/2006/relationships/hyperlink" Target="https://c-id.net/page/1" TargetMode="External"/><Relationship Id="rId4" Type="http://schemas.openxmlformats.org/officeDocument/2006/relationships/hyperlink" Target="https://icas-ca.org/wp-content/uploads/2020/06/IGETC-STANDARDS-FINAL-Approved-June-3-202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cas-ca.org/wp-content/uploads/2020/06/2019-UPDATE_ICAS_Memo_to_Articulation.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8FE1-E02F-2E40-8818-0EC5DCC0A994}"/>
              </a:ext>
            </a:extLst>
          </p:cNvPr>
          <p:cNvSpPr>
            <a:spLocks noGrp="1"/>
          </p:cNvSpPr>
          <p:nvPr>
            <p:ph type="ctrTitle"/>
          </p:nvPr>
        </p:nvSpPr>
        <p:spPr/>
        <p:txBody>
          <a:bodyPr>
            <a:normAutofit/>
          </a:bodyPr>
          <a:lstStyle/>
          <a:p>
            <a:r>
              <a:rPr lang="en-US" sz="5000" dirty="0">
                <a:latin typeface="Palatino" pitchFamily="2" charset="77"/>
                <a:ea typeface="Palatino" pitchFamily="2" charset="77"/>
              </a:rPr>
              <a:t>Exploring </a:t>
            </a:r>
            <a:br>
              <a:rPr lang="en-US" sz="5000" dirty="0">
                <a:latin typeface="Palatino" pitchFamily="2" charset="77"/>
                <a:ea typeface="Palatino" pitchFamily="2" charset="77"/>
              </a:rPr>
            </a:br>
            <a:r>
              <a:rPr lang="en-US" sz="5000" dirty="0">
                <a:latin typeface="Palatino" pitchFamily="2" charset="77"/>
                <a:ea typeface="Palatino" pitchFamily="2" charset="77"/>
              </a:rPr>
              <a:t>Articulation and Transfer</a:t>
            </a:r>
          </a:p>
        </p:txBody>
      </p:sp>
      <p:sp>
        <p:nvSpPr>
          <p:cNvPr id="3" name="Subtitle 2">
            <a:extLst>
              <a:ext uri="{FF2B5EF4-FFF2-40B4-BE49-F238E27FC236}">
                <a16:creationId xmlns:a16="http://schemas.microsoft.com/office/drawing/2014/main" id="{BAD5C9FF-9ED8-7747-A418-05561791D6FE}"/>
              </a:ext>
            </a:extLst>
          </p:cNvPr>
          <p:cNvSpPr>
            <a:spLocks noGrp="1"/>
          </p:cNvSpPr>
          <p:nvPr>
            <p:ph type="subTitle" idx="1"/>
          </p:nvPr>
        </p:nvSpPr>
        <p:spPr>
          <a:xfrm>
            <a:off x="2015230" y="4587060"/>
            <a:ext cx="8260848" cy="1655762"/>
          </a:xfrm>
        </p:spPr>
        <p:txBody>
          <a:bodyPr/>
          <a:lstStyle/>
          <a:p>
            <a:r>
              <a:rPr lang="en-US" dirty="0">
                <a:solidFill>
                  <a:schemeClr val="tx2"/>
                </a:solidFill>
                <a:latin typeface="Gill Sans" panose="020B0502020104020203" pitchFamily="34" charset="-79"/>
                <a:cs typeface="Gill Sans" panose="020B0502020104020203" pitchFamily="34" charset="-79"/>
              </a:rPr>
              <a:t>Eric Wada, Biology, Folsom Lake College</a:t>
            </a:r>
          </a:p>
          <a:p>
            <a:r>
              <a:rPr lang="en-US" dirty="0">
                <a:solidFill>
                  <a:schemeClr val="tx2"/>
                </a:solidFill>
              </a:rPr>
              <a:t>Elizabeth Ramirez,  ASCCC Curriculum Committee</a:t>
            </a:r>
            <a:endParaRPr lang="en-US" dirty="0">
              <a:solidFill>
                <a:schemeClr val="tx2"/>
              </a:solidFill>
              <a:latin typeface="Gill Sans" panose="020B0502020104020203" pitchFamily="34" charset="-79"/>
              <a:cs typeface="Gill Sans" panose="020B0502020104020203" pitchFamily="34" charset="-79"/>
            </a:endParaRPr>
          </a:p>
        </p:txBody>
      </p:sp>
    </p:spTree>
    <p:extLst>
      <p:ext uri="{BB962C8B-B14F-4D97-AF65-F5344CB8AC3E}">
        <p14:creationId xmlns:p14="http://schemas.microsoft.com/office/powerpoint/2010/main" val="327145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English TMC</a:t>
            </a:r>
            <a:br>
              <a:rPr lang="en-US" sz="5400" dirty="0"/>
            </a:br>
            <a:r>
              <a:rPr lang="en-US" sz="5400" dirty="0"/>
              <a:t/>
            </a:r>
            <a:br>
              <a:rPr lang="en-US" sz="5400" dirty="0"/>
            </a:br>
            <a:r>
              <a:rPr lang="en-US" sz="5400" dirty="0"/>
              <a:t>Polls 4-9</a:t>
            </a:r>
          </a:p>
        </p:txBody>
      </p:sp>
      <p:sp>
        <p:nvSpPr>
          <p:cNvPr id="3" name="Content Placeholder 2"/>
          <p:cNvSpPr>
            <a:spLocks noGrp="1"/>
          </p:cNvSpPr>
          <p:nvPr>
            <p:ph idx="1"/>
          </p:nvPr>
        </p:nvSpPr>
        <p:spPr>
          <a:xfrm>
            <a:off x="4733667" y="2399606"/>
            <a:ext cx="6868297" cy="3406653"/>
          </a:xfrm>
        </p:spPr>
        <p:txBody>
          <a:bodyPr>
            <a:normAutofit/>
          </a:bodyPr>
          <a:lstStyle/>
          <a:p>
            <a:pPr marL="0" indent="0" algn="ctr">
              <a:buNone/>
            </a:pPr>
            <a:r>
              <a:rPr lang="en-US" sz="3600" b="1" dirty="0"/>
              <a:t>Refer to the following English TMC template to answer the poll questions in </a:t>
            </a:r>
            <a:r>
              <a:rPr lang="en-US" sz="3600" b="1" dirty="0" err="1"/>
              <a:t>Pathable</a:t>
            </a:r>
            <a:r>
              <a:rPr lang="en-US" sz="3600" b="1" dirty="0"/>
              <a:t>.</a:t>
            </a:r>
          </a:p>
          <a:p>
            <a:pPr marL="0" indent="0" algn="ctr">
              <a:buNone/>
            </a:pPr>
            <a:r>
              <a:rPr lang="en-US" sz="3600" b="1" dirty="0"/>
              <a:t>Switch tabs in </a:t>
            </a:r>
            <a:r>
              <a:rPr lang="en-US" sz="3600" b="1" dirty="0" err="1"/>
              <a:t>Pathable</a:t>
            </a:r>
            <a:r>
              <a:rPr lang="en-US" sz="3600" b="1" dirty="0"/>
              <a:t> to add questions </a:t>
            </a:r>
            <a:r>
              <a:rPr lang="en-US" sz="3600" b="1"/>
              <a:t>or comments.</a:t>
            </a:r>
            <a:endParaRPr lang="en-US" sz="3600" dirty="0"/>
          </a:p>
          <a:p>
            <a:pPr marL="0" indent="0">
              <a:buNone/>
            </a:pPr>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10</a:t>
            </a:fld>
            <a:endParaRPr lang="en-US" dirty="0"/>
          </a:p>
        </p:txBody>
      </p:sp>
    </p:spTree>
    <p:extLst>
      <p:ext uri="{BB962C8B-B14F-4D97-AF65-F5344CB8AC3E}">
        <p14:creationId xmlns:p14="http://schemas.microsoft.com/office/powerpoint/2010/main" val="1022163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2D8F1A-69A8-9242-9469-8400121D240A}" type="slidenum">
              <a:rPr lang="en-US" smtClean="0"/>
              <a:pPr/>
              <a:t>11</a:t>
            </a:fld>
            <a:endParaRPr lang="en-US" dirty="0"/>
          </a:p>
        </p:txBody>
      </p:sp>
      <p:pic>
        <p:nvPicPr>
          <p:cNvPr id="9" name="Picture 8">
            <a:extLst>
              <a:ext uri="{FF2B5EF4-FFF2-40B4-BE49-F238E27FC236}">
                <a16:creationId xmlns:a16="http://schemas.microsoft.com/office/drawing/2014/main" id="{357A3507-422E-A746-A6FD-09F497900268}"/>
              </a:ext>
            </a:extLst>
          </p:cNvPr>
          <p:cNvPicPr>
            <a:picLocks noChangeAspect="1"/>
          </p:cNvPicPr>
          <p:nvPr/>
        </p:nvPicPr>
        <p:blipFill>
          <a:blip r:embed="rId2"/>
          <a:stretch>
            <a:fillRect/>
          </a:stretch>
        </p:blipFill>
        <p:spPr>
          <a:xfrm>
            <a:off x="6891289" y="0"/>
            <a:ext cx="4216400" cy="6718300"/>
          </a:xfrm>
          <a:prstGeom prst="rect">
            <a:avLst/>
          </a:prstGeom>
        </p:spPr>
      </p:pic>
      <p:pic>
        <p:nvPicPr>
          <p:cNvPr id="10" name="Picture 9">
            <a:extLst>
              <a:ext uri="{FF2B5EF4-FFF2-40B4-BE49-F238E27FC236}">
                <a16:creationId xmlns:a16="http://schemas.microsoft.com/office/drawing/2014/main" id="{EA39B89B-7FF1-E44B-B7E9-6E3ACE2CE7F7}"/>
              </a:ext>
            </a:extLst>
          </p:cNvPr>
          <p:cNvPicPr>
            <a:picLocks noChangeAspect="1"/>
          </p:cNvPicPr>
          <p:nvPr/>
        </p:nvPicPr>
        <p:blipFill>
          <a:blip r:embed="rId3"/>
          <a:stretch>
            <a:fillRect/>
          </a:stretch>
        </p:blipFill>
        <p:spPr>
          <a:xfrm>
            <a:off x="1549523" y="0"/>
            <a:ext cx="4216400" cy="2616200"/>
          </a:xfrm>
          <a:prstGeom prst="rect">
            <a:avLst/>
          </a:prstGeom>
        </p:spPr>
      </p:pic>
      <p:pic>
        <p:nvPicPr>
          <p:cNvPr id="11" name="Picture 10">
            <a:extLst>
              <a:ext uri="{FF2B5EF4-FFF2-40B4-BE49-F238E27FC236}">
                <a16:creationId xmlns:a16="http://schemas.microsoft.com/office/drawing/2014/main" id="{7E1DA752-D728-C84D-8C31-1661B72E9700}"/>
              </a:ext>
            </a:extLst>
          </p:cNvPr>
          <p:cNvPicPr>
            <a:picLocks noChangeAspect="1"/>
          </p:cNvPicPr>
          <p:nvPr/>
        </p:nvPicPr>
        <p:blipFill>
          <a:blip r:embed="rId4"/>
          <a:stretch>
            <a:fillRect/>
          </a:stretch>
        </p:blipFill>
        <p:spPr>
          <a:xfrm>
            <a:off x="1549523" y="3115760"/>
            <a:ext cx="4216400" cy="1600200"/>
          </a:xfrm>
          <a:prstGeom prst="rect">
            <a:avLst/>
          </a:prstGeom>
        </p:spPr>
      </p:pic>
      <p:pic>
        <p:nvPicPr>
          <p:cNvPr id="12" name="Picture 11">
            <a:extLst>
              <a:ext uri="{FF2B5EF4-FFF2-40B4-BE49-F238E27FC236}">
                <a16:creationId xmlns:a16="http://schemas.microsoft.com/office/drawing/2014/main" id="{812EA05E-B696-9440-B52B-A77DF04ACC11}"/>
              </a:ext>
            </a:extLst>
          </p:cNvPr>
          <p:cNvPicPr>
            <a:picLocks noChangeAspect="1"/>
          </p:cNvPicPr>
          <p:nvPr/>
        </p:nvPicPr>
        <p:blipFill>
          <a:blip r:embed="rId5"/>
          <a:stretch>
            <a:fillRect/>
          </a:stretch>
        </p:blipFill>
        <p:spPr>
          <a:xfrm>
            <a:off x="1549523" y="4826000"/>
            <a:ext cx="4216400" cy="1892300"/>
          </a:xfrm>
          <a:prstGeom prst="rect">
            <a:avLst/>
          </a:prstGeom>
        </p:spPr>
      </p:pic>
    </p:spTree>
    <p:extLst>
      <p:ext uri="{BB962C8B-B14F-4D97-AF65-F5344CB8AC3E}">
        <p14:creationId xmlns:p14="http://schemas.microsoft.com/office/powerpoint/2010/main" val="2573520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67791" y="196770"/>
            <a:ext cx="9885407" cy="764713"/>
          </a:xfrm>
        </p:spPr>
        <p:txBody>
          <a:bodyPr/>
          <a:lstStyle/>
          <a:p>
            <a:r>
              <a:rPr lang="en-US" dirty="0"/>
              <a:t>Resources</a:t>
            </a:r>
          </a:p>
        </p:txBody>
      </p:sp>
      <p:sp>
        <p:nvSpPr>
          <p:cNvPr id="6" name="Content Placeholder 5"/>
          <p:cNvSpPr>
            <a:spLocks noGrp="1"/>
          </p:cNvSpPr>
          <p:nvPr>
            <p:ph sz="half" idx="1"/>
          </p:nvPr>
        </p:nvSpPr>
        <p:spPr>
          <a:xfrm>
            <a:off x="1051108" y="961483"/>
            <a:ext cx="10293176" cy="4075141"/>
          </a:xfrm>
        </p:spPr>
        <p:txBody>
          <a:bodyPr>
            <a:normAutofit/>
          </a:bodyPr>
          <a:lstStyle/>
          <a:p>
            <a:endParaRPr lang="en-US" sz="1800" dirty="0"/>
          </a:p>
          <a:p>
            <a:r>
              <a:rPr lang="en-US" sz="1800" dirty="0"/>
              <a:t>ICAS Memo:  </a:t>
            </a:r>
            <a:r>
              <a:rPr lang="en-US" sz="1800" dirty="0">
                <a:hlinkClick r:id="rId2"/>
              </a:rPr>
              <a:t>https://icas-ca.org/wp-content/uploads/2020/06/2019-UPDATE_ICAS_Memo_to_Articulation.pdf</a:t>
            </a:r>
            <a:endParaRPr lang="en-US" sz="1800" dirty="0"/>
          </a:p>
          <a:p>
            <a:r>
              <a:rPr lang="en-US" sz="1800" dirty="0"/>
              <a:t>CSU-GEB Guiding Notes:  </a:t>
            </a:r>
            <a:r>
              <a:rPr lang="en-US" sz="1800" dirty="0">
                <a:hlinkClick r:id="rId3"/>
              </a:rPr>
              <a:t>https://www2.calstate.edu/csu-system/administration/academic-and-student-affairs/academic-programs-innovations-and-faculty-development/geac/documents/GE-Reviewers-Guiding-Notes.pdf</a:t>
            </a:r>
            <a:endParaRPr lang="en-US" sz="1800" dirty="0"/>
          </a:p>
          <a:p>
            <a:r>
              <a:rPr lang="en-US" sz="1800" dirty="0"/>
              <a:t>IGETC Standards:  </a:t>
            </a:r>
            <a:r>
              <a:rPr lang="en-US" sz="1800" dirty="0">
                <a:hlinkClick r:id="rId4"/>
              </a:rPr>
              <a:t>https://icas-ca.org/wp-content/uploads/2020/06/IGETC-STANDARDS-FINAL-Approved-June-3-2020.pdf</a:t>
            </a:r>
            <a:endParaRPr lang="en-US" sz="1800" dirty="0"/>
          </a:p>
          <a:p>
            <a:r>
              <a:rPr lang="en-US" sz="1800" dirty="0"/>
              <a:t>C-ID Policies and Guidelines:  </a:t>
            </a:r>
            <a:r>
              <a:rPr lang="en-US" sz="1800" dirty="0">
                <a:hlinkClick r:id="rId5"/>
              </a:rPr>
              <a:t>https://c-id.net/page/1</a:t>
            </a:r>
            <a:endParaRPr lang="en-US" sz="1800" dirty="0"/>
          </a:p>
          <a:p>
            <a:endParaRPr lang="en-US" sz="1800"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12</a:t>
            </a:fld>
            <a:endParaRPr lang="en-US" dirty="0"/>
          </a:p>
        </p:txBody>
      </p:sp>
    </p:spTree>
    <p:extLst>
      <p:ext uri="{BB962C8B-B14F-4D97-AF65-F5344CB8AC3E}">
        <p14:creationId xmlns:p14="http://schemas.microsoft.com/office/powerpoint/2010/main" val="265984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Breakout Description</a:t>
            </a:r>
          </a:p>
        </p:txBody>
      </p:sp>
      <p:sp>
        <p:nvSpPr>
          <p:cNvPr id="7" name="Content Placeholder 6"/>
          <p:cNvSpPr>
            <a:spLocks noGrp="1"/>
          </p:cNvSpPr>
          <p:nvPr>
            <p:ph sz="half" idx="2"/>
          </p:nvPr>
        </p:nvSpPr>
        <p:spPr>
          <a:xfrm>
            <a:off x="1625122" y="1818010"/>
            <a:ext cx="8907840" cy="4351338"/>
          </a:xfrm>
        </p:spPr>
        <p:txBody>
          <a:bodyPr>
            <a:normAutofit/>
          </a:bodyPr>
          <a:lstStyle/>
          <a:p>
            <a:pPr marL="0" indent="0">
              <a:buNone/>
            </a:pPr>
            <a:r>
              <a:rPr lang="en-US" dirty="0"/>
              <a:t>Articulation and transfer are often considered one and the same, but there are differences.  Learn more about the complex role of articulation officers, how they support faculty in curriculum, and the relationship between articulation and transfer.  Additional topics include criteria for transfer general education approval (IGETC and CSU GE-Breadth), C-ID, and development of Associate Degrees for Transfer (ADTs), including transfer model curricula (TMC), articulation agreement by major (AAM), GECC, and BCT.</a:t>
            </a:r>
            <a:endParaRPr lang="en-US" sz="3200"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2</a:t>
            </a:fld>
            <a:endParaRPr lang="en-US" dirty="0"/>
          </a:p>
        </p:txBody>
      </p:sp>
    </p:spTree>
    <p:extLst>
      <p:ext uri="{BB962C8B-B14F-4D97-AF65-F5344CB8AC3E}">
        <p14:creationId xmlns:p14="http://schemas.microsoft.com/office/powerpoint/2010/main" val="1755032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Poll #1</a:t>
            </a:r>
          </a:p>
        </p:txBody>
      </p:sp>
      <p:sp>
        <p:nvSpPr>
          <p:cNvPr id="3" name="Content Placeholder 2"/>
          <p:cNvSpPr>
            <a:spLocks noGrp="1"/>
          </p:cNvSpPr>
          <p:nvPr>
            <p:ph idx="1"/>
          </p:nvPr>
        </p:nvSpPr>
        <p:spPr>
          <a:xfrm>
            <a:off x="4733667" y="2521526"/>
            <a:ext cx="6868297" cy="3284733"/>
          </a:xfrm>
        </p:spPr>
        <p:txBody>
          <a:bodyPr>
            <a:normAutofit/>
          </a:bodyPr>
          <a:lstStyle/>
          <a:p>
            <a:pPr marL="0" indent="0" algn="ctr">
              <a:buNone/>
            </a:pPr>
            <a:r>
              <a:rPr lang="en-US" sz="4000" b="1" dirty="0"/>
              <a:t>What roles are represented in this session’s audience?</a:t>
            </a:r>
            <a:endParaRPr lang="en-US" sz="4000"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3</a:t>
            </a:fld>
            <a:endParaRPr lang="en-US" dirty="0"/>
          </a:p>
        </p:txBody>
      </p:sp>
    </p:spTree>
    <p:extLst>
      <p:ext uri="{BB962C8B-B14F-4D97-AF65-F5344CB8AC3E}">
        <p14:creationId xmlns:p14="http://schemas.microsoft.com/office/powerpoint/2010/main" val="367094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Poll #2</a:t>
            </a:r>
          </a:p>
        </p:txBody>
      </p:sp>
      <p:sp>
        <p:nvSpPr>
          <p:cNvPr id="3" name="Content Placeholder 2"/>
          <p:cNvSpPr>
            <a:spLocks noGrp="1"/>
          </p:cNvSpPr>
          <p:nvPr>
            <p:ph idx="1"/>
          </p:nvPr>
        </p:nvSpPr>
        <p:spPr>
          <a:xfrm>
            <a:off x="4733667" y="2538152"/>
            <a:ext cx="6868297" cy="3268107"/>
          </a:xfrm>
        </p:spPr>
        <p:txBody>
          <a:bodyPr/>
          <a:lstStyle/>
          <a:p>
            <a:pPr marL="0" indent="0" algn="ctr">
              <a:buNone/>
            </a:pPr>
            <a:r>
              <a:rPr lang="en-US" sz="4400" b="1" dirty="0"/>
              <a:t>How many years of experience do you have in this role?</a:t>
            </a:r>
            <a:endParaRPr lang="en-US" sz="4400" dirty="0"/>
          </a:p>
          <a:p>
            <a:pPr marL="0" indent="0">
              <a:buNone/>
            </a:pPr>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4</a:t>
            </a:fld>
            <a:endParaRPr lang="en-US" dirty="0"/>
          </a:p>
        </p:txBody>
      </p:sp>
    </p:spTree>
    <p:extLst>
      <p:ext uri="{BB962C8B-B14F-4D97-AF65-F5344CB8AC3E}">
        <p14:creationId xmlns:p14="http://schemas.microsoft.com/office/powerpoint/2010/main" val="2177031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Does my course transfer? </a:t>
            </a:r>
            <a:br>
              <a:rPr lang="en-US" dirty="0"/>
            </a:br>
            <a:r>
              <a:rPr lang="en-US" dirty="0"/>
              <a:t/>
            </a:r>
            <a:br>
              <a:rPr lang="en-US" dirty="0"/>
            </a:br>
            <a:r>
              <a:rPr lang="en-US" dirty="0"/>
              <a:t>Is it articulated?</a:t>
            </a:r>
            <a:br>
              <a:rPr lang="en-US" dirty="0"/>
            </a:br>
            <a:endParaRPr lang="en-US" dirty="0"/>
          </a:p>
        </p:txBody>
      </p:sp>
      <p:sp>
        <p:nvSpPr>
          <p:cNvPr id="6" name="Content Placeholder 5"/>
          <p:cNvSpPr>
            <a:spLocks noGrp="1"/>
          </p:cNvSpPr>
          <p:nvPr>
            <p:ph idx="1"/>
          </p:nvPr>
        </p:nvSpPr>
        <p:spPr/>
        <p:txBody>
          <a:bodyPr/>
          <a:lstStyle/>
          <a:p>
            <a:r>
              <a:rPr lang="en-US" dirty="0"/>
              <a:t>Defining terms:</a:t>
            </a:r>
          </a:p>
          <a:p>
            <a:pPr lvl="1"/>
            <a:r>
              <a:rPr lang="en-US" dirty="0"/>
              <a:t>Articulation</a:t>
            </a:r>
          </a:p>
          <a:p>
            <a:pPr lvl="1"/>
            <a:r>
              <a:rPr lang="en-US" dirty="0"/>
              <a:t>Courses Accepted for Baccalaureate Credit</a:t>
            </a:r>
          </a:p>
          <a:p>
            <a:pPr lvl="2"/>
            <a:r>
              <a:rPr lang="en-US" dirty="0"/>
              <a:t>Courses transferable to the CSU system</a:t>
            </a:r>
          </a:p>
          <a:p>
            <a:pPr lvl="2"/>
            <a:r>
              <a:rPr lang="en-US" dirty="0"/>
              <a:t>Courses transferable to the UC system</a:t>
            </a:r>
          </a:p>
          <a:p>
            <a:pPr lvl="1"/>
            <a:r>
              <a:rPr lang="en-US" dirty="0"/>
              <a:t>General Education Agreements</a:t>
            </a:r>
          </a:p>
          <a:p>
            <a:pPr lvl="2"/>
            <a:r>
              <a:rPr lang="en-US" dirty="0"/>
              <a:t>CSU GE – Breadth</a:t>
            </a:r>
          </a:p>
          <a:p>
            <a:pPr lvl="2"/>
            <a:r>
              <a:rPr lang="en-US" dirty="0"/>
              <a:t>IGETC</a:t>
            </a:r>
          </a:p>
          <a:p>
            <a:pPr lvl="1"/>
            <a:r>
              <a:rPr lang="en-US" dirty="0"/>
              <a:t>Lower Division Major Preparation Agreements</a:t>
            </a:r>
          </a:p>
          <a:p>
            <a:pPr lvl="1"/>
            <a:r>
              <a:rPr lang="en-US" dirty="0"/>
              <a:t>Course-to-course Agreements</a:t>
            </a:r>
          </a:p>
          <a:p>
            <a:pPr lvl="1"/>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5</a:t>
            </a:fld>
            <a:endParaRPr lang="en-US" dirty="0"/>
          </a:p>
        </p:txBody>
      </p:sp>
    </p:spTree>
    <p:extLst>
      <p:ext uri="{BB962C8B-B14F-4D97-AF65-F5344CB8AC3E}">
        <p14:creationId xmlns:p14="http://schemas.microsoft.com/office/powerpoint/2010/main" val="1925524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COR as the Basis of Articulation</a:t>
            </a:r>
          </a:p>
        </p:txBody>
      </p:sp>
      <p:sp>
        <p:nvSpPr>
          <p:cNvPr id="6" name="Content Placeholder 5"/>
          <p:cNvSpPr>
            <a:spLocks noGrp="1"/>
          </p:cNvSpPr>
          <p:nvPr>
            <p:ph sz="half" idx="1"/>
          </p:nvPr>
        </p:nvSpPr>
        <p:spPr>
          <a:xfrm>
            <a:off x="1062683" y="2428210"/>
            <a:ext cx="5043616" cy="4351338"/>
          </a:xfrm>
        </p:spPr>
        <p:txBody>
          <a:bodyPr>
            <a:normAutofit/>
          </a:bodyPr>
          <a:lstStyle/>
          <a:p>
            <a:r>
              <a:rPr lang="en-US" sz="3200" dirty="0"/>
              <a:t>COR vs. syllabus</a:t>
            </a:r>
          </a:p>
          <a:p>
            <a:pPr lvl="1"/>
            <a:r>
              <a:rPr lang="en-US" sz="2800" dirty="0">
                <a:hlinkClick r:id="rId3"/>
              </a:rPr>
              <a:t>ICAS Memo</a:t>
            </a:r>
            <a:r>
              <a:rPr lang="en-US" sz="2800" dirty="0"/>
              <a:t> (May, 2019)</a:t>
            </a:r>
          </a:p>
          <a:p>
            <a:r>
              <a:rPr lang="en-US" sz="3200" dirty="0"/>
              <a:t>Discipline-specific considerations for COR’s for articulation</a:t>
            </a:r>
          </a:p>
        </p:txBody>
      </p:sp>
      <p:sp>
        <p:nvSpPr>
          <p:cNvPr id="7" name="Content Placeholder 6"/>
          <p:cNvSpPr>
            <a:spLocks noGrp="1"/>
          </p:cNvSpPr>
          <p:nvPr>
            <p:ph sz="half" idx="2"/>
          </p:nvPr>
        </p:nvSpPr>
        <p:spPr>
          <a:xfrm>
            <a:off x="6139249" y="2428210"/>
            <a:ext cx="5072448" cy="4351338"/>
          </a:xfrm>
        </p:spPr>
        <p:txBody>
          <a:bodyPr>
            <a:normAutofit/>
          </a:bodyPr>
          <a:lstStyle/>
          <a:p>
            <a:r>
              <a:rPr lang="en-US" sz="3200" dirty="0"/>
              <a:t>Academic freedom and specificity</a:t>
            </a:r>
          </a:p>
          <a:p>
            <a:r>
              <a:rPr lang="en-US" sz="3200" dirty="0"/>
              <a:t>Articulation considerations for multi-college districts</a:t>
            </a:r>
          </a:p>
        </p:txBody>
      </p:sp>
      <p:sp>
        <p:nvSpPr>
          <p:cNvPr id="4" name="Slide Number Placeholder 3"/>
          <p:cNvSpPr>
            <a:spLocks noGrp="1"/>
          </p:cNvSpPr>
          <p:nvPr>
            <p:ph type="sldNum" sz="quarter" idx="12"/>
          </p:nvPr>
        </p:nvSpPr>
        <p:spPr/>
        <p:txBody>
          <a:bodyPr/>
          <a:lstStyle/>
          <a:p>
            <a:fld id="{492D8F1A-69A8-9242-9469-8400121D240A}" type="slidenum">
              <a:rPr lang="en-US" smtClean="0"/>
              <a:pPr/>
              <a:t>6</a:t>
            </a:fld>
            <a:endParaRPr lang="en-US" dirty="0"/>
          </a:p>
        </p:txBody>
      </p:sp>
    </p:spTree>
    <p:extLst>
      <p:ext uri="{BB962C8B-B14F-4D97-AF65-F5344CB8AC3E}">
        <p14:creationId xmlns:p14="http://schemas.microsoft.com/office/powerpoint/2010/main" val="54144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Poll #3</a:t>
            </a:r>
          </a:p>
        </p:txBody>
      </p:sp>
      <p:sp>
        <p:nvSpPr>
          <p:cNvPr id="3" name="Content Placeholder 2"/>
          <p:cNvSpPr>
            <a:spLocks noGrp="1"/>
          </p:cNvSpPr>
          <p:nvPr>
            <p:ph idx="1"/>
          </p:nvPr>
        </p:nvSpPr>
        <p:spPr>
          <a:xfrm>
            <a:off x="4733667" y="2399606"/>
            <a:ext cx="6868297" cy="3406653"/>
          </a:xfrm>
        </p:spPr>
        <p:txBody>
          <a:bodyPr/>
          <a:lstStyle/>
          <a:p>
            <a:pPr marL="0" indent="0" algn="ctr">
              <a:buNone/>
            </a:pPr>
            <a:r>
              <a:rPr lang="en-US" sz="3600" b="1" dirty="0"/>
              <a:t>Deadlines for submitting courses for UC transferability, CSU GE, and IGETC</a:t>
            </a:r>
            <a:endParaRPr lang="en-US" sz="3600" dirty="0"/>
          </a:p>
          <a:p>
            <a:pPr marL="0" indent="0">
              <a:buNone/>
            </a:pPr>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7</a:t>
            </a:fld>
            <a:endParaRPr lang="en-US" dirty="0"/>
          </a:p>
        </p:txBody>
      </p:sp>
    </p:spTree>
    <p:extLst>
      <p:ext uri="{BB962C8B-B14F-4D97-AF65-F5344CB8AC3E}">
        <p14:creationId xmlns:p14="http://schemas.microsoft.com/office/powerpoint/2010/main" val="1372102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How are articulation decisions made?</a:t>
            </a:r>
          </a:p>
        </p:txBody>
      </p:sp>
      <p:sp>
        <p:nvSpPr>
          <p:cNvPr id="7" name="Content Placeholder 6"/>
          <p:cNvSpPr>
            <a:spLocks noGrp="1"/>
          </p:cNvSpPr>
          <p:nvPr>
            <p:ph idx="1"/>
          </p:nvPr>
        </p:nvSpPr>
        <p:spPr/>
        <p:txBody>
          <a:bodyPr/>
          <a:lstStyle/>
          <a:p>
            <a:r>
              <a:rPr lang="en-US" dirty="0"/>
              <a:t>Timelines and resources for IGETC and CSU GE – Breadth (IGETC Standards, Guiding Notes)</a:t>
            </a:r>
          </a:p>
          <a:p>
            <a:r>
              <a:rPr lang="en-US" dirty="0"/>
              <a:t>CSU Transferability (CSU EO 167)</a:t>
            </a:r>
          </a:p>
          <a:p>
            <a:r>
              <a:rPr lang="en-US" dirty="0"/>
              <a:t>UC TCA </a:t>
            </a:r>
          </a:p>
          <a:p>
            <a:r>
              <a:rPr lang="en-US" dirty="0"/>
              <a:t>Articulation in the major and course-to-course</a:t>
            </a:r>
          </a:p>
          <a:p>
            <a:r>
              <a:rPr lang="en-US" dirty="0"/>
              <a:t>C-ID</a:t>
            </a:r>
          </a:p>
          <a:p>
            <a:r>
              <a:rPr lang="en-US" dirty="0"/>
              <a:t>TMCs</a:t>
            </a:r>
          </a:p>
        </p:txBody>
      </p:sp>
      <p:sp>
        <p:nvSpPr>
          <p:cNvPr id="5" name="Slide Number Placeholder 4"/>
          <p:cNvSpPr>
            <a:spLocks noGrp="1"/>
          </p:cNvSpPr>
          <p:nvPr>
            <p:ph type="sldNum" sz="quarter" idx="12"/>
          </p:nvPr>
        </p:nvSpPr>
        <p:spPr/>
        <p:txBody>
          <a:bodyPr/>
          <a:lstStyle/>
          <a:p>
            <a:fld id="{492D8F1A-69A8-9242-9469-8400121D240A}" type="slidenum">
              <a:rPr lang="en-US" smtClean="0"/>
              <a:pPr/>
              <a:t>8</a:t>
            </a:fld>
            <a:endParaRPr lang="en-US" dirty="0"/>
          </a:p>
        </p:txBody>
      </p:sp>
    </p:spTree>
    <p:extLst>
      <p:ext uri="{BB962C8B-B14F-4D97-AF65-F5344CB8AC3E}">
        <p14:creationId xmlns:p14="http://schemas.microsoft.com/office/powerpoint/2010/main" val="29842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Development of ADTs and TMCs</a:t>
            </a:r>
          </a:p>
        </p:txBody>
      </p:sp>
      <p:sp>
        <p:nvSpPr>
          <p:cNvPr id="6" name="Content Placeholder 5"/>
          <p:cNvSpPr>
            <a:spLocks noGrp="1"/>
          </p:cNvSpPr>
          <p:nvPr>
            <p:ph sz="half" idx="1"/>
          </p:nvPr>
        </p:nvSpPr>
        <p:spPr>
          <a:xfrm>
            <a:off x="1062683" y="2144683"/>
            <a:ext cx="10293176" cy="4075141"/>
          </a:xfrm>
        </p:spPr>
        <p:txBody>
          <a:bodyPr>
            <a:normAutofit/>
          </a:bodyPr>
          <a:lstStyle/>
          <a:p>
            <a:r>
              <a:rPr lang="en-US" sz="3600" dirty="0"/>
              <a:t>Acronym Definitions</a:t>
            </a:r>
          </a:p>
          <a:p>
            <a:pPr lvl="1"/>
            <a:r>
              <a:rPr lang="en-US" sz="3200" dirty="0"/>
              <a:t>AAM</a:t>
            </a:r>
          </a:p>
          <a:p>
            <a:pPr lvl="1"/>
            <a:r>
              <a:rPr lang="en-US" sz="3200" dirty="0"/>
              <a:t>BCT</a:t>
            </a:r>
          </a:p>
          <a:p>
            <a:pPr lvl="1"/>
            <a:r>
              <a:rPr lang="en-US" sz="3200" dirty="0"/>
              <a:t>GECC</a:t>
            </a:r>
          </a:p>
          <a:p>
            <a:pPr lvl="1"/>
            <a:r>
              <a:rPr lang="en-US" sz="3200" dirty="0"/>
              <a:t>FDRG (roles and responsibilities)</a:t>
            </a:r>
          </a:p>
          <a:p>
            <a:r>
              <a:rPr lang="en-US" sz="3600" dirty="0"/>
              <a:t>Considerations for structuring your ADT</a:t>
            </a:r>
          </a:p>
          <a:p>
            <a:pPr lvl="1"/>
            <a:r>
              <a:rPr lang="en-US" sz="3200" dirty="0"/>
              <a:t>CSU designation of “similar”</a:t>
            </a:r>
          </a:p>
        </p:txBody>
      </p:sp>
      <p:sp>
        <p:nvSpPr>
          <p:cNvPr id="4" name="Slide Number Placeholder 3"/>
          <p:cNvSpPr>
            <a:spLocks noGrp="1"/>
          </p:cNvSpPr>
          <p:nvPr>
            <p:ph type="sldNum" sz="quarter" idx="12"/>
          </p:nvPr>
        </p:nvSpPr>
        <p:spPr/>
        <p:txBody>
          <a:bodyPr/>
          <a:lstStyle/>
          <a:p>
            <a:fld id="{492D8F1A-69A8-9242-9469-8400121D240A}" type="slidenum">
              <a:rPr lang="en-US" smtClean="0"/>
              <a:pPr/>
              <a:t>9</a:t>
            </a:fld>
            <a:endParaRPr lang="en-US" dirty="0"/>
          </a:p>
        </p:txBody>
      </p:sp>
    </p:spTree>
    <p:extLst>
      <p:ext uri="{BB962C8B-B14F-4D97-AF65-F5344CB8AC3E}">
        <p14:creationId xmlns:p14="http://schemas.microsoft.com/office/powerpoint/2010/main" val="1287150040"/>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Angles.potx" id="{239B16E2-EFE0-1E48-955F-F31F36DCC136}" vid="{2850D0FC-0657-1249-A6E0-222B34B6E9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Angles</Template>
  <TotalTime>212</TotalTime>
  <Words>382</Words>
  <Application>Microsoft Office PowerPoint</Application>
  <PresentationFormat>Widescreen</PresentationFormat>
  <Paragraphs>83</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vt:lpstr>
      <vt:lpstr>Gill Sans Ultra Bold</vt:lpstr>
      <vt:lpstr>Palatino</vt:lpstr>
      <vt:lpstr>Office Theme</vt:lpstr>
      <vt:lpstr>Exploring  Articulation and Transfer</vt:lpstr>
      <vt:lpstr>Breakout Description</vt:lpstr>
      <vt:lpstr>Poll #1</vt:lpstr>
      <vt:lpstr>Poll #2</vt:lpstr>
      <vt:lpstr>Does my course transfer?   Is it articulated? </vt:lpstr>
      <vt:lpstr>The COR as the Basis of Articulation</vt:lpstr>
      <vt:lpstr>Poll #3</vt:lpstr>
      <vt:lpstr>How are articulation decisions made?</vt:lpstr>
      <vt:lpstr>Development of ADTs and TMCs</vt:lpstr>
      <vt:lpstr>English TMC  Polls 4-9</vt:lpstr>
      <vt:lpstr>PowerPoint Presentation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Ramirez</dc:creator>
  <cp:lastModifiedBy>Elizabeth Ramirez</cp:lastModifiedBy>
  <cp:revision>23</cp:revision>
  <dcterms:created xsi:type="dcterms:W3CDTF">2020-06-23T18:31:13Z</dcterms:created>
  <dcterms:modified xsi:type="dcterms:W3CDTF">2020-07-02T22:23:40Z</dcterms:modified>
</cp:coreProperties>
</file>