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8"/>
  </p:notesMasterIdLst>
  <p:handoutMasterIdLst>
    <p:handoutMasterId r:id="rId39"/>
  </p:handoutMasterIdLst>
  <p:sldIdLst>
    <p:sldId id="282" r:id="rId2"/>
    <p:sldId id="257" r:id="rId3"/>
    <p:sldId id="295" r:id="rId4"/>
    <p:sldId id="296" r:id="rId5"/>
    <p:sldId id="258" r:id="rId6"/>
    <p:sldId id="260" r:id="rId7"/>
    <p:sldId id="261" r:id="rId8"/>
    <p:sldId id="262" r:id="rId9"/>
    <p:sldId id="263" r:id="rId10"/>
    <p:sldId id="264" r:id="rId11"/>
    <p:sldId id="284" r:id="rId12"/>
    <p:sldId id="265" r:id="rId13"/>
    <p:sldId id="266" r:id="rId14"/>
    <p:sldId id="267" r:id="rId15"/>
    <p:sldId id="268" r:id="rId16"/>
    <p:sldId id="269" r:id="rId17"/>
    <p:sldId id="273" r:id="rId18"/>
    <p:sldId id="270" r:id="rId19"/>
    <p:sldId id="271" r:id="rId20"/>
    <p:sldId id="274" r:id="rId21"/>
    <p:sldId id="276" r:id="rId22"/>
    <p:sldId id="277" r:id="rId23"/>
    <p:sldId id="279" r:id="rId24"/>
    <p:sldId id="285" r:id="rId25"/>
    <p:sldId id="283" r:id="rId26"/>
    <p:sldId id="291" r:id="rId27"/>
    <p:sldId id="292" r:id="rId28"/>
    <p:sldId id="288" r:id="rId29"/>
    <p:sldId id="289" r:id="rId30"/>
    <p:sldId id="286" r:id="rId31"/>
    <p:sldId id="287" r:id="rId32"/>
    <p:sldId id="290" r:id="rId33"/>
    <p:sldId id="293" r:id="rId34"/>
    <p:sldId id="297" r:id="rId35"/>
    <p:sldId id="300" r:id="rId36"/>
    <p:sldId id="299"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7"/>
    <p:restoredTop sz="94027"/>
  </p:normalViewPr>
  <p:slideViewPr>
    <p:cSldViewPr snapToGrid="0" snapToObjects="1">
      <p:cViewPr>
        <p:scale>
          <a:sx n="80" d="100"/>
          <a:sy n="80" d="100"/>
        </p:scale>
        <p:origin x="904"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69C9EC-5296-D44A-A7E3-9D50F2CBDD28}" type="datetimeFigureOut">
              <a:rPr lang="en-US" smtClean="0"/>
              <a:t>9/23/2019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AE1346-2993-0F4D-AEB3-7C0F53CDDF6D}" type="slidenum">
              <a:rPr lang="en-US" smtClean="0"/>
              <a:t>‹#›</a:t>
            </a:fld>
            <a:endParaRPr lang="en-US"/>
          </a:p>
        </p:txBody>
      </p:sp>
    </p:spTree>
    <p:extLst>
      <p:ext uri="{BB962C8B-B14F-4D97-AF65-F5344CB8AC3E}">
        <p14:creationId xmlns:p14="http://schemas.microsoft.com/office/powerpoint/2010/main" val="1093976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8C79D6-1503-7C47-8D3D-9B8B046E9A19}" type="datetimeFigureOut">
              <a:rPr lang="en-US" smtClean="0"/>
              <a:t>9/23/2019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98C551-7708-9B49-90E3-D153F408E572}" type="slidenum">
              <a:rPr lang="en-US" smtClean="0"/>
              <a:t>‹#›</a:t>
            </a:fld>
            <a:endParaRPr lang="en-US"/>
          </a:p>
        </p:txBody>
      </p:sp>
    </p:spTree>
    <p:extLst>
      <p:ext uri="{BB962C8B-B14F-4D97-AF65-F5344CB8AC3E}">
        <p14:creationId xmlns:p14="http://schemas.microsoft.com/office/powerpoint/2010/main" val="5880962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Jessica</a:t>
            </a:r>
            <a:r>
              <a:rPr lang="en-US" baseline="0" dirty="0"/>
              <a:t> Ayo</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9961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867144A3-ED80-214B-AF27-1575A92122AD}" type="slidenum">
              <a:rPr lang="en-US">
                <a:solidFill>
                  <a:schemeClr val="bg1"/>
                </a:solidFill>
              </a:rPr>
              <a:pPr/>
              <a:t>27</a:t>
            </a:fld>
            <a:endParaRPr lang="en-US" dirty="0">
              <a:solidFill>
                <a:schemeClr val="bg1"/>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14920" y="4343713"/>
            <a:ext cx="5699933" cy="16777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7864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30:notes"/>
          <p:cNvSpPr txBox="1">
            <a:spLocks noGrp="1"/>
          </p:cNvSpPr>
          <p:nvPr>
            <p:ph type="body" idx="1"/>
          </p:nvPr>
        </p:nvSpPr>
        <p:spPr>
          <a:xfrm>
            <a:off x="701040" y="4415790"/>
            <a:ext cx="5608320" cy="418338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dirty="0"/>
              <a:t>Jeff</a:t>
            </a:r>
            <a:endParaRPr dirty="0"/>
          </a:p>
        </p:txBody>
      </p:sp>
      <p:sp>
        <p:nvSpPr>
          <p:cNvPr id="217" name="Google Shape;217;p30: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3: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Janet</a:t>
            </a:r>
            <a:endParaRPr dirty="0"/>
          </a:p>
        </p:txBody>
      </p:sp>
      <p:sp>
        <p:nvSpPr>
          <p:cNvPr id="192" name="Google Shape;192;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074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3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Jessica</a:t>
            </a:r>
            <a:endParaRPr dirty="0"/>
          </a:p>
        </p:txBody>
      </p:sp>
      <p:sp>
        <p:nvSpPr>
          <p:cNvPr id="232" name="Google Shape;232;p3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2: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Jessica Ayo</a:t>
            </a:r>
            <a:endParaRPr dirty="0"/>
          </a:p>
        </p:txBody>
      </p:sp>
      <p:sp>
        <p:nvSpPr>
          <p:cNvPr id="183" name="Google Shape;183;p2: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3: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Janet</a:t>
            </a:r>
            <a:endParaRPr dirty="0"/>
          </a:p>
        </p:txBody>
      </p:sp>
      <p:sp>
        <p:nvSpPr>
          <p:cNvPr id="192" name="Google Shape;192;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3: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Janet</a:t>
            </a:r>
            <a:endParaRPr dirty="0"/>
          </a:p>
        </p:txBody>
      </p:sp>
      <p:sp>
        <p:nvSpPr>
          <p:cNvPr id="192" name="Google Shape;192;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C30568-8513-8240-B838-EF6D2CD343DD}" type="slidenum">
              <a:rPr lang="en-US" smtClean="0"/>
              <a:t>18</a:t>
            </a:fld>
            <a:endParaRPr lang="en-US" dirty="0"/>
          </a:p>
        </p:txBody>
      </p:sp>
    </p:spTree>
    <p:extLst>
      <p:ext uri="{BB962C8B-B14F-4D97-AF65-F5344CB8AC3E}">
        <p14:creationId xmlns:p14="http://schemas.microsoft.com/office/powerpoint/2010/main" val="682533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links</a:t>
            </a:r>
            <a:r>
              <a:rPr lang="en-US" baseline="0" dirty="0"/>
              <a:t> where available </a:t>
            </a:r>
            <a:endParaRPr lang="en-US" dirty="0"/>
          </a:p>
        </p:txBody>
      </p:sp>
      <p:sp>
        <p:nvSpPr>
          <p:cNvPr id="4" name="Slide Number Placeholder 3"/>
          <p:cNvSpPr>
            <a:spLocks noGrp="1"/>
          </p:cNvSpPr>
          <p:nvPr>
            <p:ph type="sldNum" sz="quarter" idx="10"/>
          </p:nvPr>
        </p:nvSpPr>
        <p:spPr/>
        <p:txBody>
          <a:bodyPr/>
          <a:lstStyle/>
          <a:p>
            <a:fld id="{C84F108F-F2FE-B14D-9A32-17A3A14B0C32}" type="slidenum">
              <a:rPr lang="en-US" smtClean="0"/>
              <a:t>21</a:t>
            </a:fld>
            <a:endParaRPr lang="en-US"/>
          </a:p>
        </p:txBody>
      </p:sp>
    </p:spTree>
    <p:extLst>
      <p:ext uri="{BB962C8B-B14F-4D97-AF65-F5344CB8AC3E}">
        <p14:creationId xmlns:p14="http://schemas.microsoft.com/office/powerpoint/2010/main" val="1573349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4F108F-F2FE-B14D-9A32-17A3A14B0C32}" type="slidenum">
              <a:rPr lang="en-US" smtClean="0"/>
              <a:t>22</a:t>
            </a:fld>
            <a:endParaRPr lang="en-US"/>
          </a:p>
        </p:txBody>
      </p:sp>
    </p:spTree>
    <p:extLst>
      <p:ext uri="{BB962C8B-B14F-4D97-AF65-F5344CB8AC3E}">
        <p14:creationId xmlns:p14="http://schemas.microsoft.com/office/powerpoint/2010/main" val="1083040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4F108F-F2FE-B14D-9A32-17A3A14B0C32}" type="slidenum">
              <a:rPr lang="en-US" smtClean="0"/>
              <a:t>23</a:t>
            </a:fld>
            <a:endParaRPr lang="en-US"/>
          </a:p>
        </p:txBody>
      </p:sp>
    </p:spTree>
    <p:extLst>
      <p:ext uri="{BB962C8B-B14F-4D97-AF65-F5344CB8AC3E}">
        <p14:creationId xmlns:p14="http://schemas.microsoft.com/office/powerpoint/2010/main" val="95003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4F108F-F2FE-B14D-9A32-17A3A14B0C32}" type="slidenum">
              <a:rPr lang="en-US" smtClean="0"/>
              <a:t>25</a:t>
            </a:fld>
            <a:endParaRPr lang="en-US"/>
          </a:p>
        </p:txBody>
      </p:sp>
    </p:spTree>
    <p:extLst>
      <p:ext uri="{BB962C8B-B14F-4D97-AF65-F5344CB8AC3E}">
        <p14:creationId xmlns:p14="http://schemas.microsoft.com/office/powerpoint/2010/main" val="130822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Monday, September 23, 2019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057FC-95B6-4D89-AFDA-ABA33EE921E5}" type="datetime2">
              <a:rPr lang="en-US" smtClean="0"/>
              <a:t>Monday, September 23, 2019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Monday, September 23, 2019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6A3A3-94A6-4E5B-AF39-173ACA3E61CC}" type="datetime2">
              <a:rPr lang="en-US" smtClean="0"/>
              <a:t>Monday, September 23, 2019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Monday, September 23, 2019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Monday, September 23, 2019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Monday, September 23, 2019</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CD4847-11EF-4466-A8AD-85CDB7B49118}" type="datetime2">
              <a:rPr lang="en-US" smtClean="0"/>
              <a:t>Monday, September 23, 2019</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Monday, September 23, 2019</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Monday, September 23, 2019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Monday, September 23, 2019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Monday, September 23, 2019</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www.asccc.org/guided-pathways"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urldefense.proofpoint.com/v2/url?u=https-3A__www.casas.org_docs_default-2Dsource_training-2Dmaterials_nrs-2Dnew-2Desl-2Defl-2Ddescriptors.pdf-3Fsfvrsn-3Dc4743a5a-5F10&amp;d=DwMFaQ&amp;c=TWCtbbnAjo_FZH1eaOfLY1NG_8sWbmZTcIPt9a4G3RE&amp;r=nPZBesoK_hdQANVK_Cm_Hyy72Z1iMuE-VcAzrL5MGiI&amp;m=pFz6KVJSiYOvRxD8xgeDi2q9snyLhI-nU9XF-x3_9fQ&amp;s=uWC1NLJYIeH-4Y1QDhFeEyxjhIaon4Lq-M7piWdFzTc&amp;e=" TargetMode="External"/><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online.flippingbook.com/view/990489/8/" TargetMode="External"/><Relationship Id="rId5" Type="http://schemas.openxmlformats.org/officeDocument/2006/relationships/hyperlink" Target="https://www.coe.int/en/web/common-european-framework-reference-languages/table-1-cefr-3.3-common-reference-levels-global-scale" TargetMode="External"/><Relationship Id="rId4" Type="http://schemas.openxmlformats.org/officeDocument/2006/relationships/hyperlink" Target="https://urldefense.proofpoint.com/v2/url?u=http-3A__www.cccbsi.org_cb21-2Dinformation&amp;d=DwMFaQ&amp;c=TWCtbbnAjo_FZH1eaOfLY1NG_8sWbmZTcIPt9a4G3RE&amp;r=nPZBesoK_hdQANVK_Cm_Hyy72Z1iMuE-VcAzrL5MGiI&amp;m=pFz6KVJSiYOvRxD8xgeDi2q9snyLhI-nU9XF-x3_9fQ&amp;s=YwsYPqvQkOU02gTD53J6ST_iFyFB-UoV-U_JvrSpGg0&amp;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surveymonkey.com/r/2Y53BDQ" TargetMode="External"/><Relationship Id="rId2" Type="http://schemas.openxmlformats.org/officeDocument/2006/relationships/hyperlink" Target="https://asccc.org/sites/default/files/ESL_CB21%20Competencies%20Crosswalked%20to%20Educational%20Functioning%20Levels.asd__0.pdf"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cccco.edu/About-Us/Chancellors-Office/Divisions/Digital-Innovation-and-Infrastructure/Management-Information-Systems/Data-Element-Dictionary"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asccc.org/guided-pathways" TargetMode="External"/><Relationship Id="rId7" Type="http://schemas.openxmlformats.org/officeDocument/2006/relationships/hyperlink" Target="mailto:info@asccc.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asccc.org/signup-newsletters" TargetMode="External"/><Relationship Id="rId5" Type="http://schemas.openxmlformats.org/officeDocument/2006/relationships/hyperlink" Target="https://asccc.org/calendar/list/events" TargetMode="External"/><Relationship Id="rId4" Type="http://schemas.openxmlformats.org/officeDocument/2006/relationships/hyperlink" Target="https://tinyurl.com/CCC-GP201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a:t>
            </a:fld>
            <a:endParaRPr lang="en-US"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7671" y="400924"/>
            <a:ext cx="8202303" cy="2486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Google Shape;189;p26"/>
          <p:cNvPicPr preferRelativeResize="0"/>
          <p:nvPr/>
        </p:nvPicPr>
        <p:blipFill rotWithShape="1">
          <a:blip r:embed="rId4">
            <a:alphaModFix/>
          </a:blip>
          <a:srcRect/>
          <a:stretch/>
        </p:blipFill>
        <p:spPr>
          <a:xfrm>
            <a:off x="1064525" y="5313024"/>
            <a:ext cx="6974006" cy="1123824"/>
          </a:xfrm>
          <a:prstGeom prst="rect">
            <a:avLst/>
          </a:prstGeom>
          <a:noFill/>
          <a:ln>
            <a:noFill/>
          </a:ln>
        </p:spPr>
      </p:pic>
      <p:sp>
        <p:nvSpPr>
          <p:cNvPr id="3" name="Rectangle 2"/>
          <p:cNvSpPr/>
          <p:nvPr/>
        </p:nvSpPr>
        <p:spPr>
          <a:xfrm>
            <a:off x="1153196" y="2887313"/>
            <a:ext cx="7137779" cy="2677656"/>
          </a:xfrm>
          <a:prstGeom prst="rect">
            <a:avLst/>
          </a:prstGeom>
        </p:spPr>
        <p:txBody>
          <a:bodyPr wrap="square">
            <a:spAutoFit/>
          </a:bodyPr>
          <a:lstStyle/>
          <a:p>
            <a:pPr lvl="0" algn="ctr">
              <a:buSzPts val="3600"/>
            </a:pPr>
            <a:r>
              <a:rPr lang="en-US" sz="2000" dirty="0"/>
              <a:t>Welcome! All attendees will be muted upon entry.</a:t>
            </a:r>
          </a:p>
          <a:p>
            <a:pPr lvl="0" algn="ctr">
              <a:buSzPts val="3600"/>
            </a:pPr>
            <a:r>
              <a:rPr lang="en-US" sz="2000" dirty="0"/>
              <a:t>You can find this presentation on the ASCCC website below.</a:t>
            </a:r>
          </a:p>
          <a:p>
            <a:pPr algn="ctr">
              <a:buSzPts val="3600"/>
            </a:pPr>
            <a:r>
              <a:rPr lang="en-US" sz="2000" dirty="0"/>
              <a:t>The chat will be used for questions and input.</a:t>
            </a:r>
          </a:p>
          <a:p>
            <a:pPr algn="ctr">
              <a:buSzPts val="3600"/>
            </a:pPr>
            <a:endParaRPr lang="en-US" sz="2000" dirty="0"/>
          </a:p>
          <a:p>
            <a:pPr algn="ctr">
              <a:buSzPts val="3600"/>
            </a:pPr>
            <a:r>
              <a:rPr lang="en-US" sz="2400" b="1" dirty="0"/>
              <a:t>We’ll be with you Shortly.</a:t>
            </a:r>
          </a:p>
          <a:p>
            <a:pPr algn="ctr">
              <a:buSzPts val="3600"/>
            </a:pPr>
            <a:endParaRPr lang="en-US" sz="2400" dirty="0"/>
          </a:p>
          <a:p>
            <a:pPr lvl="0" algn="ctr">
              <a:buSzPts val="3600"/>
            </a:pPr>
            <a:endParaRPr lang="en-US" sz="2000" dirty="0"/>
          </a:p>
          <a:p>
            <a:pPr lvl="0" algn="ctr">
              <a:buSzPts val="3600"/>
            </a:pPr>
            <a:endParaRPr lang="en-US" sz="2000" dirty="0"/>
          </a:p>
        </p:txBody>
      </p:sp>
      <p:sp>
        <p:nvSpPr>
          <p:cNvPr id="5" name="Rectangle 4"/>
          <p:cNvSpPr/>
          <p:nvPr/>
        </p:nvSpPr>
        <p:spPr>
          <a:xfrm>
            <a:off x="504928" y="4640091"/>
            <a:ext cx="8434314" cy="425501"/>
          </a:xfrm>
          <a:prstGeom prst="rect">
            <a:avLst/>
          </a:prstGeom>
        </p:spPr>
        <p:txBody>
          <a:bodyPr wrap="square">
            <a:spAutoFit/>
          </a:bodyPr>
          <a:lstStyle/>
          <a:p>
            <a:pPr lvl="0" algn="ctr">
              <a:lnSpc>
                <a:spcPct val="115000"/>
              </a:lnSpc>
              <a:buClr>
                <a:schemeClr val="dk1"/>
              </a:buClr>
              <a:buSzPts val="1100"/>
            </a:pPr>
            <a:r>
              <a:rPr lang="en-US" sz="2000" dirty="0">
                <a:latin typeface="Calibri"/>
                <a:ea typeface="Calibri"/>
                <a:cs typeface="Calibri"/>
                <a:sym typeface="Calibri"/>
              </a:rPr>
              <a:t>ASCCC Guided Pathways RESOURCES</a:t>
            </a:r>
            <a:r>
              <a:rPr lang="en-US" sz="2000" dirty="0">
                <a:solidFill>
                  <a:schemeClr val="hlink"/>
                </a:solidFill>
                <a:uFill>
                  <a:noFill/>
                </a:uFill>
                <a:latin typeface="Calibri"/>
                <a:ea typeface="Calibri"/>
                <a:cs typeface="Calibri"/>
                <a:sym typeface="Calibri"/>
                <a:hlinkClick r:id="rId5"/>
              </a:rPr>
              <a:t> </a:t>
            </a:r>
            <a:r>
              <a:rPr lang="en-US" sz="2000" u="sng" dirty="0">
                <a:solidFill>
                  <a:schemeClr val="hlink"/>
                </a:solidFill>
                <a:latin typeface="Calibri"/>
                <a:ea typeface="Calibri"/>
                <a:cs typeface="Calibri"/>
                <a:sym typeface="Calibri"/>
                <a:hlinkClick r:id="rId5"/>
              </a:rPr>
              <a:t>https://www.asccc.org/guided-pathways</a:t>
            </a:r>
            <a:endParaRPr lang="en-US" sz="2000" u="sng" dirty="0">
              <a:solidFill>
                <a:schemeClr val="hlink"/>
              </a:solidFill>
              <a:latin typeface="Calibri"/>
              <a:ea typeface="Calibri"/>
              <a:cs typeface="Calibri"/>
              <a:sym typeface="Calibri"/>
            </a:endParaRPr>
          </a:p>
        </p:txBody>
      </p:sp>
    </p:spTree>
    <p:extLst>
      <p:ext uri="{BB962C8B-B14F-4D97-AF65-F5344CB8AC3E}">
        <p14:creationId xmlns:p14="http://schemas.microsoft.com/office/powerpoint/2010/main" val="1546047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a:xfrm>
            <a:off x="457200" y="533400"/>
            <a:ext cx="8229600" cy="563880"/>
          </a:xfrm>
        </p:spPr>
        <p:txBody>
          <a:bodyPr>
            <a:normAutofit fontScale="90000"/>
          </a:bodyPr>
          <a:lstStyle/>
          <a:p>
            <a:r>
              <a:rPr lang="en-US" b="1" dirty="0">
                <a:solidFill>
                  <a:schemeClr val="accent1">
                    <a:lumMod val="75000"/>
                  </a:schemeClr>
                </a:solidFill>
                <a:cs typeface="Times New Roman" panose="02020603050405020304" pitchFamily="18" charset="0"/>
              </a:rPr>
              <a:t>Project Overview</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a:xfrm>
            <a:off x="457200" y="1097280"/>
            <a:ext cx="8229600" cy="4876800"/>
          </a:xfrm>
        </p:spPr>
        <p:txBody>
          <a:bodyPr>
            <a:normAutofit fontScale="92500" lnSpcReduction="10000"/>
          </a:bodyPr>
          <a:lstStyle/>
          <a:p>
            <a:pPr>
              <a:buClr>
                <a:srgbClr val="0070C0"/>
              </a:buClr>
            </a:pPr>
            <a:r>
              <a:rPr lang="en-US" dirty="0">
                <a:cs typeface="Times New Roman" panose="02020603050405020304" pitchFamily="18" charset="0"/>
              </a:rPr>
              <a:t>With student progress having a more direct impact on AB 705 compliance and funding, </a:t>
            </a:r>
            <a:r>
              <a:rPr lang="en-US" b="1" dirty="0">
                <a:cs typeface="Times New Roman" panose="02020603050405020304" pitchFamily="18" charset="0"/>
              </a:rPr>
              <a:t>accurate and meaningful data collection is imperative</a:t>
            </a:r>
          </a:p>
          <a:p>
            <a:pPr>
              <a:buClr>
                <a:srgbClr val="0070C0"/>
              </a:buClr>
            </a:pPr>
            <a:r>
              <a:rPr lang="en-US" dirty="0">
                <a:cs typeface="Times New Roman" panose="02020603050405020304" pitchFamily="18" charset="0"/>
              </a:rPr>
              <a:t>The CCCCO contracted West Ed </a:t>
            </a:r>
          </a:p>
          <a:p>
            <a:pPr>
              <a:buClr>
                <a:srgbClr val="0070C0"/>
              </a:buClr>
            </a:pPr>
            <a:r>
              <a:rPr lang="en-US" dirty="0">
                <a:cs typeface="Times New Roman" panose="02020603050405020304" pitchFamily="18" charset="0"/>
              </a:rPr>
              <a:t>Goal: update coding</a:t>
            </a:r>
          </a:p>
          <a:p>
            <a:pPr>
              <a:buClr>
                <a:schemeClr val="accent6">
                  <a:lumMod val="75000"/>
                </a:schemeClr>
              </a:buClr>
            </a:pPr>
            <a:r>
              <a:rPr lang="en-US" dirty="0">
                <a:cs typeface="Times New Roman" panose="02020603050405020304" pitchFamily="18" charset="0"/>
              </a:rPr>
              <a:t>Five working groups:</a:t>
            </a:r>
          </a:p>
          <a:p>
            <a:pPr lvl="1">
              <a:buClr>
                <a:schemeClr val="accent6">
                  <a:lumMod val="75000"/>
                </a:schemeClr>
              </a:buClr>
            </a:pPr>
            <a:r>
              <a:rPr lang="en-US" dirty="0">
                <a:cs typeface="Times New Roman" panose="02020603050405020304" pitchFamily="18" charset="0"/>
              </a:rPr>
              <a:t>Faculty, CIOs, researchers, and Chancellor’s Office staff: Coordination</a:t>
            </a:r>
          </a:p>
          <a:p>
            <a:pPr lvl="1">
              <a:buClr>
                <a:schemeClr val="accent6">
                  <a:lumMod val="75000"/>
                </a:schemeClr>
              </a:buClr>
            </a:pPr>
            <a:r>
              <a:rPr lang="en-US" dirty="0">
                <a:cs typeface="Times New Roman" panose="02020603050405020304" pitchFamily="18" charset="0"/>
              </a:rPr>
              <a:t>Credit, noncredit, and K12 adult school discipline faculty: ESL</a:t>
            </a:r>
          </a:p>
          <a:p>
            <a:pPr lvl="1">
              <a:buClr>
                <a:schemeClr val="accent6">
                  <a:lumMod val="75000"/>
                </a:schemeClr>
              </a:buClr>
            </a:pPr>
            <a:r>
              <a:rPr lang="en-US" dirty="0">
                <a:cs typeface="Times New Roman" panose="02020603050405020304" pitchFamily="18" charset="0"/>
              </a:rPr>
              <a:t>Credit, noncredit, and K12 adult school discipline faculty: English &amp; Reading</a:t>
            </a:r>
          </a:p>
          <a:p>
            <a:pPr lvl="1">
              <a:buClr>
                <a:schemeClr val="accent6">
                  <a:lumMod val="75000"/>
                </a:schemeClr>
              </a:buClr>
            </a:pPr>
            <a:r>
              <a:rPr lang="en-US" dirty="0">
                <a:cs typeface="Times New Roman" panose="02020603050405020304" pitchFamily="18" charset="0"/>
              </a:rPr>
              <a:t>Credit, noncredit, and K12 adult school discipline faculty: Math</a:t>
            </a:r>
          </a:p>
          <a:p>
            <a:pPr lvl="1">
              <a:buClr>
                <a:schemeClr val="accent6">
                  <a:lumMod val="75000"/>
                </a:schemeClr>
              </a:buClr>
            </a:pPr>
            <a:r>
              <a:rPr lang="en-US" dirty="0">
                <a:cs typeface="Times New Roman" panose="02020603050405020304" pitchFamily="18" charset="0"/>
              </a:rPr>
              <a:t>Faculty, researchers, and Chancellor’s Office staff: MIS</a:t>
            </a:r>
          </a:p>
          <a:p>
            <a:pPr lvl="1">
              <a:buClr>
                <a:schemeClr val="accent6">
                  <a:lumMod val="75000"/>
                </a:schemeClr>
              </a:buClr>
            </a:pPr>
            <a:endParaRPr lang="en-US" dirty="0">
              <a:cs typeface="Times New Roman" panose="02020603050405020304" pitchFamily="18" charset="0"/>
            </a:endParaRPr>
          </a:p>
          <a:p>
            <a:pPr>
              <a:buClr>
                <a:schemeClr val="accent6">
                  <a:lumMod val="75000"/>
                </a:schemeClr>
              </a:buClr>
            </a:pPr>
            <a:r>
              <a:rPr lang="en-US" dirty="0">
                <a:cs typeface="Times New Roman" panose="02020603050405020304" pitchFamily="18" charset="0"/>
              </a:rPr>
              <a:t>Each group held 2 meetings between Sept 2018-Jan 2019</a:t>
            </a:r>
          </a:p>
          <a:p>
            <a:pPr marL="0" indent="0">
              <a:buClr>
                <a:schemeClr val="accent6">
                  <a:lumMod val="75000"/>
                </a:schemeClr>
              </a:buClr>
              <a:buNone/>
            </a:pPr>
            <a:endParaRPr lang="en-US" dirty="0">
              <a:solidFill>
                <a:srgbClr val="FF0000"/>
              </a:solidFill>
              <a:cs typeface="Times New Roman" panose="02020603050405020304" pitchFamily="18" charset="0"/>
            </a:endParaRPr>
          </a:p>
          <a:p>
            <a:pPr lvl="1">
              <a:buClr>
                <a:schemeClr val="accent6">
                  <a:lumMod val="75000"/>
                </a:schemeClr>
              </a:buClr>
            </a:pPr>
            <a:endParaRPr lang="en-US" dirty="0">
              <a:latin typeface="Times New Roman" panose="02020603050405020304" pitchFamily="18" charset="0"/>
              <a:cs typeface="Times New Roman" panose="02020603050405020304" pitchFamily="18" charset="0"/>
            </a:endParaRPr>
          </a:p>
          <a:p>
            <a:pPr marL="342900" lvl="1" indent="0">
              <a:buClr>
                <a:schemeClr val="accent6">
                  <a:lumMod val="75000"/>
                </a:schemeClr>
              </a:buClr>
              <a:buNone/>
            </a:pPr>
            <a:endParaRPr lang="en-US" dirty="0">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6D0119DF-0F0B-49E0-B847-45F5CED2CBE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11505" y="5760720"/>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7596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95685"/>
          </a:xfrm>
        </p:spPr>
        <p:txBody>
          <a:bodyPr>
            <a:normAutofit fontScale="90000"/>
          </a:bodyPr>
          <a:lstStyle/>
          <a:p>
            <a:r>
              <a:rPr lang="en-US" b="1" dirty="0">
                <a:solidFill>
                  <a:schemeClr val="accent1">
                    <a:lumMod val="75000"/>
                  </a:schemeClr>
                </a:solidFill>
              </a:rPr>
              <a:t>Project Overview</a:t>
            </a:r>
          </a:p>
        </p:txBody>
      </p:sp>
      <p:sp>
        <p:nvSpPr>
          <p:cNvPr id="3" name="Content Placeholder 2"/>
          <p:cNvSpPr>
            <a:spLocks noGrp="1"/>
          </p:cNvSpPr>
          <p:nvPr>
            <p:ph idx="1"/>
          </p:nvPr>
        </p:nvSpPr>
        <p:spPr>
          <a:xfrm>
            <a:off x="457200" y="1154927"/>
            <a:ext cx="8229600" cy="4876800"/>
          </a:xfrm>
        </p:spPr>
        <p:txBody>
          <a:bodyPr>
            <a:normAutofit lnSpcReduction="10000"/>
          </a:bodyPr>
          <a:lstStyle/>
          <a:p>
            <a:pPr marL="0" indent="0">
              <a:buNone/>
            </a:pPr>
            <a:r>
              <a:rPr lang="en-US" dirty="0">
                <a:cs typeface="Times New Roman" panose="02020603050405020304" pitchFamily="18" charset="0"/>
              </a:rPr>
              <a:t>ESL has continued to meet to finish updates to CB21 rubrics</a:t>
            </a:r>
          </a:p>
          <a:p>
            <a:r>
              <a:rPr lang="en-US" dirty="0"/>
              <a:t>Larger group convened in Fall 2018 </a:t>
            </a:r>
          </a:p>
          <a:p>
            <a:r>
              <a:rPr lang="en-US" dirty="0"/>
              <a:t>Mini-committee convened from late</a:t>
            </a:r>
            <a:r>
              <a:rPr lang="en-US" dirty="0">
                <a:solidFill>
                  <a:srgbClr val="00B0F0"/>
                </a:solidFill>
              </a:rPr>
              <a:t> </a:t>
            </a:r>
            <a:r>
              <a:rPr lang="en-US" dirty="0"/>
              <a:t>February to late July 2019 to dig in deeply to create a draft document &amp; chart for the larger group to vet</a:t>
            </a:r>
          </a:p>
          <a:p>
            <a:r>
              <a:rPr lang="en-US" dirty="0"/>
              <a:t>Larger group reconvened in August to vet the work</a:t>
            </a:r>
          </a:p>
          <a:p>
            <a:r>
              <a:rPr lang="en-US" dirty="0"/>
              <a:t>(CAEP) Engagement with K12 Adult and CC practitioners on using the rubric to improve transition of AE students to credit pathways</a:t>
            </a:r>
          </a:p>
          <a:p>
            <a:r>
              <a:rPr lang="en-US" dirty="0"/>
              <a:t>NOTE: Starting with the AEBG crosswalk and the two processes, hundreds of hours have been invested in the work!</a:t>
            </a:r>
          </a:p>
          <a:p>
            <a:endParaRPr lang="en-US" dirty="0"/>
          </a:p>
          <a:p>
            <a:endParaRPr lang="en-US" dirty="0"/>
          </a:p>
        </p:txBody>
      </p:sp>
      <p:pic>
        <p:nvPicPr>
          <p:cNvPr id="4" name="Picture 2">
            <a:extLst>
              <a:ext uri="{FF2B5EF4-FFF2-40B4-BE49-F238E27FC236}">
                <a16:creationId xmlns:a16="http://schemas.microsoft.com/office/drawing/2014/main" id="{A1B81373-D8A0-4C3F-B8C9-6873120A63BF}"/>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955846" y="5804857"/>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102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CE03-89CC-6E43-B244-BE42011EC848}"/>
              </a:ext>
            </a:extLst>
          </p:cNvPr>
          <p:cNvSpPr>
            <a:spLocks noGrp="1"/>
          </p:cNvSpPr>
          <p:nvPr>
            <p:ph type="title"/>
          </p:nvPr>
        </p:nvSpPr>
        <p:spPr>
          <a:xfrm>
            <a:off x="565039" y="422143"/>
            <a:ext cx="7886700" cy="476573"/>
          </a:xfrm>
        </p:spPr>
        <p:txBody>
          <a:bodyPr anchor="t">
            <a:normAutofit fontScale="90000"/>
          </a:bodyPr>
          <a:lstStyle/>
          <a:p>
            <a:r>
              <a:rPr lang="en-US" b="1" dirty="0">
                <a:solidFill>
                  <a:schemeClr val="accent1">
                    <a:lumMod val="75000"/>
                  </a:schemeClr>
                </a:solidFill>
                <a:latin typeface="+mn-lt"/>
                <a:cs typeface="Times New Roman" panose="02020603050405020304" pitchFamily="18" charset="0"/>
              </a:rPr>
              <a:t>Course Basic (CB) Codes</a:t>
            </a:r>
            <a:br>
              <a:rPr lang="en-US" dirty="0">
                <a:solidFill>
                  <a:srgbClr val="0070C0"/>
                </a:solidFill>
                <a:latin typeface="Times New Roman" panose="02020603050405020304" pitchFamily="18" charset="0"/>
                <a:cs typeface="Times New Roman" panose="02020603050405020304" pitchFamily="18" charset="0"/>
              </a:rPr>
            </a:br>
            <a:endParaRPr lang="en-US" dirty="0">
              <a:solidFill>
                <a:srgbClr val="0070C0"/>
              </a:solidFill>
            </a:endParaRPr>
          </a:p>
        </p:txBody>
      </p:sp>
      <p:sp>
        <p:nvSpPr>
          <p:cNvPr id="3" name="Content Placeholder 2">
            <a:extLst>
              <a:ext uri="{FF2B5EF4-FFF2-40B4-BE49-F238E27FC236}">
                <a16:creationId xmlns:a16="http://schemas.microsoft.com/office/drawing/2014/main" id="{E7DE0731-89A0-8B47-80D3-77BAFE42BAEE}"/>
              </a:ext>
            </a:extLst>
          </p:cNvPr>
          <p:cNvSpPr>
            <a:spLocks noGrp="1"/>
          </p:cNvSpPr>
          <p:nvPr>
            <p:ph idx="1"/>
          </p:nvPr>
        </p:nvSpPr>
        <p:spPr>
          <a:xfrm>
            <a:off x="565039" y="1144741"/>
            <a:ext cx="7886700" cy="4672057"/>
          </a:xfrm>
        </p:spPr>
        <p:txBody>
          <a:bodyPr>
            <a:normAutofit fontScale="85000" lnSpcReduction="10000"/>
          </a:bodyPr>
          <a:lstStyle/>
          <a:p>
            <a:pPr marL="0" indent="0">
              <a:buClr>
                <a:srgbClr val="00B050"/>
              </a:buClr>
              <a:buNone/>
            </a:pPr>
            <a:r>
              <a:rPr lang="en-US" dirty="0">
                <a:cs typeface="Times New Roman" panose="02020603050405020304" pitchFamily="18" charset="0"/>
              </a:rPr>
              <a:t>Goal: Update/Create new data elements to improve data collection</a:t>
            </a:r>
          </a:p>
          <a:p>
            <a:pPr>
              <a:buClr>
                <a:srgbClr val="00B050"/>
              </a:buClr>
            </a:pPr>
            <a:r>
              <a:rPr lang="en-US" dirty="0">
                <a:cs typeface="Times New Roman" panose="02020603050405020304" pitchFamily="18" charset="0"/>
              </a:rPr>
              <a:t>CB21 - Identify content of English, mathematics, ESL and related discipline courses using rubrics created by discipline workgroups based on EFLs, vetted by faculty statewide</a:t>
            </a:r>
          </a:p>
          <a:p>
            <a:pPr>
              <a:buClr>
                <a:srgbClr val="00B050"/>
              </a:buClr>
            </a:pPr>
            <a:endParaRPr lang="en-US" dirty="0">
              <a:cs typeface="Times New Roman" panose="02020603050405020304" pitchFamily="18" charset="0"/>
            </a:endParaRPr>
          </a:p>
          <a:p>
            <a:pPr>
              <a:buClr>
                <a:srgbClr val="00B050"/>
              </a:buClr>
            </a:pPr>
            <a:r>
              <a:rPr lang="en-US" dirty="0">
                <a:cs typeface="Times New Roman" panose="02020603050405020304" pitchFamily="18" charset="0"/>
              </a:rPr>
              <a:t>CB25 – Identify GE requirement or local competency </a:t>
            </a:r>
          </a:p>
          <a:p>
            <a:pPr lvl="1">
              <a:buClr>
                <a:srgbClr val="00B050"/>
              </a:buClr>
            </a:pPr>
            <a:r>
              <a:rPr lang="en-US" dirty="0">
                <a:cs typeface="Times New Roman" panose="02020603050405020304" pitchFamily="18" charset="0"/>
              </a:rPr>
              <a:t>CSU GE A2, A3/1A (English Comp/Critical Thinking)</a:t>
            </a:r>
          </a:p>
          <a:p>
            <a:pPr lvl="1">
              <a:buClr>
                <a:srgbClr val="00B050"/>
              </a:buClr>
            </a:pPr>
            <a:r>
              <a:rPr lang="en-US" dirty="0">
                <a:cs typeface="Times New Roman" panose="02020603050405020304" pitchFamily="18" charset="0"/>
              </a:rPr>
              <a:t>Articulation agreement to fulfill English composition</a:t>
            </a:r>
          </a:p>
          <a:p>
            <a:pPr lvl="1">
              <a:buClr>
                <a:srgbClr val="00B050"/>
              </a:buClr>
            </a:pPr>
            <a:r>
              <a:rPr lang="en-US" dirty="0">
                <a:cs typeface="Times New Roman" panose="02020603050405020304" pitchFamily="18" charset="0"/>
              </a:rPr>
              <a:t>Local GE/competency</a:t>
            </a:r>
          </a:p>
          <a:p>
            <a:pPr lvl="0">
              <a:buClr>
                <a:srgbClr val="00B050"/>
              </a:buClr>
            </a:pPr>
            <a:endParaRPr lang="en-US" dirty="0">
              <a:cs typeface="Times New Roman" panose="02020603050405020304" pitchFamily="18" charset="0"/>
            </a:endParaRPr>
          </a:p>
          <a:p>
            <a:pPr lvl="0">
              <a:buClr>
                <a:srgbClr val="00B050"/>
              </a:buClr>
            </a:pPr>
            <a:r>
              <a:rPr lang="en-US" dirty="0">
                <a:cs typeface="Times New Roman" panose="02020603050405020304" pitchFamily="18" charset="0"/>
              </a:rPr>
              <a:t>CB26 – support course type. </a:t>
            </a:r>
          </a:p>
          <a:p>
            <a:pPr lvl="1">
              <a:buClr>
                <a:srgbClr val="00B050"/>
              </a:buClr>
            </a:pPr>
            <a:r>
              <a:rPr lang="en-US" dirty="0">
                <a:cs typeface="Times New Roman" panose="02020603050405020304" pitchFamily="18" charset="0"/>
              </a:rPr>
              <a:t>This is a binary code: support course (Y) or not a support course (N)</a:t>
            </a:r>
          </a:p>
          <a:p>
            <a:pPr lvl="1">
              <a:buClr>
                <a:srgbClr val="00B050"/>
              </a:buClr>
            </a:pPr>
            <a:r>
              <a:rPr lang="en-US" dirty="0">
                <a:cs typeface="Times New Roman" panose="02020603050405020304" pitchFamily="18" charset="0"/>
              </a:rPr>
              <a:t>Was going to be named CB27, hold on original CB26 caused the naming change…</a:t>
            </a:r>
          </a:p>
          <a:p>
            <a:pPr marL="0" indent="0">
              <a:buClr>
                <a:srgbClr val="00B050"/>
              </a:buClr>
              <a:buNone/>
            </a:pPr>
            <a:endParaRPr lang="en-US"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584948" y="2882691"/>
            <a:ext cx="1559052" cy="854080"/>
          </a:xfrm>
          <a:prstGeom prst="rect">
            <a:avLst/>
          </a:prstGeom>
          <a:noFill/>
        </p:spPr>
        <p:txBody>
          <a:bodyPr wrap="square" rtlCol="0">
            <a:spAutoFit/>
          </a:bodyPr>
          <a:lstStyle/>
          <a:p>
            <a:r>
              <a:rPr lang="en-US" sz="1650" dirty="0">
                <a:ea typeface="Times New Roman" charset="0"/>
                <a:cs typeface="Times New Roman" charset="0"/>
              </a:rPr>
              <a:t>ESL-relevant applications of CB25</a:t>
            </a:r>
          </a:p>
        </p:txBody>
      </p:sp>
      <p:sp>
        <p:nvSpPr>
          <p:cNvPr id="6" name="Right Arrow 5"/>
          <p:cNvSpPr/>
          <p:nvPr/>
        </p:nvSpPr>
        <p:spPr>
          <a:xfrm rot="10800000">
            <a:off x="6681083" y="3001960"/>
            <a:ext cx="864108" cy="4909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2">
            <a:extLst>
              <a:ext uri="{FF2B5EF4-FFF2-40B4-BE49-F238E27FC236}">
                <a16:creationId xmlns:a16="http://schemas.microsoft.com/office/drawing/2014/main" id="{2117DAF4-7784-4A81-B2FF-8ED5FF587A8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11505" y="5817588"/>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2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074" y="326667"/>
            <a:ext cx="8449734" cy="707003"/>
          </a:xfrm>
        </p:spPr>
        <p:txBody>
          <a:bodyPr>
            <a:normAutofit fontScale="90000"/>
          </a:bodyPr>
          <a:lstStyle/>
          <a:p>
            <a:pPr algn="ctr"/>
            <a:r>
              <a:rPr lang="en-US" b="1" dirty="0">
                <a:solidFill>
                  <a:schemeClr val="accent1">
                    <a:lumMod val="75000"/>
                  </a:schemeClr>
                </a:solidFill>
                <a:ea typeface="Times New Roman" charset="0"/>
                <a:cs typeface="Times New Roman" charset="0"/>
              </a:rPr>
              <a:t>CB25 Course General Education Status</a:t>
            </a:r>
          </a:p>
        </p:txBody>
      </p:sp>
      <p:sp>
        <p:nvSpPr>
          <p:cNvPr id="3" name="Content Placeholder 2"/>
          <p:cNvSpPr>
            <a:spLocks noGrp="1"/>
          </p:cNvSpPr>
          <p:nvPr>
            <p:ph idx="1"/>
          </p:nvPr>
        </p:nvSpPr>
        <p:spPr>
          <a:xfrm>
            <a:off x="266074" y="974698"/>
            <a:ext cx="8528069" cy="5334000"/>
          </a:xfrm>
        </p:spPr>
        <p:txBody>
          <a:bodyPr>
            <a:normAutofit fontScale="92500" lnSpcReduction="20000"/>
          </a:bodyPr>
          <a:lstStyle/>
          <a:p>
            <a:pPr marL="0" indent="0">
              <a:buNone/>
            </a:pPr>
            <a:r>
              <a:rPr lang="en-US" sz="2300" dirty="0">
                <a:ea typeface="Times New Roman" charset="0"/>
                <a:cs typeface="Times New Roman" charset="0"/>
              </a:rPr>
              <a:t>This element indicates whether a course fulfills general education requirements for mathematics/quantitative reasoning or English composition in the context of transfer, degree, and certificate programs. </a:t>
            </a:r>
          </a:p>
          <a:p>
            <a:pPr marL="0" indent="0">
              <a:buNone/>
            </a:pPr>
            <a:endParaRPr lang="en-US" sz="2300" dirty="0">
              <a:ea typeface="Times New Roman" charset="0"/>
              <a:cs typeface="Times New Roman" charset="0"/>
            </a:endParaRPr>
          </a:p>
          <a:p>
            <a:r>
              <a:rPr lang="en-US" dirty="0">
                <a:ea typeface="Times New Roman" charset="0"/>
                <a:cs typeface="Times New Roman" charset="0"/>
              </a:rPr>
              <a:t>Course should be coded “A” if the following applies:</a:t>
            </a:r>
          </a:p>
          <a:p>
            <a:pPr marL="342900" lvl="1" indent="0">
              <a:buNone/>
            </a:pPr>
            <a:r>
              <a:rPr lang="en-US" dirty="0">
                <a:ea typeface="Times New Roman" charset="0"/>
                <a:cs typeface="Times New Roman" charset="0"/>
              </a:rPr>
              <a:t>Course meets any of the following: </a:t>
            </a:r>
          </a:p>
          <a:p>
            <a:pPr lvl="1"/>
            <a:r>
              <a:rPr lang="en-US" dirty="0">
                <a:ea typeface="Times New Roman" charset="0"/>
                <a:cs typeface="Times New Roman" charset="0"/>
              </a:rPr>
              <a:t>CSU General Education Breadth Area A2: Written Communication </a:t>
            </a:r>
          </a:p>
          <a:p>
            <a:pPr lvl="1"/>
            <a:r>
              <a:rPr lang="en-US" dirty="0">
                <a:ea typeface="Times New Roman" charset="0"/>
                <a:cs typeface="Times New Roman" charset="0"/>
              </a:rPr>
              <a:t>CSU General Education Breadth Area A3: Critical Thinking </a:t>
            </a:r>
          </a:p>
          <a:p>
            <a:pPr lvl="1"/>
            <a:r>
              <a:rPr lang="en-US" dirty="0">
                <a:ea typeface="Times New Roman" charset="0"/>
                <a:cs typeface="Times New Roman" charset="0"/>
              </a:rPr>
              <a:t>UC IGETC Area 1A: English Composition </a:t>
            </a:r>
          </a:p>
          <a:p>
            <a:pPr lvl="1"/>
            <a:r>
              <a:rPr lang="en-US" dirty="0">
                <a:ea typeface="Times New Roman" charset="0"/>
                <a:cs typeface="Times New Roman" charset="0"/>
              </a:rPr>
              <a:t>UC IGETC Area 1B: Critical Thinking-English Composition </a:t>
            </a:r>
          </a:p>
          <a:p>
            <a:pPr marL="342900" lvl="1" indent="0">
              <a:buNone/>
            </a:pPr>
            <a:r>
              <a:rPr lang="en-US" dirty="0">
                <a:ea typeface="Times New Roman" charset="0"/>
                <a:cs typeface="Times New Roman" charset="0"/>
              </a:rPr>
              <a:t>OR </a:t>
            </a:r>
          </a:p>
          <a:p>
            <a:pPr lvl="1"/>
            <a:r>
              <a:rPr lang="en-US" dirty="0">
                <a:ea typeface="Times New Roman" charset="0"/>
                <a:cs typeface="Times New Roman" charset="0"/>
              </a:rPr>
              <a:t>Course has a general education certification or articulation agreement that ensures the course fulfills English composition requirements at an accredited four-year institution </a:t>
            </a:r>
          </a:p>
          <a:p>
            <a:pPr marL="342900" lvl="1" indent="0">
              <a:buNone/>
            </a:pPr>
            <a:r>
              <a:rPr lang="en-US" dirty="0">
                <a:ea typeface="Times New Roman" charset="0"/>
                <a:cs typeface="Times New Roman" charset="0"/>
              </a:rPr>
              <a:t>OR </a:t>
            </a:r>
          </a:p>
          <a:p>
            <a:pPr lvl="1"/>
            <a:r>
              <a:rPr lang="en-US" dirty="0">
                <a:ea typeface="Times New Roman" charset="0"/>
                <a:cs typeface="Times New Roman" charset="0"/>
              </a:rPr>
              <a:t>Course fulfills local general education requirements for English Composition as outlined in Title 5 Section 55063 </a:t>
            </a:r>
          </a:p>
          <a:p>
            <a:endParaRPr lang="en-US" dirty="0"/>
          </a:p>
        </p:txBody>
      </p:sp>
      <p:pic>
        <p:nvPicPr>
          <p:cNvPr id="4" name="Picture 2">
            <a:extLst>
              <a:ext uri="{FF2B5EF4-FFF2-40B4-BE49-F238E27FC236}">
                <a16:creationId xmlns:a16="http://schemas.microsoft.com/office/drawing/2014/main" id="{7A41BFC8-18A9-4AB1-A2F2-E9EF9882603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11505" y="5990185"/>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B240678F-5BF7-47CF-BD57-B435B71E8195}"/>
              </a:ext>
            </a:extLst>
          </p:cNvPr>
          <p:cNvPicPr>
            <a:picLocks noChangeAspect="1"/>
          </p:cNvPicPr>
          <p:nvPr/>
        </p:nvPicPr>
        <p:blipFill>
          <a:blip r:embed="rId3"/>
          <a:stretch>
            <a:fillRect/>
          </a:stretch>
        </p:blipFill>
        <p:spPr>
          <a:xfrm>
            <a:off x="7582792" y="1681701"/>
            <a:ext cx="1350499" cy="1350499"/>
          </a:xfrm>
          <a:prstGeom prst="rect">
            <a:avLst/>
          </a:prstGeom>
        </p:spPr>
      </p:pic>
    </p:spTree>
    <p:extLst>
      <p:ext uri="{BB962C8B-B14F-4D97-AF65-F5344CB8AC3E}">
        <p14:creationId xmlns:p14="http://schemas.microsoft.com/office/powerpoint/2010/main" val="1222679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533400"/>
            <a:ext cx="8331200" cy="990600"/>
          </a:xfrm>
        </p:spPr>
        <p:txBody>
          <a:bodyPr>
            <a:normAutofit fontScale="90000"/>
          </a:bodyPr>
          <a:lstStyle/>
          <a:p>
            <a:pPr algn="ctr"/>
            <a:r>
              <a:rPr lang="en-US" b="1" dirty="0">
                <a:solidFill>
                  <a:schemeClr val="accent1">
                    <a:lumMod val="75000"/>
                  </a:schemeClr>
                </a:solidFill>
                <a:ea typeface="Times New Roman" charset="0"/>
                <a:cs typeface="Times New Roman" charset="0"/>
              </a:rPr>
              <a:t>CB25 Course General Education Status</a:t>
            </a:r>
          </a:p>
        </p:txBody>
      </p:sp>
      <p:sp>
        <p:nvSpPr>
          <p:cNvPr id="3" name="Content Placeholder 2"/>
          <p:cNvSpPr>
            <a:spLocks noGrp="1"/>
          </p:cNvSpPr>
          <p:nvPr>
            <p:ph idx="1"/>
          </p:nvPr>
        </p:nvSpPr>
        <p:spPr>
          <a:xfrm>
            <a:off x="482346" y="1524000"/>
            <a:ext cx="8204454" cy="5029200"/>
          </a:xfrm>
        </p:spPr>
        <p:txBody>
          <a:bodyPr>
            <a:normAutofit/>
          </a:bodyPr>
          <a:lstStyle/>
          <a:p>
            <a:r>
              <a:rPr lang="en-US" dirty="0">
                <a:ea typeface="Times New Roman" charset="0"/>
                <a:cs typeface="Times New Roman" charset="0"/>
              </a:rPr>
              <a:t>Course should be coded “B” if the following applies:</a:t>
            </a:r>
          </a:p>
          <a:p>
            <a:pPr marL="342900" lvl="1" indent="0">
              <a:buNone/>
            </a:pPr>
            <a:r>
              <a:rPr lang="en-US" dirty="0">
                <a:ea typeface="Times New Roman" charset="0"/>
                <a:cs typeface="Times New Roman" charset="0"/>
              </a:rPr>
              <a:t>Course meets any of the following: </a:t>
            </a:r>
          </a:p>
          <a:p>
            <a:pPr lvl="1"/>
            <a:r>
              <a:rPr lang="en-US" dirty="0">
                <a:ea typeface="Times New Roman" charset="0"/>
                <a:cs typeface="Times New Roman" charset="0"/>
              </a:rPr>
              <a:t>CSU General Education Breadth Area B4: Mathematics/Quantitative Reasoning </a:t>
            </a:r>
          </a:p>
          <a:p>
            <a:pPr lvl="1"/>
            <a:r>
              <a:rPr lang="en-US" dirty="0">
                <a:ea typeface="Times New Roman" charset="0"/>
                <a:cs typeface="Times New Roman" charset="0"/>
              </a:rPr>
              <a:t>UC IGETC Area 2: Mathematical Concepts and Quantitative Reasoning </a:t>
            </a:r>
          </a:p>
          <a:p>
            <a:pPr marL="342900" lvl="1" indent="0">
              <a:buNone/>
            </a:pPr>
            <a:r>
              <a:rPr lang="en-US" dirty="0">
                <a:ea typeface="Times New Roman" charset="0"/>
                <a:cs typeface="Times New Roman" charset="0"/>
              </a:rPr>
              <a:t>OR </a:t>
            </a:r>
          </a:p>
          <a:p>
            <a:pPr lvl="1"/>
            <a:r>
              <a:rPr lang="en-US" dirty="0">
                <a:ea typeface="Times New Roman" charset="0"/>
                <a:cs typeface="Times New Roman" charset="0"/>
              </a:rPr>
              <a:t>Course has a general education certification or articulation agreement that ensures the course fulfills mathematics or quantitative reasoning requirements at an accredited four-year institution </a:t>
            </a:r>
          </a:p>
          <a:p>
            <a:endParaRPr lang="en-US" dirty="0"/>
          </a:p>
        </p:txBody>
      </p:sp>
      <p:pic>
        <p:nvPicPr>
          <p:cNvPr id="4" name="Picture 2">
            <a:extLst>
              <a:ext uri="{FF2B5EF4-FFF2-40B4-BE49-F238E27FC236}">
                <a16:creationId xmlns:a16="http://schemas.microsoft.com/office/drawing/2014/main" id="{7C28A6F1-A1F3-43B4-B484-873C0F688C3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11505" y="5884370"/>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22FDEA84-052A-4C18-879F-67F41E03467D}"/>
              </a:ext>
            </a:extLst>
          </p:cNvPr>
          <p:cNvPicPr>
            <a:picLocks noChangeAspect="1"/>
          </p:cNvPicPr>
          <p:nvPr/>
        </p:nvPicPr>
        <p:blipFill>
          <a:blip r:embed="rId3"/>
          <a:stretch>
            <a:fillRect/>
          </a:stretch>
        </p:blipFill>
        <p:spPr>
          <a:xfrm>
            <a:off x="7741778" y="1865799"/>
            <a:ext cx="1059064" cy="1059064"/>
          </a:xfrm>
          <a:prstGeom prst="rect">
            <a:avLst/>
          </a:prstGeom>
        </p:spPr>
      </p:pic>
    </p:spTree>
    <p:extLst>
      <p:ext uri="{BB962C8B-B14F-4D97-AF65-F5344CB8AC3E}">
        <p14:creationId xmlns:p14="http://schemas.microsoft.com/office/powerpoint/2010/main" val="311136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67" y="533400"/>
            <a:ext cx="8348133" cy="990600"/>
          </a:xfrm>
        </p:spPr>
        <p:txBody>
          <a:bodyPr>
            <a:normAutofit fontScale="90000"/>
          </a:bodyPr>
          <a:lstStyle/>
          <a:p>
            <a:pPr algn="ctr"/>
            <a:r>
              <a:rPr lang="en-US" b="1" dirty="0">
                <a:solidFill>
                  <a:schemeClr val="accent1">
                    <a:lumMod val="75000"/>
                  </a:schemeClr>
                </a:solidFill>
                <a:ea typeface="Times New Roman" charset="0"/>
                <a:cs typeface="Times New Roman" charset="0"/>
              </a:rPr>
              <a:t>CB25 Course General Education Status</a:t>
            </a:r>
          </a:p>
        </p:txBody>
      </p:sp>
      <p:sp>
        <p:nvSpPr>
          <p:cNvPr id="3" name="Content Placeholder 2"/>
          <p:cNvSpPr>
            <a:spLocks noGrp="1"/>
          </p:cNvSpPr>
          <p:nvPr>
            <p:ph idx="1"/>
          </p:nvPr>
        </p:nvSpPr>
        <p:spPr>
          <a:xfrm>
            <a:off x="327829" y="1524000"/>
            <a:ext cx="8488342" cy="4961467"/>
          </a:xfrm>
        </p:spPr>
        <p:txBody>
          <a:bodyPr>
            <a:normAutofit/>
          </a:bodyPr>
          <a:lstStyle/>
          <a:p>
            <a:r>
              <a:rPr lang="en-US" dirty="0">
                <a:ea typeface="Times New Roman" charset="0"/>
                <a:cs typeface="Times New Roman" charset="0"/>
              </a:rPr>
              <a:t>Course should be coded “C” if the following applies:</a:t>
            </a:r>
          </a:p>
          <a:p>
            <a:pPr marL="342900" lvl="1" indent="0">
              <a:buNone/>
            </a:pPr>
            <a:r>
              <a:rPr lang="en-US" dirty="0">
                <a:ea typeface="Times New Roman" charset="0"/>
                <a:cs typeface="Times New Roman" charset="0"/>
              </a:rPr>
              <a:t>Course is not transferrable to fulfill general education mathematics or quantitative reasoning at a four-year institution, but fulfills local general education requirements for Analytical Thinking or Mathematics Competency as outlined in Title 5 section 55063 </a:t>
            </a:r>
          </a:p>
          <a:p>
            <a:pPr marL="342900" lvl="1" indent="0">
              <a:buNone/>
            </a:pPr>
            <a:endParaRPr lang="en-US" dirty="0">
              <a:ea typeface="Times New Roman" charset="0"/>
              <a:cs typeface="Times New Roman" charset="0"/>
            </a:endParaRPr>
          </a:p>
          <a:p>
            <a:pPr marL="342900" lvl="1" indent="0">
              <a:buNone/>
            </a:pPr>
            <a:endParaRPr lang="en-US" dirty="0">
              <a:ea typeface="Times New Roman" charset="0"/>
              <a:cs typeface="Times New Roman" charset="0"/>
            </a:endParaRPr>
          </a:p>
          <a:p>
            <a:pPr marL="342900" lvl="1" indent="0">
              <a:buNone/>
            </a:pPr>
            <a:endParaRPr lang="en-US" dirty="0">
              <a:ea typeface="Times New Roman" charset="0"/>
              <a:cs typeface="Times New Roman" charset="0"/>
            </a:endParaRPr>
          </a:p>
          <a:p>
            <a:r>
              <a:rPr lang="en-US" dirty="0">
                <a:ea typeface="Times New Roman" charset="0"/>
                <a:cs typeface="Times New Roman" charset="0"/>
              </a:rPr>
              <a:t> Course should be coded “Y” if none of the other codes are applicable</a:t>
            </a:r>
          </a:p>
          <a:p>
            <a:endParaRPr lang="en-US" dirty="0"/>
          </a:p>
        </p:txBody>
      </p:sp>
      <p:pic>
        <p:nvPicPr>
          <p:cNvPr id="4" name="Picture 2">
            <a:extLst>
              <a:ext uri="{FF2B5EF4-FFF2-40B4-BE49-F238E27FC236}">
                <a16:creationId xmlns:a16="http://schemas.microsoft.com/office/drawing/2014/main" id="{8F38DB0B-F4B3-4806-907B-6C96EE52723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912792" y="5816637"/>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03E0B56B-E13B-4935-ACA5-6952A6E427CF}"/>
              </a:ext>
            </a:extLst>
          </p:cNvPr>
          <p:cNvPicPr>
            <a:picLocks noChangeAspect="1"/>
          </p:cNvPicPr>
          <p:nvPr/>
        </p:nvPicPr>
        <p:blipFill>
          <a:blip r:embed="rId3"/>
          <a:stretch>
            <a:fillRect/>
          </a:stretch>
        </p:blipFill>
        <p:spPr>
          <a:xfrm>
            <a:off x="2234189" y="5006407"/>
            <a:ext cx="1033797" cy="954274"/>
          </a:xfrm>
          <a:prstGeom prst="rect">
            <a:avLst/>
          </a:prstGeom>
        </p:spPr>
      </p:pic>
      <p:pic>
        <p:nvPicPr>
          <p:cNvPr id="6" name="Picture 5">
            <a:extLst>
              <a:ext uri="{FF2B5EF4-FFF2-40B4-BE49-F238E27FC236}">
                <a16:creationId xmlns:a16="http://schemas.microsoft.com/office/drawing/2014/main" id="{D85AED32-DB04-444B-B53D-15C55D11D4D8}"/>
              </a:ext>
            </a:extLst>
          </p:cNvPr>
          <p:cNvPicPr>
            <a:picLocks noChangeAspect="1"/>
          </p:cNvPicPr>
          <p:nvPr/>
        </p:nvPicPr>
        <p:blipFill>
          <a:blip r:embed="rId4"/>
          <a:stretch>
            <a:fillRect/>
          </a:stretch>
        </p:blipFill>
        <p:spPr>
          <a:xfrm>
            <a:off x="6774009" y="2886323"/>
            <a:ext cx="1724448" cy="1291672"/>
          </a:xfrm>
          <a:prstGeom prst="rect">
            <a:avLst/>
          </a:prstGeom>
        </p:spPr>
      </p:pic>
    </p:spTree>
    <p:extLst>
      <p:ext uri="{BB962C8B-B14F-4D97-AF65-F5344CB8AC3E}">
        <p14:creationId xmlns:p14="http://schemas.microsoft.com/office/powerpoint/2010/main" val="1009133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54" y="398228"/>
            <a:ext cx="8229600" cy="699052"/>
          </a:xfrm>
        </p:spPr>
        <p:txBody>
          <a:bodyPr>
            <a:normAutofit fontScale="90000"/>
          </a:bodyPr>
          <a:lstStyle/>
          <a:p>
            <a:r>
              <a:rPr lang="en-US" b="1" dirty="0">
                <a:solidFill>
                  <a:schemeClr val="accent1">
                    <a:lumMod val="75000"/>
                  </a:schemeClr>
                </a:solidFill>
                <a:ea typeface="Times New Roman" charset="0"/>
                <a:cs typeface="Times New Roman" charset="0"/>
              </a:rPr>
              <a:t>CB26 Course Support Status</a:t>
            </a:r>
          </a:p>
        </p:txBody>
      </p:sp>
      <p:sp>
        <p:nvSpPr>
          <p:cNvPr id="3" name="Content Placeholder 2"/>
          <p:cNvSpPr>
            <a:spLocks noGrp="1"/>
          </p:cNvSpPr>
          <p:nvPr>
            <p:ph idx="1"/>
          </p:nvPr>
        </p:nvSpPr>
        <p:spPr>
          <a:xfrm>
            <a:off x="482346" y="1168842"/>
            <a:ext cx="8204454" cy="5130358"/>
          </a:xfrm>
        </p:spPr>
        <p:txBody>
          <a:bodyPr>
            <a:normAutofit/>
          </a:bodyPr>
          <a:lstStyle/>
          <a:p>
            <a:pPr marL="0" indent="0">
              <a:buNone/>
            </a:pPr>
            <a:r>
              <a:rPr lang="en-US" sz="2300" dirty="0">
                <a:ea typeface="Times New Roman" charset="0"/>
                <a:cs typeface="Times New Roman" charset="0"/>
              </a:rPr>
              <a:t>This element indicates whether a course is associated with another degree-applicable course for the purpose of providing the support necessary to complete the associated course. </a:t>
            </a:r>
          </a:p>
          <a:p>
            <a:pPr marL="0" indent="0">
              <a:buNone/>
            </a:pPr>
            <a:endParaRPr lang="en-US" sz="2300" dirty="0">
              <a:ea typeface="Times New Roman" charset="0"/>
              <a:cs typeface="Times New Roman" charset="0"/>
            </a:endParaRPr>
          </a:p>
          <a:p>
            <a:r>
              <a:rPr lang="en-US" sz="2300" dirty="0">
                <a:ea typeface="Times New Roman" charset="0"/>
                <a:cs typeface="Times New Roman" charset="0"/>
              </a:rPr>
              <a:t>Course should be coded “S” if the course is a support course</a:t>
            </a:r>
          </a:p>
          <a:p>
            <a:pPr marL="0" indent="0">
              <a:buNone/>
            </a:pPr>
            <a:endParaRPr lang="en-US" sz="2300" dirty="0">
              <a:ea typeface="Times New Roman" charset="0"/>
              <a:cs typeface="Times New Roman" charset="0"/>
            </a:endParaRPr>
          </a:p>
          <a:p>
            <a:pPr marL="0" indent="0">
              <a:buNone/>
            </a:pPr>
            <a:r>
              <a:rPr lang="en-US" sz="2300" dirty="0">
                <a:ea typeface="Times New Roman" charset="0"/>
                <a:cs typeface="Times New Roman" charset="0"/>
              </a:rPr>
              <a:t>OR</a:t>
            </a:r>
          </a:p>
          <a:p>
            <a:pPr marL="0" indent="0">
              <a:buNone/>
            </a:pPr>
            <a:endParaRPr lang="en-US" sz="2300" dirty="0">
              <a:ea typeface="Times New Roman" charset="0"/>
              <a:cs typeface="Times New Roman" charset="0"/>
            </a:endParaRPr>
          </a:p>
          <a:p>
            <a:r>
              <a:rPr lang="en-US" sz="2300" dirty="0">
                <a:ea typeface="Times New Roman" charset="0"/>
                <a:cs typeface="Times New Roman" charset="0"/>
              </a:rPr>
              <a:t>Course should be coded “N” if the course is NOT a support course</a:t>
            </a:r>
          </a:p>
          <a:p>
            <a:endParaRPr lang="en-US" dirty="0"/>
          </a:p>
        </p:txBody>
      </p:sp>
      <p:pic>
        <p:nvPicPr>
          <p:cNvPr id="4" name="Picture 2">
            <a:extLst>
              <a:ext uri="{FF2B5EF4-FFF2-40B4-BE49-F238E27FC236}">
                <a16:creationId xmlns:a16="http://schemas.microsoft.com/office/drawing/2014/main" id="{11E7ABEB-5104-4627-B865-5EF0C39DFBD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931992" y="5886818"/>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9F2136CE-6AAA-4491-AC0A-9810BEA0570A}"/>
              </a:ext>
            </a:extLst>
          </p:cNvPr>
          <p:cNvPicPr>
            <a:picLocks noChangeAspect="1"/>
          </p:cNvPicPr>
          <p:nvPr/>
        </p:nvPicPr>
        <p:blipFill>
          <a:blip r:embed="rId3"/>
          <a:stretch>
            <a:fillRect/>
          </a:stretch>
        </p:blipFill>
        <p:spPr>
          <a:xfrm>
            <a:off x="1697355" y="3035778"/>
            <a:ext cx="1077649" cy="1077649"/>
          </a:xfrm>
          <a:prstGeom prst="rect">
            <a:avLst/>
          </a:prstGeom>
        </p:spPr>
      </p:pic>
      <p:pic>
        <p:nvPicPr>
          <p:cNvPr id="6" name="Picture 5">
            <a:extLst>
              <a:ext uri="{FF2B5EF4-FFF2-40B4-BE49-F238E27FC236}">
                <a16:creationId xmlns:a16="http://schemas.microsoft.com/office/drawing/2014/main" id="{596B4DEC-4B1E-4B9C-96EF-4F02B75F3D43}"/>
              </a:ext>
            </a:extLst>
          </p:cNvPr>
          <p:cNvPicPr>
            <a:picLocks noChangeAspect="1"/>
          </p:cNvPicPr>
          <p:nvPr/>
        </p:nvPicPr>
        <p:blipFill>
          <a:blip r:embed="rId4"/>
          <a:stretch>
            <a:fillRect/>
          </a:stretch>
        </p:blipFill>
        <p:spPr>
          <a:xfrm>
            <a:off x="1697356" y="5097410"/>
            <a:ext cx="1276640" cy="1183495"/>
          </a:xfrm>
          <a:prstGeom prst="rect">
            <a:avLst/>
          </a:prstGeom>
        </p:spPr>
      </p:pic>
    </p:spTree>
    <p:extLst>
      <p:ext uri="{BB962C8B-B14F-4D97-AF65-F5344CB8AC3E}">
        <p14:creationId xmlns:p14="http://schemas.microsoft.com/office/powerpoint/2010/main" val="1836357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129" y="294861"/>
            <a:ext cx="8229600" cy="675198"/>
          </a:xfrm>
        </p:spPr>
        <p:txBody>
          <a:bodyPr>
            <a:normAutofit fontScale="90000"/>
          </a:bodyPr>
          <a:lstStyle/>
          <a:p>
            <a:r>
              <a:rPr lang="en-US" b="1" dirty="0">
                <a:solidFill>
                  <a:schemeClr val="accent1">
                    <a:lumMod val="75000"/>
                  </a:schemeClr>
                </a:solidFill>
              </a:rPr>
              <a:t>CB21 Course Prior to College Level</a:t>
            </a:r>
          </a:p>
        </p:txBody>
      </p:sp>
      <p:sp>
        <p:nvSpPr>
          <p:cNvPr id="3" name="Content Placeholder 2"/>
          <p:cNvSpPr>
            <a:spLocks noGrp="1"/>
          </p:cNvSpPr>
          <p:nvPr>
            <p:ph idx="1"/>
          </p:nvPr>
        </p:nvSpPr>
        <p:spPr>
          <a:xfrm>
            <a:off x="457200" y="1083365"/>
            <a:ext cx="8229600" cy="4876800"/>
          </a:xfrm>
        </p:spPr>
        <p:txBody>
          <a:bodyPr>
            <a:normAutofit fontScale="85000" lnSpcReduction="20000"/>
          </a:bodyPr>
          <a:lstStyle/>
          <a:p>
            <a:r>
              <a:rPr lang="en-US" dirty="0"/>
              <a:t>This element indicates course level status for English, writing, ESL, reading and mathematics courses. </a:t>
            </a:r>
          </a:p>
          <a:p>
            <a:r>
              <a:rPr lang="en-US" dirty="0"/>
              <a:t>The need to revise CB21 was necessary because of AB705 and California Adult Education Program (and the requirement to align assessment practices with CCs)</a:t>
            </a:r>
          </a:p>
          <a:p>
            <a:endParaRPr lang="en-US" dirty="0"/>
          </a:p>
          <a:p>
            <a:pPr marL="0" indent="0">
              <a:buNone/>
            </a:pPr>
            <a:r>
              <a:rPr lang="en-US" b="1" dirty="0"/>
              <a:t>Previous Groundwork in ESL:</a:t>
            </a:r>
          </a:p>
          <a:p>
            <a:pPr marL="514350" indent="-514350">
              <a:buAutoNum type="arabicParenR"/>
            </a:pPr>
            <a:r>
              <a:rPr lang="en-US" dirty="0"/>
              <a:t>Common Assessment Initiative (CAI) rubrics for ESL were robustly vetted across the state and divide the ESL pathway into eight levels to transfer-level composition (TLC).</a:t>
            </a:r>
          </a:p>
          <a:p>
            <a:pPr marL="514350" indent="-514350">
              <a:buAutoNum type="arabicParenR"/>
            </a:pPr>
            <a:r>
              <a:rPr lang="en-US" dirty="0"/>
              <a:t>The Educational Functioning Levels (EFLs) are national standards, divide the ESL pathway into six levels and are used for WIOA Title II.</a:t>
            </a:r>
          </a:p>
          <a:p>
            <a:pPr marL="514350" indent="-514350">
              <a:buAutoNum type="arabicParenR"/>
            </a:pPr>
            <a:r>
              <a:rPr lang="en-US" dirty="0"/>
              <a:t>In 2018 the EFLs were substantially changed to increase rigor and focus on academic skills leading to English Composition.</a:t>
            </a:r>
          </a:p>
          <a:p>
            <a:pPr marL="514350" indent="-514350">
              <a:buAutoNum type="arabicParenR"/>
            </a:pPr>
            <a:r>
              <a:rPr lang="en-US" dirty="0"/>
              <a:t>Builds upon previous crosswalks of CB21 and the EFLs in 2017-2018</a:t>
            </a:r>
          </a:p>
          <a:p>
            <a:endParaRPr lang="en-US" dirty="0"/>
          </a:p>
        </p:txBody>
      </p:sp>
      <p:pic>
        <p:nvPicPr>
          <p:cNvPr id="4" name="Picture 2">
            <a:extLst>
              <a:ext uri="{FF2B5EF4-FFF2-40B4-BE49-F238E27FC236}">
                <a16:creationId xmlns:a16="http://schemas.microsoft.com/office/drawing/2014/main" id="{2889A5B0-FDDE-4D22-AF00-B37F082B6213}"/>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11505" y="5785439"/>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591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2EBC-3BAE-3748-925E-C7560430607C}"/>
              </a:ext>
            </a:extLst>
          </p:cNvPr>
          <p:cNvSpPr>
            <a:spLocks noGrp="1"/>
          </p:cNvSpPr>
          <p:nvPr>
            <p:ph type="title"/>
          </p:nvPr>
        </p:nvSpPr>
        <p:spPr>
          <a:xfrm>
            <a:off x="457200" y="533400"/>
            <a:ext cx="8229600" cy="707003"/>
          </a:xfrm>
        </p:spPr>
        <p:txBody>
          <a:bodyPr/>
          <a:lstStyle/>
          <a:p>
            <a:r>
              <a:rPr lang="en-US" b="1" dirty="0">
                <a:solidFill>
                  <a:schemeClr val="accent1">
                    <a:lumMod val="75000"/>
                  </a:schemeClr>
                </a:solidFill>
                <a:cs typeface="Times New Roman" panose="02020603050405020304" pitchFamily="18" charset="0"/>
              </a:rPr>
              <a:t>Math &amp; English CB21 Rubrics</a:t>
            </a:r>
          </a:p>
        </p:txBody>
      </p:sp>
      <p:sp>
        <p:nvSpPr>
          <p:cNvPr id="3" name="Content Placeholder 2">
            <a:extLst>
              <a:ext uri="{FF2B5EF4-FFF2-40B4-BE49-F238E27FC236}">
                <a16:creationId xmlns:a16="http://schemas.microsoft.com/office/drawing/2014/main" id="{37B9680C-6B4B-FD46-92AB-5C2C9BD1D699}"/>
              </a:ext>
            </a:extLst>
          </p:cNvPr>
          <p:cNvSpPr>
            <a:spLocks noGrp="1"/>
          </p:cNvSpPr>
          <p:nvPr>
            <p:ph idx="1"/>
          </p:nvPr>
        </p:nvSpPr>
        <p:spPr>
          <a:xfrm>
            <a:off x="392919" y="1393424"/>
            <a:ext cx="8358161" cy="4838632"/>
          </a:xfrm>
        </p:spPr>
        <p:txBody>
          <a:bodyPr>
            <a:normAutofit/>
          </a:bodyPr>
          <a:lstStyle/>
          <a:p>
            <a:pPr marL="0" indent="0">
              <a:buClr>
                <a:srgbClr val="0070C0"/>
              </a:buClr>
              <a:buNone/>
            </a:pPr>
            <a:r>
              <a:rPr lang="en-US" sz="2250" dirty="0">
                <a:cs typeface="Times New Roman" panose="02020603050405020304" pitchFamily="18" charset="0"/>
              </a:rPr>
              <a:t>Math and English CB21 rubrics updated in Spring 2019</a:t>
            </a:r>
          </a:p>
          <a:p>
            <a:pPr lvl="1">
              <a:buClr>
                <a:srgbClr val="0070C0"/>
              </a:buClr>
            </a:pPr>
            <a:r>
              <a:rPr lang="en-US" sz="1950" dirty="0">
                <a:cs typeface="Times New Roman" panose="02020603050405020304" pitchFamily="18" charset="0"/>
              </a:rPr>
              <a:t>Five English/mathematics recoding regional meetings held by ASCCC</a:t>
            </a:r>
          </a:p>
          <a:p>
            <a:pPr lvl="2">
              <a:buClr>
                <a:srgbClr val="0070C0"/>
              </a:buClr>
            </a:pPr>
            <a:r>
              <a:rPr lang="en-US" sz="1650" dirty="0">
                <a:cs typeface="Times New Roman" panose="02020603050405020304" pitchFamily="18" charset="0"/>
              </a:rPr>
              <a:t>March 5, 7, 13, 18, and 21 (2019) – vetting</a:t>
            </a:r>
          </a:p>
          <a:p>
            <a:pPr lvl="1">
              <a:buClr>
                <a:srgbClr val="0070C0"/>
              </a:buClr>
            </a:pPr>
            <a:r>
              <a:rPr lang="en-US" sz="1950" dirty="0">
                <a:cs typeface="Times New Roman" panose="02020603050405020304" pitchFamily="18" charset="0"/>
              </a:rPr>
              <a:t>Two Curriculum Regional meetings by ASCCC</a:t>
            </a:r>
          </a:p>
          <a:p>
            <a:pPr lvl="2">
              <a:buClr>
                <a:srgbClr val="0070C0"/>
              </a:buClr>
            </a:pPr>
            <a:r>
              <a:rPr lang="en-US" sz="1650" dirty="0">
                <a:cs typeface="Times New Roman" panose="02020603050405020304" pitchFamily="18" charset="0"/>
              </a:rPr>
              <a:t>March 15, 16 (2019) – vetting </a:t>
            </a:r>
          </a:p>
          <a:p>
            <a:pPr lvl="1">
              <a:buClr>
                <a:srgbClr val="0070C0"/>
              </a:buClr>
            </a:pPr>
            <a:r>
              <a:rPr lang="en-US" sz="1950" dirty="0">
                <a:cs typeface="Times New Roman" panose="02020603050405020304" pitchFamily="18" charset="0"/>
              </a:rPr>
              <a:t>Webinar by ASCCC on March 27, 2019</a:t>
            </a:r>
          </a:p>
          <a:p>
            <a:pPr lvl="1">
              <a:buClr>
                <a:srgbClr val="0070C0"/>
              </a:buClr>
            </a:pPr>
            <a:r>
              <a:rPr lang="en-US" sz="1950" dirty="0">
                <a:cs typeface="Times New Roman" panose="02020603050405020304" pitchFamily="18" charset="0"/>
              </a:rPr>
              <a:t>Survey to Faculty March/April 2019</a:t>
            </a:r>
          </a:p>
          <a:p>
            <a:pPr lvl="1"/>
            <a:r>
              <a:rPr lang="en-US" dirty="0">
                <a:cs typeface="Times New Roman" panose="02020603050405020304" pitchFamily="18" charset="0"/>
              </a:rPr>
              <a:t>Approval by delegates at ASCCC Spring Plenary: </a:t>
            </a:r>
          </a:p>
          <a:p>
            <a:pPr lvl="2"/>
            <a:r>
              <a:rPr lang="en-US" i="1" dirty="0">
                <a:cs typeface="Times New Roman" panose="02020603050405020304" pitchFamily="18" charset="0"/>
              </a:rPr>
              <a:t>Resolution 9.01 S19 CB21 Rubrics for Coding Course Outcomes:</a:t>
            </a:r>
            <a:br>
              <a:rPr lang="en-US" i="1" dirty="0">
                <a:cs typeface="Times New Roman" panose="02020603050405020304" pitchFamily="18" charset="0"/>
              </a:rPr>
            </a:br>
            <a:r>
              <a:rPr lang="en-US" dirty="0">
                <a:cs typeface="Times New Roman" panose="02020603050405020304" pitchFamily="18" charset="0"/>
              </a:rPr>
              <a:t>Resolved, That the Academic Senate for California Community Colleges approve the CB21 rubrics and endorse their use for coding course outcomes for local college credit and noncredit courses in English, mathematics, and other related or appropriate disciplines.</a:t>
            </a:r>
          </a:p>
          <a:p>
            <a:pPr lvl="1">
              <a:buClr>
                <a:srgbClr val="0070C0"/>
              </a:buClr>
            </a:pPr>
            <a:endParaRPr lang="en-US" sz="1950" dirty="0">
              <a:latin typeface="Times New Roman" panose="02020603050405020304" pitchFamily="18" charset="0"/>
              <a:cs typeface="Times New Roman" panose="02020603050405020304" pitchFamily="18" charset="0"/>
            </a:endParaRPr>
          </a:p>
          <a:p>
            <a:pPr lvl="1">
              <a:buClr>
                <a:srgbClr val="0070C0"/>
              </a:buClr>
            </a:pPr>
            <a:endParaRPr lang="en-US" sz="1950" dirty="0">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DC2ED677-1976-4722-88EA-B647C12B6EA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11505" y="5807305"/>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5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a:xfrm>
            <a:off x="628650" y="910962"/>
            <a:ext cx="7886700" cy="621183"/>
          </a:xfrm>
        </p:spPr>
        <p:txBody>
          <a:bodyPr>
            <a:noAutofit/>
          </a:bodyPr>
          <a:lstStyle/>
          <a:p>
            <a:r>
              <a:rPr lang="en-US" b="1" dirty="0">
                <a:solidFill>
                  <a:schemeClr val="accent1">
                    <a:lumMod val="75000"/>
                  </a:schemeClr>
                </a:solidFill>
                <a:cs typeface="Times New Roman" panose="02020603050405020304" pitchFamily="18" charset="0"/>
              </a:rPr>
              <a:t>ESL CB21 Rubrics</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a:xfrm>
            <a:off x="628650" y="1730375"/>
            <a:ext cx="7886700" cy="3757854"/>
          </a:xfrm>
        </p:spPr>
        <p:txBody>
          <a:bodyPr>
            <a:noAutofit/>
          </a:bodyPr>
          <a:lstStyle/>
          <a:p>
            <a:pPr marL="0" indent="0">
              <a:buNone/>
            </a:pPr>
            <a:r>
              <a:rPr lang="en-US" dirty="0">
                <a:cs typeface="Times New Roman" panose="02020603050405020304" pitchFamily="18" charset="0"/>
              </a:rPr>
              <a:t>ESL rubrics were reviewed and updated and have been vetted at Recoding Regional Meetings in September 2019 </a:t>
            </a:r>
            <a:r>
              <a:rPr lang="en-US" b="1" dirty="0">
                <a:cs typeface="Times New Roman" panose="02020603050405020304" pitchFamily="18" charset="0"/>
              </a:rPr>
              <a:t>NOW!</a:t>
            </a:r>
          </a:p>
          <a:p>
            <a:pPr lvl="1"/>
            <a:r>
              <a:rPr lang="en-US" dirty="0">
                <a:cs typeface="Times New Roman" panose="02020603050405020304" pitchFamily="18" charset="0"/>
              </a:rPr>
              <a:t>Three regionals: Clovis (Sept. 5), Cypress (Sept. 11), Skyline (Sept. 23)</a:t>
            </a:r>
          </a:p>
          <a:p>
            <a:pPr lvl="1"/>
            <a:r>
              <a:rPr lang="en-US" dirty="0">
                <a:cs typeface="Times New Roman" panose="02020603050405020304" pitchFamily="18" charset="0"/>
              </a:rPr>
              <a:t>Webinar Sept. 25 TODAY!</a:t>
            </a:r>
          </a:p>
          <a:p>
            <a:pPr lvl="1"/>
            <a:r>
              <a:rPr lang="en-US" dirty="0">
                <a:cs typeface="Times New Roman" panose="02020603050405020304" pitchFamily="18" charset="0"/>
              </a:rPr>
              <a:t>Survey for feedback Sept. 24-Oct. 2</a:t>
            </a:r>
          </a:p>
          <a:p>
            <a:pPr lvl="1"/>
            <a:r>
              <a:rPr lang="en-US" dirty="0">
                <a:cs typeface="Times New Roman" panose="02020603050405020304" pitchFamily="18" charset="0"/>
              </a:rPr>
              <a:t>Resolution for adoption of updated rubrics for consideration at ASCCC Fall Plenary in November</a:t>
            </a:r>
          </a:p>
        </p:txBody>
      </p:sp>
      <p:pic>
        <p:nvPicPr>
          <p:cNvPr id="4" name="Picture 2">
            <a:extLst>
              <a:ext uri="{FF2B5EF4-FFF2-40B4-BE49-F238E27FC236}">
                <a16:creationId xmlns:a16="http://schemas.microsoft.com/office/drawing/2014/main" id="{148F9679-425C-498C-991E-774FC0C967A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11505" y="5791402"/>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677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6"/>
          <p:cNvSpPr txBox="1">
            <a:spLocks noGrp="1"/>
          </p:cNvSpPr>
          <p:nvPr>
            <p:ph type="ctrTitle"/>
          </p:nvPr>
        </p:nvSpPr>
        <p:spPr>
          <a:xfrm>
            <a:off x="833313" y="1769437"/>
            <a:ext cx="7960800" cy="1110268"/>
          </a:xfrm>
          <a:prstGeom prst="rect">
            <a:avLst/>
          </a:prstGeom>
          <a:noFill/>
          <a:ln>
            <a:noFill/>
          </a:ln>
        </p:spPr>
        <p:txBody>
          <a:bodyPr spcFirstLastPara="1" wrap="square" lIns="91425" tIns="45700" rIns="91425" bIns="45700" anchor="b" anchorCtr="0">
            <a:noAutofit/>
          </a:bodyPr>
          <a:lstStyle/>
          <a:p>
            <a:r>
              <a:rPr lang="en-US" sz="3600" b="1" dirty="0"/>
              <a:t>ESL Recoding, New SCFF, and Guided Pathways</a:t>
            </a:r>
            <a:endParaRPr lang="en-US" sz="3400" dirty="0"/>
          </a:p>
        </p:txBody>
      </p:sp>
      <p:sp>
        <p:nvSpPr>
          <p:cNvPr id="186" name="Google Shape;186;p26"/>
          <p:cNvSpPr txBox="1">
            <a:spLocks noGrp="1"/>
          </p:cNvSpPr>
          <p:nvPr>
            <p:ph type="subTitle" idx="1"/>
          </p:nvPr>
        </p:nvSpPr>
        <p:spPr>
          <a:xfrm>
            <a:off x="602700" y="3347499"/>
            <a:ext cx="8084100" cy="288632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40"/>
              <a:buNone/>
            </a:pPr>
            <a:r>
              <a:rPr lang="en-US" sz="2200" b="1" dirty="0">
                <a:solidFill>
                  <a:schemeClr val="tx1"/>
                </a:solidFill>
                <a:latin typeface="Arial"/>
                <a:ea typeface="Arial"/>
                <a:cs typeface="Arial"/>
                <a:sym typeface="Arial"/>
              </a:rPr>
              <a:t>Presenters: </a:t>
            </a:r>
          </a:p>
          <a:p>
            <a:pPr marL="0" lvl="0" indent="0" algn="l" rtl="0">
              <a:lnSpc>
                <a:spcPct val="100000"/>
              </a:lnSpc>
              <a:spcBef>
                <a:spcPts val="0"/>
              </a:spcBef>
              <a:spcAft>
                <a:spcPts val="0"/>
              </a:spcAft>
              <a:buSzPts val="2040"/>
              <a:buNone/>
            </a:pPr>
            <a:endParaRPr sz="2200" dirty="0">
              <a:solidFill>
                <a:schemeClr val="tx1"/>
              </a:solidFill>
              <a:latin typeface="Arial"/>
              <a:ea typeface="Arial"/>
              <a:cs typeface="Arial"/>
              <a:sym typeface="Arial"/>
            </a:endParaRPr>
          </a:p>
          <a:p>
            <a:pPr marL="0" lvl="0" indent="0" algn="l" rtl="0">
              <a:lnSpc>
                <a:spcPct val="100000"/>
              </a:lnSpc>
              <a:spcBef>
                <a:spcPts val="360"/>
              </a:spcBef>
              <a:spcAft>
                <a:spcPts val="0"/>
              </a:spcAft>
              <a:buSzPts val="1530"/>
              <a:buNone/>
            </a:pPr>
            <a:r>
              <a:rPr lang="en-US" sz="2200" dirty="0">
                <a:solidFill>
                  <a:schemeClr val="tx1"/>
                </a:solidFill>
                <a:latin typeface="Arial"/>
                <a:ea typeface="Arial"/>
                <a:cs typeface="Arial"/>
                <a:sym typeface="Arial"/>
              </a:rPr>
              <a:t>Jessica Ayo Alabi, Ph.D. ASCCC Guided Pathways Lead, </a:t>
            </a:r>
          </a:p>
          <a:p>
            <a:pPr marL="0" lvl="0" indent="0" algn="l" rtl="0">
              <a:lnSpc>
                <a:spcPct val="100000"/>
              </a:lnSpc>
              <a:spcBef>
                <a:spcPts val="360"/>
              </a:spcBef>
              <a:spcAft>
                <a:spcPts val="0"/>
              </a:spcAft>
              <a:buSzPts val="1530"/>
              <a:buNone/>
            </a:pPr>
            <a:r>
              <a:rPr lang="en-US" sz="2200" dirty="0">
                <a:solidFill>
                  <a:schemeClr val="tx1"/>
                </a:solidFill>
                <a:latin typeface="Arial"/>
                <a:ea typeface="Arial"/>
                <a:cs typeface="Arial"/>
                <a:sym typeface="Arial"/>
              </a:rPr>
              <a:t>Orange Coast College</a:t>
            </a:r>
          </a:p>
          <a:p>
            <a:pPr marL="0" lvl="0" indent="0" algn="l" rtl="0">
              <a:lnSpc>
                <a:spcPct val="100000"/>
              </a:lnSpc>
              <a:spcBef>
                <a:spcPts val="360"/>
              </a:spcBef>
              <a:spcAft>
                <a:spcPts val="0"/>
              </a:spcAft>
              <a:buSzPts val="1530"/>
              <a:buNone/>
            </a:pPr>
            <a:endParaRPr lang="en-US" sz="2200" dirty="0">
              <a:solidFill>
                <a:schemeClr val="tx1"/>
              </a:solidFill>
              <a:latin typeface="Arial"/>
              <a:ea typeface="Arial"/>
              <a:cs typeface="Arial"/>
              <a:sym typeface="Arial"/>
            </a:endParaRPr>
          </a:p>
          <a:p>
            <a:pPr>
              <a:spcBef>
                <a:spcPts val="360"/>
              </a:spcBef>
              <a:buSzPts val="1530"/>
            </a:pPr>
            <a:r>
              <a:rPr lang="en-US" sz="2200" dirty="0">
                <a:cs typeface="Times New Roman"/>
              </a:rPr>
              <a:t>Cheryl </a:t>
            </a:r>
            <a:r>
              <a:rPr lang="en-US" sz="2200" dirty="0" err="1">
                <a:cs typeface="Times New Roman"/>
              </a:rPr>
              <a:t>Aschenbach</a:t>
            </a:r>
            <a:r>
              <a:rPr lang="en-US" sz="2200" dirty="0">
                <a:cs typeface="Times New Roman"/>
              </a:rPr>
              <a:t>, ASCCC Secretary, Curriculum Chair</a:t>
            </a:r>
          </a:p>
          <a:p>
            <a:pPr>
              <a:spcBef>
                <a:spcPts val="360"/>
              </a:spcBef>
              <a:buSzPts val="1530"/>
            </a:pPr>
            <a:endParaRPr lang="en-US" sz="2200" dirty="0">
              <a:solidFill>
                <a:schemeClr val="tx1"/>
              </a:solidFill>
              <a:latin typeface="Arial"/>
              <a:ea typeface="Arial"/>
              <a:cs typeface="Arial"/>
              <a:sym typeface="Arial"/>
            </a:endParaRPr>
          </a:p>
          <a:p>
            <a:pPr>
              <a:spcBef>
                <a:spcPts val="360"/>
              </a:spcBef>
              <a:buSzPts val="1530"/>
            </a:pPr>
            <a:r>
              <a:rPr lang="en-US" sz="2200" dirty="0">
                <a:solidFill>
                  <a:schemeClr val="tx1"/>
                </a:solidFill>
                <a:latin typeface="Arial"/>
                <a:ea typeface="Arial"/>
                <a:cs typeface="Arial"/>
                <a:sym typeface="Arial"/>
              </a:rPr>
              <a:t>Janet Fulks, ASCCC Guided Pathways Lead, Capacity Building</a:t>
            </a:r>
          </a:p>
          <a:p>
            <a:pPr>
              <a:spcBef>
                <a:spcPts val="360"/>
              </a:spcBef>
              <a:buSzPts val="1530"/>
            </a:pPr>
            <a:endParaRPr lang="en-US" sz="1900" dirty="0">
              <a:solidFill>
                <a:schemeClr val="tx1"/>
              </a:solidFill>
              <a:latin typeface="Arial"/>
              <a:ea typeface="Arial"/>
              <a:cs typeface="Arial"/>
              <a:sym typeface="Arial"/>
            </a:endParaRPr>
          </a:p>
          <a:p>
            <a:pPr>
              <a:spcBef>
                <a:spcPts val="360"/>
              </a:spcBef>
              <a:buSzPts val="1530"/>
            </a:pPr>
            <a:endParaRPr lang="en-US" sz="1900" dirty="0">
              <a:solidFill>
                <a:schemeClr val="tx1"/>
              </a:solidFill>
              <a:latin typeface="Arial"/>
              <a:ea typeface="Arial"/>
              <a:cs typeface="Arial"/>
              <a:sym typeface="Arial"/>
            </a:endParaRPr>
          </a:p>
          <a:p>
            <a:pPr marL="0" lvl="0" indent="0" algn="l" rtl="0">
              <a:lnSpc>
                <a:spcPct val="100000"/>
              </a:lnSpc>
              <a:spcBef>
                <a:spcPts val="360"/>
              </a:spcBef>
              <a:spcAft>
                <a:spcPts val="0"/>
              </a:spcAft>
              <a:buSzPts val="1530"/>
              <a:buNone/>
            </a:pPr>
            <a:endParaRPr lang="en-US" sz="1900" dirty="0">
              <a:solidFill>
                <a:schemeClr val="tx1"/>
              </a:solidFill>
              <a:latin typeface="Arial"/>
              <a:ea typeface="Arial"/>
              <a:cs typeface="Arial"/>
              <a:sym typeface="Arial"/>
            </a:endParaRPr>
          </a:p>
          <a:p>
            <a:pPr marL="0" lvl="0" indent="0" algn="l" rtl="0">
              <a:lnSpc>
                <a:spcPct val="100000"/>
              </a:lnSpc>
              <a:spcBef>
                <a:spcPts val="360"/>
              </a:spcBef>
              <a:spcAft>
                <a:spcPts val="0"/>
              </a:spcAft>
              <a:buSzPts val="1530"/>
              <a:buNone/>
            </a:pPr>
            <a:endParaRPr sz="1900" dirty="0">
              <a:solidFill>
                <a:schemeClr val="tx1"/>
              </a:solidFill>
              <a:latin typeface="Arial"/>
              <a:ea typeface="Arial"/>
              <a:cs typeface="Arial"/>
              <a:sym typeface="Arial"/>
            </a:endParaRPr>
          </a:p>
        </p:txBody>
      </p:sp>
      <p:sp>
        <p:nvSpPr>
          <p:cNvPr id="188" name="Google Shape;188;p2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a:t>
            </a:fld>
            <a:endParaRPr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771" y="389136"/>
            <a:ext cx="7640457" cy="13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7809"/>
            <a:ext cx="8229600" cy="714955"/>
          </a:xfrm>
        </p:spPr>
        <p:txBody>
          <a:bodyPr>
            <a:normAutofit/>
          </a:bodyPr>
          <a:lstStyle/>
          <a:p>
            <a:r>
              <a:rPr lang="en-US" b="1" dirty="0">
                <a:solidFill>
                  <a:schemeClr val="accent1">
                    <a:lumMod val="75000"/>
                  </a:schemeClr>
                </a:solidFill>
              </a:rPr>
              <a:t>CB21 Revision Project for ESL</a:t>
            </a:r>
          </a:p>
        </p:txBody>
      </p:sp>
      <p:sp>
        <p:nvSpPr>
          <p:cNvPr id="3" name="Content Placeholder 2"/>
          <p:cNvSpPr>
            <a:spLocks noGrp="1"/>
          </p:cNvSpPr>
          <p:nvPr>
            <p:ph idx="1"/>
          </p:nvPr>
        </p:nvSpPr>
        <p:spPr>
          <a:xfrm>
            <a:off x="401541" y="1072764"/>
            <a:ext cx="8229600" cy="4876800"/>
          </a:xfrm>
        </p:spPr>
        <p:txBody>
          <a:bodyPr vert="horz" lIns="68580" tIns="34290" rIns="68580" bIns="34290" rtlCol="0" anchor="t">
            <a:normAutofit/>
          </a:bodyPr>
          <a:lstStyle/>
          <a:p>
            <a:pPr marL="385763" indent="-385763">
              <a:buFont typeface="Arial"/>
              <a:buChar char="•"/>
            </a:pPr>
            <a:r>
              <a:rPr lang="en-US" dirty="0"/>
              <a:t>Credit ESL varies much more widely across the colleges than English. Some programs:</a:t>
            </a:r>
          </a:p>
          <a:p>
            <a:pPr lvl="3"/>
            <a:r>
              <a:rPr lang="en-US" sz="1800" dirty="0"/>
              <a:t>transition directly to transfer-level composition (TLC)</a:t>
            </a:r>
            <a:endParaRPr lang="en-US" sz="1800" dirty="0">
              <a:cs typeface="Arial"/>
            </a:endParaRPr>
          </a:p>
          <a:p>
            <a:pPr lvl="3"/>
            <a:r>
              <a:rPr lang="en-US" sz="1800" dirty="0"/>
              <a:t>transition into developmental English</a:t>
            </a:r>
            <a:endParaRPr lang="en-US" sz="1800" dirty="0">
              <a:cs typeface="Arial"/>
            </a:endParaRPr>
          </a:p>
          <a:p>
            <a:pPr lvl="3"/>
            <a:r>
              <a:rPr lang="en-US" sz="1800" dirty="0"/>
              <a:t>have sequences of integrated skills; others are made of multiple strands</a:t>
            </a:r>
          </a:p>
          <a:p>
            <a:pPr lvl="3"/>
            <a:r>
              <a:rPr lang="en-US" sz="1800" dirty="0">
                <a:cs typeface="Arial"/>
              </a:rPr>
              <a:t>may include pathways to CTE as well as TLC</a:t>
            </a:r>
          </a:p>
          <a:p>
            <a:pPr marL="0" indent="0">
              <a:buNone/>
            </a:pPr>
            <a:endParaRPr lang="en-US" dirty="0"/>
          </a:p>
          <a:p>
            <a:pPr marL="385763" indent="-385763">
              <a:buFont typeface="Arial"/>
              <a:buChar char="•"/>
            </a:pPr>
            <a:r>
              <a:rPr lang="en-US" dirty="0"/>
              <a:t>Some colleges have:</a:t>
            </a:r>
            <a:endParaRPr lang="en-US" dirty="0">
              <a:cs typeface="Arial"/>
            </a:endParaRPr>
          </a:p>
          <a:p>
            <a:pPr lvl="3"/>
            <a:r>
              <a:rPr lang="en-US" sz="1800" dirty="0"/>
              <a:t>credit ESL only</a:t>
            </a:r>
            <a:endParaRPr lang="en-US" sz="1800" dirty="0">
              <a:cs typeface="Arial"/>
            </a:endParaRPr>
          </a:p>
          <a:p>
            <a:pPr lvl="3"/>
            <a:r>
              <a:rPr lang="en-US" sz="1800" dirty="0"/>
              <a:t>credit and noncredit ESL</a:t>
            </a:r>
            <a:endParaRPr lang="en-US" sz="1800" dirty="0">
              <a:cs typeface="Arial"/>
            </a:endParaRPr>
          </a:p>
          <a:p>
            <a:pPr lvl="3"/>
            <a:r>
              <a:rPr lang="en-US" sz="1800" dirty="0"/>
              <a:t>various configurations of credit and noncredit ESL</a:t>
            </a:r>
          </a:p>
          <a:p>
            <a:pPr lvl="3"/>
            <a:r>
              <a:rPr lang="en-US" sz="1800" dirty="0"/>
              <a:t>noncredit ESL also includes VESL and EL Civics Pathways</a:t>
            </a:r>
            <a:endParaRPr lang="en-US" sz="1800" dirty="0">
              <a:cs typeface="Arial"/>
            </a:endParaRPr>
          </a:p>
          <a:p>
            <a:pPr marL="385763" indent="-385763">
              <a:buFont typeface="Arial"/>
              <a:buAutoNum type="arabicParenR"/>
            </a:pPr>
            <a:endParaRPr lang="en-US" sz="1500" dirty="0">
              <a:cs typeface="Arial"/>
            </a:endParaRPr>
          </a:p>
          <a:p>
            <a:pPr marL="0" indent="0">
              <a:buNone/>
            </a:pPr>
            <a:endParaRPr lang="en-US" sz="1350" dirty="0">
              <a:cs typeface="Arial"/>
            </a:endParaRPr>
          </a:p>
        </p:txBody>
      </p:sp>
      <p:pic>
        <p:nvPicPr>
          <p:cNvPr id="5" name="Picture 2">
            <a:extLst>
              <a:ext uri="{FF2B5EF4-FFF2-40B4-BE49-F238E27FC236}">
                <a16:creationId xmlns:a16="http://schemas.microsoft.com/office/drawing/2014/main" id="{05831D45-CC02-46D6-96CF-DF630BB6D06F}"/>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11505" y="5990185"/>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8031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lumMod val="75000"/>
                  </a:schemeClr>
                </a:solidFill>
              </a:rPr>
              <a:t>Frameworks</a:t>
            </a:r>
            <a:r>
              <a:rPr lang="en-US" dirty="0"/>
              <a:t>	</a:t>
            </a:r>
          </a:p>
        </p:txBody>
      </p:sp>
      <p:sp>
        <p:nvSpPr>
          <p:cNvPr id="3" name="Content Placeholder 2"/>
          <p:cNvSpPr>
            <a:spLocks noGrp="1"/>
          </p:cNvSpPr>
          <p:nvPr>
            <p:ph idx="1"/>
          </p:nvPr>
        </p:nvSpPr>
        <p:spPr/>
        <p:txBody>
          <a:bodyPr/>
          <a:lstStyle/>
          <a:p>
            <a:endParaRPr lang="en-US" dirty="0"/>
          </a:p>
          <a:p>
            <a:pPr>
              <a:lnSpc>
                <a:spcPct val="150000"/>
              </a:lnSpc>
            </a:pPr>
            <a:r>
              <a:rPr lang="en-US" dirty="0"/>
              <a:t>Common Assessment Initiative (CAI)</a:t>
            </a:r>
          </a:p>
          <a:p>
            <a:pPr>
              <a:lnSpc>
                <a:spcPct val="150000"/>
              </a:lnSpc>
            </a:pPr>
            <a:r>
              <a:rPr lang="en-US" dirty="0">
                <a:hlinkClick r:id="rId3"/>
              </a:rPr>
              <a:t>Educational Functioning Levels (EFL)</a:t>
            </a:r>
            <a:endParaRPr lang="en-US" dirty="0"/>
          </a:p>
          <a:p>
            <a:pPr>
              <a:lnSpc>
                <a:spcPct val="150000"/>
              </a:lnSpc>
            </a:pPr>
            <a:r>
              <a:rPr lang="en-US" dirty="0">
                <a:hlinkClick r:id="rId4"/>
              </a:rPr>
              <a:t>Existing CB21 rubric (2010</a:t>
            </a:r>
            <a:r>
              <a:rPr lang="en-US" dirty="0"/>
              <a:t>)</a:t>
            </a:r>
          </a:p>
          <a:p>
            <a:pPr>
              <a:lnSpc>
                <a:spcPct val="150000"/>
              </a:lnSpc>
            </a:pPr>
            <a:r>
              <a:rPr lang="en-US" dirty="0">
                <a:hlinkClick r:id="rId5"/>
              </a:rPr>
              <a:t>Common European Framework of Reference (CEFR)</a:t>
            </a:r>
            <a:r>
              <a:rPr lang="en-US" dirty="0"/>
              <a:t>/</a:t>
            </a:r>
            <a:r>
              <a:rPr lang="en-US" dirty="0">
                <a:hlinkClick r:id="rId6"/>
              </a:rPr>
              <a:t>Global Scale of English  (GSE)</a:t>
            </a:r>
            <a:endParaRPr lang="en-US" dirty="0"/>
          </a:p>
          <a:p>
            <a:pPr marL="0" indent="0">
              <a:buNone/>
            </a:pPr>
            <a:endParaRPr lang="en-US" dirty="0"/>
          </a:p>
        </p:txBody>
      </p:sp>
      <p:pic>
        <p:nvPicPr>
          <p:cNvPr id="4" name="Picture 2">
            <a:extLst>
              <a:ext uri="{FF2B5EF4-FFF2-40B4-BE49-F238E27FC236}">
                <a16:creationId xmlns:a16="http://schemas.microsoft.com/office/drawing/2014/main" id="{029F31C1-8084-4CEE-8F2B-D385DA8DE734}"/>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955845" y="5727792"/>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699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65" y="374374"/>
            <a:ext cx="8229600" cy="547977"/>
          </a:xfrm>
        </p:spPr>
        <p:txBody>
          <a:bodyPr>
            <a:normAutofit fontScale="90000"/>
          </a:bodyPr>
          <a:lstStyle/>
          <a:p>
            <a:r>
              <a:rPr lang="en-US" b="1" dirty="0">
                <a:solidFill>
                  <a:schemeClr val="accent1">
                    <a:lumMod val="75000"/>
                  </a:schemeClr>
                </a:solidFill>
              </a:rPr>
              <a:t>CB21 Revision Project for ESL</a:t>
            </a:r>
          </a:p>
        </p:txBody>
      </p:sp>
      <p:sp>
        <p:nvSpPr>
          <p:cNvPr id="3" name="Content Placeholder 2"/>
          <p:cNvSpPr>
            <a:spLocks noGrp="1"/>
          </p:cNvSpPr>
          <p:nvPr>
            <p:ph idx="1"/>
          </p:nvPr>
        </p:nvSpPr>
        <p:spPr>
          <a:xfrm>
            <a:off x="457200" y="1224501"/>
            <a:ext cx="8229600" cy="4548146"/>
          </a:xfrm>
        </p:spPr>
        <p:txBody>
          <a:bodyPr vert="horz" lIns="68580" tIns="34290" rIns="68580" bIns="34290" rtlCol="0" anchor="t">
            <a:normAutofit fontScale="92500" lnSpcReduction="10000"/>
          </a:bodyPr>
          <a:lstStyle/>
          <a:p>
            <a:pPr marL="0" indent="0">
              <a:buNone/>
            </a:pPr>
            <a:r>
              <a:rPr lang="en-US" sz="2100" b="1" dirty="0"/>
              <a:t>CHALLENGES: </a:t>
            </a:r>
            <a:endParaRPr lang="en-US" dirty="0"/>
          </a:p>
          <a:p>
            <a:pPr marL="0" indent="0">
              <a:buNone/>
            </a:pPr>
            <a:r>
              <a:rPr lang="en-US" dirty="0"/>
              <a:t>HOW to collapse eight levels into six while maintaining </a:t>
            </a:r>
            <a:r>
              <a:rPr lang="is-IS" dirty="0"/>
              <a:t>…</a:t>
            </a:r>
            <a:endParaRPr lang="en-US" dirty="0"/>
          </a:p>
          <a:p>
            <a:pPr lvl="1"/>
            <a:r>
              <a:rPr lang="en-US" sz="2400" dirty="0"/>
              <a:t>meaningful yet concise descriptions for the levels?</a:t>
            </a:r>
          </a:p>
          <a:p>
            <a:pPr marL="205740" lvl="1" indent="0">
              <a:buNone/>
            </a:pPr>
            <a:endParaRPr lang="en-US" sz="2400" dirty="0"/>
          </a:p>
          <a:p>
            <a:pPr lvl="1"/>
            <a:r>
              <a:rPr lang="en-US" sz="2400" dirty="0"/>
              <a:t>integrity of the language acquisition process from literacy to advanced academic one level below transfer-level composition?</a:t>
            </a:r>
          </a:p>
          <a:p>
            <a:pPr lvl="1"/>
            <a:endParaRPr lang="en-US" sz="2400" dirty="0"/>
          </a:p>
          <a:p>
            <a:pPr lvl="1"/>
            <a:r>
              <a:rPr lang="en-US" sz="2400" dirty="0"/>
              <a:t>the goal of creating a structure that can be used by all ESL credit and noncredit programs?</a:t>
            </a:r>
          </a:p>
          <a:p>
            <a:pPr lvl="1"/>
            <a:endParaRPr lang="en-US" sz="2400" dirty="0"/>
          </a:p>
          <a:p>
            <a:pPr lvl="1"/>
            <a:r>
              <a:rPr lang="en-US" sz="2400" dirty="0"/>
              <a:t>while maintaining fidelity to the CAI descriptors and language that were so thoroughly vetted?</a:t>
            </a:r>
            <a:endParaRPr lang="en-US" sz="2400" dirty="0">
              <a:cs typeface="Arial"/>
            </a:endParaRPr>
          </a:p>
          <a:p>
            <a:pPr marL="0" indent="0">
              <a:buNone/>
            </a:pPr>
            <a:endParaRPr lang="en-US" dirty="0"/>
          </a:p>
        </p:txBody>
      </p:sp>
      <p:pic>
        <p:nvPicPr>
          <p:cNvPr id="4" name="Picture 2">
            <a:extLst>
              <a:ext uri="{FF2B5EF4-FFF2-40B4-BE49-F238E27FC236}">
                <a16:creationId xmlns:a16="http://schemas.microsoft.com/office/drawing/2014/main" id="{D64B7002-D09D-4A7B-84B0-94CC179DEE1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11505" y="5814796"/>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6094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4130"/>
            <a:ext cx="8229600" cy="691101"/>
          </a:xfrm>
        </p:spPr>
        <p:txBody>
          <a:bodyPr>
            <a:normAutofit fontScale="90000"/>
          </a:bodyPr>
          <a:lstStyle/>
          <a:p>
            <a:r>
              <a:rPr lang="en-US" b="1" dirty="0">
                <a:solidFill>
                  <a:schemeClr val="accent1">
                    <a:lumMod val="75000"/>
                  </a:schemeClr>
                </a:solidFill>
              </a:rPr>
              <a:t>CB21 Revision Project for ESL</a:t>
            </a:r>
          </a:p>
        </p:txBody>
      </p:sp>
      <p:sp>
        <p:nvSpPr>
          <p:cNvPr id="3" name="Content Placeholder 2"/>
          <p:cNvSpPr>
            <a:spLocks noGrp="1"/>
          </p:cNvSpPr>
          <p:nvPr>
            <p:ph idx="1"/>
          </p:nvPr>
        </p:nvSpPr>
        <p:spPr>
          <a:xfrm>
            <a:off x="457200" y="1105231"/>
            <a:ext cx="8229600" cy="4927200"/>
          </a:xfrm>
        </p:spPr>
        <p:txBody>
          <a:bodyPr>
            <a:normAutofit lnSpcReduction="10000"/>
          </a:bodyPr>
          <a:lstStyle/>
          <a:p>
            <a:pPr marL="0" indent="0">
              <a:buNone/>
            </a:pPr>
            <a:r>
              <a:rPr lang="en-US" sz="2100" b="1" dirty="0"/>
              <a:t>DISCLAIMERS: </a:t>
            </a:r>
            <a:endParaRPr lang="en-US" dirty="0"/>
          </a:p>
          <a:p>
            <a:r>
              <a:rPr lang="en-US" dirty="0"/>
              <a:t>Language acquisition takes time. The new CB21 standards do not represent one level per semester or quarter. As with the previous CB21, multiple courses can map to a level.</a:t>
            </a:r>
          </a:p>
          <a:p>
            <a:pPr marL="0" indent="0">
              <a:buNone/>
            </a:pPr>
            <a:endParaRPr lang="en-US" dirty="0"/>
          </a:p>
          <a:p>
            <a:r>
              <a:rPr lang="en-US" dirty="0"/>
              <a:t>The descriptors represent skills gains and/or competencies. They are markers for assessing progress.</a:t>
            </a:r>
          </a:p>
          <a:p>
            <a:endParaRPr lang="en-US" dirty="0"/>
          </a:p>
          <a:p>
            <a:r>
              <a:rPr lang="en-US" dirty="0"/>
              <a:t>Language used in the new CB21 rubrics was taken from documents that have already been thoroughly vetted by the field. The CAI rubrics were heavily relied upon unless language was lacking.</a:t>
            </a:r>
          </a:p>
          <a:p>
            <a:endParaRPr lang="en-US" dirty="0"/>
          </a:p>
          <a:p>
            <a:endParaRPr lang="en-US" dirty="0"/>
          </a:p>
          <a:p>
            <a:endParaRPr lang="en-US" dirty="0"/>
          </a:p>
        </p:txBody>
      </p:sp>
      <p:pic>
        <p:nvPicPr>
          <p:cNvPr id="4" name="Picture 2">
            <a:extLst>
              <a:ext uri="{FF2B5EF4-FFF2-40B4-BE49-F238E27FC236}">
                <a16:creationId xmlns:a16="http://schemas.microsoft.com/office/drawing/2014/main" id="{E0E253D3-12F4-41EC-B648-21293311433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39943" y="5894770"/>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8301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500270"/>
          </a:xfrm>
        </p:spPr>
        <p:txBody>
          <a:bodyPr>
            <a:normAutofit fontScale="90000"/>
          </a:bodyPr>
          <a:lstStyle/>
          <a:p>
            <a:r>
              <a:rPr lang="en-US" b="1" dirty="0">
                <a:solidFill>
                  <a:schemeClr val="accent1">
                    <a:lumMod val="75000"/>
                  </a:schemeClr>
                </a:solidFill>
              </a:rPr>
              <a:t>CB21 Revision Project for ESL</a:t>
            </a:r>
            <a:endParaRPr lang="en-US" dirty="0">
              <a:solidFill>
                <a:schemeClr val="accent1">
                  <a:lumMod val="75000"/>
                </a:schemeClr>
              </a:solidFill>
            </a:endParaRPr>
          </a:p>
        </p:txBody>
      </p:sp>
      <p:sp>
        <p:nvSpPr>
          <p:cNvPr id="3" name="Content Placeholder 2"/>
          <p:cNvSpPr>
            <a:spLocks noGrp="1"/>
          </p:cNvSpPr>
          <p:nvPr>
            <p:ph idx="1"/>
          </p:nvPr>
        </p:nvSpPr>
        <p:spPr>
          <a:xfrm>
            <a:off x="512859" y="1099930"/>
            <a:ext cx="8229600" cy="4876800"/>
          </a:xfrm>
        </p:spPr>
        <p:txBody>
          <a:bodyPr>
            <a:normAutofit lnSpcReduction="10000"/>
          </a:bodyPr>
          <a:lstStyle/>
          <a:p>
            <a:pPr marL="0" indent="0">
              <a:buNone/>
            </a:pPr>
            <a:r>
              <a:rPr lang="en-US" b="1" dirty="0"/>
              <a:t>DISCLAIMERS:</a:t>
            </a:r>
          </a:p>
          <a:p>
            <a:r>
              <a:rPr lang="en-US" dirty="0"/>
              <a:t>Distinction among the levels is based on the vetted documents.</a:t>
            </a:r>
          </a:p>
          <a:p>
            <a:pPr lvl="1"/>
            <a:r>
              <a:rPr lang="en-US" sz="1900" dirty="0"/>
              <a:t>e.g. adverbs such as “developing,” “adequately,” and “effectively” are used to distinguish levels consistent with the vetted documents.</a:t>
            </a:r>
          </a:p>
          <a:p>
            <a:endParaRPr lang="en-US" dirty="0"/>
          </a:p>
          <a:p>
            <a:r>
              <a:rPr lang="en-US" dirty="0"/>
              <a:t>References to digital literacy were kept to a minimum due to the range of resources available at the various institutions across the state.</a:t>
            </a:r>
          </a:p>
          <a:p>
            <a:endParaRPr lang="en-US" dirty="0"/>
          </a:p>
          <a:p>
            <a:r>
              <a:rPr lang="en-US" dirty="0"/>
              <a:t>Language or concepts from newer initiatives such as Guided Pathways were not “folded in” in order to stay true to vetted documents. </a:t>
            </a:r>
          </a:p>
          <a:p>
            <a:pPr lvl="1"/>
            <a:endParaRPr lang="en-US" sz="1900" dirty="0"/>
          </a:p>
          <a:p>
            <a:endParaRPr lang="en-US" dirty="0"/>
          </a:p>
        </p:txBody>
      </p:sp>
      <p:pic>
        <p:nvPicPr>
          <p:cNvPr id="4" name="Picture 2">
            <a:extLst>
              <a:ext uri="{FF2B5EF4-FFF2-40B4-BE49-F238E27FC236}">
                <a16:creationId xmlns:a16="http://schemas.microsoft.com/office/drawing/2014/main" id="{8BF4B5F7-9651-4452-ACFC-8FC48F3DCBDB}"/>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11505" y="5990185"/>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400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476416"/>
          </a:xfrm>
        </p:spPr>
        <p:txBody>
          <a:bodyPr>
            <a:normAutofit fontScale="90000"/>
          </a:bodyPr>
          <a:lstStyle/>
          <a:p>
            <a:r>
              <a:rPr lang="en-US" b="1" dirty="0">
                <a:solidFill>
                  <a:schemeClr val="accent1">
                    <a:lumMod val="75000"/>
                  </a:schemeClr>
                </a:solidFill>
              </a:rPr>
              <a:t>CB21 Revision Project for ESL</a:t>
            </a:r>
          </a:p>
        </p:txBody>
      </p:sp>
      <p:sp>
        <p:nvSpPr>
          <p:cNvPr id="3" name="Content Placeholder 2"/>
          <p:cNvSpPr>
            <a:spLocks noGrp="1"/>
          </p:cNvSpPr>
          <p:nvPr>
            <p:ph idx="1"/>
          </p:nvPr>
        </p:nvSpPr>
        <p:spPr>
          <a:xfrm>
            <a:off x="457200" y="1191507"/>
            <a:ext cx="8229600" cy="4791733"/>
          </a:xfrm>
        </p:spPr>
        <p:txBody>
          <a:bodyPr>
            <a:normAutofit/>
          </a:bodyPr>
          <a:lstStyle/>
          <a:p>
            <a:pPr marL="0" indent="0">
              <a:buNone/>
            </a:pPr>
            <a:r>
              <a:rPr lang="en-US" sz="2100" b="1" dirty="0"/>
              <a:t>“AHA!” MOMENTS IN APPLYING THE RUBRICS: </a:t>
            </a:r>
            <a:endParaRPr lang="en-US" dirty="0"/>
          </a:p>
          <a:p>
            <a:pPr>
              <a:lnSpc>
                <a:spcPct val="130000"/>
              </a:lnSpc>
            </a:pPr>
            <a:r>
              <a:rPr lang="en-US" dirty="0"/>
              <a:t>Focus on course objectives rather than course content.</a:t>
            </a:r>
          </a:p>
          <a:p>
            <a:pPr>
              <a:lnSpc>
                <a:spcPct val="130000"/>
              </a:lnSpc>
            </a:pPr>
            <a:r>
              <a:rPr lang="en-US" dirty="0"/>
              <a:t>Calibration takes time. Allow space for faculty to “soak it in.”</a:t>
            </a:r>
          </a:p>
          <a:p>
            <a:pPr>
              <a:lnSpc>
                <a:spcPct val="130000"/>
              </a:lnSpc>
            </a:pPr>
            <a:r>
              <a:rPr lang="en-US" dirty="0"/>
              <a:t>Process constraints: “older” courses may need refreshing, but most submission deadlines for Fall 2020 have passed. </a:t>
            </a:r>
          </a:p>
          <a:p>
            <a:pPr>
              <a:lnSpc>
                <a:spcPct val="130000"/>
              </a:lnSpc>
            </a:pPr>
            <a:r>
              <a:rPr lang="en-US" dirty="0"/>
              <a:t>Even optional/support ESL courses focusing on discrete skills courses will need a CB21 code.</a:t>
            </a:r>
          </a:p>
          <a:p>
            <a:endParaRPr lang="en-US" dirty="0"/>
          </a:p>
        </p:txBody>
      </p:sp>
      <p:pic>
        <p:nvPicPr>
          <p:cNvPr id="4" name="Picture 2">
            <a:extLst>
              <a:ext uri="{FF2B5EF4-FFF2-40B4-BE49-F238E27FC236}">
                <a16:creationId xmlns:a16="http://schemas.microsoft.com/office/drawing/2014/main" id="{61253EE2-0E10-430C-A0E6-799D9F45F29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75116" y="5727792"/>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3029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a:xfrm>
            <a:off x="534691" y="456117"/>
            <a:ext cx="7886700" cy="621183"/>
          </a:xfrm>
        </p:spPr>
        <p:txBody>
          <a:bodyPr>
            <a:normAutofit fontScale="90000"/>
          </a:bodyPr>
          <a:lstStyle/>
          <a:p>
            <a:r>
              <a:rPr lang="en-US" b="1" dirty="0">
                <a:solidFill>
                  <a:schemeClr val="accent1">
                    <a:lumMod val="75000"/>
                  </a:schemeClr>
                </a:solidFill>
                <a:cs typeface="Times New Roman" panose="02020603050405020304" pitchFamily="18" charset="0"/>
              </a:rPr>
              <a:t>What are CB21 Rubrics?</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a:xfrm>
            <a:off x="411279" y="1127409"/>
            <a:ext cx="8321442" cy="5224255"/>
          </a:xfrm>
        </p:spPr>
        <p:txBody>
          <a:bodyPr>
            <a:noAutofit/>
          </a:bodyPr>
          <a:lstStyle/>
          <a:p>
            <a:pPr fontAlgn="base"/>
            <a:r>
              <a:rPr lang="en-US" sz="2200" dirty="0">
                <a:latin typeface="Times New Roman" panose="02020603050405020304" pitchFamily="18" charset="0"/>
                <a:cs typeface="Times New Roman" panose="02020603050405020304" pitchFamily="18" charset="0"/>
              </a:rPr>
              <a:t>The rubrics are outcomes that demonstrate course level outcomes/an educational level that student has attained by completion of course.</a:t>
            </a:r>
          </a:p>
          <a:p>
            <a:pPr lvl="0" fontAlgn="base"/>
            <a:r>
              <a:rPr lang="en-US" sz="2200" dirty="0">
                <a:latin typeface="Times New Roman" panose="02020603050405020304" pitchFamily="18" charset="0"/>
                <a:cs typeface="Times New Roman" panose="02020603050405020304" pitchFamily="18" charset="0"/>
              </a:rPr>
              <a:t>The new coding identifies the level at which the student should be upon completion of a course in a pathway. </a:t>
            </a:r>
          </a:p>
          <a:p>
            <a:pPr lvl="1" fontAlgn="base"/>
            <a:r>
              <a:rPr lang="en-US" sz="2200" dirty="0">
                <a:latin typeface="Times New Roman" panose="02020603050405020304" pitchFamily="18" charset="0"/>
                <a:cs typeface="Times New Roman" panose="02020603050405020304" pitchFamily="18" charset="0"/>
              </a:rPr>
              <a:t>A level typically indicates one-year of high school course work at a standard pace, neither accelerated, nor stretched. </a:t>
            </a:r>
          </a:p>
          <a:p>
            <a:pPr lvl="1" fontAlgn="base"/>
            <a:r>
              <a:rPr lang="en-US" sz="2200" dirty="0">
                <a:latin typeface="Times New Roman" panose="02020603050405020304" pitchFamily="18" charset="0"/>
                <a:cs typeface="Times New Roman" panose="02020603050405020304" pitchFamily="18" charset="0"/>
              </a:rPr>
              <a:t>This generally is interpreted to be one-term at a standard college pace.</a:t>
            </a:r>
          </a:p>
          <a:p>
            <a:r>
              <a:rPr lang="en-US" sz="2200" dirty="0">
                <a:latin typeface="Times New Roman" panose="02020603050405020304" pitchFamily="18" charset="0"/>
                <a:cs typeface="Times New Roman" panose="02020603050405020304" pitchFamily="18" charset="0"/>
              </a:rPr>
              <a:t>The rubrics do not include all of the learning outcomes of every course</a:t>
            </a:r>
          </a:p>
          <a:p>
            <a:r>
              <a:rPr lang="en-US" sz="2200" dirty="0">
                <a:latin typeface="Times New Roman" panose="02020603050405020304" pitchFamily="18" charset="0"/>
                <a:cs typeface="Times New Roman" panose="02020603050405020304" pitchFamily="18" charset="0"/>
              </a:rPr>
              <a:t>You can have multiple courses coded at the same CB21 level depending on outcomes of a course</a:t>
            </a:r>
          </a:p>
          <a:p>
            <a:r>
              <a:rPr lang="en-US" sz="2200" dirty="0">
                <a:latin typeface="Times New Roman" panose="02020603050405020304" pitchFamily="18" charset="0"/>
                <a:cs typeface="Times New Roman" panose="02020603050405020304" pitchFamily="18" charset="0"/>
              </a:rPr>
              <a:t>CB levels do not dictate individual course levels</a:t>
            </a:r>
          </a:p>
        </p:txBody>
      </p:sp>
      <p:pic>
        <p:nvPicPr>
          <p:cNvPr id="4" name="Picture 2">
            <a:extLst>
              <a:ext uri="{FF2B5EF4-FFF2-40B4-BE49-F238E27FC236}">
                <a16:creationId xmlns:a16="http://schemas.microsoft.com/office/drawing/2014/main" id="{18804B14-9515-42B9-988F-6E66D11ED98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11505" y="5878867"/>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544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167476" y="364533"/>
            <a:ext cx="7886700" cy="747713"/>
          </a:xfrm>
        </p:spPr>
        <p:txBody>
          <a:bodyPr>
            <a:normAutofit/>
          </a:bodyPr>
          <a:lstStyle/>
          <a:p>
            <a:r>
              <a:rPr lang="en-US" b="1" dirty="0">
                <a:solidFill>
                  <a:schemeClr val="accent1">
                    <a:lumMod val="75000"/>
                  </a:schemeClr>
                </a:solidFill>
                <a:cs typeface="Times New Roman" panose="02020603050405020304" pitchFamily="18" charset="0"/>
              </a:rPr>
              <a:t>The Rubrics</a:t>
            </a:r>
            <a:endParaRPr lang="en-US" sz="3000" dirty="0">
              <a:solidFill>
                <a:schemeClr val="accent1">
                  <a:lumMod val="75000"/>
                </a:schemeClr>
              </a:solidFill>
              <a:ea typeface="Times New Roman" charset="0"/>
              <a:cs typeface="Times New Roman" panose="02020603050405020304" pitchFamily="18" charset="0"/>
            </a:endParaRPr>
          </a:p>
        </p:txBody>
      </p:sp>
      <p:sp>
        <p:nvSpPr>
          <p:cNvPr id="14339" name="Rectangle 1027"/>
          <p:cNvSpPr>
            <a:spLocks noGrp="1" noChangeArrowheads="1"/>
          </p:cNvSpPr>
          <p:nvPr>
            <p:ph idx="1"/>
          </p:nvPr>
        </p:nvSpPr>
        <p:spPr>
          <a:xfrm>
            <a:off x="437820" y="1112246"/>
            <a:ext cx="8276810" cy="4966526"/>
          </a:xfrm>
        </p:spPr>
        <p:txBody>
          <a:bodyPr>
            <a:normAutofit fontScale="92500" lnSpcReduction="20000"/>
          </a:bodyPr>
          <a:lstStyle/>
          <a:p>
            <a:r>
              <a:rPr lang="en-US" dirty="0">
                <a:cs typeface="Times New Roman" panose="02020603050405020304" pitchFamily="18" charset="0"/>
              </a:rPr>
              <a:t>The updated rubrics include noncredit Adult Basic Education (ABE) and Adult Secondary Education (ASE) in the same rubric with credit courses.</a:t>
            </a:r>
          </a:p>
          <a:p>
            <a:r>
              <a:rPr lang="en-US" dirty="0">
                <a:cs typeface="Times New Roman" panose="02020603050405020304" pitchFamily="18" charset="0"/>
              </a:rPr>
              <a:t>All in same rubric to facilitate alignment between credit, noncredit, and adult schools and allow for mirrored courses and transition from adult education and noncredit to credit.</a:t>
            </a:r>
          </a:p>
          <a:p>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lvl="0"/>
            <a:r>
              <a:rPr lang="en-US" dirty="0">
                <a:cs typeface="Times New Roman" panose="02020603050405020304" pitchFamily="18" charset="0"/>
              </a:rPr>
              <a:t>Drive curricular content or pedagogy;</a:t>
            </a:r>
          </a:p>
          <a:p>
            <a:pPr lvl="0"/>
            <a:r>
              <a:rPr lang="en-US" dirty="0">
                <a:cs typeface="Times New Roman" panose="02020603050405020304" pitchFamily="18" charset="0"/>
              </a:rPr>
              <a:t>Include all of the language of the EFLs…but they do adapt them to California community college curriculum with accurate, yet concise descriptions;</a:t>
            </a:r>
          </a:p>
          <a:p>
            <a:pPr lvl="0"/>
            <a:r>
              <a:rPr lang="en-US" dirty="0">
                <a:cs typeface="Times New Roman" panose="02020603050405020304" pitchFamily="18" charset="0"/>
              </a:rPr>
              <a:t>Dictate any particular innovation, program or course strategy;</a:t>
            </a:r>
          </a:p>
          <a:p>
            <a:pPr lvl="0"/>
            <a:r>
              <a:rPr lang="en-US" dirty="0">
                <a:cs typeface="Times New Roman" panose="02020603050405020304" pitchFamily="18" charset="0"/>
              </a:rPr>
              <a:t>Determine or dictate sequences or prerequisites for any particular course.</a:t>
            </a:r>
          </a:p>
          <a:p>
            <a:endParaRPr lang="en-US" dirty="0">
              <a:cs typeface="Times New Roman" panose="02020603050405020304" pitchFamily="18" charset="0"/>
            </a:endParaRPr>
          </a:p>
        </p:txBody>
      </p:sp>
      <p:sp>
        <p:nvSpPr>
          <p:cNvPr id="4" name="Rectangle 1026"/>
          <p:cNvSpPr txBox="1">
            <a:spLocks noChangeArrowheads="1"/>
          </p:cNvSpPr>
          <p:nvPr/>
        </p:nvSpPr>
        <p:spPr>
          <a:xfrm>
            <a:off x="167476" y="2904214"/>
            <a:ext cx="6193570" cy="689776"/>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b="1" dirty="0">
                <a:solidFill>
                  <a:schemeClr val="accent1">
                    <a:lumMod val="75000"/>
                  </a:schemeClr>
                </a:solidFill>
                <a:cs typeface="Times New Roman" panose="02020603050405020304" pitchFamily="18" charset="0"/>
              </a:rPr>
              <a:t>The Rubrics DO NOT</a:t>
            </a:r>
            <a:r>
              <a:rPr lang="is-IS" b="1" dirty="0">
                <a:solidFill>
                  <a:schemeClr val="accent1">
                    <a:lumMod val="75000"/>
                  </a:schemeClr>
                </a:solidFill>
                <a:cs typeface="Times New Roman" panose="02020603050405020304" pitchFamily="18" charset="0"/>
              </a:rPr>
              <a:t>…</a:t>
            </a:r>
            <a:endParaRPr lang="en-US" sz="3000" dirty="0">
              <a:solidFill>
                <a:schemeClr val="accent1">
                  <a:lumMod val="75000"/>
                </a:schemeClr>
              </a:solidFill>
              <a:ea typeface="Times New Roman" charset="0"/>
              <a:cs typeface="Times New Roman" panose="02020603050405020304" pitchFamily="18" charset="0"/>
            </a:endParaRPr>
          </a:p>
        </p:txBody>
      </p:sp>
      <p:pic>
        <p:nvPicPr>
          <p:cNvPr id="5" name="Picture 2">
            <a:extLst>
              <a:ext uri="{FF2B5EF4-FFF2-40B4-BE49-F238E27FC236}">
                <a16:creationId xmlns:a16="http://schemas.microsoft.com/office/drawing/2014/main" id="{CE21CA3D-3C1A-49DD-A115-E538C1E57AA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55846" y="5745754"/>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662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532469" y="3104092"/>
            <a:ext cx="4351868" cy="990600"/>
          </a:xfrm>
        </p:spPr>
        <p:txBody>
          <a:bodyPr/>
          <a:lstStyle/>
          <a:p>
            <a:r>
              <a:rPr lang="en-US" b="1" dirty="0">
                <a:solidFill>
                  <a:schemeClr val="accent1">
                    <a:lumMod val="75000"/>
                  </a:schemeClr>
                </a:solidFill>
              </a:rPr>
              <a:t>CB 21 ESL Rubric</a:t>
            </a:r>
          </a:p>
        </p:txBody>
      </p:sp>
      <p:graphicFrame>
        <p:nvGraphicFramePr>
          <p:cNvPr id="4" name="Table 3"/>
          <p:cNvGraphicFramePr>
            <a:graphicFrameLocks noGrp="1"/>
          </p:cNvGraphicFramePr>
          <p:nvPr>
            <p:extLst>
              <p:ext uri="{D42A27DB-BD31-4B8C-83A1-F6EECF244321}">
                <p14:modId xmlns:p14="http://schemas.microsoft.com/office/powerpoint/2010/main" val="1126910320"/>
              </p:ext>
            </p:extLst>
          </p:nvPr>
        </p:nvGraphicFramePr>
        <p:xfrm>
          <a:off x="1138766" y="572495"/>
          <a:ext cx="7497234" cy="5202831"/>
        </p:xfrm>
        <a:graphic>
          <a:graphicData uri="http://schemas.openxmlformats.org/drawingml/2006/table">
            <a:tbl>
              <a:tblPr firstRow="1" bandRow="1">
                <a:tableStyleId>{5C22544A-7EE6-4342-B048-85BDC9FD1C3A}</a:tableStyleId>
              </a:tblPr>
              <a:tblGrid>
                <a:gridCol w="2499078">
                  <a:extLst>
                    <a:ext uri="{9D8B030D-6E8A-4147-A177-3AD203B41FA5}">
                      <a16:colId xmlns:a16="http://schemas.microsoft.com/office/drawing/2014/main" val="20000"/>
                    </a:ext>
                  </a:extLst>
                </a:gridCol>
                <a:gridCol w="2499078">
                  <a:extLst>
                    <a:ext uri="{9D8B030D-6E8A-4147-A177-3AD203B41FA5}">
                      <a16:colId xmlns:a16="http://schemas.microsoft.com/office/drawing/2014/main" val="20001"/>
                    </a:ext>
                  </a:extLst>
                </a:gridCol>
                <a:gridCol w="2499078">
                  <a:extLst>
                    <a:ext uri="{9D8B030D-6E8A-4147-A177-3AD203B41FA5}">
                      <a16:colId xmlns:a16="http://schemas.microsoft.com/office/drawing/2014/main" val="20002"/>
                    </a:ext>
                  </a:extLst>
                </a:gridCol>
              </a:tblGrid>
              <a:tr h="388213">
                <a:tc>
                  <a:txBody>
                    <a:bodyPr/>
                    <a:lstStyle/>
                    <a:p>
                      <a:r>
                        <a:rPr lang="en-US" dirty="0"/>
                        <a:t>Interpretive</a:t>
                      </a:r>
                    </a:p>
                  </a:txBody>
                  <a:tcPr/>
                </a:tc>
                <a:tc>
                  <a:txBody>
                    <a:bodyPr/>
                    <a:lstStyle/>
                    <a:p>
                      <a:r>
                        <a:rPr lang="en-US" dirty="0"/>
                        <a:t>Productive</a:t>
                      </a:r>
                    </a:p>
                  </a:txBody>
                  <a:tcPr/>
                </a:tc>
                <a:tc>
                  <a:txBody>
                    <a:bodyPr/>
                    <a:lstStyle/>
                    <a:p>
                      <a:r>
                        <a:rPr lang="en-US" dirty="0"/>
                        <a:t>Interactive</a:t>
                      </a:r>
                    </a:p>
                  </a:txBody>
                  <a:tcPr/>
                </a:tc>
                <a:extLst>
                  <a:ext uri="{0D108BD9-81ED-4DB2-BD59-A6C34878D82A}">
                    <a16:rowId xmlns:a16="http://schemas.microsoft.com/office/drawing/2014/main" val="10000"/>
                  </a:ext>
                </a:extLst>
              </a:tr>
              <a:tr h="957238">
                <a:tc>
                  <a:txBody>
                    <a:bodyPr/>
                    <a:lstStyle/>
                    <a:p>
                      <a:r>
                        <a:rPr lang="en-US" dirty="0"/>
                        <a:t>Complexity and</a:t>
                      </a:r>
                      <a:r>
                        <a:rPr lang="en-US" baseline="0" dirty="0"/>
                        <a:t> Type of Passages</a:t>
                      </a:r>
                      <a:endParaRPr lang="en-US" dirty="0"/>
                    </a:p>
                  </a:txBody>
                  <a:tcPr/>
                </a:tc>
                <a:tc>
                  <a:txBody>
                    <a:bodyPr/>
                    <a:lstStyle/>
                    <a:p>
                      <a:r>
                        <a:rPr lang="en-US" dirty="0"/>
                        <a:t>Complexity and Type of Text/Organization</a:t>
                      </a:r>
                    </a:p>
                  </a:txBody>
                  <a:tcPr/>
                </a:tc>
                <a:tc>
                  <a:txBody>
                    <a:bodyPr/>
                    <a:lstStyle/>
                    <a:p>
                      <a:r>
                        <a:rPr lang="en-US" dirty="0"/>
                        <a:t>Type and Complexity of Interaction</a:t>
                      </a:r>
                    </a:p>
                  </a:txBody>
                  <a:tcPr/>
                </a:tc>
                <a:extLst>
                  <a:ext uri="{0D108BD9-81ED-4DB2-BD59-A6C34878D82A}">
                    <a16:rowId xmlns:a16="http://schemas.microsoft.com/office/drawing/2014/main" val="10001"/>
                  </a:ext>
                </a:extLst>
              </a:tr>
              <a:tr h="670066">
                <a:tc>
                  <a:txBody>
                    <a:bodyPr/>
                    <a:lstStyle/>
                    <a:p>
                      <a:r>
                        <a:rPr lang="en-US" dirty="0"/>
                        <a:t>Main Idea or Topic</a:t>
                      </a:r>
                    </a:p>
                  </a:txBody>
                  <a:tcPr/>
                </a:tc>
                <a:tc>
                  <a:txBody>
                    <a:bodyPr/>
                    <a:lstStyle/>
                    <a:p>
                      <a:r>
                        <a:rPr lang="en-US" dirty="0"/>
                        <a:t>Claim and Support</a:t>
                      </a:r>
                    </a:p>
                  </a:txBody>
                  <a:tcPr/>
                </a:tc>
                <a:tc>
                  <a:txBody>
                    <a:bodyPr/>
                    <a:lstStyle/>
                    <a:p>
                      <a:r>
                        <a:rPr lang="en-US" dirty="0"/>
                        <a:t>Synthesis of Ideas</a:t>
                      </a:r>
                    </a:p>
                  </a:txBody>
                  <a:tcPr/>
                </a:tc>
                <a:extLst>
                  <a:ext uri="{0D108BD9-81ED-4DB2-BD59-A6C34878D82A}">
                    <a16:rowId xmlns:a16="http://schemas.microsoft.com/office/drawing/2014/main" val="10002"/>
                  </a:ext>
                </a:extLst>
              </a:tr>
              <a:tr h="670066">
                <a:tc>
                  <a:txBody>
                    <a:bodyPr/>
                    <a:lstStyle/>
                    <a:p>
                      <a:r>
                        <a:rPr lang="en-US" dirty="0"/>
                        <a:t>Purpose and Audience</a:t>
                      </a:r>
                    </a:p>
                  </a:txBody>
                  <a:tcPr/>
                </a:tc>
                <a:tc>
                  <a:txBody>
                    <a:bodyPr/>
                    <a:lstStyle/>
                    <a:p>
                      <a:r>
                        <a:rPr lang="en-US" dirty="0"/>
                        <a:t>Narrative and Expository Texts</a:t>
                      </a:r>
                    </a:p>
                  </a:txBody>
                  <a:tcPr/>
                </a:tc>
                <a:tc>
                  <a:txBody>
                    <a:bodyPr/>
                    <a:lstStyle/>
                    <a:p>
                      <a:endParaRPr lang="en-US"/>
                    </a:p>
                  </a:txBody>
                  <a:tcPr/>
                </a:tc>
                <a:extLst>
                  <a:ext uri="{0D108BD9-81ED-4DB2-BD59-A6C34878D82A}">
                    <a16:rowId xmlns:a16="http://schemas.microsoft.com/office/drawing/2014/main" val="10003"/>
                  </a:ext>
                </a:extLst>
              </a:tr>
              <a:tr h="670066">
                <a:tc>
                  <a:txBody>
                    <a:bodyPr/>
                    <a:lstStyle/>
                    <a:p>
                      <a:r>
                        <a:rPr lang="en-US" dirty="0"/>
                        <a:t>Claim and Support</a:t>
                      </a:r>
                    </a:p>
                  </a:txBody>
                  <a:tcPr/>
                </a:tc>
                <a:tc>
                  <a:txBody>
                    <a:bodyPr/>
                    <a:lstStyle/>
                    <a:p>
                      <a:r>
                        <a:rPr lang="en-US" dirty="0"/>
                        <a:t>Language Choice and Style</a:t>
                      </a:r>
                    </a:p>
                  </a:txBody>
                  <a:tcPr/>
                </a:tc>
                <a:tc>
                  <a:txBody>
                    <a:bodyPr/>
                    <a:lstStyle/>
                    <a:p>
                      <a:endParaRPr lang="en-US" dirty="0"/>
                    </a:p>
                  </a:txBody>
                  <a:tcPr/>
                </a:tc>
                <a:extLst>
                  <a:ext uri="{0D108BD9-81ED-4DB2-BD59-A6C34878D82A}">
                    <a16:rowId xmlns:a16="http://schemas.microsoft.com/office/drawing/2014/main" val="10004"/>
                  </a:ext>
                </a:extLst>
              </a:tr>
              <a:tr h="388213">
                <a:tc>
                  <a:txBody>
                    <a:bodyPr/>
                    <a:lstStyle/>
                    <a:p>
                      <a:r>
                        <a:rPr lang="en-US" dirty="0"/>
                        <a:t>Vocabulary</a:t>
                      </a:r>
                    </a:p>
                  </a:txBody>
                  <a:tcPr/>
                </a:tc>
                <a:tc>
                  <a:txBody>
                    <a:bodyPr/>
                    <a:lstStyle/>
                    <a:p>
                      <a:r>
                        <a:rPr lang="en-US" dirty="0"/>
                        <a:t>Vocabulary</a:t>
                      </a:r>
                    </a:p>
                  </a:txBody>
                  <a:tcPr/>
                </a:tc>
                <a:tc>
                  <a:txBody>
                    <a:bodyPr/>
                    <a:lstStyle/>
                    <a:p>
                      <a:endParaRPr lang="en-US" dirty="0"/>
                    </a:p>
                  </a:txBody>
                  <a:tcPr/>
                </a:tc>
                <a:extLst>
                  <a:ext uri="{0D108BD9-81ED-4DB2-BD59-A6C34878D82A}">
                    <a16:rowId xmlns:a16="http://schemas.microsoft.com/office/drawing/2014/main" val="10005"/>
                  </a:ext>
                </a:extLst>
              </a:tr>
              <a:tr h="1070756">
                <a:tc>
                  <a:txBody>
                    <a:bodyPr/>
                    <a:lstStyle/>
                    <a:p>
                      <a:r>
                        <a:rPr lang="en-US" dirty="0"/>
                        <a:t>Cohesive</a:t>
                      </a:r>
                      <a:r>
                        <a:rPr lang="en-US" baseline="0" dirty="0"/>
                        <a:t> Devices to Interpret Meaning (Relationship of Ideas)</a:t>
                      </a:r>
                      <a:endParaRPr lang="en-US" dirty="0"/>
                    </a:p>
                  </a:txBody>
                  <a:tcPr/>
                </a:tc>
                <a:tc>
                  <a:txBody>
                    <a:bodyPr/>
                    <a:lstStyle/>
                    <a:p>
                      <a:r>
                        <a:rPr lang="en-US" dirty="0"/>
                        <a:t>Grammar and Sentence</a:t>
                      </a:r>
                      <a:r>
                        <a:rPr lang="en-US" baseline="0" dirty="0"/>
                        <a:t> Structure</a:t>
                      </a:r>
                      <a:endParaRPr lang="en-US" dirty="0"/>
                    </a:p>
                  </a:txBody>
                  <a:tcPr/>
                </a:tc>
                <a:tc>
                  <a:txBody>
                    <a:bodyPr/>
                    <a:lstStyle/>
                    <a:p>
                      <a:endParaRPr lang="en-US" dirty="0"/>
                    </a:p>
                  </a:txBody>
                  <a:tcPr/>
                </a:tc>
                <a:extLst>
                  <a:ext uri="{0D108BD9-81ED-4DB2-BD59-A6C34878D82A}">
                    <a16:rowId xmlns:a16="http://schemas.microsoft.com/office/drawing/2014/main" val="10006"/>
                  </a:ext>
                </a:extLst>
              </a:tr>
              <a:tr h="388213">
                <a:tc>
                  <a:txBody>
                    <a:bodyPr/>
                    <a:lstStyle/>
                    <a:p>
                      <a:endParaRPr lang="en-US"/>
                    </a:p>
                  </a:txBody>
                  <a:tcPr/>
                </a:tc>
                <a:tc>
                  <a:txBody>
                    <a:bodyPr/>
                    <a:lstStyle/>
                    <a:p>
                      <a:r>
                        <a:rPr lang="en-US" dirty="0"/>
                        <a:t>Editing</a:t>
                      </a:r>
                    </a:p>
                  </a:txBody>
                  <a:tcPr/>
                </a:tc>
                <a:tc>
                  <a:txBody>
                    <a:bodyPr/>
                    <a:lstStyle/>
                    <a:p>
                      <a:endParaRPr lang="en-US" dirty="0"/>
                    </a:p>
                  </a:txBody>
                  <a:tcPr/>
                </a:tc>
                <a:extLst>
                  <a:ext uri="{0D108BD9-81ED-4DB2-BD59-A6C34878D82A}">
                    <a16:rowId xmlns:a16="http://schemas.microsoft.com/office/drawing/2014/main" val="10007"/>
                  </a:ext>
                </a:extLst>
              </a:tr>
            </a:tbl>
          </a:graphicData>
        </a:graphic>
      </p:graphicFrame>
      <p:pic>
        <p:nvPicPr>
          <p:cNvPr id="5" name="Picture 2">
            <a:extLst>
              <a:ext uri="{FF2B5EF4-FFF2-40B4-BE49-F238E27FC236}">
                <a16:creationId xmlns:a16="http://schemas.microsoft.com/office/drawing/2014/main" id="{9283EF7A-D847-457C-AFFB-9DF2C9804D5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887383" y="5802033"/>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0740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 y="1184743"/>
            <a:ext cx="9144000" cy="5231959"/>
          </a:xfrm>
        </p:spPr>
      </p:pic>
      <p:sp>
        <p:nvSpPr>
          <p:cNvPr id="5" name="Title 1"/>
          <p:cNvSpPr txBox="1">
            <a:spLocks/>
          </p:cNvSpPr>
          <p:nvPr/>
        </p:nvSpPr>
        <p:spPr>
          <a:xfrm>
            <a:off x="380307" y="286246"/>
            <a:ext cx="8087831" cy="71705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b="1" dirty="0">
                <a:solidFill>
                  <a:schemeClr val="accent1">
                    <a:lumMod val="75000"/>
                  </a:schemeClr>
                </a:solidFill>
              </a:rPr>
              <a:t>CB 21 ESL Rubric</a:t>
            </a:r>
          </a:p>
        </p:txBody>
      </p:sp>
      <p:pic>
        <p:nvPicPr>
          <p:cNvPr id="6" name="Picture 2">
            <a:extLst>
              <a:ext uri="{FF2B5EF4-FFF2-40B4-BE49-F238E27FC236}">
                <a16:creationId xmlns:a16="http://schemas.microsoft.com/office/drawing/2014/main" id="{92EF6FD6-B08F-4763-BEA0-8A77CDCAABF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1696" y="6017094"/>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2217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a:spLocks noGrp="1"/>
          </p:cNvSpPr>
          <p:nvPr>
            <p:ph type="title"/>
          </p:nvPr>
        </p:nvSpPr>
        <p:spPr>
          <a:xfrm>
            <a:off x="1694737" y="585325"/>
            <a:ext cx="7141913" cy="949277"/>
          </a:xfrm>
          <a:prstGeom prst="rect">
            <a:avLst/>
          </a:prstGeom>
          <a:noFill/>
          <a:ln>
            <a:noFill/>
          </a:ln>
        </p:spPr>
        <p:txBody>
          <a:bodyPr spcFirstLastPara="1" wrap="square" lIns="91425" tIns="45700" rIns="91425" bIns="45700" anchor="ctr" anchorCtr="0">
            <a:noAutofit/>
          </a:bodyPr>
          <a:lstStyle/>
          <a:p>
            <a:r>
              <a:rPr lang="en-US" sz="3200" b="1" dirty="0"/>
              <a:t>Sustaining Guided Pathways through Governance Processes that Work</a:t>
            </a:r>
            <a:endParaRPr lang="en-US" sz="3200" dirty="0"/>
          </a:p>
        </p:txBody>
      </p:sp>
      <p:sp>
        <p:nvSpPr>
          <p:cNvPr id="195" name="Google Shape;195;p27"/>
          <p:cNvSpPr txBox="1">
            <a:spLocks noGrp="1"/>
          </p:cNvSpPr>
          <p:nvPr>
            <p:ph type="body" idx="1"/>
          </p:nvPr>
        </p:nvSpPr>
        <p:spPr>
          <a:xfrm>
            <a:off x="457200" y="1661833"/>
            <a:ext cx="8229600" cy="4704686"/>
          </a:xfrm>
          <a:prstGeom prst="rect">
            <a:avLst/>
          </a:prstGeom>
          <a:noFill/>
          <a:ln>
            <a:noFill/>
          </a:ln>
        </p:spPr>
        <p:txBody>
          <a:bodyPr spcFirstLastPara="1" wrap="square" lIns="91425" tIns="45700" rIns="91425" bIns="45700" anchor="t" anchorCtr="0">
            <a:noAutofit/>
          </a:bodyPr>
          <a:lstStyle/>
          <a:p>
            <a:pPr marL="0" indent="0">
              <a:buNone/>
            </a:pPr>
            <a:r>
              <a:rPr lang="en-US" sz="2000" b="1" dirty="0"/>
              <a:t>10/9/2019 | 12 Noon – 1:00 PM</a:t>
            </a:r>
            <a:endParaRPr lang="en-US" sz="2000" dirty="0"/>
          </a:p>
          <a:p>
            <a:r>
              <a:rPr lang="en-US" sz="2000" dirty="0"/>
              <a:t>Guided Pathways plans need to be implemented through a governance structure that works and creates sustainable change across the institution.  Some colleges have struggled with implementation into the governance structure, communication, resource accountability, and engagement of key transformative committees. At the core is the central role of your local academic senate committees that can spur the development of innovative programs, create legible maps that connect areas of interest, degrees, and certificates, refine a program review to address pathway needs, and evaluate the results of your redesign in order to make sure students are finding equitable pathways to success. Join this webinar to make sure the work that is being done is sustainable and long-lasting.</a:t>
            </a:r>
          </a:p>
        </p:txBody>
      </p:sp>
      <p:sp>
        <p:nvSpPr>
          <p:cNvPr id="196" name="Google Shape;196;p2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00000000-1234-1234-1234-123412341234}" type="slidenum">
              <a:rPr lang="en-US"/>
              <a:t>3</a:t>
            </a:fld>
            <a:endParaRPr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19996868">
            <a:off x="327531" y="448407"/>
            <a:ext cx="1167137" cy="116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30805" y="5828306"/>
            <a:ext cx="4671539" cy="785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7B1F3-1154-49E4-B801-11AEAB7A3073}"/>
              </a:ext>
            </a:extLst>
          </p:cNvPr>
          <p:cNvSpPr>
            <a:spLocks noGrp="1"/>
          </p:cNvSpPr>
          <p:nvPr>
            <p:ph type="title"/>
          </p:nvPr>
        </p:nvSpPr>
        <p:spPr>
          <a:xfrm>
            <a:off x="457200" y="533400"/>
            <a:ext cx="5458570" cy="1406718"/>
          </a:xfrm>
        </p:spPr>
        <p:txBody>
          <a:bodyPr>
            <a:normAutofit/>
          </a:bodyPr>
          <a:lstStyle/>
          <a:p>
            <a:r>
              <a:rPr lang="en-US" b="1" dirty="0">
                <a:solidFill>
                  <a:schemeClr val="accent1">
                    <a:lumMod val="75000"/>
                  </a:schemeClr>
                </a:solidFill>
                <a:cs typeface="Arial"/>
              </a:rPr>
              <a:t>Valuable Feedback from Regionals</a:t>
            </a:r>
          </a:p>
        </p:txBody>
      </p:sp>
      <p:sp>
        <p:nvSpPr>
          <p:cNvPr id="3" name="Content Placeholder 2">
            <a:extLst>
              <a:ext uri="{FF2B5EF4-FFF2-40B4-BE49-F238E27FC236}">
                <a16:creationId xmlns:a16="http://schemas.microsoft.com/office/drawing/2014/main" id="{ACDF874C-FCC5-4522-AA4D-A8BACFAB1433}"/>
              </a:ext>
            </a:extLst>
          </p:cNvPr>
          <p:cNvSpPr>
            <a:spLocks noGrp="1"/>
          </p:cNvSpPr>
          <p:nvPr>
            <p:ph idx="1"/>
          </p:nvPr>
        </p:nvSpPr>
        <p:spPr>
          <a:xfrm>
            <a:off x="687788" y="2202511"/>
            <a:ext cx="8229600" cy="3612745"/>
          </a:xfrm>
        </p:spPr>
        <p:txBody>
          <a:bodyPr vert="horz" lIns="68580" tIns="34290" rIns="68580" bIns="34290" rtlCol="0" anchor="t">
            <a:normAutofit fontScale="92500" lnSpcReduction="10000"/>
          </a:bodyPr>
          <a:lstStyle/>
          <a:p>
            <a:pPr>
              <a:buFont typeface="Arial" charset="0"/>
              <a:buChar char="•"/>
            </a:pPr>
            <a:r>
              <a:rPr lang="en-US" dirty="0">
                <a:cs typeface="Arial"/>
              </a:rPr>
              <a:t>Broaden the subheading, 'Narrative and Expository Texts' to include other rhetorical modes (Productive: pages 6 &amp; 8)</a:t>
            </a:r>
          </a:p>
          <a:p>
            <a:pPr>
              <a:buFont typeface="Arial" charset="0"/>
              <a:buChar char="•"/>
            </a:pPr>
            <a:endParaRPr lang="en-US" dirty="0">
              <a:cs typeface="Arial"/>
            </a:endParaRPr>
          </a:p>
          <a:p>
            <a:pPr>
              <a:buFont typeface="Arial" charset="0"/>
              <a:buChar char="•"/>
            </a:pPr>
            <a:r>
              <a:rPr lang="en-US" dirty="0">
                <a:cs typeface="Arial"/>
              </a:rPr>
              <a:t>Questioned the use of code values "A – F" or numerical levels below transfer (LBT) "1-6" (entire document)</a:t>
            </a:r>
          </a:p>
          <a:p>
            <a:pPr>
              <a:buFont typeface="Arial" charset="0"/>
              <a:buChar char="•"/>
            </a:pPr>
            <a:endParaRPr lang="en-US" dirty="0">
              <a:cs typeface="Arial"/>
            </a:endParaRPr>
          </a:p>
          <a:p>
            <a:pPr>
              <a:buFont typeface="Arial" charset="0"/>
              <a:buChar char="•"/>
            </a:pPr>
            <a:r>
              <a:rPr lang="en-US" dirty="0">
                <a:cs typeface="Arial"/>
              </a:rPr>
              <a:t>Create a companion document to clarify terms at each coding category:</a:t>
            </a:r>
          </a:p>
          <a:p>
            <a:pPr lvl="8">
              <a:buFont typeface="Arial" charset="0"/>
              <a:buChar char="•"/>
            </a:pPr>
            <a:r>
              <a:rPr lang="en-US" sz="1800" dirty="0">
                <a:cs typeface="Arial"/>
              </a:rPr>
              <a:t> Main Idea vs. Theme ( Interpretive:  pages 1 &amp; 2)</a:t>
            </a:r>
          </a:p>
          <a:p>
            <a:pPr lvl="8">
              <a:buFont typeface="Arial" charset="0"/>
              <a:buChar char="•"/>
            </a:pPr>
            <a:r>
              <a:rPr lang="en-US" sz="1800" dirty="0">
                <a:ea typeface="+mn-lt"/>
                <a:cs typeface="+mn-lt"/>
              </a:rPr>
              <a:t> Conduct research ( Productive: page 6)</a:t>
            </a:r>
          </a:p>
          <a:p>
            <a:pPr lvl="8">
              <a:buFont typeface="Arial" charset="0"/>
              <a:buChar char="•"/>
            </a:pPr>
            <a:r>
              <a:rPr lang="en-US" sz="1800" dirty="0">
                <a:cs typeface="Arial"/>
              </a:rPr>
              <a:t> Write research projects </a:t>
            </a:r>
            <a:r>
              <a:rPr lang="en-US" sz="1800" dirty="0">
                <a:ea typeface="+mn-lt"/>
                <a:cs typeface="+mn-lt"/>
              </a:rPr>
              <a:t>( Productive: page 6)</a:t>
            </a:r>
            <a:endParaRPr lang="en-US" sz="1800" dirty="0">
              <a:cs typeface="Arial"/>
            </a:endParaRPr>
          </a:p>
          <a:p>
            <a:pPr lvl="8">
              <a:buFont typeface="Wingdings" pitchFamily="34" charset="0"/>
              <a:buChar char="q"/>
            </a:pPr>
            <a:endParaRPr lang="en-US" sz="1875" dirty="0">
              <a:cs typeface="Arial"/>
            </a:endParaRPr>
          </a:p>
          <a:p>
            <a:pPr lvl="8">
              <a:buFont typeface="Wingdings" pitchFamily="34" charset="0"/>
              <a:buChar char="q"/>
            </a:pPr>
            <a:endParaRPr lang="en-US" sz="1875" dirty="0">
              <a:cs typeface="Arial"/>
            </a:endParaRPr>
          </a:p>
          <a:p>
            <a:pPr lvl="8">
              <a:buFont typeface="Wingdings" pitchFamily="34" charset="0"/>
              <a:buChar char="§"/>
            </a:pPr>
            <a:endParaRPr lang="en-US" sz="1875" dirty="0">
              <a:cs typeface="Arial"/>
            </a:endParaRPr>
          </a:p>
          <a:p>
            <a:pPr lvl="8">
              <a:buFont typeface="Wingdings" pitchFamily="34" charset="0"/>
              <a:buChar char="§"/>
            </a:pPr>
            <a:endParaRPr lang="en-US" sz="1875" dirty="0">
              <a:cs typeface="Arial"/>
            </a:endParaRPr>
          </a:p>
          <a:p>
            <a:pPr lvl="8">
              <a:buFont typeface="Wingdings" pitchFamily="34" charset="0"/>
              <a:buChar char="§"/>
            </a:pPr>
            <a:endParaRPr lang="en-US" sz="1875" dirty="0">
              <a:cs typeface="Arial"/>
            </a:endParaRPr>
          </a:p>
          <a:p>
            <a:pPr lvl="8">
              <a:buFont typeface="Wingdings" pitchFamily="34" charset="0"/>
              <a:buChar char="§"/>
            </a:pPr>
            <a:endParaRPr lang="en-US" sz="1875" dirty="0">
              <a:cs typeface="Arial"/>
            </a:endParaRPr>
          </a:p>
          <a:p>
            <a:pPr lvl="8">
              <a:buFont typeface="Wingdings" pitchFamily="34" charset="0"/>
              <a:buChar char="§"/>
            </a:pPr>
            <a:endParaRPr lang="en-US" sz="1875" dirty="0">
              <a:cs typeface="Arial"/>
            </a:endParaRPr>
          </a:p>
          <a:p>
            <a:pPr lvl="8">
              <a:buFont typeface="Wingdings" pitchFamily="34" charset="0"/>
              <a:buChar char="§"/>
            </a:pPr>
            <a:endParaRPr lang="en-US" sz="1875" dirty="0">
              <a:cs typeface="Arial"/>
            </a:endParaRPr>
          </a:p>
          <a:p>
            <a:pPr lvl="8">
              <a:buFont typeface="Wingdings" pitchFamily="34" charset="0"/>
              <a:buChar char="§"/>
            </a:pPr>
            <a:endParaRPr lang="en-US" sz="1875" dirty="0">
              <a:cs typeface="Arial"/>
            </a:endParaRPr>
          </a:p>
          <a:p>
            <a:pPr lvl="8">
              <a:buFont typeface="Wingdings" pitchFamily="34" charset="0"/>
              <a:buChar char="§"/>
            </a:pPr>
            <a:endParaRPr lang="en-US" sz="1875" dirty="0">
              <a:cs typeface="Arial"/>
            </a:endParaRPr>
          </a:p>
          <a:p>
            <a:pPr lvl="8">
              <a:buFont typeface="Wingdings" pitchFamily="34" charset="0"/>
              <a:buChar char="§"/>
            </a:pPr>
            <a:endParaRPr lang="en-US" sz="1875" dirty="0">
              <a:cs typeface="Arial"/>
            </a:endParaRPr>
          </a:p>
          <a:p>
            <a:pPr lvl="8">
              <a:buFont typeface="Wingdings" pitchFamily="34" charset="0"/>
              <a:buChar char="§"/>
            </a:pPr>
            <a:endParaRPr lang="en-US" sz="1875" dirty="0">
              <a:cs typeface="Arial"/>
            </a:endParaRPr>
          </a:p>
          <a:p>
            <a:pPr lvl="8">
              <a:buFont typeface="Wingdings" pitchFamily="34" charset="0"/>
              <a:buChar char="§"/>
            </a:pPr>
            <a:endParaRPr lang="en-US" sz="1875" dirty="0">
              <a:cs typeface="Arial"/>
            </a:endParaRPr>
          </a:p>
          <a:p>
            <a:pPr lvl="8">
              <a:buFont typeface="Wingdings" pitchFamily="34" charset="0"/>
              <a:buChar char="§"/>
            </a:pPr>
            <a:endParaRPr lang="en-US" sz="1875" dirty="0">
              <a:cs typeface="Arial"/>
            </a:endParaRPr>
          </a:p>
          <a:p>
            <a:pPr lvl="8">
              <a:buFont typeface="Wingdings" pitchFamily="34" charset="0"/>
              <a:buChar char="§"/>
            </a:pPr>
            <a:endParaRPr lang="en-US" sz="1875" dirty="0">
              <a:cs typeface="Arial"/>
            </a:endParaRPr>
          </a:p>
          <a:p>
            <a:pPr lvl="8">
              <a:buFont typeface="Wingdings" pitchFamily="34" charset="0"/>
              <a:buChar char="§"/>
            </a:pPr>
            <a:endParaRPr lang="en-US" sz="1875" dirty="0">
              <a:cs typeface="Arial"/>
            </a:endParaRPr>
          </a:p>
          <a:p>
            <a:pPr lvl="4">
              <a:buFont typeface="Wingdings" pitchFamily="34" charset="0"/>
              <a:buChar char="§"/>
            </a:pPr>
            <a:endParaRPr lang="en-US" sz="1950" dirty="0">
              <a:cs typeface="Arial"/>
            </a:endParaRPr>
          </a:p>
          <a:p>
            <a:pPr marL="428625" indent="-428625">
              <a:buFont typeface="Wingdings" pitchFamily="34" charset="0"/>
              <a:buChar char="§"/>
            </a:pPr>
            <a:endParaRPr lang="en-US" sz="2700" dirty="0">
              <a:cs typeface="Arial"/>
            </a:endParaRPr>
          </a:p>
        </p:txBody>
      </p:sp>
      <p:pic>
        <p:nvPicPr>
          <p:cNvPr id="4" name="Picture 2">
            <a:extLst>
              <a:ext uri="{FF2B5EF4-FFF2-40B4-BE49-F238E27FC236}">
                <a16:creationId xmlns:a16="http://schemas.microsoft.com/office/drawing/2014/main" id="{6F2F14AD-76BA-4E17-AC08-555CB43EF96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98969" y="5990185"/>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C953A8E9-A662-446E-8396-CEDD7873E1CE}"/>
              </a:ext>
            </a:extLst>
          </p:cNvPr>
          <p:cNvPicPr>
            <a:picLocks noChangeAspect="1"/>
          </p:cNvPicPr>
          <p:nvPr/>
        </p:nvPicPr>
        <p:blipFill>
          <a:blip r:embed="rId3"/>
          <a:stretch>
            <a:fillRect/>
          </a:stretch>
        </p:blipFill>
        <p:spPr>
          <a:xfrm>
            <a:off x="5915771" y="373914"/>
            <a:ext cx="2771030" cy="1955818"/>
          </a:xfrm>
          <a:prstGeom prst="rect">
            <a:avLst/>
          </a:prstGeom>
        </p:spPr>
      </p:pic>
    </p:spTree>
    <p:extLst>
      <p:ext uri="{BB962C8B-B14F-4D97-AF65-F5344CB8AC3E}">
        <p14:creationId xmlns:p14="http://schemas.microsoft.com/office/powerpoint/2010/main" val="934810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B0D6E-A828-4373-AC53-D1394F603A3A}"/>
              </a:ext>
            </a:extLst>
          </p:cNvPr>
          <p:cNvSpPr>
            <a:spLocks noGrp="1"/>
          </p:cNvSpPr>
          <p:nvPr>
            <p:ph type="title"/>
          </p:nvPr>
        </p:nvSpPr>
        <p:spPr>
          <a:xfrm>
            <a:off x="329014" y="596900"/>
            <a:ext cx="8357786" cy="742950"/>
          </a:xfrm>
        </p:spPr>
        <p:txBody>
          <a:bodyPr/>
          <a:lstStyle/>
          <a:p>
            <a:r>
              <a:rPr lang="en-US" b="1" dirty="0">
                <a:solidFill>
                  <a:schemeClr val="accent1">
                    <a:lumMod val="75000"/>
                  </a:schemeClr>
                </a:solidFill>
                <a:cs typeface="Arial"/>
              </a:rPr>
              <a:t>Remember:</a:t>
            </a:r>
            <a:endParaRPr lang="en-US" b="1" dirty="0">
              <a:solidFill>
                <a:schemeClr val="accent1">
                  <a:lumMod val="75000"/>
                </a:schemeClr>
              </a:solidFill>
            </a:endParaRPr>
          </a:p>
        </p:txBody>
      </p:sp>
      <p:sp>
        <p:nvSpPr>
          <p:cNvPr id="3" name="Content Placeholder 2">
            <a:extLst>
              <a:ext uri="{FF2B5EF4-FFF2-40B4-BE49-F238E27FC236}">
                <a16:creationId xmlns:a16="http://schemas.microsoft.com/office/drawing/2014/main" id="{C75A7C0B-8B80-466B-83F1-5DDEE773564C}"/>
              </a:ext>
            </a:extLst>
          </p:cNvPr>
          <p:cNvSpPr>
            <a:spLocks noGrp="1"/>
          </p:cNvSpPr>
          <p:nvPr>
            <p:ph idx="1"/>
          </p:nvPr>
        </p:nvSpPr>
        <p:spPr/>
        <p:txBody>
          <a:bodyPr vert="horz" lIns="68580" tIns="34290" rIns="68580" bIns="34290" rtlCol="0" anchor="t">
            <a:normAutofit/>
          </a:bodyPr>
          <a:lstStyle/>
          <a:p>
            <a:pPr>
              <a:buFont typeface="Arial" charset="0"/>
              <a:buChar char="•"/>
            </a:pPr>
            <a:r>
              <a:rPr lang="en-US" dirty="0">
                <a:cs typeface="Arial"/>
              </a:rPr>
              <a:t> The rubric establishes 'exit' competencies  'can do' outcomes)</a:t>
            </a:r>
          </a:p>
          <a:p>
            <a:pPr>
              <a:buFont typeface="Arial" charset="0"/>
              <a:buChar char="•"/>
            </a:pPr>
            <a:r>
              <a:rPr lang="en-US" dirty="0">
                <a:cs typeface="Arial"/>
              </a:rPr>
              <a:t> The rubric does not drive your courses or program</a:t>
            </a:r>
          </a:p>
          <a:p>
            <a:pPr>
              <a:buFont typeface="Arial" charset="0"/>
              <a:buChar char="•"/>
            </a:pPr>
            <a:r>
              <a:rPr lang="en-US" dirty="0">
                <a:cs typeface="Arial"/>
              </a:rPr>
              <a:t> More than one class can map to the same level</a:t>
            </a:r>
          </a:p>
          <a:p>
            <a:pPr>
              <a:buFont typeface="Arial" charset="0"/>
              <a:buChar char="•"/>
            </a:pPr>
            <a:r>
              <a:rPr lang="en-US" dirty="0">
                <a:cs typeface="Arial"/>
              </a:rPr>
              <a:t> Your optional/support ESL courses that are not in the sequence can be coded as support courses (CB 26)</a:t>
            </a:r>
          </a:p>
          <a:p>
            <a:pPr>
              <a:buFont typeface="Wingdings" pitchFamily="34" charset="0"/>
              <a:buChar char="q"/>
            </a:pPr>
            <a:endParaRPr lang="en-US" dirty="0">
              <a:cs typeface="Arial"/>
            </a:endParaRPr>
          </a:p>
        </p:txBody>
      </p:sp>
      <p:pic>
        <p:nvPicPr>
          <p:cNvPr id="4" name="Picture 2">
            <a:extLst>
              <a:ext uri="{FF2B5EF4-FFF2-40B4-BE49-F238E27FC236}">
                <a16:creationId xmlns:a16="http://schemas.microsoft.com/office/drawing/2014/main" id="{994A5504-5CFE-45F2-90A8-23B4FE4EA39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11505" y="5592270"/>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mage result for remember clipart">
            <a:extLst>
              <a:ext uri="{FF2B5EF4-FFF2-40B4-BE49-F238E27FC236}">
                <a16:creationId xmlns:a16="http://schemas.microsoft.com/office/drawing/2014/main" id="{81A1288E-7646-48E0-9E36-A73286187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57" y="4186660"/>
            <a:ext cx="3235560" cy="229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71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3887"/>
            <a:ext cx="8229600" cy="476416"/>
          </a:xfrm>
        </p:spPr>
        <p:txBody>
          <a:bodyPr>
            <a:normAutofit fontScale="90000"/>
          </a:bodyPr>
          <a:lstStyle/>
          <a:p>
            <a:r>
              <a:rPr lang="en-US" b="1" dirty="0">
                <a:solidFill>
                  <a:schemeClr val="accent1">
                    <a:lumMod val="75000"/>
                  </a:schemeClr>
                </a:solidFill>
              </a:rPr>
              <a:t>Feedback</a:t>
            </a:r>
          </a:p>
        </p:txBody>
      </p:sp>
      <p:sp>
        <p:nvSpPr>
          <p:cNvPr id="3" name="Content Placeholder 2"/>
          <p:cNvSpPr>
            <a:spLocks noGrp="1"/>
          </p:cNvSpPr>
          <p:nvPr>
            <p:ph idx="1"/>
          </p:nvPr>
        </p:nvSpPr>
        <p:spPr>
          <a:xfrm>
            <a:off x="397565" y="1121133"/>
            <a:ext cx="8515847" cy="4664103"/>
          </a:xfrm>
        </p:spPr>
        <p:txBody>
          <a:bodyPr>
            <a:normAutofit fontScale="85000" lnSpcReduction="20000"/>
          </a:bodyPr>
          <a:lstStyle/>
          <a:p>
            <a:pPr>
              <a:buFont typeface="Arial" charset="0"/>
              <a:buChar char="•"/>
            </a:pPr>
            <a:r>
              <a:rPr lang="en-US" dirty="0">
                <a:cs typeface="Arial"/>
              </a:rPr>
              <a:t>Does anything in the updated CB 21 rubric constitute a 'deal breaker’ that would prevent your support of it?</a:t>
            </a:r>
          </a:p>
          <a:p>
            <a:pPr>
              <a:buFont typeface="Arial" charset="0"/>
              <a:buChar char="•"/>
            </a:pPr>
            <a:endParaRPr lang="en-US" dirty="0">
              <a:cs typeface="Arial"/>
            </a:endParaRPr>
          </a:p>
          <a:p>
            <a:pPr>
              <a:buFont typeface="Arial" charset="0"/>
              <a:buChar char="•"/>
            </a:pPr>
            <a:r>
              <a:rPr lang="en-US" dirty="0">
                <a:cs typeface="Arial"/>
              </a:rPr>
              <a:t>Does the progression of skills across the levels and within the three modalities seem reasonable to you?</a:t>
            </a:r>
          </a:p>
          <a:p>
            <a:pPr>
              <a:buFont typeface="Arial" charset="0"/>
              <a:buChar char="•"/>
            </a:pPr>
            <a:endParaRPr lang="en-US" dirty="0">
              <a:cs typeface="Arial"/>
            </a:endParaRPr>
          </a:p>
          <a:p>
            <a:pPr>
              <a:buFont typeface="Arial" charset="0"/>
              <a:buChar char="•"/>
            </a:pPr>
            <a:r>
              <a:rPr lang="en-US" dirty="0">
                <a:cs typeface="Arial"/>
              </a:rPr>
              <a:t>Can you envision effectively recoding your ESL courses using the updated rubric?</a:t>
            </a:r>
          </a:p>
          <a:p>
            <a:pPr>
              <a:buFont typeface="Arial" charset="0"/>
              <a:buChar char="•"/>
            </a:pPr>
            <a:endParaRPr lang="en-US" dirty="0">
              <a:cs typeface="Arial"/>
            </a:endParaRPr>
          </a:p>
          <a:p>
            <a:r>
              <a:rPr lang="en-US" dirty="0"/>
              <a:t>ESL CB21 Draft Rubrics</a:t>
            </a:r>
          </a:p>
          <a:p>
            <a:pPr lvl="1"/>
            <a:r>
              <a:rPr lang="en-US" sz="2400" dirty="0">
                <a:hlinkClick r:id="rId2" invalidUrl="https://asccc.org/sites/default/files/ESL_CB21 Competencies Crosswalked to Educational Functioning Levels.asd__0.pdf"/>
              </a:rPr>
              <a:t>https://asccc.org/sites/default/files/ESL_CB21%20Competencies%20Crosswalked%20to%20Educational%20Functioning%20Levels.asd__</a:t>
            </a:r>
            <a:r>
              <a:rPr lang="en-US" sz="2400" dirty="0">
                <a:hlinkClick r:id="rId2" invalidUrl="https://asccc.org/sites/default/files/ESL_CB21 Competencies Crosswalked to Educational Functioning Levels.asd__0.pdf"/>
              </a:rPr>
              <a:t>0.pdf</a:t>
            </a:r>
            <a:endParaRPr lang="en-US" sz="2400" dirty="0"/>
          </a:p>
          <a:p>
            <a:endParaRPr lang="en-US" dirty="0"/>
          </a:p>
          <a:p>
            <a:r>
              <a:rPr lang="en-US" dirty="0"/>
              <a:t>ESL CB21 Rubric Feedback Survey</a:t>
            </a:r>
          </a:p>
          <a:p>
            <a:pPr lvl="1"/>
            <a:r>
              <a:rPr lang="en-US" sz="2400" dirty="0">
                <a:hlinkClick r:id="rId3"/>
              </a:rPr>
              <a:t>https://www.surveymonkey.com/r/2Y53BDQ</a:t>
            </a:r>
            <a:r>
              <a:rPr lang="en-US" sz="2400" dirty="0"/>
              <a:t> </a:t>
            </a:r>
          </a:p>
        </p:txBody>
      </p:sp>
      <p:pic>
        <p:nvPicPr>
          <p:cNvPr id="5" name="Picture 4">
            <a:extLst>
              <a:ext uri="{FF2B5EF4-FFF2-40B4-BE49-F238E27FC236}">
                <a16:creationId xmlns:a16="http://schemas.microsoft.com/office/drawing/2014/main" id="{1AFAE08C-84FE-4973-91D6-8FD713943623}"/>
              </a:ext>
            </a:extLst>
          </p:cNvPr>
          <p:cNvPicPr>
            <a:picLocks noChangeAspect="1"/>
          </p:cNvPicPr>
          <p:nvPr/>
        </p:nvPicPr>
        <p:blipFill>
          <a:blip r:embed="rId4"/>
          <a:stretch>
            <a:fillRect/>
          </a:stretch>
        </p:blipFill>
        <p:spPr>
          <a:xfrm>
            <a:off x="4934941" y="5785236"/>
            <a:ext cx="3901778" cy="670618"/>
          </a:xfrm>
          <a:prstGeom prst="rect">
            <a:avLst/>
          </a:prstGeom>
        </p:spPr>
      </p:pic>
    </p:spTree>
    <p:extLst>
      <p:ext uri="{BB962C8B-B14F-4D97-AF65-F5344CB8AC3E}">
        <p14:creationId xmlns:p14="http://schemas.microsoft.com/office/powerpoint/2010/main" val="533646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417" y="453887"/>
            <a:ext cx="8229600" cy="635442"/>
          </a:xfrm>
        </p:spPr>
        <p:txBody>
          <a:bodyPr>
            <a:normAutofit fontScale="90000"/>
          </a:bodyPr>
          <a:lstStyle/>
          <a:p>
            <a:r>
              <a:rPr lang="en-US" b="1" dirty="0">
                <a:solidFill>
                  <a:schemeClr val="accent1">
                    <a:lumMod val="75000"/>
                  </a:schemeClr>
                </a:solidFill>
              </a:rPr>
              <a:t>Next Steps</a:t>
            </a:r>
          </a:p>
        </p:txBody>
      </p:sp>
      <p:sp>
        <p:nvSpPr>
          <p:cNvPr id="3" name="Content Placeholder 2"/>
          <p:cNvSpPr>
            <a:spLocks noGrp="1"/>
          </p:cNvSpPr>
          <p:nvPr>
            <p:ph idx="1"/>
          </p:nvPr>
        </p:nvSpPr>
        <p:spPr>
          <a:xfrm>
            <a:off x="353832" y="1099268"/>
            <a:ext cx="8519823" cy="4876800"/>
          </a:xfrm>
        </p:spPr>
        <p:txBody>
          <a:bodyPr>
            <a:normAutofit/>
          </a:bodyPr>
          <a:lstStyle/>
          <a:p>
            <a:pPr marL="0" indent="0">
              <a:buNone/>
            </a:pPr>
            <a:r>
              <a:rPr lang="en-US" dirty="0"/>
              <a:t>Faculty and Institutional Researcher Collaboration </a:t>
            </a:r>
          </a:p>
          <a:p>
            <a:pPr marL="457200" lvl="0" indent="-355600">
              <a:spcBef>
                <a:spcPts val="0"/>
              </a:spcBef>
              <a:buSzPts val="2000"/>
            </a:pPr>
            <a:r>
              <a:rPr lang="en-US" dirty="0"/>
              <a:t>Include faculty and IRPE staff in departmental and college-wide AB 705 implementation and evaluation structures</a:t>
            </a:r>
          </a:p>
          <a:p>
            <a:pPr marL="457200" lvl="0" indent="-355600">
              <a:spcBef>
                <a:spcPts val="0"/>
              </a:spcBef>
              <a:buSzPts val="2000"/>
            </a:pPr>
            <a:r>
              <a:rPr lang="en-US" dirty="0"/>
              <a:t>Review the role of</a:t>
            </a:r>
            <a:r>
              <a:rPr lang="en-US" dirty="0">
                <a:uFill>
                  <a:noFill/>
                </a:uFill>
                <a:hlinkClick r:id="rId2"/>
              </a:rPr>
              <a:t> MIS codes</a:t>
            </a:r>
            <a:r>
              <a:rPr lang="en-US" dirty="0"/>
              <a:t> in collecting data </a:t>
            </a:r>
          </a:p>
          <a:p>
            <a:pPr marL="457200" lvl="0" indent="-355600">
              <a:spcBef>
                <a:spcPts val="0"/>
              </a:spcBef>
              <a:buSzPts val="2000"/>
            </a:pPr>
            <a:r>
              <a:rPr lang="en-US" dirty="0"/>
              <a:t>Review the re-coding developed to track AB 705 changes with faculty identifying the courses and IRPE, classified professionals working to code them appropriately</a:t>
            </a:r>
          </a:p>
          <a:p>
            <a:pPr marL="457200" lvl="0" indent="-355600">
              <a:spcBef>
                <a:spcPts val="0"/>
              </a:spcBef>
              <a:buSzPts val="2000"/>
            </a:pPr>
            <a:r>
              <a:rPr lang="en-US" dirty="0"/>
              <a:t>Faculty invite IRPE colleagues to attend department/division/discipline meetings so they can better understand curricular changes and help to fully evaluate outcomes and comparison coursework</a:t>
            </a:r>
          </a:p>
          <a:p>
            <a:endParaRPr lang="en-US" dirty="0"/>
          </a:p>
          <a:p>
            <a:endParaRPr lang="en-US" dirty="0"/>
          </a:p>
        </p:txBody>
      </p:sp>
      <p:pic>
        <p:nvPicPr>
          <p:cNvPr id="4" name="Picture 3">
            <a:extLst>
              <a:ext uri="{FF2B5EF4-FFF2-40B4-BE49-F238E27FC236}">
                <a16:creationId xmlns:a16="http://schemas.microsoft.com/office/drawing/2014/main" id="{D0791A8B-6680-4F7B-9226-999946756BFA}"/>
              </a:ext>
            </a:extLst>
          </p:cNvPr>
          <p:cNvPicPr>
            <a:picLocks noChangeAspect="1"/>
          </p:cNvPicPr>
          <p:nvPr/>
        </p:nvPicPr>
        <p:blipFill>
          <a:blip r:embed="rId3"/>
          <a:stretch>
            <a:fillRect/>
          </a:stretch>
        </p:blipFill>
        <p:spPr>
          <a:xfrm>
            <a:off x="4720256" y="5836891"/>
            <a:ext cx="3901778" cy="670618"/>
          </a:xfrm>
          <a:prstGeom prst="rect">
            <a:avLst/>
          </a:prstGeom>
        </p:spPr>
      </p:pic>
    </p:spTree>
    <p:extLst>
      <p:ext uri="{BB962C8B-B14F-4D97-AF65-F5344CB8AC3E}">
        <p14:creationId xmlns:p14="http://schemas.microsoft.com/office/powerpoint/2010/main" val="806932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4800"/>
              <a:buFont typeface="Times New Roman"/>
              <a:buNone/>
            </a:pPr>
            <a:r>
              <a:rPr lang="en-US" sz="4800" b="1" i="0" u="none" strike="noStrike" cap="none" dirty="0">
                <a:solidFill>
                  <a:schemeClr val="accent1">
                    <a:lumMod val="75000"/>
                  </a:schemeClr>
                </a:solidFill>
              </a:rPr>
              <a:t>Questions and Comments</a:t>
            </a:r>
            <a:endParaRPr dirty="0">
              <a:solidFill>
                <a:schemeClr val="accent1">
                  <a:lumMod val="75000"/>
                </a:schemeClr>
              </a:solidFill>
            </a:endParaRPr>
          </a:p>
        </p:txBody>
      </p:sp>
      <p:sp>
        <p:nvSpPr>
          <p:cNvPr id="221" name="Google Shape;221;p3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00000000-1234-1234-1234-123412341234}" type="slidenum">
              <a:rPr lang="en-US"/>
              <a:t>34</a:t>
            </a:fld>
            <a:endParaRPr dirty="0"/>
          </a:p>
        </p:txBody>
      </p:sp>
      <p:pic>
        <p:nvPicPr>
          <p:cNvPr id="220" name="Google Shape;220;p30" descr="C:\Users\Janet\AppData\Local\Microsoft\Windows\INetCache\IE\J38KXPRD\Man-With-Question-04[1].png"/>
          <p:cNvPicPr preferRelativeResize="0"/>
          <p:nvPr/>
        </p:nvPicPr>
        <p:blipFill rotWithShape="1">
          <a:blip r:embed="rId3">
            <a:alphaModFix/>
          </a:blip>
          <a:srcRect/>
          <a:stretch/>
        </p:blipFill>
        <p:spPr>
          <a:xfrm>
            <a:off x="1013516" y="1524000"/>
            <a:ext cx="5140794" cy="4075793"/>
          </a:xfrm>
          <a:prstGeom prst="rect">
            <a:avLst/>
          </a:prstGeom>
          <a:noFill/>
          <a:ln>
            <a:noFill/>
          </a:ln>
        </p:spPr>
      </p:pic>
      <p:pic>
        <p:nvPicPr>
          <p:cNvPr id="1843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92201" y="5878157"/>
            <a:ext cx="4181475"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a:spLocks noGrp="1"/>
          </p:cNvSpPr>
          <p:nvPr>
            <p:ph type="title"/>
          </p:nvPr>
        </p:nvSpPr>
        <p:spPr>
          <a:xfrm>
            <a:off x="1694737" y="585325"/>
            <a:ext cx="7141913" cy="949277"/>
          </a:xfrm>
          <a:prstGeom prst="rect">
            <a:avLst/>
          </a:prstGeom>
          <a:noFill/>
          <a:ln>
            <a:noFill/>
          </a:ln>
        </p:spPr>
        <p:txBody>
          <a:bodyPr spcFirstLastPara="1" wrap="square" lIns="91425" tIns="45700" rIns="91425" bIns="45700" anchor="ctr" anchorCtr="0">
            <a:noAutofit/>
          </a:bodyPr>
          <a:lstStyle/>
          <a:p>
            <a:r>
              <a:rPr lang="en-US" sz="3200" b="1" dirty="0">
                <a:solidFill>
                  <a:schemeClr val="accent1">
                    <a:lumMod val="75000"/>
                  </a:schemeClr>
                </a:solidFill>
              </a:rPr>
              <a:t>Sustaining Guided Pathways through Governance Processes that Work</a:t>
            </a:r>
            <a:endParaRPr lang="en-US" sz="3200" dirty="0">
              <a:solidFill>
                <a:schemeClr val="accent1">
                  <a:lumMod val="75000"/>
                </a:schemeClr>
              </a:solidFill>
            </a:endParaRPr>
          </a:p>
        </p:txBody>
      </p:sp>
      <p:sp>
        <p:nvSpPr>
          <p:cNvPr id="195" name="Google Shape;195;p27"/>
          <p:cNvSpPr txBox="1">
            <a:spLocks noGrp="1"/>
          </p:cNvSpPr>
          <p:nvPr>
            <p:ph type="body" idx="1"/>
          </p:nvPr>
        </p:nvSpPr>
        <p:spPr>
          <a:xfrm>
            <a:off x="457200" y="1772456"/>
            <a:ext cx="8229600" cy="4704686"/>
          </a:xfrm>
          <a:prstGeom prst="rect">
            <a:avLst/>
          </a:prstGeom>
          <a:noFill/>
          <a:ln>
            <a:noFill/>
          </a:ln>
        </p:spPr>
        <p:txBody>
          <a:bodyPr spcFirstLastPara="1" wrap="square" lIns="91425" tIns="45700" rIns="91425" bIns="45700" anchor="t" anchorCtr="0">
            <a:noAutofit/>
          </a:bodyPr>
          <a:lstStyle/>
          <a:p>
            <a:pPr marL="0" indent="0">
              <a:buNone/>
            </a:pPr>
            <a:r>
              <a:rPr lang="en-US" sz="2000" b="1" dirty="0"/>
              <a:t>10/9/2019 | 12 Noon – 1:00 PM</a:t>
            </a:r>
            <a:endParaRPr lang="en-US" sz="2000" dirty="0"/>
          </a:p>
          <a:p>
            <a:r>
              <a:rPr lang="en-US" sz="2000" dirty="0"/>
              <a:t>Guided Pathways plans need to be implemented through a governance structure that works and creates sustainable change across the institution.  Some colleges have struggled with implementation into the governance structure, communication, resource accountability, and engagement of key transformative committees. At the core is the central role of your local academic senate committees that can spur the development of innovative programs, create legible maps that connect areas of interest, degrees, and certificates, refine a program review to address pathway needs, and evaluate the results of your redesign in order to make sure students are finding equitable pathways to success. Join this webinar to make sure the work that is being done is sustainable and long-lasting.</a:t>
            </a:r>
          </a:p>
        </p:txBody>
      </p:sp>
      <p:sp>
        <p:nvSpPr>
          <p:cNvPr id="196" name="Google Shape;196;p2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00000000-1234-1234-1234-123412341234}" type="slidenum">
              <a:rPr lang="en-US"/>
              <a:t>35</a:t>
            </a:fld>
            <a:endParaRPr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19996868">
            <a:off x="327531" y="448407"/>
            <a:ext cx="1167137" cy="116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30805" y="5622285"/>
            <a:ext cx="4671539" cy="800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67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000"/>
              <a:buFont typeface="Arial"/>
              <a:buNone/>
            </a:pPr>
            <a:r>
              <a:rPr lang="en-US" b="1" dirty="0">
                <a:solidFill>
                  <a:schemeClr val="accent1">
                    <a:lumMod val="75000"/>
                  </a:schemeClr>
                </a:solidFill>
                <a:latin typeface="Arial"/>
                <a:ea typeface="Arial"/>
                <a:cs typeface="Arial"/>
                <a:sym typeface="Arial"/>
              </a:rPr>
              <a:t>Additional Resources</a:t>
            </a:r>
            <a:endParaRPr dirty="0">
              <a:solidFill>
                <a:schemeClr val="accent1">
                  <a:lumMod val="75000"/>
                </a:schemeClr>
              </a:solidFill>
            </a:endParaRPr>
          </a:p>
        </p:txBody>
      </p:sp>
      <p:sp>
        <p:nvSpPr>
          <p:cNvPr id="235" name="Google Shape;235;p3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360"/>
              <a:buNone/>
            </a:pPr>
            <a:endParaRPr sz="1600" dirty="0">
              <a:latin typeface="Times New Roman"/>
              <a:ea typeface="Times New Roman"/>
              <a:cs typeface="Times New Roman"/>
              <a:sym typeface="Times New Roman"/>
            </a:endParaRPr>
          </a:p>
          <a:p>
            <a:pPr marL="0" lvl="0" indent="0" algn="l" rtl="0">
              <a:lnSpc>
                <a:spcPct val="100000"/>
              </a:lnSpc>
              <a:spcBef>
                <a:spcPts val="320"/>
              </a:spcBef>
              <a:spcAft>
                <a:spcPts val="0"/>
              </a:spcAft>
              <a:buSzPts val="1360"/>
              <a:buNone/>
            </a:pPr>
            <a:endParaRPr sz="1600" dirty="0">
              <a:latin typeface="Times New Roman"/>
              <a:ea typeface="Times New Roman"/>
              <a:cs typeface="Times New Roman"/>
              <a:sym typeface="Times New Roman"/>
            </a:endParaRPr>
          </a:p>
        </p:txBody>
      </p:sp>
      <p:sp>
        <p:nvSpPr>
          <p:cNvPr id="238" name="Google Shape;238;p3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00000000-1234-1234-1234-123412341234}" type="slidenum">
              <a:rPr lang="en-US"/>
              <a:t>36</a:t>
            </a:fld>
            <a:endParaRPr dirty="0"/>
          </a:p>
        </p:txBody>
      </p:sp>
      <p:sp>
        <p:nvSpPr>
          <p:cNvPr id="237" name="Google Shape;237;p32"/>
          <p:cNvSpPr txBox="1"/>
          <p:nvPr/>
        </p:nvSpPr>
        <p:spPr>
          <a:xfrm>
            <a:off x="481012" y="1524000"/>
            <a:ext cx="8473087" cy="4483800"/>
          </a:xfrm>
          <a:prstGeom prst="rect">
            <a:avLst/>
          </a:prstGeom>
          <a:noFill/>
          <a:ln>
            <a:noFill/>
          </a:ln>
        </p:spPr>
        <p:txBody>
          <a:bodyPr spcFirstLastPara="1" wrap="square" lIns="91425" tIns="45700" rIns="91425" bIns="45700" anchor="t" anchorCtr="0">
            <a:noAutofit/>
          </a:bodyPr>
          <a:lstStyle/>
          <a:p>
            <a:pPr marL="400050" marR="0" lvl="0" indent="-285750" rtl="0">
              <a:lnSpc>
                <a:spcPct val="150000"/>
              </a:lnSpc>
              <a:spcBef>
                <a:spcPts val="0"/>
              </a:spcBef>
              <a:spcAft>
                <a:spcPts val="0"/>
              </a:spcAft>
              <a:buSzPts val="1800"/>
              <a:buFont typeface="Wingdings" panose="05000000000000000000" pitchFamily="2" charset="2"/>
              <a:buChar char="§"/>
            </a:pPr>
            <a:r>
              <a:rPr lang="en-US" sz="1800" b="1" i="0" u="none" strike="noStrike" cap="none" dirty="0">
                <a:solidFill>
                  <a:srgbClr val="000000"/>
                </a:solidFill>
                <a:latin typeface="Arial"/>
                <a:ea typeface="Arial"/>
                <a:cs typeface="Arial"/>
                <a:sym typeface="Arial"/>
              </a:rPr>
              <a:t>ASCCC Guided Pathways RESOURCES: </a:t>
            </a:r>
            <a:r>
              <a:rPr lang="en-US" sz="1800" b="0" i="0" u="sng" strike="noStrike" cap="none" dirty="0">
                <a:solidFill>
                  <a:schemeClr val="hlink"/>
                </a:solidFill>
                <a:latin typeface="Arial"/>
                <a:ea typeface="Arial"/>
                <a:cs typeface="Arial"/>
                <a:sym typeface="Arial"/>
                <a:hlinkClick r:id="rId3"/>
              </a:rPr>
              <a:t>https://www.asccc.org/guided-pathways</a:t>
            </a:r>
            <a:endParaRPr lang="en-US" sz="1800" b="0" i="0" u="sng" strike="noStrike" cap="none" dirty="0">
              <a:solidFill>
                <a:schemeClr val="hlink"/>
              </a:solidFill>
              <a:latin typeface="Arial"/>
              <a:ea typeface="Arial"/>
              <a:cs typeface="Arial"/>
              <a:sym typeface="Arial"/>
            </a:endParaRPr>
          </a:p>
          <a:p>
            <a:pPr marL="400050" indent="-285750">
              <a:lnSpc>
                <a:spcPct val="150000"/>
              </a:lnSpc>
              <a:buSzPts val="1800"/>
              <a:buFont typeface="Wingdings" panose="05000000000000000000" pitchFamily="2" charset="2"/>
              <a:buChar char="§"/>
            </a:pPr>
            <a:r>
              <a:rPr lang="en-US" b="1" dirty="0">
                <a:solidFill>
                  <a:srgbClr val="000000"/>
                </a:solidFill>
                <a:ea typeface="Arial"/>
                <a:cs typeface="Arial"/>
                <a:sym typeface="Arial"/>
              </a:rPr>
              <a:t>SCCC GP Canvas:</a:t>
            </a:r>
            <a:r>
              <a:rPr lang="en-US" dirty="0">
                <a:solidFill>
                  <a:srgbClr val="000000"/>
                </a:solidFill>
                <a:ea typeface="Arial"/>
                <a:cs typeface="Arial"/>
                <a:sym typeface="Arial"/>
              </a:rPr>
              <a:t> </a:t>
            </a:r>
            <a:r>
              <a:rPr lang="en-US" u="sng" dirty="0">
                <a:solidFill>
                  <a:schemeClr val="hlink"/>
                </a:solidFill>
                <a:ea typeface="Arial"/>
                <a:cs typeface="Arial"/>
                <a:sym typeface="Arial"/>
                <a:hlinkClick r:id="rId4"/>
              </a:rPr>
              <a:t>https://tinyurl.com/CCC-GP2018</a:t>
            </a:r>
            <a:endParaRPr lang="en-US" dirty="0">
              <a:solidFill>
                <a:srgbClr val="000000"/>
              </a:solidFill>
              <a:ea typeface="Arial"/>
              <a:cs typeface="Arial"/>
              <a:sym typeface="Arial"/>
            </a:endParaRPr>
          </a:p>
          <a:p>
            <a:pPr marL="400050" marR="0" lvl="0" indent="-285750" rtl="0">
              <a:lnSpc>
                <a:spcPct val="150000"/>
              </a:lnSpc>
              <a:spcBef>
                <a:spcPts val="0"/>
              </a:spcBef>
              <a:spcAft>
                <a:spcPts val="0"/>
              </a:spcAft>
              <a:buSzPts val="1800"/>
              <a:buFont typeface="Wingdings" panose="05000000000000000000" pitchFamily="2" charset="2"/>
              <a:buChar char="§"/>
            </a:pPr>
            <a:r>
              <a:rPr lang="en-US" sz="1800" b="1" dirty="0"/>
              <a:t>Searchable Calendar of Events: </a:t>
            </a:r>
            <a:r>
              <a:rPr lang="en-US" sz="1800" dirty="0">
                <a:hlinkClick r:id="rId5"/>
              </a:rPr>
              <a:t>https://asccc.org/calendar/list/events</a:t>
            </a:r>
            <a:endParaRPr lang="en-US" dirty="0"/>
          </a:p>
          <a:p>
            <a:pPr marL="400050" marR="0" lvl="0" indent="-285750" rtl="0">
              <a:lnSpc>
                <a:spcPct val="150000"/>
              </a:lnSpc>
              <a:spcBef>
                <a:spcPts val="0"/>
              </a:spcBef>
              <a:spcAft>
                <a:spcPts val="0"/>
              </a:spcAft>
              <a:buSzPts val="1800"/>
              <a:buFont typeface="Wingdings" panose="05000000000000000000" pitchFamily="2" charset="2"/>
              <a:buChar char="§"/>
            </a:pPr>
            <a:r>
              <a:rPr lang="en-US" sz="1800" b="1" dirty="0"/>
              <a:t>GP Newsletter: </a:t>
            </a:r>
            <a:r>
              <a:rPr lang="en-US" sz="1800" dirty="0">
                <a:hlinkClick r:id="rId6"/>
              </a:rPr>
              <a:t>https://asccc.org/signup-newsletters</a:t>
            </a:r>
            <a:endParaRPr lang="en-US" dirty="0"/>
          </a:p>
          <a:p>
            <a:pPr marL="400050" marR="0" lvl="0" indent="-285750" rtl="0">
              <a:lnSpc>
                <a:spcPct val="150000"/>
              </a:lnSpc>
              <a:spcBef>
                <a:spcPts val="0"/>
              </a:spcBef>
              <a:spcAft>
                <a:spcPts val="0"/>
              </a:spcAft>
              <a:buSzPts val="1800"/>
              <a:buFont typeface="Wingdings" panose="05000000000000000000" pitchFamily="2" charset="2"/>
              <a:buChar char="§"/>
            </a:pPr>
            <a:r>
              <a:rPr lang="en-US" sz="1800" b="1" dirty="0"/>
              <a:t>Quick Access link</a:t>
            </a:r>
            <a:r>
              <a:rPr lang="en-US" sz="1800" dirty="0"/>
              <a:t>: </a:t>
            </a:r>
            <a:r>
              <a:rPr lang="en-US" sz="1800" u="sng" dirty="0">
                <a:hlinkClick r:id="rId4"/>
              </a:rPr>
              <a:t>https://tinyurl.com/CCC-GP2018</a:t>
            </a:r>
            <a:endParaRPr lang="en-US" u="sng" dirty="0"/>
          </a:p>
          <a:p>
            <a:pPr marL="400050" marR="0" lvl="0" indent="-285750" rtl="0">
              <a:lnSpc>
                <a:spcPct val="150000"/>
              </a:lnSpc>
              <a:spcBef>
                <a:spcPts val="0"/>
              </a:spcBef>
              <a:spcAft>
                <a:spcPts val="0"/>
              </a:spcAft>
              <a:buSzPts val="1800"/>
              <a:buFont typeface="Wingdings" panose="05000000000000000000" pitchFamily="2" charset="2"/>
              <a:buChar char="§"/>
            </a:pPr>
            <a:r>
              <a:rPr lang="en-US" sz="1800" b="1" dirty="0"/>
              <a:t>For Technical Visit email</a:t>
            </a:r>
            <a:r>
              <a:rPr lang="en-US" sz="1800" dirty="0"/>
              <a:t>: </a:t>
            </a:r>
            <a:r>
              <a:rPr lang="en-US" sz="1800" dirty="0">
                <a:hlinkClick r:id="rId7"/>
              </a:rPr>
              <a:t>info@asccc.org</a:t>
            </a:r>
            <a:endParaRPr lang="en-US" sz="1800" dirty="0"/>
          </a:p>
          <a:p>
            <a:pPr marL="63500" indent="-63500">
              <a:buSzPts val="1800"/>
              <a:buFont typeface="Arial"/>
              <a:buChar char="•"/>
            </a:pPr>
            <a:endParaRPr lang="en-US" sz="1800" dirty="0"/>
          </a:p>
          <a:p>
            <a:pPr marL="63500" lvl="0" indent="-63500">
              <a:buSzPts val="1800"/>
              <a:buFont typeface="Arial"/>
              <a:buChar char="•"/>
            </a:pPr>
            <a:endParaRPr sz="1800" b="0" i="0" u="none" strike="noStrike" cap="none" dirty="0">
              <a:solidFill>
                <a:srgbClr val="000000"/>
              </a:solidFill>
              <a:latin typeface="Arial"/>
              <a:ea typeface="Arial"/>
              <a:cs typeface="Arial"/>
              <a:sym typeface="Arial"/>
            </a:endParaRPr>
          </a:p>
        </p:txBody>
      </p:sp>
      <p:pic>
        <p:nvPicPr>
          <p:cNvPr id="17410"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57200" y="4659464"/>
            <a:ext cx="8205787" cy="206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a:spLocks noGrp="1"/>
          </p:cNvSpPr>
          <p:nvPr>
            <p:ph type="title"/>
          </p:nvPr>
        </p:nvSpPr>
        <p:spPr>
          <a:xfrm>
            <a:off x="607050" y="585325"/>
            <a:ext cx="8229600" cy="1132157"/>
          </a:xfrm>
          <a:prstGeom prst="rect">
            <a:avLst/>
          </a:prstGeom>
          <a:noFill/>
          <a:ln>
            <a:noFill/>
          </a:ln>
        </p:spPr>
        <p:txBody>
          <a:bodyPr spcFirstLastPara="1" wrap="square" lIns="91425" tIns="45700" rIns="91425" bIns="45700" anchor="ctr" anchorCtr="0">
            <a:noAutofit/>
          </a:bodyPr>
          <a:lstStyle/>
          <a:p>
            <a:pPr algn="ctr"/>
            <a:r>
              <a:rPr lang="en-US" sz="3200" b="1" dirty="0"/>
              <a:t>ESL Recoding, New SCFF, and Guided Pathways</a:t>
            </a:r>
            <a:endParaRPr lang="en-US" sz="3200" dirty="0"/>
          </a:p>
        </p:txBody>
      </p:sp>
      <p:sp>
        <p:nvSpPr>
          <p:cNvPr id="195" name="Google Shape;195;p27"/>
          <p:cNvSpPr txBox="1">
            <a:spLocks noGrp="1"/>
          </p:cNvSpPr>
          <p:nvPr>
            <p:ph type="body" idx="1"/>
          </p:nvPr>
        </p:nvSpPr>
        <p:spPr>
          <a:xfrm>
            <a:off x="457200" y="1717482"/>
            <a:ext cx="8229600" cy="4759659"/>
          </a:xfrm>
          <a:prstGeom prst="rect">
            <a:avLst/>
          </a:prstGeom>
          <a:noFill/>
          <a:ln>
            <a:noFill/>
          </a:ln>
        </p:spPr>
        <p:txBody>
          <a:bodyPr spcFirstLastPara="1" wrap="square" lIns="91425" tIns="45700" rIns="91425" bIns="45700" anchor="t" anchorCtr="0">
            <a:noAutofit/>
          </a:bodyPr>
          <a:lstStyle/>
          <a:p>
            <a:pPr marL="131445" indent="0">
              <a:buNone/>
            </a:pPr>
            <a:r>
              <a:rPr lang="en-US" b="1" dirty="0"/>
              <a:t>9/25/2019 | 12 Noon – 1:00 PM </a:t>
            </a:r>
          </a:p>
          <a:p>
            <a:pPr marL="131445" indent="0">
              <a:buNone/>
            </a:pPr>
            <a:r>
              <a:rPr lang="en-US" dirty="0"/>
              <a:t>Is your college being funded correctly? Accountability reporting for many recent system changes including AB 705, the Student Centered Funding formula, and Adult Education Programs are based upon using outdated codes. If these codes are not updated at your colleges, funding and success measures will be affected. Join this webinar to find out about the pending code changes, and upcoming statewide plans to implement the codes changes. This too is part of every college’s Guided Pathways work!</a:t>
            </a:r>
          </a:p>
        </p:txBody>
      </p:sp>
      <p:sp>
        <p:nvSpPr>
          <p:cNvPr id="196" name="Google Shape;196;p2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00000000-1234-1234-1234-123412341234}" type="slidenum">
              <a:rPr lang="en-US"/>
              <a:t>4</a:t>
            </a:fld>
            <a:endParaRPr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30805" y="5622285"/>
            <a:ext cx="4671539" cy="800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3627-0277-8D4C-B5D5-36D98E3049F4}"/>
              </a:ext>
            </a:extLst>
          </p:cNvPr>
          <p:cNvSpPr>
            <a:spLocks noGrp="1"/>
          </p:cNvSpPr>
          <p:nvPr>
            <p:ph type="title"/>
          </p:nvPr>
        </p:nvSpPr>
        <p:spPr/>
        <p:txBody>
          <a:bodyPr>
            <a:normAutofit/>
          </a:bodyPr>
          <a:lstStyle/>
          <a:p>
            <a:r>
              <a:rPr lang="en-US" sz="4050" b="1" dirty="0">
                <a:solidFill>
                  <a:schemeClr val="accent1">
                    <a:lumMod val="75000"/>
                  </a:schemeClr>
                </a:solidFill>
                <a:cs typeface="Times New Roman" panose="02020603050405020304" pitchFamily="18" charset="0"/>
              </a:rPr>
              <a:t>Overview</a:t>
            </a:r>
          </a:p>
        </p:txBody>
      </p:sp>
      <p:sp>
        <p:nvSpPr>
          <p:cNvPr id="3" name="Content Placeholder 2">
            <a:extLst>
              <a:ext uri="{FF2B5EF4-FFF2-40B4-BE49-F238E27FC236}">
                <a16:creationId xmlns:a16="http://schemas.microsoft.com/office/drawing/2014/main" id="{C5347962-285D-FB48-9CB7-B1D3AE70BE50}"/>
              </a:ext>
            </a:extLst>
          </p:cNvPr>
          <p:cNvSpPr>
            <a:spLocks noGrp="1"/>
          </p:cNvSpPr>
          <p:nvPr>
            <p:ph idx="1"/>
          </p:nvPr>
        </p:nvSpPr>
        <p:spPr>
          <a:xfrm>
            <a:off x="575733" y="1524001"/>
            <a:ext cx="4344883" cy="4859866"/>
          </a:xfrm>
        </p:spPr>
        <p:txBody>
          <a:bodyPr>
            <a:normAutofit/>
          </a:bodyPr>
          <a:lstStyle/>
          <a:p>
            <a:r>
              <a:rPr lang="en-US" sz="2800" dirty="0">
                <a:cs typeface="Times New Roman" panose="02020603050405020304" pitchFamily="18" charset="0"/>
              </a:rPr>
              <a:t>AB 705</a:t>
            </a:r>
          </a:p>
          <a:p>
            <a:endParaRPr lang="en-US" sz="2800" dirty="0">
              <a:cs typeface="Times New Roman" panose="02020603050405020304" pitchFamily="18" charset="0"/>
            </a:endParaRPr>
          </a:p>
          <a:p>
            <a:r>
              <a:rPr lang="en-US" sz="2800" dirty="0">
                <a:cs typeface="Times New Roman" panose="02020603050405020304" pitchFamily="18" charset="0"/>
              </a:rPr>
              <a:t>AB 705 Data Revision Project</a:t>
            </a:r>
          </a:p>
          <a:p>
            <a:endParaRPr lang="en-US" sz="2800" dirty="0">
              <a:cs typeface="Times New Roman" panose="02020603050405020304" pitchFamily="18" charset="0"/>
            </a:endParaRPr>
          </a:p>
          <a:p>
            <a:r>
              <a:rPr lang="en-US" sz="2800" dirty="0">
                <a:cs typeface="Times New Roman" panose="02020603050405020304" pitchFamily="18" charset="0"/>
              </a:rPr>
              <a:t>CB25 &amp; CB26</a:t>
            </a:r>
          </a:p>
          <a:p>
            <a:endParaRPr lang="en-US" sz="2800" dirty="0">
              <a:cs typeface="Times New Roman" panose="02020603050405020304" pitchFamily="18" charset="0"/>
            </a:endParaRPr>
          </a:p>
          <a:p>
            <a:r>
              <a:rPr lang="en-US" sz="2800" dirty="0">
                <a:cs typeface="Times New Roman" panose="02020603050405020304" pitchFamily="18" charset="0"/>
              </a:rPr>
              <a:t>The Updated ESL CB21 Rubrics</a:t>
            </a:r>
          </a:p>
          <a:p>
            <a:pPr marL="0" indent="0">
              <a:buNone/>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4B6A841-6AE7-0543-B703-B8B570616756}"/>
              </a:ext>
            </a:extLst>
          </p:cNvPr>
          <p:cNvPicPr>
            <a:picLocks noChangeAspect="1"/>
          </p:cNvPicPr>
          <p:nvPr/>
        </p:nvPicPr>
        <p:blipFill>
          <a:blip r:embed="rId2"/>
          <a:stretch>
            <a:fillRect/>
          </a:stretch>
        </p:blipFill>
        <p:spPr>
          <a:xfrm>
            <a:off x="4920616" y="2524352"/>
            <a:ext cx="3567653" cy="1864386"/>
          </a:xfrm>
          <a:prstGeom prst="rect">
            <a:avLst/>
          </a:prstGeom>
        </p:spPr>
      </p:pic>
      <p:pic>
        <p:nvPicPr>
          <p:cNvPr id="5" name="Picture 2">
            <a:extLst>
              <a:ext uri="{FF2B5EF4-FFF2-40B4-BE49-F238E27FC236}">
                <a16:creationId xmlns:a16="http://schemas.microsoft.com/office/drawing/2014/main" id="{7F229487-BF5D-41FD-A78D-12568AAD8BF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29564" y="5821067"/>
            <a:ext cx="4671539" cy="800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375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10694-FA86-374A-A385-40BC7E9EBD44}"/>
              </a:ext>
            </a:extLst>
          </p:cNvPr>
          <p:cNvSpPr>
            <a:spLocks noGrp="1"/>
          </p:cNvSpPr>
          <p:nvPr>
            <p:ph type="title"/>
          </p:nvPr>
        </p:nvSpPr>
        <p:spPr>
          <a:xfrm>
            <a:off x="457200" y="533400"/>
            <a:ext cx="8229600" cy="810370"/>
          </a:xfrm>
        </p:spPr>
        <p:txBody>
          <a:bodyPr>
            <a:normAutofit fontScale="90000"/>
          </a:bodyPr>
          <a:lstStyle/>
          <a:p>
            <a:r>
              <a:rPr lang="en-US" sz="4800" b="1" dirty="0">
                <a:solidFill>
                  <a:schemeClr val="accent1">
                    <a:lumMod val="75000"/>
                  </a:schemeClr>
                </a:solidFill>
                <a:cs typeface="Times New Roman" panose="02020603050405020304" pitchFamily="18" charset="0"/>
              </a:rPr>
              <a:t>AB 705 (Irwin, 2017)</a:t>
            </a:r>
          </a:p>
        </p:txBody>
      </p:sp>
      <p:sp>
        <p:nvSpPr>
          <p:cNvPr id="3" name="Content Placeholder 2">
            <a:extLst>
              <a:ext uri="{FF2B5EF4-FFF2-40B4-BE49-F238E27FC236}">
                <a16:creationId xmlns:a16="http://schemas.microsoft.com/office/drawing/2014/main" id="{5472B456-8EC2-624F-9A79-95418E373984}"/>
              </a:ext>
            </a:extLst>
          </p:cNvPr>
          <p:cNvSpPr>
            <a:spLocks noGrp="1"/>
          </p:cNvSpPr>
          <p:nvPr>
            <p:ph idx="1"/>
          </p:nvPr>
        </p:nvSpPr>
        <p:spPr>
          <a:xfrm>
            <a:off x="398062" y="1614115"/>
            <a:ext cx="7886700" cy="4928815"/>
          </a:xfrm>
        </p:spPr>
        <p:txBody>
          <a:bodyPr>
            <a:normAutofit/>
          </a:bodyPr>
          <a:lstStyle/>
          <a:p>
            <a:pPr marL="0" indent="0">
              <a:buClr>
                <a:srgbClr val="FF0000"/>
              </a:buClr>
              <a:buNone/>
            </a:pPr>
            <a:r>
              <a:rPr lang="en-US" b="1" dirty="0">
                <a:cs typeface="Times New Roman" panose="02020603050405020304" pitchFamily="18" charset="0"/>
              </a:rPr>
              <a:t>Education Code §78213</a:t>
            </a:r>
            <a:endParaRPr lang="en-US" dirty="0">
              <a:ea typeface="Times New Roman" charset="0"/>
              <a:cs typeface="Times New Roman" charset="0"/>
            </a:endParaRPr>
          </a:p>
          <a:p>
            <a:pPr>
              <a:buClr>
                <a:srgbClr val="FF0000"/>
              </a:buClr>
            </a:pPr>
            <a:r>
              <a:rPr lang="en-US" sz="2000" dirty="0">
                <a:ea typeface="Times New Roman" charset="0"/>
                <a:cs typeface="Times New Roman" charset="0"/>
              </a:rPr>
              <a:t>For those students placed into credit ESL coursework, their placement should maximize the probability that they will complete degree and transfer requirements in English within three years.</a:t>
            </a:r>
          </a:p>
          <a:p>
            <a:pPr>
              <a:buClr>
                <a:srgbClr val="FF0000"/>
              </a:buClr>
            </a:pPr>
            <a:r>
              <a:rPr lang="en-US" sz="2000" dirty="0">
                <a:cs typeface="Times New Roman" panose="02020603050405020304" pitchFamily="18" charset="0"/>
              </a:rPr>
              <a:t>Colleges are allowed to place students into pre-transfer courses </a:t>
            </a:r>
          </a:p>
          <a:p>
            <a:pPr lvl="1">
              <a:buClr>
                <a:srgbClr val="FF0000"/>
              </a:buClr>
            </a:pPr>
            <a:r>
              <a:rPr lang="en-US" dirty="0">
                <a:cs typeface="Times New Roman" panose="02020603050405020304" pitchFamily="18" charset="0"/>
              </a:rPr>
              <a:t>only if students are highly unlikely to pass the transfer-level course; </a:t>
            </a:r>
            <a:r>
              <a:rPr lang="en-US" b="1" dirty="0">
                <a:cs typeface="Times New Roman" panose="02020603050405020304" pitchFamily="18" charset="0"/>
              </a:rPr>
              <a:t>and</a:t>
            </a:r>
            <a:r>
              <a:rPr lang="en-US" dirty="0">
                <a:cs typeface="Times New Roman" panose="02020603050405020304" pitchFamily="18" charset="0"/>
              </a:rPr>
              <a:t> </a:t>
            </a:r>
          </a:p>
          <a:p>
            <a:pPr lvl="1">
              <a:buClr>
                <a:srgbClr val="FF0000"/>
              </a:buClr>
            </a:pPr>
            <a:r>
              <a:rPr lang="en-US" dirty="0">
                <a:cs typeface="Times New Roman" panose="02020603050405020304" pitchFamily="18" charset="0"/>
              </a:rPr>
              <a:t>If placement in the pre-transfer course would maximize the likelihood that a student would complete transfer-level English or mathematics within a one-year timeframe or for ESL within a three-year timeframe.</a:t>
            </a:r>
          </a:p>
          <a:p>
            <a:pPr>
              <a:buClr>
                <a:srgbClr val="FF0000"/>
              </a:buClr>
            </a:pPr>
            <a:r>
              <a:rPr lang="en-US" sz="2000" dirty="0">
                <a:cs typeface="Times New Roman" panose="02020603050405020304" pitchFamily="18" charset="0"/>
              </a:rPr>
              <a:t>In addition, colleges are required to use a student’s high school performance in their placement procedures when that data is reasonably available. </a:t>
            </a:r>
          </a:p>
        </p:txBody>
      </p:sp>
      <p:pic>
        <p:nvPicPr>
          <p:cNvPr id="4" name="Picture 3">
            <a:extLst>
              <a:ext uri="{FF2B5EF4-FFF2-40B4-BE49-F238E27FC236}">
                <a16:creationId xmlns:a16="http://schemas.microsoft.com/office/drawing/2014/main" id="{DB2B848C-49AD-0C49-AE4C-919EABC776BD}"/>
              </a:ext>
            </a:extLst>
          </p:cNvPr>
          <p:cNvPicPr>
            <a:picLocks noChangeAspect="1"/>
          </p:cNvPicPr>
          <p:nvPr/>
        </p:nvPicPr>
        <p:blipFill>
          <a:blip r:embed="rId2"/>
          <a:stretch>
            <a:fillRect/>
          </a:stretch>
        </p:blipFill>
        <p:spPr>
          <a:xfrm>
            <a:off x="6392849" y="379605"/>
            <a:ext cx="2514083" cy="1658930"/>
          </a:xfrm>
          <a:prstGeom prst="rect">
            <a:avLst/>
          </a:prstGeom>
        </p:spPr>
      </p:pic>
      <p:pic>
        <p:nvPicPr>
          <p:cNvPr id="5" name="Picture 2">
            <a:extLst>
              <a:ext uri="{FF2B5EF4-FFF2-40B4-BE49-F238E27FC236}">
                <a16:creationId xmlns:a16="http://schemas.microsoft.com/office/drawing/2014/main" id="{5CCFB31B-A11F-4F59-805E-9F32F4C86B1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11505" y="5990185"/>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627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blinds(horizontal)">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774C-5FCF-7346-9EF8-2DF2FF9A0675}"/>
              </a:ext>
            </a:extLst>
          </p:cNvPr>
          <p:cNvSpPr>
            <a:spLocks noGrp="1"/>
          </p:cNvSpPr>
          <p:nvPr>
            <p:ph type="title" idx="4294967295"/>
          </p:nvPr>
        </p:nvSpPr>
        <p:spPr>
          <a:xfrm>
            <a:off x="103367" y="1774825"/>
            <a:ext cx="3438346" cy="3308350"/>
          </a:xfrm>
        </p:spPr>
        <p:txBody>
          <a:bodyPr>
            <a:normAutofit/>
          </a:bodyPr>
          <a:lstStyle/>
          <a:p>
            <a:pPr algn="ctr"/>
            <a:r>
              <a:rPr lang="en-US" sz="4050" b="1" dirty="0">
                <a:solidFill>
                  <a:schemeClr val="accent1">
                    <a:lumMod val="75000"/>
                  </a:schemeClr>
                </a:solidFill>
                <a:cs typeface="Times New Roman" panose="02020603050405020304" pitchFamily="18" charset="0"/>
              </a:rPr>
              <a:t>AB 705 Data Revision Project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1810" y="1774926"/>
            <a:ext cx="4565951" cy="3622321"/>
          </a:xfrm>
          <a:prstGeom prst="rect">
            <a:avLst/>
          </a:prstGeom>
        </p:spPr>
      </p:pic>
      <p:pic>
        <p:nvPicPr>
          <p:cNvPr id="6" name="Picture 2">
            <a:extLst>
              <a:ext uri="{FF2B5EF4-FFF2-40B4-BE49-F238E27FC236}">
                <a16:creationId xmlns:a16="http://schemas.microsoft.com/office/drawing/2014/main" id="{2410ABE1-E99F-433C-B25D-C21E03008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771" y="389136"/>
            <a:ext cx="7640457" cy="13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126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2EBC-3BAE-3748-925E-C7560430607C}"/>
              </a:ext>
            </a:extLst>
          </p:cNvPr>
          <p:cNvSpPr>
            <a:spLocks noGrp="1"/>
          </p:cNvSpPr>
          <p:nvPr>
            <p:ph type="title"/>
          </p:nvPr>
        </p:nvSpPr>
        <p:spPr/>
        <p:txBody>
          <a:bodyPr/>
          <a:lstStyle/>
          <a:p>
            <a:r>
              <a:rPr lang="en-US" b="1" dirty="0">
                <a:solidFill>
                  <a:schemeClr val="accent1">
                    <a:lumMod val="75000"/>
                  </a:schemeClr>
                </a:solidFill>
                <a:cs typeface="Times New Roman" panose="02020603050405020304" pitchFamily="18" charset="0"/>
              </a:rPr>
              <a:t>Why?</a:t>
            </a:r>
          </a:p>
        </p:txBody>
      </p:sp>
      <p:sp>
        <p:nvSpPr>
          <p:cNvPr id="3" name="Content Placeholder 2">
            <a:extLst>
              <a:ext uri="{FF2B5EF4-FFF2-40B4-BE49-F238E27FC236}">
                <a16:creationId xmlns:a16="http://schemas.microsoft.com/office/drawing/2014/main" id="{37B9680C-6B4B-FD46-92AB-5C2C9BD1D699}"/>
              </a:ext>
            </a:extLst>
          </p:cNvPr>
          <p:cNvSpPr>
            <a:spLocks noGrp="1"/>
          </p:cNvSpPr>
          <p:nvPr>
            <p:ph idx="1"/>
          </p:nvPr>
        </p:nvSpPr>
        <p:spPr>
          <a:xfrm>
            <a:off x="628650" y="1524000"/>
            <a:ext cx="7886700" cy="5029200"/>
          </a:xfrm>
        </p:spPr>
        <p:txBody>
          <a:bodyPr>
            <a:normAutofit fontScale="85000" lnSpcReduction="10000"/>
          </a:bodyPr>
          <a:lstStyle/>
          <a:p>
            <a:pPr lvl="0">
              <a:buClr>
                <a:srgbClr val="0070C0"/>
              </a:buClr>
            </a:pPr>
            <a:r>
              <a:rPr lang="en-US" dirty="0">
                <a:cs typeface="Times New Roman" panose="02020603050405020304" pitchFamily="18" charset="0"/>
              </a:rPr>
              <a:t>The Student Success Metrics for AB 705 and SCFF: all (no unit minimum) transfer-level courses with TOP Codes: </a:t>
            </a:r>
          </a:p>
          <a:p>
            <a:pPr lvl="1">
              <a:buClr>
                <a:srgbClr val="0070C0"/>
              </a:buClr>
            </a:pPr>
            <a:r>
              <a:rPr lang="en-US" dirty="0">
                <a:cs typeface="Times New Roman" panose="02020603050405020304" pitchFamily="18" charset="0"/>
              </a:rPr>
              <a:t>1501.00 (English), </a:t>
            </a:r>
          </a:p>
          <a:p>
            <a:pPr lvl="1">
              <a:buClr>
                <a:srgbClr val="0070C0"/>
              </a:buClr>
            </a:pPr>
            <a:r>
              <a:rPr lang="en-US" dirty="0">
                <a:cs typeface="Times New Roman" panose="02020603050405020304" pitchFamily="18" charset="0"/>
              </a:rPr>
              <a:t>1520.00 (Reading), and </a:t>
            </a:r>
          </a:p>
          <a:p>
            <a:pPr lvl="1">
              <a:buClr>
                <a:srgbClr val="0070C0"/>
              </a:buClr>
            </a:pPr>
            <a:r>
              <a:rPr lang="en-US" dirty="0">
                <a:cs typeface="Times New Roman" panose="02020603050405020304" pitchFamily="18" charset="0"/>
              </a:rPr>
              <a:t>1701.00 (Mathematics)</a:t>
            </a:r>
          </a:p>
          <a:p>
            <a:pPr lvl="0">
              <a:buClr>
                <a:srgbClr val="0070C0"/>
              </a:buClr>
            </a:pPr>
            <a:r>
              <a:rPr lang="en-US" dirty="0">
                <a:cs typeface="Times New Roman" panose="02020603050405020304" pitchFamily="18" charset="0"/>
              </a:rPr>
              <a:t>TOP codes are taxonomy of program – but the metric is a course within various programs with other TOP codes </a:t>
            </a:r>
          </a:p>
          <a:p>
            <a:pPr lvl="0">
              <a:buClr>
                <a:srgbClr val="0070C0"/>
              </a:buClr>
            </a:pPr>
            <a:r>
              <a:rPr lang="en-US" dirty="0">
                <a:cs typeface="Times New Roman" panose="02020603050405020304" pitchFamily="18" charset="0"/>
              </a:rPr>
              <a:t>TOP codes </a:t>
            </a:r>
            <a:r>
              <a:rPr lang="en-US" b="1" dirty="0">
                <a:cs typeface="Times New Roman" panose="02020603050405020304" pitchFamily="18" charset="0"/>
              </a:rPr>
              <a:t>not</a:t>
            </a:r>
            <a:r>
              <a:rPr lang="en-US" dirty="0">
                <a:cs typeface="Times New Roman" panose="02020603050405020304" pitchFamily="18" charset="0"/>
              </a:rPr>
              <a:t> being counted such as: </a:t>
            </a:r>
          </a:p>
          <a:p>
            <a:pPr lvl="1">
              <a:buClr>
                <a:srgbClr val="0070C0"/>
              </a:buClr>
            </a:pPr>
            <a:r>
              <a:rPr lang="en-US" dirty="0">
                <a:cs typeface="Times New Roman" panose="02020603050405020304" pitchFamily="18" charset="0"/>
              </a:rPr>
              <a:t>Quantitative Reasoning – 0401.00 (Biostats), 0502.00 (accounting), 0506.00 (Business), 0701.00 (Computer Science), 2001.00 (Psychology), 2204.00 (Economics), 2208.00 (Sociology)</a:t>
            </a:r>
          </a:p>
          <a:p>
            <a:pPr lvl="1">
              <a:buClr>
                <a:srgbClr val="0070C0"/>
              </a:buClr>
            </a:pPr>
            <a:r>
              <a:rPr lang="en-US" dirty="0">
                <a:cs typeface="Times New Roman" panose="02020603050405020304" pitchFamily="18" charset="0"/>
              </a:rPr>
              <a:t>English Composition – 0514.00 (Office Technology), 4930.84 (ESL)</a:t>
            </a:r>
          </a:p>
          <a:p>
            <a:pPr lvl="1">
              <a:buClr>
                <a:srgbClr val="0070C0"/>
              </a:buClr>
            </a:pPr>
            <a:r>
              <a:rPr lang="en-US" dirty="0">
                <a:cs typeface="Times New Roman" panose="02020603050405020304" pitchFamily="18" charset="0"/>
              </a:rPr>
              <a:t>ESL – Writing 4930.84, 4930.87 Integrated</a:t>
            </a:r>
          </a:p>
          <a:p>
            <a:pPr lvl="0">
              <a:buClr>
                <a:srgbClr val="0070C0"/>
              </a:buClr>
            </a:pPr>
            <a:r>
              <a:rPr lang="en-US" dirty="0">
                <a:cs typeface="Times New Roman" panose="02020603050405020304" pitchFamily="18" charset="0"/>
              </a:rPr>
              <a:t>Success for students meeting </a:t>
            </a:r>
            <a:r>
              <a:rPr lang="en-US" i="1" dirty="0">
                <a:cs typeface="Times New Roman" panose="02020603050405020304" pitchFamily="18" charset="0"/>
              </a:rPr>
              <a:t>local mathematics competency requirements</a:t>
            </a:r>
            <a:r>
              <a:rPr lang="en-US" dirty="0">
                <a:cs typeface="Times New Roman" panose="02020603050405020304" pitchFamily="18" charset="0"/>
              </a:rPr>
              <a:t> is </a:t>
            </a:r>
            <a:r>
              <a:rPr lang="en-US" b="1" dirty="0">
                <a:cs typeface="Times New Roman" panose="02020603050405020304" pitchFamily="18" charset="0"/>
              </a:rPr>
              <a:t>not</a:t>
            </a:r>
            <a:r>
              <a:rPr lang="en-US" dirty="0">
                <a:cs typeface="Times New Roman" panose="02020603050405020304" pitchFamily="18" charset="0"/>
              </a:rPr>
              <a:t> being counted.</a:t>
            </a:r>
          </a:p>
          <a:p>
            <a:pPr lvl="0">
              <a:buClr>
                <a:srgbClr val="0070C0"/>
              </a:buClr>
            </a:pPr>
            <a:r>
              <a:rPr lang="en-US" dirty="0">
                <a:cs typeface="Times New Roman" panose="02020603050405020304" pitchFamily="18" charset="0"/>
              </a:rPr>
              <a:t>Success for students meeting </a:t>
            </a:r>
            <a:r>
              <a:rPr lang="en-US" i="1" dirty="0">
                <a:cs typeface="Times New Roman" panose="02020603050405020304" pitchFamily="18" charset="0"/>
              </a:rPr>
              <a:t>written composition competency requirements </a:t>
            </a:r>
            <a:r>
              <a:rPr lang="en-US" dirty="0">
                <a:cs typeface="Times New Roman" panose="02020603050405020304" pitchFamily="18" charset="0"/>
              </a:rPr>
              <a:t>using advanced ESL courses is </a:t>
            </a:r>
            <a:r>
              <a:rPr lang="en-US" b="1" dirty="0">
                <a:cs typeface="Times New Roman" panose="02020603050405020304" pitchFamily="18" charset="0"/>
              </a:rPr>
              <a:t>not</a:t>
            </a:r>
            <a:r>
              <a:rPr lang="en-US" dirty="0">
                <a:cs typeface="Times New Roman" panose="02020603050405020304" pitchFamily="18" charset="0"/>
              </a:rPr>
              <a:t> being counted</a:t>
            </a:r>
          </a:p>
          <a:p>
            <a:pPr>
              <a:buClr>
                <a:srgbClr val="0070C0"/>
              </a:buClr>
            </a:pPr>
            <a:endParaRPr lang="en-US" dirty="0">
              <a:cs typeface="Times New Roman" panose="02020603050405020304" pitchFamily="18" charset="0"/>
            </a:endParaRPr>
          </a:p>
        </p:txBody>
      </p:sp>
      <p:pic>
        <p:nvPicPr>
          <p:cNvPr id="4" name="Picture 2">
            <a:extLst>
              <a:ext uri="{FF2B5EF4-FFF2-40B4-BE49-F238E27FC236}">
                <a16:creationId xmlns:a16="http://schemas.microsoft.com/office/drawing/2014/main" id="{26236AF9-FD95-428C-91F1-E5E9D21D8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152" y="461176"/>
            <a:ext cx="6984848" cy="85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11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510" y="415831"/>
            <a:ext cx="7886700" cy="739683"/>
          </a:xfrm>
        </p:spPr>
        <p:txBody>
          <a:bodyPr/>
          <a:lstStyle/>
          <a:p>
            <a:r>
              <a:rPr lang="en-US" b="1" dirty="0">
                <a:solidFill>
                  <a:schemeClr val="accent1">
                    <a:lumMod val="75000"/>
                  </a:schemeClr>
                </a:solidFill>
                <a:cs typeface="Times New Roman" panose="02020603050405020304" pitchFamily="18" charset="0"/>
              </a:rPr>
              <a:t>Example of Coding</a:t>
            </a:r>
          </a:p>
        </p:txBody>
      </p:sp>
      <p:pic>
        <p:nvPicPr>
          <p:cNvPr id="5" name="Content Placeholder 4">
            <a:extLst>
              <a:ext uri="{FF2B5EF4-FFF2-40B4-BE49-F238E27FC236}">
                <a16:creationId xmlns:a16="http://schemas.microsoft.com/office/drawing/2014/main" id="{F27E96F4-F218-B54A-9EDF-7280DE2D5886}"/>
              </a:ext>
            </a:extLst>
          </p:cNvPr>
          <p:cNvPicPr>
            <a:picLocks noGrp="1" noChangeAspect="1"/>
          </p:cNvPicPr>
          <p:nvPr>
            <p:ph idx="1"/>
          </p:nvPr>
        </p:nvPicPr>
        <p:blipFill>
          <a:blip r:embed="rId2"/>
          <a:stretch>
            <a:fillRect/>
          </a:stretch>
        </p:blipFill>
        <p:spPr>
          <a:xfrm>
            <a:off x="592124" y="1216551"/>
            <a:ext cx="8074797" cy="4882100"/>
          </a:xfrm>
          <a:prstGeom prst="rect">
            <a:avLst/>
          </a:prstGeom>
        </p:spPr>
      </p:pic>
      <p:pic>
        <p:nvPicPr>
          <p:cNvPr id="4" name="Picture 2">
            <a:extLst>
              <a:ext uri="{FF2B5EF4-FFF2-40B4-BE49-F238E27FC236}">
                <a16:creationId xmlns:a16="http://schemas.microsoft.com/office/drawing/2014/main" id="{E21CB395-8309-4E00-BF42-41D8E0CB021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11505" y="5990185"/>
            <a:ext cx="3903379" cy="6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74119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504</TotalTime>
  <Words>2392</Words>
  <Application>Microsoft Office PowerPoint</Application>
  <PresentationFormat>On-screen Show (4:3)</PresentationFormat>
  <Paragraphs>316</Paragraphs>
  <Slides>36</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Times New Roman</vt:lpstr>
      <vt:lpstr>Wingdings</vt:lpstr>
      <vt:lpstr>Clarity</vt:lpstr>
      <vt:lpstr>PowerPoint Presentation</vt:lpstr>
      <vt:lpstr>ESL Recoding, New SCFF, and Guided Pathways</vt:lpstr>
      <vt:lpstr>Sustaining Guided Pathways through Governance Processes that Work</vt:lpstr>
      <vt:lpstr>ESL Recoding, New SCFF, and Guided Pathways</vt:lpstr>
      <vt:lpstr>Overview</vt:lpstr>
      <vt:lpstr>AB 705 (Irwin, 2017)</vt:lpstr>
      <vt:lpstr>AB 705 Data Revision Project</vt:lpstr>
      <vt:lpstr>Why?</vt:lpstr>
      <vt:lpstr>Example of Coding</vt:lpstr>
      <vt:lpstr>Project Overview</vt:lpstr>
      <vt:lpstr>Project Overview</vt:lpstr>
      <vt:lpstr>Course Basic (CB) Codes </vt:lpstr>
      <vt:lpstr>CB25 Course General Education Status</vt:lpstr>
      <vt:lpstr>CB25 Course General Education Status</vt:lpstr>
      <vt:lpstr>CB25 Course General Education Status</vt:lpstr>
      <vt:lpstr>CB26 Course Support Status</vt:lpstr>
      <vt:lpstr>CB21 Course Prior to College Level</vt:lpstr>
      <vt:lpstr>Math &amp; English CB21 Rubrics</vt:lpstr>
      <vt:lpstr>ESL CB21 Rubrics</vt:lpstr>
      <vt:lpstr>CB21 Revision Project for ESL</vt:lpstr>
      <vt:lpstr>Frameworks </vt:lpstr>
      <vt:lpstr>CB21 Revision Project for ESL</vt:lpstr>
      <vt:lpstr>CB21 Revision Project for ESL</vt:lpstr>
      <vt:lpstr>CB21 Revision Project for ESL</vt:lpstr>
      <vt:lpstr>CB21 Revision Project for ESL</vt:lpstr>
      <vt:lpstr>What are CB21 Rubrics?</vt:lpstr>
      <vt:lpstr>The Rubrics</vt:lpstr>
      <vt:lpstr>CB 21 ESL Rubric</vt:lpstr>
      <vt:lpstr>PowerPoint Presentation</vt:lpstr>
      <vt:lpstr>Valuable Feedback from Regionals</vt:lpstr>
      <vt:lpstr>Remember:</vt:lpstr>
      <vt:lpstr>Feedback</vt:lpstr>
      <vt:lpstr>Next Steps</vt:lpstr>
      <vt:lpstr>Questions and Comments</vt:lpstr>
      <vt:lpstr>Sustaining Guided Pathways through Governance Processes that Work</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Virginia May</dc:creator>
  <cp:lastModifiedBy>Alabi, Jessica-Ayo</cp:lastModifiedBy>
  <cp:revision>44</cp:revision>
  <dcterms:created xsi:type="dcterms:W3CDTF">2015-10-21T19:14:41Z</dcterms:created>
  <dcterms:modified xsi:type="dcterms:W3CDTF">2019-09-24T07:01:41Z</dcterms:modified>
</cp:coreProperties>
</file>