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256" r:id="rId2"/>
    <p:sldId id="273" r:id="rId3"/>
    <p:sldId id="259" r:id="rId4"/>
    <p:sldId id="274" r:id="rId5"/>
    <p:sldId id="269" r:id="rId6"/>
    <p:sldId id="271" r:id="rId7"/>
    <p:sldId id="275" r:id="rId8"/>
    <p:sldId id="276" r:id="rId9"/>
    <p:sldId id="277" r:id="rId10"/>
    <p:sldId id="278" r:id="rId11"/>
    <p:sldId id="279" r:id="rId12"/>
    <p:sldId id="280" r:id="rId13"/>
    <p:sldId id="263" r:id="rId14"/>
    <p:sldId id="281" r:id="rId15"/>
    <p:sldId id="290" r:id="rId16"/>
    <p:sldId id="282" r:id="rId17"/>
    <p:sldId id="283" r:id="rId18"/>
    <p:sldId id="285" r:id="rId19"/>
    <p:sldId id="284" r:id="rId20"/>
    <p:sldId id="286" r:id="rId21"/>
    <p:sldId id="287" r:id="rId22"/>
    <p:sldId id="289" r:id="rId23"/>
    <p:sldId id="267" r:id="rId24"/>
    <p:sldId id="272" r:id="rId25"/>
    <p:sldId id="268"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2A2"/>
    <a:srgbClr val="451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840"/>
    <p:restoredTop sz="96098"/>
  </p:normalViewPr>
  <p:slideViewPr>
    <p:cSldViewPr snapToGrid="0" snapToObjects="1">
      <p:cViewPr varScale="1">
        <p:scale>
          <a:sx n="71" d="100"/>
          <a:sy n="71" d="100"/>
        </p:scale>
        <p:origin x="90" y="10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8AD2FAF-765D-6846-A312-8C06935AFDF0}" type="datetimeFigureOut">
              <a:rPr lang="en-US"/>
              <a:pPr>
                <a:defRPr/>
              </a:pPr>
              <a:t>6/14/2022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E528D3A-8730-3D47-837B-1CDE6EE60D1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D5C66B2-EB63-4B41-B931-92AEB6F378C4}" type="datetimeFigureOut">
              <a:rPr lang="en-US"/>
              <a:pPr>
                <a:defRPr/>
              </a:pPr>
              <a:t>6/14/2022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8D25D4C-48A4-5546-8507-FA3A683A4EA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Communities under the RESOURCES tab</a:t>
            </a:r>
          </a:p>
          <a:p>
            <a:pPr marL="158750" indent="0">
              <a:buNone/>
            </a:pPr>
            <a:r>
              <a:rPr lang="en-US" dirty="0"/>
              <a:t>Handbook under the COMMUNITIES tab</a:t>
            </a:r>
          </a:p>
          <a:p>
            <a:pPr marL="158750" indent="0">
              <a:buNone/>
            </a:pPr>
            <a:r>
              <a:rPr lang="en-US" dirty="0"/>
              <a:t>Technical Visits under SERVICES tab</a:t>
            </a:r>
          </a:p>
          <a:p>
            <a:pPr marL="158750" indent="0">
              <a:buNone/>
            </a:pPr>
            <a:r>
              <a:rPr lang="en-US" dirty="0"/>
              <a:t>Listservs under RESOURCES</a:t>
            </a:r>
          </a:p>
        </p:txBody>
      </p:sp>
    </p:spTree>
    <p:extLst>
      <p:ext uri="{BB962C8B-B14F-4D97-AF65-F5344CB8AC3E}">
        <p14:creationId xmlns:p14="http://schemas.microsoft.com/office/powerpoint/2010/main" val="1423864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ormAutofit/>
          </a:bodyPr>
          <a:lstStyle>
            <a:lvl1pPr algn="ctr">
              <a:lnSpc>
                <a:spcPct val="100000"/>
              </a:lnSpc>
              <a:defRPr sz="4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59131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030EE60-3E2A-E74F-8552-29F00DE4B250}"/>
              </a:ext>
            </a:extLst>
          </p:cNvPr>
          <p:cNvPicPr>
            <a:picLocks noChangeAspect="1" noChangeArrowheads="1"/>
          </p:cNvPicPr>
          <p:nvPr userDrawn="1"/>
        </p:nvPicPr>
        <p:blipFill>
          <a:blip r:embed="rId2"/>
          <a:stretch>
            <a:fillRect/>
          </a:stretch>
        </p:blipFill>
        <p:spPr bwMode="auto">
          <a:xfrm>
            <a:off x="10494" y="0"/>
            <a:ext cx="38191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3D2A589-7D49-C440-9295-1F398FCDA54B}"/>
              </a:ext>
            </a:extLst>
          </p:cNvPr>
          <p:cNvSpPr/>
          <p:nvPr userDrawn="1"/>
        </p:nvSpPr>
        <p:spPr>
          <a:xfrm>
            <a:off x="3678238" y="0"/>
            <a:ext cx="8513762" cy="235267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6" name="Picture 6">
            <a:extLst>
              <a:ext uri="{FF2B5EF4-FFF2-40B4-BE49-F238E27FC236}">
                <a16:creationId xmlns:a16="http://schemas.microsoft.com/office/drawing/2014/main" id="{449C4AFE-ABB2-EF4D-A4A4-548454C94F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D68DF127-7FE0-2545-82CA-A88B038F770C}"/>
              </a:ext>
            </a:extLst>
          </p:cNvPr>
          <p:cNvSpPr>
            <a:spLocks noGrp="1"/>
          </p:cNvSpPr>
          <p:nvPr>
            <p:ph type="sldNum" sz="quarter" idx="10"/>
          </p:nvPr>
        </p:nvSpPr>
        <p:spPr/>
        <p:txBody>
          <a:bodyPr/>
          <a:lstStyle>
            <a:lvl1pPr>
              <a:defRPr/>
            </a:lvl1pPr>
          </a:lstStyle>
          <a:p>
            <a:pPr>
              <a:defRPr/>
            </a:pPr>
            <a:fld id="{9A5A1B6C-D038-1F4B-9D4A-0999CA9BC2F2}" type="slidenum">
              <a:rPr lang="en-US" altLang="en-US"/>
              <a:pPr>
                <a:defRPr/>
              </a:pPr>
              <a:t>‹#›</a:t>
            </a:fld>
            <a:endParaRPr lang="en-US" altLang="en-US"/>
          </a:p>
        </p:txBody>
      </p:sp>
    </p:spTree>
    <p:extLst>
      <p:ext uri="{BB962C8B-B14F-4D97-AF65-F5344CB8AC3E}">
        <p14:creationId xmlns:p14="http://schemas.microsoft.com/office/powerpoint/2010/main" val="401153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9" name="Picture 5">
            <a:extLst>
              <a:ext uri="{FF2B5EF4-FFF2-40B4-BE49-F238E27FC236}">
                <a16:creationId xmlns:a16="http://schemas.microsoft.com/office/drawing/2014/main" id="{B0AF2776-8C2E-E644-8028-29E464509C9B}"/>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2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CCD161-2FF2-E841-B3A7-507D943F9C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A628FE67-F854-2546-AA25-031A62D363DC}"/>
              </a:ext>
            </a:extLst>
          </p:cNvPr>
          <p:cNvSpPr>
            <a:spLocks noGrp="1"/>
          </p:cNvSpPr>
          <p:nvPr>
            <p:ph type="sldNum" sz="quarter" idx="10"/>
          </p:nvPr>
        </p:nvSpPr>
        <p:spPr/>
        <p:txBody>
          <a:bodyPr/>
          <a:lstStyle>
            <a:lvl1pPr>
              <a:defRPr/>
            </a:lvl1pPr>
          </a:lstStyle>
          <a:p>
            <a:pPr>
              <a:defRPr/>
            </a:pPr>
            <a:fld id="{D03E4FEA-D0DA-BE4D-92DF-D9D6FD4A6574}" type="slidenum">
              <a:rPr lang="en-US" altLang="en-US"/>
              <a:pPr>
                <a:defRPr/>
              </a:pPr>
              <a:t>‹#›</a:t>
            </a:fld>
            <a:endParaRPr lang="en-US" altLang="en-US"/>
          </a:p>
        </p:txBody>
      </p:sp>
      <p:pic>
        <p:nvPicPr>
          <p:cNvPr id="10" name="Picture 9">
            <a:extLst>
              <a:ext uri="{FF2B5EF4-FFF2-40B4-BE49-F238E27FC236}">
                <a16:creationId xmlns:a16="http://schemas.microsoft.com/office/drawing/2014/main" id="{6C166F45-E8B9-5A46-BBED-CA0B12B21059}"/>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3239031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7" name="Picture 5">
            <a:extLst>
              <a:ext uri="{FF2B5EF4-FFF2-40B4-BE49-F238E27FC236}">
                <a16:creationId xmlns:a16="http://schemas.microsoft.com/office/drawing/2014/main" id="{994E40FD-BE30-8C41-90F0-516DE4B938DC}"/>
              </a:ext>
            </a:extLst>
          </p:cNvPr>
          <p:cNvPicPr>
            <a:picLocks noChangeAspect="1" noChangeArrowheads="1"/>
          </p:cNvPicPr>
          <p:nvPr userDrawn="1"/>
        </p:nvPicPr>
        <p:blipFill>
          <a:blip r:embed="rId3"/>
          <a:stretch>
            <a:fillRect/>
          </a:stretch>
        </p:blipFill>
        <p:spPr bwMode="auto">
          <a:xfrm>
            <a:off x="0" y="0"/>
            <a:ext cx="825975" cy="6858000"/>
          </a:xfrm>
          <a:prstGeom prst="rect">
            <a:avLst/>
          </a:prstGeom>
          <a:noFill/>
          <a:ln>
            <a:noFill/>
          </a:ln>
          <a:effectLst>
            <a:outerShdw blurRad="190500" dist="50800" algn="ctr" rotWithShape="0">
              <a:srgbClr val="000000">
                <a:alpha val="4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28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26B9746-6138-2443-B6CA-34AA7003C1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5960DA76-0526-BB4B-B780-790B2C74C2C0}"/>
              </a:ext>
            </a:extLst>
          </p:cNvPr>
          <p:cNvSpPr>
            <a:spLocks noGrp="1"/>
          </p:cNvSpPr>
          <p:nvPr>
            <p:ph type="sldNum" sz="quarter" idx="10"/>
          </p:nvPr>
        </p:nvSpPr>
        <p:spPr/>
        <p:txBody>
          <a:bodyPr/>
          <a:lstStyle>
            <a:lvl1pPr>
              <a:defRPr/>
            </a:lvl1pPr>
          </a:lstStyle>
          <a:p>
            <a:pPr>
              <a:defRPr/>
            </a:pPr>
            <a:fld id="{EADB236C-7DA3-584D-A9FD-2566ED60D281}" type="slidenum">
              <a:rPr lang="en-US" altLang="en-US"/>
              <a:pPr>
                <a:defRPr/>
              </a:pPr>
              <a:t>‹#›</a:t>
            </a:fld>
            <a:endParaRPr lang="en-US" altLang="en-US"/>
          </a:p>
        </p:txBody>
      </p:sp>
      <p:pic>
        <p:nvPicPr>
          <p:cNvPr id="8" name="Picture 7">
            <a:extLst>
              <a:ext uri="{FF2B5EF4-FFF2-40B4-BE49-F238E27FC236}">
                <a16:creationId xmlns:a16="http://schemas.microsoft.com/office/drawing/2014/main" id="{8496C5A3-9084-1A4E-84FC-A5E8BDE2D7C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0" y="2646"/>
            <a:ext cx="822325" cy="6852708"/>
          </a:xfrm>
          <a:prstGeom prst="rect">
            <a:avLst/>
          </a:prstGeom>
          <a:solidFill>
            <a:schemeClr val="bg2"/>
          </a:solidFill>
          <a:effectLst>
            <a:outerShdw blurRad="190500" dist="38100" algn="ctr" rotWithShape="0">
              <a:srgbClr val="000000">
                <a:alpha val="40000"/>
              </a:srgbClr>
            </a:outerShdw>
          </a:effectLst>
        </p:spPr>
      </p:pic>
    </p:spTree>
    <p:extLst>
      <p:ext uri="{BB962C8B-B14F-4D97-AF65-F5344CB8AC3E}">
        <p14:creationId xmlns:p14="http://schemas.microsoft.com/office/powerpoint/2010/main" val="1064939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25B5327-E5A2-2E43-9D9B-A63675F944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48CF3D19-A20D-3542-B515-FF79269641EE}"/>
              </a:ext>
            </a:extLst>
          </p:cNvPr>
          <p:cNvSpPr>
            <a:spLocks noGrp="1"/>
          </p:cNvSpPr>
          <p:nvPr>
            <p:ph type="sldNum" sz="quarter" idx="10"/>
          </p:nvPr>
        </p:nvSpPr>
        <p:spPr>
          <a:xfrm>
            <a:off x="10298113" y="6356350"/>
            <a:ext cx="1055687" cy="365125"/>
          </a:xfrm>
        </p:spPr>
        <p:txBody>
          <a:bodyPr/>
          <a:lstStyle>
            <a:lvl1pPr>
              <a:defRPr/>
            </a:lvl1pPr>
          </a:lstStyle>
          <a:p>
            <a:pPr>
              <a:defRPr/>
            </a:pPr>
            <a:fld id="{34D6E2B2-28BA-2242-82BE-9CDAE9D4853C}" type="slidenum">
              <a:rPr lang="en-US" altLang="en-US"/>
              <a:pPr>
                <a:defRPr/>
              </a:pPr>
              <a:t>‹#›</a:t>
            </a:fld>
            <a:endParaRPr lang="en-US" altLang="en-US"/>
          </a:p>
        </p:txBody>
      </p:sp>
    </p:spTree>
    <p:extLst>
      <p:ext uri="{BB962C8B-B14F-4D97-AF65-F5344CB8AC3E}">
        <p14:creationId xmlns:p14="http://schemas.microsoft.com/office/powerpoint/2010/main" val="248212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Section Slide B">
    <p:spTree>
      <p:nvGrpSpPr>
        <p:cNvPr id="1" name=""/>
        <p:cNvGrpSpPr/>
        <p:nvPr/>
      </p:nvGrpSpPr>
      <p:grpSpPr>
        <a:xfrm>
          <a:off x="0" y="0"/>
          <a:ext cx="0" cy="0"/>
          <a:chOff x="0" y="0"/>
          <a:chExt cx="0" cy="0"/>
        </a:xfrm>
      </p:grpSpPr>
      <p:pic>
        <p:nvPicPr>
          <p:cNvPr id="5" name="Picture 4" descr="&quot;&quot;">
            <a:extLst>
              <a:ext uri="{FF2B5EF4-FFF2-40B4-BE49-F238E27FC236}">
                <a16:creationId xmlns:a16="http://schemas.microsoft.com/office/drawing/2014/main" id="{5FDF76DA-1C29-BC4C-8378-6F7D376A91E8}"/>
              </a:ext>
            </a:extLst>
          </p:cNvPr>
          <p:cNvPicPr>
            <a:picLocks noChangeAspect="1"/>
          </p:cNvPicPr>
          <p:nvPr userDrawn="1"/>
        </p:nvPicPr>
        <p:blipFill>
          <a:blip r:embed="rId2"/>
          <a:srcRect/>
          <a:stretch/>
        </p:blipFill>
        <p:spPr>
          <a:xfrm>
            <a:off x="-26988" y="1588"/>
            <a:ext cx="4035426" cy="6856412"/>
          </a:xfrm>
          <a:prstGeom prst="rect">
            <a:avLst/>
          </a:prstGeom>
          <a:effectLst>
            <a:outerShdw blurRad="190500" dist="38100" algn="l" rotWithShape="0">
              <a:prstClr val="black">
                <a:alpha val="40000"/>
              </a:prstClr>
            </a:outerShdw>
          </a:effectLst>
        </p:spPr>
      </p:pic>
      <p:sp>
        <p:nvSpPr>
          <p:cNvPr id="6" name="Rectangle 5" descr="&quot;&quot;">
            <a:extLst>
              <a:ext uri="{FF2B5EF4-FFF2-40B4-BE49-F238E27FC236}">
                <a16:creationId xmlns:a16="http://schemas.microsoft.com/office/drawing/2014/main" id="{6A52C580-B2E5-E548-BC7B-CA8CB0CF9771}"/>
              </a:ext>
            </a:extLst>
          </p:cNvPr>
          <p:cNvSpPr/>
          <p:nvPr userDrawn="1"/>
        </p:nvSpPr>
        <p:spPr>
          <a:xfrm>
            <a:off x="-26988" y="1149350"/>
            <a:ext cx="4035426" cy="4559300"/>
          </a:xfrm>
          <a:prstGeom prst="rect">
            <a:avLst/>
          </a:prstGeom>
          <a:solidFill>
            <a:schemeClr val="bg1">
              <a:alpha val="69804"/>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8" descr="ASCCC logo icon">
            <a:extLst>
              <a:ext uri="{FF2B5EF4-FFF2-40B4-BE49-F238E27FC236}">
                <a16:creationId xmlns:a16="http://schemas.microsoft.com/office/drawing/2014/main" id="{2B64853C-3E39-A54C-9DBA-AF8ABB8FCAF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descr="&quot;&quot;">
            <a:extLst>
              <a:ext uri="{FF2B5EF4-FFF2-40B4-BE49-F238E27FC236}">
                <a16:creationId xmlns:a16="http://schemas.microsoft.com/office/drawing/2014/main" id="{84ACD506-A599-1244-A55B-BDCD747CE8BC}"/>
              </a:ext>
            </a:extLst>
          </p:cNvPr>
          <p:cNvSpPr/>
          <p:nvPr userDrawn="1"/>
        </p:nvSpPr>
        <p:spPr>
          <a:xfrm>
            <a:off x="11510963" y="-15875"/>
            <a:ext cx="681037" cy="6894513"/>
          </a:xfrm>
          <a:prstGeom prst="rect">
            <a:avLst/>
          </a:prstGeom>
          <a:solidFill>
            <a:schemeClr val="tx2"/>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descr="&quot;&quot;">
            <a:extLst>
              <a:ext uri="{FF2B5EF4-FFF2-40B4-BE49-F238E27FC236}">
                <a16:creationId xmlns:a16="http://schemas.microsoft.com/office/drawing/2014/main" id="{EA3FEA8A-8714-D744-9A85-E974EC105337}"/>
              </a:ext>
            </a:extLst>
          </p:cNvPr>
          <p:cNvSpPr/>
          <p:nvPr userDrawn="1"/>
        </p:nvSpPr>
        <p:spPr>
          <a:xfrm>
            <a:off x="-26988" y="1147763"/>
            <a:ext cx="4035426" cy="4559300"/>
          </a:xfrm>
          <a:prstGeom prst="rect">
            <a:avLst/>
          </a:prstGeom>
          <a:solidFill>
            <a:srgbClr val="61D2E6">
              <a:alpha val="5529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47135" y="1335091"/>
            <a:ext cx="3583461" cy="1611995"/>
          </a:xfrm>
        </p:spPr>
        <p:txBody>
          <a:bodyPr anchor="b">
            <a:normAutofit/>
          </a:bodyPr>
          <a:lstStyle>
            <a:lvl1pPr algn="ctr">
              <a:defRPr sz="3600">
                <a:solidFill>
                  <a:schemeClr val="tx2"/>
                </a:solidFill>
              </a:defRPr>
            </a:lvl1pPr>
          </a:lstStyle>
          <a:p>
            <a:r>
              <a:rPr lang="en-US"/>
              <a:t>Click to edit Master title style</a:t>
            </a:r>
            <a:endParaRPr lang="en-US" dirty="0"/>
          </a:p>
        </p:txBody>
      </p:sp>
      <p:sp>
        <p:nvSpPr>
          <p:cNvPr id="4" name="Subtitle Placeholder 3"/>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p:cNvSpPr>
            <a:spLocks noGrp="1"/>
          </p:cNvSpPr>
          <p:nvPr>
            <p:ph idx="1"/>
          </p:nvPr>
        </p:nvSpPr>
        <p:spPr>
          <a:xfrm>
            <a:off x="4360477" y="1130300"/>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Slide Number Placeholder 6">
            <a:extLst>
              <a:ext uri="{FF2B5EF4-FFF2-40B4-BE49-F238E27FC236}">
                <a16:creationId xmlns:a16="http://schemas.microsoft.com/office/drawing/2014/main" id="{96996444-CC54-2F42-93C5-E08EACEFF272}"/>
              </a:ext>
            </a:extLst>
          </p:cNvPr>
          <p:cNvSpPr>
            <a:spLocks noGrp="1"/>
          </p:cNvSpPr>
          <p:nvPr>
            <p:ph type="sldNum" sz="quarter" idx="10"/>
          </p:nvPr>
        </p:nvSpPr>
        <p:spPr>
          <a:xfrm>
            <a:off x="9890125" y="6356350"/>
            <a:ext cx="1143000" cy="368300"/>
          </a:xfrm>
        </p:spPr>
        <p:txBody>
          <a:bodyPr/>
          <a:lstStyle>
            <a:lvl1pPr>
              <a:defRPr/>
            </a:lvl1pPr>
          </a:lstStyle>
          <a:p>
            <a:pPr>
              <a:defRPr/>
            </a:pPr>
            <a:fld id="{55AD5DCB-B050-6C46-8984-ED6A4CA90FC3}" type="slidenum">
              <a:rPr lang="en-US" altLang="en-US"/>
              <a:pPr>
                <a:defRPr/>
              </a:pPr>
              <a:t>‹#›</a:t>
            </a:fld>
            <a:endParaRPr lang="en-US" altLang="en-US"/>
          </a:p>
        </p:txBody>
      </p:sp>
    </p:spTree>
    <p:extLst>
      <p:ext uri="{BB962C8B-B14F-4D97-AF65-F5344CB8AC3E}">
        <p14:creationId xmlns:p14="http://schemas.microsoft.com/office/powerpoint/2010/main" val="297119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88E7DE-9059-B64B-B55B-41DFD433C114}"/>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ED659B42-75D3-D145-9187-D891CF058AF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0B583F10-0087-8B40-8B6A-300D68B14D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800" r:id="rId4"/>
    <p:sldLayoutId id="2147483798" r:id="rId5"/>
    <p:sldLayoutId id="2147483801" r:id="rId6"/>
    <p:sldLayoutId id="2147483799" r:id="rId7"/>
    <p:sldLayoutId id="2147483802"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ovt.westlaw.com/calregs/Document/I6EED7180D48411DEBC02831C6D6C108E?transitionType=Default&amp;contextData=(sc.Default)" TargetMode="External"/><Relationship Id="rId2" Type="http://schemas.openxmlformats.org/officeDocument/2006/relationships/hyperlink" Target="https://www.asccc.org/10_1" TargetMode="External"/><Relationship Id="rId1" Type="http://schemas.openxmlformats.org/officeDocument/2006/relationships/slideLayout" Target="../slideLayouts/slideLayout2.xml"/><Relationship Id="rId6" Type="http://schemas.openxmlformats.org/officeDocument/2006/relationships/hyperlink" Target="https://rossier.usc.edu/magazine/fall-winter-2021/having-a-place-at-the-table-is-not-enough/" TargetMode="External"/><Relationship Id="rId5" Type="http://schemas.openxmlformats.org/officeDocument/2006/relationships/hyperlink" Target="https://inclusiveleadershipcompass.com/wp-content/uploads/2021/09/Navigating-Inclusion-as-a-Leader-Introducing-the-Inclusive-Leadership-Compass.pdf" TargetMode="External"/><Relationship Id="rId4" Type="http://schemas.openxmlformats.org/officeDocument/2006/relationships/hyperlink" Target="https://www.catalyst.org/research/inclusive-leadership-the-view-from-six-countri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sccc.org/" TargetMode="External"/><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asccc.org/volunteer-serve-committee" TargetMode="External"/><Relationship Id="rId5" Type="http://schemas.openxmlformats.org/officeDocument/2006/relationships/hyperlink" Target="https://www.asccc.org/communities/local-senates/leadership-resources" TargetMode="External"/><Relationship Id="rId4" Type="http://schemas.openxmlformats.org/officeDocument/2006/relationships/hyperlink" Target="https://indd.adobe.com/view/7f4e2df0-a2c8-42cd-8a88-bb92cfc68ed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govt.westlaw.com/calregs/Document/I6EED7180D48411DEBC02831C6D6C108E?transitionType=Default&amp;contextData=%28sc.Default%2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BD7B4580-2391-6D45-9E19-A2E78774B867}"/>
              </a:ext>
            </a:extLst>
          </p:cNvPr>
          <p:cNvSpPr>
            <a:spLocks noGrp="1" noChangeArrowheads="1"/>
          </p:cNvSpPr>
          <p:nvPr>
            <p:ph type="title"/>
          </p:nvPr>
        </p:nvSpPr>
        <p:spPr>
          <a:xfrm>
            <a:off x="207391" y="4072381"/>
            <a:ext cx="11811784" cy="2705492"/>
          </a:xfrm>
        </p:spPr>
        <p:txBody>
          <a:bodyPr>
            <a:normAutofit fontScale="90000"/>
          </a:bodyPr>
          <a:lstStyle/>
          <a:p>
            <a:br>
              <a:rPr lang="en-US" sz="3600" dirty="0"/>
            </a:br>
            <a:r>
              <a:rPr lang="en-US" sz="3600" b="1" dirty="0"/>
              <a:t>Building a Diverse Faculty Leadership: </a:t>
            </a:r>
            <a:br>
              <a:rPr lang="en-US" sz="3600" b="1" dirty="0"/>
            </a:br>
            <a:r>
              <a:rPr lang="en-US" sz="3600" b="1" dirty="0"/>
              <a:t>Intentionally Including, Growing, and Mentoring BIPOC Faculty for Academic Senate Leadership Roles</a:t>
            </a:r>
            <a:r>
              <a:rPr lang="en-US" sz="3600" b="1" dirty="0">
                <a:solidFill>
                  <a:srgbClr val="000000"/>
                </a:solidFill>
                <a:effectLst/>
                <a:latin typeface="inherit"/>
                <a:ea typeface="Times New Roman" panose="02020603050405020304" pitchFamily="18" charset="0"/>
                <a:cs typeface="Calibri" panose="020F0502020204030204" pitchFamily="34" charset="0"/>
              </a:rPr>
              <a:t> </a:t>
            </a:r>
            <a:r>
              <a:rPr lang="en-US" sz="1800" dirty="0">
                <a:solidFill>
                  <a:srgbClr val="000000"/>
                </a:solidFill>
                <a:effectLst/>
                <a:latin typeface="inherit"/>
                <a:ea typeface="Times New Roman" panose="02020603050405020304" pitchFamily="18" charset="0"/>
                <a:cs typeface="Calibri" panose="020F0502020204030204" pitchFamily="34" charset="0"/>
              </a:rPr>
              <a:t>  </a:t>
            </a:r>
            <a:br>
              <a:rPr lang="en-US" sz="2200" dirty="0"/>
            </a:br>
            <a:br>
              <a:rPr lang="en-US" sz="2400" b="1" dirty="0">
                <a:solidFill>
                  <a:schemeClr val="tx1"/>
                </a:solidFill>
              </a:rPr>
            </a:br>
            <a:br>
              <a:rPr lang="en-US" sz="2400" b="1" dirty="0">
                <a:solidFill>
                  <a:schemeClr val="tx1"/>
                </a:solidFill>
              </a:rPr>
            </a:br>
            <a:endParaRPr lang="en-US" altLang="en-US" sz="24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835CAB-C389-4FA0-A94B-827D363CF07E}"/>
              </a:ext>
            </a:extLst>
          </p:cNvPr>
          <p:cNvSpPr>
            <a:spLocks noGrp="1"/>
          </p:cNvSpPr>
          <p:nvPr>
            <p:ph type="sldNum" sz="quarter" idx="10"/>
          </p:nvPr>
        </p:nvSpPr>
        <p:spPr/>
        <p:txBody>
          <a:bodyPr/>
          <a:lstStyle/>
          <a:p>
            <a:pPr>
              <a:defRPr/>
            </a:pPr>
            <a:fld id="{D03E4FEA-D0DA-BE4D-92DF-D9D6FD4A6574}" type="slidenum">
              <a:rPr lang="en-US" altLang="en-US" smtClean="0"/>
              <a:pPr>
                <a:defRPr/>
              </a:pPr>
              <a:t>10</a:t>
            </a:fld>
            <a:endParaRPr lang="en-US" altLang="en-US"/>
          </a:p>
        </p:txBody>
      </p:sp>
      <p:pic>
        <p:nvPicPr>
          <p:cNvPr id="1028" name="Picture 4" descr="https://miro.medium.com/max/1400/1*PUQYpCtLXa6EltdX-AtKjA.png">
            <a:extLst>
              <a:ext uri="{FF2B5EF4-FFF2-40B4-BE49-F238E27FC236}">
                <a16:creationId xmlns:a16="http://schemas.microsoft.com/office/drawing/2014/main" id="{332B9806-2AEE-4674-B0A0-F5B86DD80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7341"/>
            <a:ext cx="5303520" cy="61490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5C27266-8042-4A76-9E80-3D527A3E8A07}"/>
              </a:ext>
            </a:extLst>
          </p:cNvPr>
          <p:cNvSpPr/>
          <p:nvPr/>
        </p:nvSpPr>
        <p:spPr>
          <a:xfrm>
            <a:off x="911920" y="766177"/>
            <a:ext cx="5064810" cy="1077218"/>
          </a:xfrm>
          <a:prstGeom prst="rect">
            <a:avLst/>
          </a:prstGeom>
        </p:spPr>
        <p:txBody>
          <a:bodyPr wrap="square">
            <a:spAutoFit/>
          </a:bodyPr>
          <a:lstStyle/>
          <a:p>
            <a:r>
              <a:rPr lang="en-US" sz="3200" b="1" dirty="0">
                <a:latin typeface="Palatino"/>
              </a:rPr>
              <a:t>10 + 1: Academic and Professional Matters</a:t>
            </a:r>
          </a:p>
        </p:txBody>
      </p:sp>
    </p:spTree>
    <p:extLst>
      <p:ext uri="{BB962C8B-B14F-4D97-AF65-F5344CB8AC3E}">
        <p14:creationId xmlns:p14="http://schemas.microsoft.com/office/powerpoint/2010/main" val="261564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EC58-D7C6-4246-81DF-487275413606}"/>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70FE81BE-2595-40B6-8FDA-3D4DED9FEB64}"/>
              </a:ext>
            </a:extLst>
          </p:cNvPr>
          <p:cNvSpPr>
            <a:spLocks noGrp="1"/>
          </p:cNvSpPr>
          <p:nvPr>
            <p:ph idx="1"/>
          </p:nvPr>
        </p:nvSpPr>
        <p:spPr/>
        <p:txBody>
          <a:bodyPr/>
          <a:lstStyle/>
          <a:p>
            <a:pPr marL="342900" indent="-342900">
              <a:buFont typeface="Arial" panose="020B0604020202020204" pitchFamily="34" charset="0"/>
              <a:buChar char="•"/>
            </a:pPr>
            <a:r>
              <a:rPr lang="en-US" dirty="0"/>
              <a:t>The types of decision-making committees that you typically find on college campuses align with the 10+1 topics of Academic Senate purview. Therefore:</a:t>
            </a:r>
          </a:p>
          <a:p>
            <a:pPr marL="342900" indent="-342900">
              <a:buFont typeface="Arial" panose="020B0604020202020204" pitchFamily="34" charset="0"/>
              <a:buChar char="•"/>
            </a:pPr>
            <a:r>
              <a:rPr lang="en-US" dirty="0"/>
              <a:t>Academic Senates get to play a significant role in the </a:t>
            </a:r>
            <a:r>
              <a:rPr lang="en-US" b="1" dirty="0"/>
              <a:t>participation</a:t>
            </a:r>
            <a:r>
              <a:rPr lang="en-US" dirty="0"/>
              <a:t>, </a:t>
            </a:r>
            <a:r>
              <a:rPr lang="en-US" b="1" dirty="0"/>
              <a:t>faculty</a:t>
            </a:r>
            <a:r>
              <a:rPr lang="en-US" dirty="0"/>
              <a:t> </a:t>
            </a:r>
            <a:r>
              <a:rPr lang="en-US" b="1" dirty="0"/>
              <a:t>leadership</a:t>
            </a:r>
            <a:r>
              <a:rPr lang="en-US" dirty="0"/>
              <a:t>, and </a:t>
            </a:r>
            <a:r>
              <a:rPr lang="en-US" b="1" dirty="0"/>
              <a:t>faculty appointments </a:t>
            </a:r>
            <a:r>
              <a:rPr lang="en-US" dirty="0"/>
              <a:t>of all college committees within the purview of the Academic Senate.</a:t>
            </a:r>
          </a:p>
        </p:txBody>
      </p:sp>
      <p:sp>
        <p:nvSpPr>
          <p:cNvPr id="4" name="Slide Number Placeholder 3">
            <a:extLst>
              <a:ext uri="{FF2B5EF4-FFF2-40B4-BE49-F238E27FC236}">
                <a16:creationId xmlns:a16="http://schemas.microsoft.com/office/drawing/2014/main" id="{31D8953A-E226-4ACF-8F61-F10461C0E445}"/>
              </a:ext>
            </a:extLst>
          </p:cNvPr>
          <p:cNvSpPr>
            <a:spLocks noGrp="1"/>
          </p:cNvSpPr>
          <p:nvPr>
            <p:ph type="sldNum" sz="quarter" idx="10"/>
          </p:nvPr>
        </p:nvSpPr>
        <p:spPr/>
        <p:txBody>
          <a:bodyPr/>
          <a:lstStyle/>
          <a:p>
            <a:pPr>
              <a:defRPr/>
            </a:pPr>
            <a:fld id="{9A5A1B6C-D038-1F4B-9D4A-0999CA9BC2F2}" type="slidenum">
              <a:rPr lang="en-US" altLang="en-US" smtClean="0"/>
              <a:pPr>
                <a:defRPr/>
              </a:pPr>
              <a:t>11</a:t>
            </a:fld>
            <a:endParaRPr lang="en-US" altLang="en-US"/>
          </a:p>
        </p:txBody>
      </p:sp>
    </p:spTree>
    <p:extLst>
      <p:ext uri="{BB962C8B-B14F-4D97-AF65-F5344CB8AC3E}">
        <p14:creationId xmlns:p14="http://schemas.microsoft.com/office/powerpoint/2010/main" val="2727520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EC58-D7C6-4246-81DF-487275413606}"/>
              </a:ext>
            </a:extLst>
          </p:cNvPr>
          <p:cNvSpPr>
            <a:spLocks noGrp="1"/>
          </p:cNvSpPr>
          <p:nvPr>
            <p:ph type="title"/>
          </p:nvPr>
        </p:nvSpPr>
        <p:spPr/>
        <p:txBody>
          <a:bodyPr/>
          <a:lstStyle/>
          <a:p>
            <a:r>
              <a:rPr lang="en-US" dirty="0"/>
              <a:t>Why Is This Important?</a:t>
            </a:r>
          </a:p>
        </p:txBody>
      </p:sp>
      <p:sp>
        <p:nvSpPr>
          <p:cNvPr id="3" name="Content Placeholder 2">
            <a:extLst>
              <a:ext uri="{FF2B5EF4-FFF2-40B4-BE49-F238E27FC236}">
                <a16:creationId xmlns:a16="http://schemas.microsoft.com/office/drawing/2014/main" id="{70FE81BE-2595-40B6-8FDA-3D4DED9FEB64}"/>
              </a:ext>
            </a:extLst>
          </p:cNvPr>
          <p:cNvSpPr>
            <a:spLocks noGrp="1"/>
          </p:cNvSpPr>
          <p:nvPr>
            <p:ph idx="1"/>
          </p:nvPr>
        </p:nvSpPr>
        <p:spPr>
          <a:xfrm>
            <a:off x="410817" y="2662568"/>
            <a:ext cx="11443253" cy="3569419"/>
          </a:xfrm>
        </p:spPr>
        <p:txBody>
          <a:bodyPr/>
          <a:lstStyle/>
          <a:p>
            <a:pPr marL="342900" indent="-342900">
              <a:buFont typeface="Arial" panose="020B0604020202020204" pitchFamily="34" charset="0"/>
              <a:buChar char="•"/>
            </a:pPr>
            <a:r>
              <a:rPr lang="en-US" dirty="0">
                <a:solidFill>
                  <a:srgbClr val="373737"/>
                </a:solidFill>
                <a:ea typeface="Times New Roman" panose="02020603050405020304" pitchFamily="18" charset="0"/>
                <a:cs typeface="Calibri" panose="020F0502020204030204" pitchFamily="34" charset="0"/>
              </a:rPr>
              <a:t>It is well established in educational leadership research that decision-making is at its best when diverse voices are amplified and when alternative perspectives are considered. </a:t>
            </a:r>
          </a:p>
          <a:p>
            <a:pPr marL="342900" indent="-342900">
              <a:buFont typeface="Arial" panose="020B0604020202020204" pitchFamily="34" charset="0"/>
              <a:buChar char="•"/>
            </a:pPr>
            <a:r>
              <a:rPr lang="en-US" dirty="0">
                <a:solidFill>
                  <a:srgbClr val="373737"/>
                </a:solidFill>
                <a:ea typeface="Times New Roman" panose="02020603050405020304" pitchFamily="18" charset="0"/>
                <a:cs typeface="Calibri" panose="020F0502020204030204" pitchFamily="34" charset="0"/>
              </a:rPr>
              <a:t>Decisions are often influenced by who sits at the head of the table, and underrepresented groups are not being equitably elevated to positions of leadership in our academic senates and decision-making committees</a:t>
            </a:r>
          </a:p>
          <a:p>
            <a:pPr marL="342900" indent="-342900">
              <a:buFont typeface="Arial" panose="020B0604020202020204" pitchFamily="34" charset="0"/>
              <a:buChar char="•"/>
            </a:pPr>
            <a:r>
              <a:rPr lang="en-US" dirty="0">
                <a:solidFill>
                  <a:srgbClr val="373737"/>
                </a:solidFill>
                <a:cs typeface="Calibri" panose="020F0502020204030204" pitchFamily="34" charset="0"/>
              </a:rPr>
              <a:t>This means that as it relates to Academic and Professional Matters at a college, the Academic Senate has the influence to make sure that Black, Indigenous and People of Color (BIPOC) voices are not only represented at the table, but also are able to realize positions of leadership at those decision-making tables.</a:t>
            </a:r>
            <a:endParaRPr lang="en-US" dirty="0"/>
          </a:p>
        </p:txBody>
      </p:sp>
      <p:sp>
        <p:nvSpPr>
          <p:cNvPr id="4" name="Slide Number Placeholder 3">
            <a:extLst>
              <a:ext uri="{FF2B5EF4-FFF2-40B4-BE49-F238E27FC236}">
                <a16:creationId xmlns:a16="http://schemas.microsoft.com/office/drawing/2014/main" id="{31D8953A-E226-4ACF-8F61-F10461C0E445}"/>
              </a:ext>
            </a:extLst>
          </p:cNvPr>
          <p:cNvSpPr>
            <a:spLocks noGrp="1"/>
          </p:cNvSpPr>
          <p:nvPr>
            <p:ph type="sldNum" sz="quarter" idx="10"/>
          </p:nvPr>
        </p:nvSpPr>
        <p:spPr/>
        <p:txBody>
          <a:bodyPr/>
          <a:lstStyle/>
          <a:p>
            <a:pPr>
              <a:defRPr/>
            </a:pPr>
            <a:fld id="{9A5A1B6C-D038-1F4B-9D4A-0999CA9BC2F2}" type="slidenum">
              <a:rPr lang="en-US" altLang="en-US" smtClean="0"/>
              <a:pPr>
                <a:defRPr/>
              </a:pPr>
              <a:t>12</a:t>
            </a:fld>
            <a:endParaRPr lang="en-US" altLang="en-US"/>
          </a:p>
        </p:txBody>
      </p:sp>
    </p:spTree>
    <p:extLst>
      <p:ext uri="{BB962C8B-B14F-4D97-AF65-F5344CB8AC3E}">
        <p14:creationId xmlns:p14="http://schemas.microsoft.com/office/powerpoint/2010/main" val="2322841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5E94-E7F0-4726-8AAF-ABAC437FCB67}"/>
              </a:ext>
            </a:extLst>
          </p:cNvPr>
          <p:cNvSpPr>
            <a:spLocks noGrp="1"/>
          </p:cNvSpPr>
          <p:nvPr>
            <p:ph type="title"/>
          </p:nvPr>
        </p:nvSpPr>
        <p:spPr>
          <a:xfrm>
            <a:off x="3295515" y="403412"/>
            <a:ext cx="8571807" cy="1685768"/>
          </a:xfrm>
        </p:spPr>
        <p:txBody>
          <a:bodyPr>
            <a:normAutofit/>
          </a:bodyPr>
          <a:lstStyle/>
          <a:p>
            <a:r>
              <a:rPr lang="en-US" dirty="0"/>
              <a:t>Inclusion, Diversity, Equity, Anti-racism and Access in Faculty Leadership</a:t>
            </a:r>
          </a:p>
        </p:txBody>
      </p:sp>
      <p:sp>
        <p:nvSpPr>
          <p:cNvPr id="3" name="Content Placeholder 2">
            <a:extLst>
              <a:ext uri="{FF2B5EF4-FFF2-40B4-BE49-F238E27FC236}">
                <a16:creationId xmlns:a16="http://schemas.microsoft.com/office/drawing/2014/main" id="{5A244061-A1C0-45D7-A2A9-455EEAD3A80C}"/>
              </a:ext>
            </a:extLst>
          </p:cNvPr>
          <p:cNvSpPr>
            <a:spLocks noGrp="1"/>
          </p:cNvSpPr>
          <p:nvPr>
            <p:ph idx="1"/>
          </p:nvPr>
        </p:nvSpPr>
        <p:spPr/>
        <p:txBody>
          <a:bodyPr/>
          <a:lstStyle/>
          <a:p>
            <a:pPr marL="342900" indent="-342900">
              <a:buFont typeface="Arial" panose="020B0604020202020204" pitchFamily="34" charset="0"/>
              <a:buChar char="•"/>
            </a:pPr>
            <a:r>
              <a:rPr lang="en-US" dirty="0"/>
              <a:t>Does it matter who runs the committee meeting? </a:t>
            </a:r>
          </a:p>
          <a:p>
            <a:pPr marL="342900" indent="-342900">
              <a:buFont typeface="Arial" panose="020B0604020202020204" pitchFamily="34" charset="0"/>
              <a:buChar char="•"/>
            </a:pPr>
            <a:r>
              <a:rPr lang="en-US" dirty="0"/>
              <a:t>Would who chairs a committee have an effect on the work and ideas that are considered by the committee?</a:t>
            </a:r>
          </a:p>
          <a:p>
            <a:pPr marL="342900" indent="-342900">
              <a:buFont typeface="Arial" panose="020B0604020202020204" pitchFamily="34" charset="0"/>
              <a:buChar char="•"/>
            </a:pPr>
            <a:r>
              <a:rPr lang="en-US" dirty="0"/>
              <a:t>Who typically holds the committee leadership on the college committees and academic senate committees at your college? </a:t>
            </a:r>
          </a:p>
          <a:p>
            <a:pPr marL="342900" indent="-342900">
              <a:buFont typeface="Arial" panose="020B0604020202020204" pitchFamily="34" charset="0"/>
              <a:buChar char="•"/>
            </a:pPr>
            <a:r>
              <a:rPr lang="en-US" dirty="0"/>
              <a:t>What does your Academic Senate President typically look like?</a:t>
            </a:r>
          </a:p>
          <a:p>
            <a:pPr marL="0" indent="0">
              <a:buNone/>
            </a:pPr>
            <a:endParaRPr lang="en-US" dirty="0"/>
          </a:p>
        </p:txBody>
      </p:sp>
      <p:sp>
        <p:nvSpPr>
          <p:cNvPr id="4" name="Slide Number Placeholder 3">
            <a:extLst>
              <a:ext uri="{FF2B5EF4-FFF2-40B4-BE49-F238E27FC236}">
                <a16:creationId xmlns:a16="http://schemas.microsoft.com/office/drawing/2014/main" id="{1A833075-D89E-41F1-AE31-848366DA9E62}"/>
              </a:ext>
            </a:extLst>
          </p:cNvPr>
          <p:cNvSpPr>
            <a:spLocks noGrp="1"/>
          </p:cNvSpPr>
          <p:nvPr>
            <p:ph type="sldNum" sz="quarter" idx="10"/>
          </p:nvPr>
        </p:nvSpPr>
        <p:spPr/>
        <p:txBody>
          <a:bodyPr/>
          <a:lstStyle/>
          <a:p>
            <a:pPr>
              <a:defRPr/>
            </a:pPr>
            <a:fld id="{23CFC7CB-682B-334D-8C2A-B6D7FD47D9F7}" type="slidenum">
              <a:rPr lang="en-US" altLang="en-US" smtClean="0"/>
              <a:pPr>
                <a:defRPr/>
              </a:pPr>
              <a:t>13</a:t>
            </a:fld>
            <a:endParaRPr lang="en-US" altLang="en-US"/>
          </a:p>
        </p:txBody>
      </p:sp>
    </p:spTree>
    <p:extLst>
      <p:ext uri="{BB962C8B-B14F-4D97-AF65-F5344CB8AC3E}">
        <p14:creationId xmlns:p14="http://schemas.microsoft.com/office/powerpoint/2010/main" val="75968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19BA-A205-45BE-8A5B-A69CDEF24F85}"/>
              </a:ext>
            </a:extLst>
          </p:cNvPr>
          <p:cNvSpPr>
            <a:spLocks noGrp="1"/>
          </p:cNvSpPr>
          <p:nvPr>
            <p:ph type="title"/>
          </p:nvPr>
        </p:nvSpPr>
        <p:spPr/>
        <p:txBody>
          <a:bodyPr/>
          <a:lstStyle/>
          <a:p>
            <a:r>
              <a:rPr lang="en-US" dirty="0"/>
              <a:t>Academic Senate Leadership Power</a:t>
            </a:r>
          </a:p>
        </p:txBody>
      </p:sp>
      <p:sp>
        <p:nvSpPr>
          <p:cNvPr id="3" name="Content Placeholder 2">
            <a:extLst>
              <a:ext uri="{FF2B5EF4-FFF2-40B4-BE49-F238E27FC236}">
                <a16:creationId xmlns:a16="http://schemas.microsoft.com/office/drawing/2014/main" id="{04277A7C-FA4B-4B8A-BEAD-0143968DFF3D}"/>
              </a:ext>
            </a:extLst>
          </p:cNvPr>
          <p:cNvSpPr>
            <a:spLocks noGrp="1"/>
          </p:cNvSpPr>
          <p:nvPr>
            <p:ph idx="1"/>
          </p:nvPr>
        </p:nvSpPr>
        <p:spPr/>
        <p:txBody>
          <a:bodyPr/>
          <a:lstStyle/>
          <a:p>
            <a:pPr marL="342900" indent="-342900">
              <a:buFont typeface="Arial" panose="020B0604020202020204" pitchFamily="34" charset="0"/>
              <a:buChar char="•"/>
            </a:pPr>
            <a:r>
              <a:rPr lang="en-US" dirty="0"/>
              <a:t>As an Academic Senate leader, you may have been empowered by your local academic senate to make faculty appointments to committees, or your local academic senate may have a process in place to place faculty onto committees and into leadership roles on committees.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This means that if we are faculty leaders, with appointment powers to faculty leadership roles on campus, we must be in tune with our own level of comfort with inclusion and our own biases.</a:t>
            </a:r>
          </a:p>
        </p:txBody>
      </p:sp>
      <p:sp>
        <p:nvSpPr>
          <p:cNvPr id="4" name="Slide Number Placeholder 3">
            <a:extLst>
              <a:ext uri="{FF2B5EF4-FFF2-40B4-BE49-F238E27FC236}">
                <a16:creationId xmlns:a16="http://schemas.microsoft.com/office/drawing/2014/main" id="{54DB996F-BD2E-4B41-B8B0-990C859913AB}"/>
              </a:ext>
            </a:extLst>
          </p:cNvPr>
          <p:cNvSpPr>
            <a:spLocks noGrp="1"/>
          </p:cNvSpPr>
          <p:nvPr>
            <p:ph type="sldNum" sz="quarter" idx="10"/>
          </p:nvPr>
        </p:nvSpPr>
        <p:spPr/>
        <p:txBody>
          <a:bodyPr/>
          <a:lstStyle/>
          <a:p>
            <a:pPr>
              <a:defRPr/>
            </a:pPr>
            <a:fld id="{9A5A1B6C-D038-1F4B-9D4A-0999CA9BC2F2}" type="slidenum">
              <a:rPr lang="en-US" altLang="en-US" smtClean="0"/>
              <a:pPr>
                <a:defRPr/>
              </a:pPr>
              <a:t>14</a:t>
            </a:fld>
            <a:endParaRPr lang="en-US" altLang="en-US"/>
          </a:p>
        </p:txBody>
      </p:sp>
    </p:spTree>
    <p:extLst>
      <p:ext uri="{BB962C8B-B14F-4D97-AF65-F5344CB8AC3E}">
        <p14:creationId xmlns:p14="http://schemas.microsoft.com/office/powerpoint/2010/main" val="32631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006B-B8E9-4684-8AE6-3890261C8C07}"/>
              </a:ext>
            </a:extLst>
          </p:cNvPr>
          <p:cNvSpPr>
            <a:spLocks noGrp="1"/>
          </p:cNvSpPr>
          <p:nvPr>
            <p:ph type="title"/>
          </p:nvPr>
        </p:nvSpPr>
        <p:spPr/>
        <p:txBody>
          <a:bodyPr/>
          <a:lstStyle/>
          <a:p>
            <a:r>
              <a:rPr lang="en-US" b="1" dirty="0"/>
              <a:t>Why is it important to have diversity in these leadership roles?</a:t>
            </a:r>
            <a:endParaRPr lang="en-US" dirty="0"/>
          </a:p>
        </p:txBody>
      </p:sp>
      <p:sp>
        <p:nvSpPr>
          <p:cNvPr id="3" name="Content Placeholder 2">
            <a:extLst>
              <a:ext uri="{FF2B5EF4-FFF2-40B4-BE49-F238E27FC236}">
                <a16:creationId xmlns:a16="http://schemas.microsoft.com/office/drawing/2014/main" id="{5528742C-4AA1-437E-95B8-2921AC26F7F1}"/>
              </a:ext>
            </a:extLst>
          </p:cNvPr>
          <p:cNvSpPr>
            <a:spLocks noGrp="1"/>
          </p:cNvSpPr>
          <p:nvPr>
            <p:ph idx="1"/>
          </p:nvPr>
        </p:nvSpPr>
        <p:spPr>
          <a:xfrm>
            <a:off x="258417" y="2849562"/>
            <a:ext cx="11708296" cy="3439284"/>
          </a:xfrm>
        </p:spPr>
        <p:txBody>
          <a:bodyPr/>
          <a:lstStyle/>
          <a:p>
            <a:pPr marL="342900" indent="-342900">
              <a:buFont typeface="Arial" panose="020B0604020202020204" pitchFamily="34" charset="0"/>
              <a:buChar char="•"/>
            </a:pPr>
            <a:r>
              <a:rPr lang="en-US" dirty="0"/>
              <a:t>Representation that differs in race, gender, language, abilities, religion and other identities at decision-making tables, and more importantly, diverse representation at the table as a committee “leader”, provides amplification of marginalized voices, and allows for various perspectives (even if they are not your own) to emerge that allows one to challenge the status quo, to question ideas that may not be IDEAA, to uplift novel ideas, and to advocate for all. </a:t>
            </a:r>
          </a:p>
          <a:p>
            <a:pPr marL="342900" indent="-342900">
              <a:buFont typeface="Arial" panose="020B0604020202020204" pitchFamily="34" charset="0"/>
              <a:buChar char="•"/>
            </a:pPr>
            <a:r>
              <a:rPr lang="en-US" dirty="0"/>
              <a:t>Ensuring inclusion, diversity, equity, anti-racism and access in academic senate leadership allows exploration of the huge range of ideas and issues present on campus and in the surrounding community. </a:t>
            </a:r>
          </a:p>
        </p:txBody>
      </p:sp>
      <p:sp>
        <p:nvSpPr>
          <p:cNvPr id="4" name="Slide Number Placeholder 3">
            <a:extLst>
              <a:ext uri="{FF2B5EF4-FFF2-40B4-BE49-F238E27FC236}">
                <a16:creationId xmlns:a16="http://schemas.microsoft.com/office/drawing/2014/main" id="{6200567B-9E3D-4E0C-986C-33922A69A10B}"/>
              </a:ext>
            </a:extLst>
          </p:cNvPr>
          <p:cNvSpPr>
            <a:spLocks noGrp="1"/>
          </p:cNvSpPr>
          <p:nvPr>
            <p:ph type="sldNum" sz="quarter" idx="10"/>
          </p:nvPr>
        </p:nvSpPr>
        <p:spPr/>
        <p:txBody>
          <a:bodyPr/>
          <a:lstStyle/>
          <a:p>
            <a:pPr>
              <a:defRPr/>
            </a:pPr>
            <a:fld id="{9A5A1B6C-D038-1F4B-9D4A-0999CA9BC2F2}" type="slidenum">
              <a:rPr lang="en-US" altLang="en-US" smtClean="0"/>
              <a:pPr>
                <a:defRPr/>
              </a:pPr>
              <a:t>15</a:t>
            </a:fld>
            <a:endParaRPr lang="en-US" altLang="en-US"/>
          </a:p>
        </p:txBody>
      </p:sp>
    </p:spTree>
    <p:extLst>
      <p:ext uri="{BB962C8B-B14F-4D97-AF65-F5344CB8AC3E}">
        <p14:creationId xmlns:p14="http://schemas.microsoft.com/office/powerpoint/2010/main" val="145443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5277-AF89-408F-8874-7A5F7EF18C64}"/>
              </a:ext>
            </a:extLst>
          </p:cNvPr>
          <p:cNvSpPr>
            <a:spLocks noGrp="1"/>
          </p:cNvSpPr>
          <p:nvPr>
            <p:ph type="title"/>
          </p:nvPr>
        </p:nvSpPr>
        <p:spPr/>
        <p:txBody>
          <a:bodyPr/>
          <a:lstStyle/>
          <a:p>
            <a:r>
              <a:rPr lang="en-US" dirty="0"/>
              <a:t>Questions to Ask Yourself</a:t>
            </a:r>
          </a:p>
        </p:txBody>
      </p:sp>
      <p:sp>
        <p:nvSpPr>
          <p:cNvPr id="3" name="Content Placeholder 2">
            <a:extLst>
              <a:ext uri="{FF2B5EF4-FFF2-40B4-BE49-F238E27FC236}">
                <a16:creationId xmlns:a16="http://schemas.microsoft.com/office/drawing/2014/main" id="{DCEEE8D1-008C-447C-AC96-3F4BE4D4A873}"/>
              </a:ext>
            </a:extLst>
          </p:cNvPr>
          <p:cNvSpPr>
            <a:spLocks noGrp="1"/>
          </p:cNvSpPr>
          <p:nvPr>
            <p:ph idx="1"/>
          </p:nvPr>
        </p:nvSpPr>
        <p:spPr/>
        <p:txBody>
          <a:bodyPr/>
          <a:lstStyle/>
          <a:p>
            <a:pPr marL="342900" indent="-342900">
              <a:buFont typeface="Arial" panose="020B0604020202020204" pitchFamily="34" charset="0"/>
              <a:buChar char="•"/>
            </a:pPr>
            <a:r>
              <a:rPr lang="en-US" dirty="0"/>
              <a:t>Are you interested in changing the culture of exclusion at your college?</a:t>
            </a:r>
          </a:p>
          <a:p>
            <a:pPr marL="342900" indent="-342900">
              <a:buFont typeface="Arial" panose="020B0604020202020204" pitchFamily="34" charset="0"/>
              <a:buChar char="•"/>
            </a:pPr>
            <a:r>
              <a:rPr lang="en-US" dirty="0"/>
              <a:t>Are you confident in your understanding of specific behaviors that impact a person’s feeling of inclusion?</a:t>
            </a:r>
          </a:p>
          <a:p>
            <a:pPr marL="342900" indent="-342900">
              <a:buFont typeface="Arial" panose="020B0604020202020204" pitchFamily="34" charset="0"/>
              <a:buChar char="•"/>
            </a:pPr>
            <a:r>
              <a:rPr lang="en-US" dirty="0"/>
              <a:t>Are you aware of any implicit or explicit biases or racism that you may harbor in favor of others who are like you?</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According to Zenger and Folkman, “Inclusivity is in the eye of the beholder. You might intend to be inclusive, and even think you are inclusive, but your impact on others might be very different."</a:t>
            </a:r>
          </a:p>
          <a:p>
            <a:endParaRPr lang="en-US" dirty="0"/>
          </a:p>
          <a:p>
            <a:endParaRPr lang="en-US" dirty="0"/>
          </a:p>
        </p:txBody>
      </p:sp>
      <p:sp>
        <p:nvSpPr>
          <p:cNvPr id="4" name="Slide Number Placeholder 3">
            <a:extLst>
              <a:ext uri="{FF2B5EF4-FFF2-40B4-BE49-F238E27FC236}">
                <a16:creationId xmlns:a16="http://schemas.microsoft.com/office/drawing/2014/main" id="{4851C3FD-0420-4924-BE93-F2C11FA456B0}"/>
              </a:ext>
            </a:extLst>
          </p:cNvPr>
          <p:cNvSpPr>
            <a:spLocks noGrp="1"/>
          </p:cNvSpPr>
          <p:nvPr>
            <p:ph type="sldNum" sz="quarter" idx="10"/>
          </p:nvPr>
        </p:nvSpPr>
        <p:spPr/>
        <p:txBody>
          <a:bodyPr/>
          <a:lstStyle/>
          <a:p>
            <a:pPr>
              <a:defRPr/>
            </a:pPr>
            <a:fld id="{9A5A1B6C-D038-1F4B-9D4A-0999CA9BC2F2}" type="slidenum">
              <a:rPr lang="en-US" altLang="en-US" smtClean="0"/>
              <a:pPr>
                <a:defRPr/>
              </a:pPr>
              <a:t>16</a:t>
            </a:fld>
            <a:endParaRPr lang="en-US" altLang="en-US"/>
          </a:p>
        </p:txBody>
      </p:sp>
    </p:spTree>
    <p:extLst>
      <p:ext uri="{BB962C8B-B14F-4D97-AF65-F5344CB8AC3E}">
        <p14:creationId xmlns:p14="http://schemas.microsoft.com/office/powerpoint/2010/main" val="413638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FE7F-5F7D-4222-BAA5-4C05278ABBB0}"/>
              </a:ext>
            </a:extLst>
          </p:cNvPr>
          <p:cNvSpPr>
            <a:spLocks noGrp="1"/>
          </p:cNvSpPr>
          <p:nvPr>
            <p:ph type="title"/>
          </p:nvPr>
        </p:nvSpPr>
        <p:spPr/>
        <p:txBody>
          <a:bodyPr/>
          <a:lstStyle/>
          <a:p>
            <a:r>
              <a:rPr lang="en-US" dirty="0"/>
              <a:t>Building Inclusive, Diverse, Equitable, Anti-racist Academic Senate Leadership Capacity</a:t>
            </a:r>
          </a:p>
        </p:txBody>
      </p:sp>
      <p:sp>
        <p:nvSpPr>
          <p:cNvPr id="3" name="Content Placeholder 2">
            <a:extLst>
              <a:ext uri="{FF2B5EF4-FFF2-40B4-BE49-F238E27FC236}">
                <a16:creationId xmlns:a16="http://schemas.microsoft.com/office/drawing/2014/main" id="{CA98906D-25AF-4575-A221-69D3DD9D452E}"/>
              </a:ext>
            </a:extLst>
          </p:cNvPr>
          <p:cNvSpPr>
            <a:spLocks noGrp="1"/>
          </p:cNvSpPr>
          <p:nvPr>
            <p:ph idx="1"/>
          </p:nvPr>
        </p:nvSpPr>
        <p:spPr/>
        <p:txBody>
          <a:bodyPr/>
          <a:lstStyle/>
          <a:p>
            <a:pPr marL="342900" indent="-342900">
              <a:buFont typeface="Arial" panose="020B0604020202020204" pitchFamily="34" charset="0"/>
              <a:buChar char="•"/>
            </a:pPr>
            <a:r>
              <a:rPr lang="en-US" dirty="0"/>
              <a:t>Wholistic &amp; Targeted Professional Development to address any biases and racism among the faculty (and also the institution itself)</a:t>
            </a:r>
          </a:p>
          <a:p>
            <a:pPr marL="342900" indent="-342900">
              <a:buFont typeface="Arial" panose="020B0604020202020204" pitchFamily="34" charset="0"/>
              <a:buChar char="•"/>
            </a:pPr>
            <a:r>
              <a:rPr lang="en-US" dirty="0"/>
              <a:t>Intentional Leadership Mentorship opportunities that are inclusive of BIPOC faculty, in which sufficient engagement and dialogue occurs on the benefits, challenges, and responsibilities of specific faculty leadership roles</a:t>
            </a:r>
          </a:p>
          <a:p>
            <a:pPr marL="342900" indent="-342900">
              <a:buFont typeface="Arial" panose="020B0604020202020204" pitchFamily="34" charset="0"/>
              <a:buChar char="•"/>
            </a:pPr>
            <a:r>
              <a:rPr lang="en-US" dirty="0"/>
              <a:t>Empower BIPOC faculty to speak their truth to power in order to expose any implicit or explicit bias that may be holding them back from faculty leadership roles</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7DE326F-3545-4411-82BC-EBB1044A425C}"/>
              </a:ext>
            </a:extLst>
          </p:cNvPr>
          <p:cNvSpPr>
            <a:spLocks noGrp="1"/>
          </p:cNvSpPr>
          <p:nvPr>
            <p:ph type="sldNum" sz="quarter" idx="10"/>
          </p:nvPr>
        </p:nvSpPr>
        <p:spPr/>
        <p:txBody>
          <a:bodyPr/>
          <a:lstStyle/>
          <a:p>
            <a:pPr>
              <a:defRPr/>
            </a:pPr>
            <a:fld id="{9A5A1B6C-D038-1F4B-9D4A-0999CA9BC2F2}" type="slidenum">
              <a:rPr lang="en-US" altLang="en-US" smtClean="0"/>
              <a:pPr>
                <a:defRPr/>
              </a:pPr>
              <a:t>17</a:t>
            </a:fld>
            <a:endParaRPr lang="en-US" altLang="en-US"/>
          </a:p>
        </p:txBody>
      </p:sp>
    </p:spTree>
    <p:extLst>
      <p:ext uri="{BB962C8B-B14F-4D97-AF65-F5344CB8AC3E}">
        <p14:creationId xmlns:p14="http://schemas.microsoft.com/office/powerpoint/2010/main" val="427410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4683-BB80-47A2-9C3D-81B8479798D9}"/>
              </a:ext>
            </a:extLst>
          </p:cNvPr>
          <p:cNvSpPr>
            <a:spLocks noGrp="1"/>
          </p:cNvSpPr>
          <p:nvPr>
            <p:ph type="title"/>
          </p:nvPr>
        </p:nvSpPr>
        <p:spPr/>
        <p:txBody>
          <a:bodyPr/>
          <a:lstStyle/>
          <a:p>
            <a:r>
              <a:rPr lang="en-US" dirty="0"/>
              <a:t>Quotes To Marinate On</a:t>
            </a:r>
          </a:p>
        </p:txBody>
      </p:sp>
      <p:sp>
        <p:nvSpPr>
          <p:cNvPr id="3" name="Content Placeholder 2">
            <a:extLst>
              <a:ext uri="{FF2B5EF4-FFF2-40B4-BE49-F238E27FC236}">
                <a16:creationId xmlns:a16="http://schemas.microsoft.com/office/drawing/2014/main" id="{A914B18E-8B45-44AC-B3CC-DDC7AF6147F0}"/>
              </a:ext>
            </a:extLst>
          </p:cNvPr>
          <p:cNvSpPr>
            <a:spLocks noGrp="1"/>
          </p:cNvSpPr>
          <p:nvPr>
            <p:ph idx="1"/>
          </p:nvPr>
        </p:nvSpPr>
        <p:spPr/>
        <p:txBody>
          <a:bodyPr/>
          <a:lstStyle/>
          <a:p>
            <a:r>
              <a:rPr lang="en-US" sz="3600" i="1" dirty="0"/>
              <a:t>"First, people feel included when they are treated “equitably and with respect.” Participation without favoritism is the starting point for inclusion, and this requires attention to non-discrimination and basic courtesy</a:t>
            </a:r>
          </a:p>
        </p:txBody>
      </p:sp>
      <p:sp>
        <p:nvSpPr>
          <p:cNvPr id="4" name="Slide Number Placeholder 3">
            <a:extLst>
              <a:ext uri="{FF2B5EF4-FFF2-40B4-BE49-F238E27FC236}">
                <a16:creationId xmlns:a16="http://schemas.microsoft.com/office/drawing/2014/main" id="{E2F1606F-11BF-420E-A966-6F4AE7AA453E}"/>
              </a:ext>
            </a:extLst>
          </p:cNvPr>
          <p:cNvSpPr>
            <a:spLocks noGrp="1"/>
          </p:cNvSpPr>
          <p:nvPr>
            <p:ph type="sldNum" sz="quarter" idx="10"/>
          </p:nvPr>
        </p:nvSpPr>
        <p:spPr/>
        <p:txBody>
          <a:bodyPr/>
          <a:lstStyle/>
          <a:p>
            <a:pPr>
              <a:defRPr/>
            </a:pPr>
            <a:fld id="{9A5A1B6C-D038-1F4B-9D4A-0999CA9BC2F2}" type="slidenum">
              <a:rPr lang="en-US" altLang="en-US" smtClean="0"/>
              <a:pPr>
                <a:defRPr/>
              </a:pPr>
              <a:t>18</a:t>
            </a:fld>
            <a:endParaRPr lang="en-US" altLang="en-US"/>
          </a:p>
        </p:txBody>
      </p:sp>
    </p:spTree>
    <p:extLst>
      <p:ext uri="{BB962C8B-B14F-4D97-AF65-F5344CB8AC3E}">
        <p14:creationId xmlns:p14="http://schemas.microsoft.com/office/powerpoint/2010/main" val="3160085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4683-BB80-47A2-9C3D-81B8479798D9}"/>
              </a:ext>
            </a:extLst>
          </p:cNvPr>
          <p:cNvSpPr>
            <a:spLocks noGrp="1"/>
          </p:cNvSpPr>
          <p:nvPr>
            <p:ph type="title"/>
          </p:nvPr>
        </p:nvSpPr>
        <p:spPr/>
        <p:txBody>
          <a:bodyPr/>
          <a:lstStyle/>
          <a:p>
            <a:r>
              <a:rPr lang="en-US" dirty="0"/>
              <a:t>Quotes To Marinate On</a:t>
            </a:r>
          </a:p>
        </p:txBody>
      </p:sp>
      <p:sp>
        <p:nvSpPr>
          <p:cNvPr id="3" name="Content Placeholder 2">
            <a:extLst>
              <a:ext uri="{FF2B5EF4-FFF2-40B4-BE49-F238E27FC236}">
                <a16:creationId xmlns:a16="http://schemas.microsoft.com/office/drawing/2014/main" id="{A914B18E-8B45-44AC-B3CC-DDC7AF6147F0}"/>
              </a:ext>
            </a:extLst>
          </p:cNvPr>
          <p:cNvSpPr>
            <a:spLocks noGrp="1"/>
          </p:cNvSpPr>
          <p:nvPr>
            <p:ph idx="1"/>
          </p:nvPr>
        </p:nvSpPr>
        <p:spPr/>
        <p:txBody>
          <a:bodyPr/>
          <a:lstStyle/>
          <a:p>
            <a:r>
              <a:rPr lang="en-US" sz="3600" i="1" dirty="0"/>
              <a:t>“Inclusion is experienced when people believe that their unique and authentic self is valued by others, while at the same time have a sense of connectedness or belonging to a group”</a:t>
            </a:r>
          </a:p>
        </p:txBody>
      </p:sp>
      <p:sp>
        <p:nvSpPr>
          <p:cNvPr id="4" name="Slide Number Placeholder 3">
            <a:extLst>
              <a:ext uri="{FF2B5EF4-FFF2-40B4-BE49-F238E27FC236}">
                <a16:creationId xmlns:a16="http://schemas.microsoft.com/office/drawing/2014/main" id="{E2F1606F-11BF-420E-A966-6F4AE7AA453E}"/>
              </a:ext>
            </a:extLst>
          </p:cNvPr>
          <p:cNvSpPr>
            <a:spLocks noGrp="1"/>
          </p:cNvSpPr>
          <p:nvPr>
            <p:ph type="sldNum" sz="quarter" idx="10"/>
          </p:nvPr>
        </p:nvSpPr>
        <p:spPr/>
        <p:txBody>
          <a:bodyPr/>
          <a:lstStyle/>
          <a:p>
            <a:pPr>
              <a:defRPr/>
            </a:pPr>
            <a:fld id="{9A5A1B6C-D038-1F4B-9D4A-0999CA9BC2F2}" type="slidenum">
              <a:rPr lang="en-US" altLang="en-US" smtClean="0"/>
              <a:pPr>
                <a:defRPr/>
              </a:pPr>
              <a:t>19</a:t>
            </a:fld>
            <a:endParaRPr lang="en-US" altLang="en-US"/>
          </a:p>
        </p:txBody>
      </p:sp>
    </p:spTree>
    <p:extLst>
      <p:ext uri="{BB962C8B-B14F-4D97-AF65-F5344CB8AC3E}">
        <p14:creationId xmlns:p14="http://schemas.microsoft.com/office/powerpoint/2010/main" val="2414382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7E8D-7F53-5D6F-EF4E-A92DF4F5BD40}"/>
              </a:ext>
            </a:extLst>
          </p:cNvPr>
          <p:cNvSpPr>
            <a:spLocks noGrp="1"/>
          </p:cNvSpPr>
          <p:nvPr>
            <p:ph type="title"/>
          </p:nvPr>
        </p:nvSpPr>
        <p:spPr/>
        <p:txBody>
          <a:bodyPr/>
          <a:lstStyle/>
          <a:p>
            <a:r>
              <a:rPr lang="en-US" dirty="0"/>
              <a:t>Breakout Presenters</a:t>
            </a:r>
          </a:p>
        </p:txBody>
      </p:sp>
      <p:sp>
        <p:nvSpPr>
          <p:cNvPr id="3" name="Content Placeholder 2">
            <a:extLst>
              <a:ext uri="{FF2B5EF4-FFF2-40B4-BE49-F238E27FC236}">
                <a16:creationId xmlns:a16="http://schemas.microsoft.com/office/drawing/2014/main" id="{FF730299-9109-2EB9-05D8-07DCAB42B7C7}"/>
              </a:ext>
            </a:extLst>
          </p:cNvPr>
          <p:cNvSpPr>
            <a:spLocks noGrp="1"/>
          </p:cNvSpPr>
          <p:nvPr>
            <p:ph idx="1"/>
          </p:nvPr>
        </p:nvSpPr>
        <p:spPr/>
        <p:txBody>
          <a:bodyPr/>
          <a:lstStyle/>
          <a:p>
            <a:r>
              <a:rPr lang="en-US" sz="3200" dirty="0">
                <a:latin typeface="Palatino"/>
              </a:rPr>
              <a:t>Christopher Howerton – ASCCC North Representative</a:t>
            </a:r>
          </a:p>
          <a:p>
            <a:endParaRPr lang="en-US" sz="3200" dirty="0">
              <a:latin typeface="Palatino"/>
            </a:endParaRPr>
          </a:p>
          <a:p>
            <a:r>
              <a:rPr lang="en-US" sz="3200" dirty="0">
                <a:latin typeface="Palatino"/>
              </a:rPr>
              <a:t>Robert L Stewart Jr. – ASCCC South Representative</a:t>
            </a:r>
          </a:p>
          <a:p>
            <a:endParaRPr lang="en-US" sz="3200" dirty="0">
              <a:latin typeface="Palatino"/>
            </a:endParaRPr>
          </a:p>
          <a:p>
            <a:r>
              <a:rPr lang="en-US" sz="3200" dirty="0">
                <a:latin typeface="Palatino"/>
              </a:rPr>
              <a:t>Manuel Velez – ASCCC Area D Representative</a:t>
            </a:r>
          </a:p>
        </p:txBody>
      </p:sp>
      <p:sp>
        <p:nvSpPr>
          <p:cNvPr id="4" name="Slide Number Placeholder 3">
            <a:extLst>
              <a:ext uri="{FF2B5EF4-FFF2-40B4-BE49-F238E27FC236}">
                <a16:creationId xmlns:a16="http://schemas.microsoft.com/office/drawing/2014/main" id="{0099AE64-531A-97FF-DCF0-D820D1419158}"/>
              </a:ext>
            </a:extLst>
          </p:cNvPr>
          <p:cNvSpPr>
            <a:spLocks noGrp="1"/>
          </p:cNvSpPr>
          <p:nvPr>
            <p:ph type="sldNum" sz="quarter" idx="10"/>
          </p:nvPr>
        </p:nvSpPr>
        <p:spPr/>
        <p:txBody>
          <a:bodyPr/>
          <a:lstStyle/>
          <a:p>
            <a:pPr>
              <a:defRPr/>
            </a:pPr>
            <a:fld id="{9A5A1B6C-D038-1F4B-9D4A-0999CA9BC2F2}" type="slidenum">
              <a:rPr lang="en-US" altLang="en-US" smtClean="0"/>
              <a:pPr>
                <a:defRPr/>
              </a:pPr>
              <a:t>2</a:t>
            </a:fld>
            <a:endParaRPr lang="en-US" altLang="en-US"/>
          </a:p>
        </p:txBody>
      </p:sp>
    </p:spTree>
    <p:extLst>
      <p:ext uri="{BB962C8B-B14F-4D97-AF65-F5344CB8AC3E}">
        <p14:creationId xmlns:p14="http://schemas.microsoft.com/office/powerpoint/2010/main" val="3427346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4683-BB80-47A2-9C3D-81B8479798D9}"/>
              </a:ext>
            </a:extLst>
          </p:cNvPr>
          <p:cNvSpPr>
            <a:spLocks noGrp="1"/>
          </p:cNvSpPr>
          <p:nvPr>
            <p:ph type="title"/>
          </p:nvPr>
        </p:nvSpPr>
        <p:spPr/>
        <p:txBody>
          <a:bodyPr/>
          <a:lstStyle/>
          <a:p>
            <a:r>
              <a:rPr lang="en-US" dirty="0"/>
              <a:t>Quotes To Marinate On</a:t>
            </a:r>
          </a:p>
        </p:txBody>
      </p:sp>
      <p:sp>
        <p:nvSpPr>
          <p:cNvPr id="3" name="Content Placeholder 2">
            <a:extLst>
              <a:ext uri="{FF2B5EF4-FFF2-40B4-BE49-F238E27FC236}">
                <a16:creationId xmlns:a16="http://schemas.microsoft.com/office/drawing/2014/main" id="{A914B18E-8B45-44AC-B3CC-DDC7AF6147F0}"/>
              </a:ext>
            </a:extLst>
          </p:cNvPr>
          <p:cNvSpPr>
            <a:spLocks noGrp="1"/>
          </p:cNvSpPr>
          <p:nvPr>
            <p:ph idx="1"/>
          </p:nvPr>
        </p:nvSpPr>
        <p:spPr>
          <a:xfrm>
            <a:off x="457201" y="2662568"/>
            <a:ext cx="11350486" cy="3792020"/>
          </a:xfrm>
        </p:spPr>
        <p:txBody>
          <a:bodyPr/>
          <a:lstStyle/>
          <a:p>
            <a:r>
              <a:rPr lang="en-US" sz="3600" i="1" dirty="0"/>
              <a:t>At its highest point, inclusion is expressed as "feeling safe to speak up" without fear of embarrassment or retaliation, and when people "feel empowered to grow"... Clearly, these elements are critical for diversity of thinking to emerge."</a:t>
            </a:r>
          </a:p>
        </p:txBody>
      </p:sp>
      <p:sp>
        <p:nvSpPr>
          <p:cNvPr id="4" name="Slide Number Placeholder 3">
            <a:extLst>
              <a:ext uri="{FF2B5EF4-FFF2-40B4-BE49-F238E27FC236}">
                <a16:creationId xmlns:a16="http://schemas.microsoft.com/office/drawing/2014/main" id="{E2F1606F-11BF-420E-A966-6F4AE7AA453E}"/>
              </a:ext>
            </a:extLst>
          </p:cNvPr>
          <p:cNvSpPr>
            <a:spLocks noGrp="1"/>
          </p:cNvSpPr>
          <p:nvPr>
            <p:ph type="sldNum" sz="quarter" idx="10"/>
          </p:nvPr>
        </p:nvSpPr>
        <p:spPr/>
        <p:txBody>
          <a:bodyPr/>
          <a:lstStyle/>
          <a:p>
            <a:pPr>
              <a:defRPr/>
            </a:pPr>
            <a:fld id="{9A5A1B6C-D038-1F4B-9D4A-0999CA9BC2F2}" type="slidenum">
              <a:rPr lang="en-US" altLang="en-US" smtClean="0"/>
              <a:pPr>
                <a:defRPr/>
              </a:pPr>
              <a:t>20</a:t>
            </a:fld>
            <a:endParaRPr lang="en-US" altLang="en-US"/>
          </a:p>
        </p:txBody>
      </p:sp>
    </p:spTree>
    <p:extLst>
      <p:ext uri="{BB962C8B-B14F-4D97-AF65-F5344CB8AC3E}">
        <p14:creationId xmlns:p14="http://schemas.microsoft.com/office/powerpoint/2010/main" val="3895435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4683-BB80-47A2-9C3D-81B8479798D9}"/>
              </a:ext>
            </a:extLst>
          </p:cNvPr>
          <p:cNvSpPr>
            <a:spLocks noGrp="1"/>
          </p:cNvSpPr>
          <p:nvPr>
            <p:ph type="title"/>
          </p:nvPr>
        </p:nvSpPr>
        <p:spPr/>
        <p:txBody>
          <a:bodyPr/>
          <a:lstStyle/>
          <a:p>
            <a:r>
              <a:rPr lang="en-US" dirty="0"/>
              <a:t>Quotes To Marinate On</a:t>
            </a:r>
          </a:p>
        </p:txBody>
      </p:sp>
      <p:sp>
        <p:nvSpPr>
          <p:cNvPr id="3" name="Content Placeholder 2">
            <a:extLst>
              <a:ext uri="{FF2B5EF4-FFF2-40B4-BE49-F238E27FC236}">
                <a16:creationId xmlns:a16="http://schemas.microsoft.com/office/drawing/2014/main" id="{A914B18E-8B45-44AC-B3CC-DDC7AF6147F0}"/>
              </a:ext>
            </a:extLst>
          </p:cNvPr>
          <p:cNvSpPr>
            <a:spLocks noGrp="1"/>
          </p:cNvSpPr>
          <p:nvPr>
            <p:ph idx="1"/>
          </p:nvPr>
        </p:nvSpPr>
        <p:spPr>
          <a:xfrm>
            <a:off x="245165" y="2564330"/>
            <a:ext cx="11562522" cy="3792020"/>
          </a:xfrm>
        </p:spPr>
        <p:txBody>
          <a:bodyPr/>
          <a:lstStyle/>
          <a:p>
            <a:r>
              <a:rPr lang="en-US" sz="3600" i="1" dirty="0"/>
              <a:t>Inclusion means... "A sense of belonging: feeling respected, valued, and seen for who we are as individuals; and a level of supportive energy and commitment from leaders, colleagues, and others so that we— individually and collectively—can do our best work."</a:t>
            </a:r>
          </a:p>
        </p:txBody>
      </p:sp>
      <p:sp>
        <p:nvSpPr>
          <p:cNvPr id="4" name="Slide Number Placeholder 3">
            <a:extLst>
              <a:ext uri="{FF2B5EF4-FFF2-40B4-BE49-F238E27FC236}">
                <a16:creationId xmlns:a16="http://schemas.microsoft.com/office/drawing/2014/main" id="{E2F1606F-11BF-420E-A966-6F4AE7AA453E}"/>
              </a:ext>
            </a:extLst>
          </p:cNvPr>
          <p:cNvSpPr>
            <a:spLocks noGrp="1"/>
          </p:cNvSpPr>
          <p:nvPr>
            <p:ph type="sldNum" sz="quarter" idx="10"/>
          </p:nvPr>
        </p:nvSpPr>
        <p:spPr/>
        <p:txBody>
          <a:bodyPr/>
          <a:lstStyle/>
          <a:p>
            <a:pPr>
              <a:defRPr/>
            </a:pPr>
            <a:fld id="{9A5A1B6C-D038-1F4B-9D4A-0999CA9BC2F2}" type="slidenum">
              <a:rPr lang="en-US" altLang="en-US" smtClean="0"/>
              <a:pPr>
                <a:defRPr/>
              </a:pPr>
              <a:t>21</a:t>
            </a:fld>
            <a:endParaRPr lang="en-US" altLang="en-US"/>
          </a:p>
        </p:txBody>
      </p:sp>
    </p:spTree>
    <p:extLst>
      <p:ext uri="{BB962C8B-B14F-4D97-AF65-F5344CB8AC3E}">
        <p14:creationId xmlns:p14="http://schemas.microsoft.com/office/powerpoint/2010/main" val="1537132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4683-BB80-47A2-9C3D-81B8479798D9}"/>
              </a:ext>
            </a:extLst>
          </p:cNvPr>
          <p:cNvSpPr>
            <a:spLocks noGrp="1"/>
          </p:cNvSpPr>
          <p:nvPr>
            <p:ph type="title"/>
          </p:nvPr>
        </p:nvSpPr>
        <p:spPr/>
        <p:txBody>
          <a:bodyPr/>
          <a:lstStyle/>
          <a:p>
            <a:r>
              <a:rPr lang="en-US" dirty="0"/>
              <a:t>Quotes To Marinate On</a:t>
            </a:r>
          </a:p>
        </p:txBody>
      </p:sp>
      <p:sp>
        <p:nvSpPr>
          <p:cNvPr id="3" name="Content Placeholder 2">
            <a:extLst>
              <a:ext uri="{FF2B5EF4-FFF2-40B4-BE49-F238E27FC236}">
                <a16:creationId xmlns:a16="http://schemas.microsoft.com/office/drawing/2014/main" id="{A914B18E-8B45-44AC-B3CC-DDC7AF6147F0}"/>
              </a:ext>
            </a:extLst>
          </p:cNvPr>
          <p:cNvSpPr>
            <a:spLocks noGrp="1"/>
          </p:cNvSpPr>
          <p:nvPr>
            <p:ph idx="1"/>
          </p:nvPr>
        </p:nvSpPr>
        <p:spPr>
          <a:xfrm>
            <a:off x="245165" y="2564330"/>
            <a:ext cx="11562522" cy="3792020"/>
          </a:xfrm>
        </p:spPr>
        <p:txBody>
          <a:bodyPr/>
          <a:lstStyle/>
          <a:p>
            <a:r>
              <a:rPr lang="en-US" sz="3600" i="1" dirty="0"/>
              <a:t>"Employees feel included when, simultaneously, they perceive they are both similar to and distinct from their coworkers. Perceiving similarities with coworkers engenders a feeling of belongingness while perceiving differences leads to feelings of uniqueness."</a:t>
            </a:r>
          </a:p>
        </p:txBody>
      </p:sp>
      <p:sp>
        <p:nvSpPr>
          <p:cNvPr id="4" name="Slide Number Placeholder 3">
            <a:extLst>
              <a:ext uri="{FF2B5EF4-FFF2-40B4-BE49-F238E27FC236}">
                <a16:creationId xmlns:a16="http://schemas.microsoft.com/office/drawing/2014/main" id="{E2F1606F-11BF-420E-A966-6F4AE7AA453E}"/>
              </a:ext>
            </a:extLst>
          </p:cNvPr>
          <p:cNvSpPr>
            <a:spLocks noGrp="1"/>
          </p:cNvSpPr>
          <p:nvPr>
            <p:ph type="sldNum" sz="quarter" idx="10"/>
          </p:nvPr>
        </p:nvSpPr>
        <p:spPr/>
        <p:txBody>
          <a:bodyPr/>
          <a:lstStyle/>
          <a:p>
            <a:pPr>
              <a:defRPr/>
            </a:pPr>
            <a:fld id="{9A5A1B6C-D038-1F4B-9D4A-0999CA9BC2F2}" type="slidenum">
              <a:rPr lang="en-US" altLang="en-US" smtClean="0"/>
              <a:pPr>
                <a:defRPr/>
              </a:pPr>
              <a:t>22</a:t>
            </a:fld>
            <a:endParaRPr lang="en-US" altLang="en-US"/>
          </a:p>
        </p:txBody>
      </p:sp>
    </p:spTree>
    <p:extLst>
      <p:ext uri="{BB962C8B-B14F-4D97-AF65-F5344CB8AC3E}">
        <p14:creationId xmlns:p14="http://schemas.microsoft.com/office/powerpoint/2010/main" val="2787318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D4D67-8B69-446D-BC8D-57E545DB21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51852208-D94A-434C-B8EB-D8C3BAC5EFCC}"/>
              </a:ext>
            </a:extLst>
          </p:cNvPr>
          <p:cNvSpPr>
            <a:spLocks noGrp="1"/>
          </p:cNvSpPr>
          <p:nvPr>
            <p:ph idx="1"/>
          </p:nvPr>
        </p:nvSpPr>
        <p:spPr>
          <a:xfrm>
            <a:off x="251791" y="2490290"/>
            <a:ext cx="11688418" cy="3866060"/>
          </a:xfrm>
        </p:spPr>
        <p:txBody>
          <a:bodyPr/>
          <a:lstStyle/>
          <a:p>
            <a:pPr marL="342900" indent="-342900">
              <a:buFont typeface="Arial" panose="020B0604020202020204" pitchFamily="34" charset="0"/>
              <a:buChar char="•"/>
            </a:pPr>
            <a:r>
              <a:rPr lang="en-US" sz="2000" dirty="0">
                <a:hlinkClick r:id="rId2"/>
              </a:rPr>
              <a:t>https://www.asccc.org/10_1</a:t>
            </a:r>
            <a:endParaRPr lang="en-US" sz="2000" dirty="0"/>
          </a:p>
          <a:p>
            <a:pPr marL="342900" indent="-342900">
              <a:buFont typeface="Arial" panose="020B0604020202020204" pitchFamily="34" charset="0"/>
              <a:buChar char="•"/>
            </a:pPr>
            <a:r>
              <a:rPr lang="en-US" sz="2000" dirty="0">
                <a:hlinkClick r:id="rId3"/>
              </a:rPr>
              <a:t>California Code of Regulations (Title 5) Section 53200</a:t>
            </a:r>
            <a:endParaRPr lang="en-US" sz="2000" dirty="0"/>
          </a:p>
          <a:p>
            <a:pPr marL="342900" indent="-342900">
              <a:buFont typeface="Arial" panose="020B0604020202020204" pitchFamily="34" charset="0"/>
              <a:buChar char="•"/>
            </a:pPr>
            <a:r>
              <a:rPr lang="en-US" sz="2000" dirty="0"/>
              <a:t>Miller, F. &amp; Katz, J (2002) Inclusion Breakthrough: Unleashing the Real Power of Diversity</a:t>
            </a:r>
          </a:p>
          <a:p>
            <a:pPr marL="342900" indent="-342900">
              <a:buFont typeface="Arial" panose="020B0604020202020204" pitchFamily="34" charset="0"/>
              <a:buChar char="•"/>
            </a:pPr>
            <a:r>
              <a:rPr lang="en-US" sz="2000" dirty="0"/>
              <a:t>Bourke, J. &amp; B. Dillon, (2018), The diversity and inclusion revolution: Eight powerful truths, Deloitte Review, Issue 12.</a:t>
            </a:r>
          </a:p>
          <a:p>
            <a:pPr marL="342900" indent="-342900">
              <a:buFont typeface="Arial" panose="020B0604020202020204" pitchFamily="34" charset="0"/>
              <a:buChar char="•"/>
            </a:pPr>
            <a:r>
              <a:rPr lang="en-US" sz="2000" dirty="0">
                <a:hlinkClick r:id="rId4"/>
              </a:rPr>
              <a:t>Catalyst (2014)</a:t>
            </a:r>
            <a:r>
              <a:rPr lang="en-US" sz="2000" dirty="0"/>
              <a:t> </a:t>
            </a:r>
          </a:p>
          <a:p>
            <a:pPr marL="342900" indent="-342900">
              <a:buFont typeface="Arial" panose="020B0604020202020204" pitchFamily="34" charset="0"/>
              <a:buChar char="•"/>
            </a:pPr>
            <a:r>
              <a:rPr lang="en-US" sz="2000" dirty="0"/>
              <a:t>Ferdman, Prime &amp; Riggio, (2021) Inclusive Leadership - Transforming Diverse Lives, Workplaces, and Societies</a:t>
            </a:r>
          </a:p>
          <a:p>
            <a:pPr marL="342900" indent="-342900">
              <a:buFont typeface="Arial" panose="020B0604020202020204" pitchFamily="34" charset="0"/>
              <a:buChar char="•"/>
            </a:pPr>
            <a:r>
              <a:rPr lang="en-US" sz="2000" b="1" dirty="0">
                <a:hlinkClick r:id="rId5"/>
              </a:rPr>
              <a:t>Navigating Inclusion As a Leader - </a:t>
            </a:r>
            <a:r>
              <a:rPr lang="en-US" sz="2000" b="1" dirty="0" err="1">
                <a:hlinkClick r:id="rId5"/>
              </a:rPr>
              <a:t>Intoducing</a:t>
            </a:r>
            <a:r>
              <a:rPr lang="en-US" sz="2000" b="1" dirty="0">
                <a:hlinkClick r:id="rId5"/>
              </a:rPr>
              <a:t> the Inclusive Leadership Compass (2021)</a:t>
            </a:r>
            <a:endParaRPr lang="en-US" sz="2000" b="1" dirty="0"/>
          </a:p>
          <a:p>
            <a:pPr marL="342900" indent="-342900">
              <a:buFont typeface="Arial" panose="020B0604020202020204" pitchFamily="34" charset="0"/>
              <a:buChar char="•"/>
            </a:pPr>
            <a:r>
              <a:rPr lang="en-US" sz="2000" b="1" dirty="0">
                <a:hlinkClick r:id="rId6"/>
              </a:rPr>
              <a:t>https://rossier.usc.edu/magazine/fall-winter-2021/having-a-place-at-the-table-is-not-enough/</a:t>
            </a:r>
            <a:endParaRPr lang="en-US" sz="2000" b="1" dirty="0"/>
          </a:p>
          <a:p>
            <a:pPr marL="342900" indent="-342900">
              <a:buFont typeface="Arial" panose="020B0604020202020204" pitchFamily="34" charset="0"/>
              <a:buChar char="•"/>
            </a:pPr>
            <a:endParaRPr lang="en-US" sz="2000" b="1" dirty="0"/>
          </a:p>
          <a:p>
            <a:pPr marL="0" indent="0">
              <a:buNone/>
            </a:pPr>
            <a:endParaRPr lang="en-US" b="1" dirty="0"/>
          </a:p>
          <a:p>
            <a:endParaRPr lang="en-US" b="1"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4228026-5845-49A8-93CA-3AD8DB23751E}"/>
              </a:ext>
            </a:extLst>
          </p:cNvPr>
          <p:cNvSpPr>
            <a:spLocks noGrp="1"/>
          </p:cNvSpPr>
          <p:nvPr>
            <p:ph type="sldNum" sz="quarter" idx="10"/>
          </p:nvPr>
        </p:nvSpPr>
        <p:spPr/>
        <p:txBody>
          <a:bodyPr/>
          <a:lstStyle/>
          <a:p>
            <a:pPr>
              <a:defRPr/>
            </a:pPr>
            <a:fld id="{23CFC7CB-682B-334D-8C2A-B6D7FD47D9F7}" type="slidenum">
              <a:rPr lang="en-US" altLang="en-US" smtClean="0"/>
              <a:pPr>
                <a:defRPr/>
              </a:pPr>
              <a:t>23</a:t>
            </a:fld>
            <a:endParaRPr lang="en-US" altLang="en-US"/>
          </a:p>
        </p:txBody>
      </p:sp>
    </p:spTree>
    <p:extLst>
      <p:ext uri="{BB962C8B-B14F-4D97-AF65-F5344CB8AC3E}">
        <p14:creationId xmlns:p14="http://schemas.microsoft.com/office/powerpoint/2010/main" val="232638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97794-70AF-4415-BBEA-C28151D3B6A4}"/>
              </a:ext>
            </a:extLst>
          </p:cNvPr>
          <p:cNvSpPr>
            <a:spLocks noGrp="1"/>
          </p:cNvSpPr>
          <p:nvPr>
            <p:ph type="title"/>
          </p:nvPr>
        </p:nvSpPr>
        <p:spPr>
          <a:xfrm>
            <a:off x="963751" y="363988"/>
            <a:ext cx="10046043" cy="1325563"/>
          </a:xfrm>
        </p:spPr>
        <p:txBody>
          <a:bodyPr/>
          <a:lstStyle/>
          <a:p>
            <a:r>
              <a:rPr lang="en-US" dirty="0"/>
              <a:t>What about Leadership Resources?</a:t>
            </a:r>
          </a:p>
        </p:txBody>
      </p:sp>
      <p:sp>
        <p:nvSpPr>
          <p:cNvPr id="3" name="Text Placeholder 2">
            <a:extLst>
              <a:ext uri="{FF2B5EF4-FFF2-40B4-BE49-F238E27FC236}">
                <a16:creationId xmlns:a16="http://schemas.microsoft.com/office/drawing/2014/main" id="{3B76173C-BBAC-4A98-8FDD-A9A4E5C2E186}"/>
              </a:ext>
            </a:extLst>
          </p:cNvPr>
          <p:cNvSpPr>
            <a:spLocks noGrp="1"/>
          </p:cNvSpPr>
          <p:nvPr>
            <p:ph sz="half" idx="1"/>
          </p:nvPr>
        </p:nvSpPr>
        <p:spPr>
          <a:xfrm>
            <a:off x="1277650" y="1798320"/>
            <a:ext cx="7077846" cy="4695692"/>
          </a:xfrm>
        </p:spPr>
        <p:txBody>
          <a:bodyPr/>
          <a:lstStyle/>
          <a:p>
            <a:pPr lvl="0"/>
            <a:r>
              <a:rPr lang="en-US" sz="1800" dirty="0"/>
              <a:t>Bookmark </a:t>
            </a:r>
            <a:r>
              <a:rPr lang="en-US" sz="1800" dirty="0">
                <a:hlinkClick r:id="rId3"/>
              </a:rPr>
              <a:t>ASCCC.org</a:t>
            </a:r>
            <a:endParaRPr lang="en-US" sz="1800" dirty="0"/>
          </a:p>
          <a:p>
            <a:pPr lvl="0"/>
            <a:r>
              <a:rPr lang="en-US" sz="1800" dirty="0">
                <a:hlinkClick r:id="rId4"/>
              </a:rPr>
              <a:t>Local Senates Handbook (2020)</a:t>
            </a:r>
            <a:r>
              <a:rPr lang="en-US" sz="1800" dirty="0"/>
              <a:t> - Local Senates Handbook contains important resources all Local Academic Senate leaders should become familiar with.</a:t>
            </a:r>
          </a:p>
          <a:p>
            <a:pPr lvl="0"/>
            <a:r>
              <a:rPr lang="en-US" sz="1800" dirty="0">
                <a:hlinkClick r:id="rId5"/>
              </a:rPr>
              <a:t>https://www.asccc.org/communities/local-senates/leadership-resources</a:t>
            </a:r>
            <a:endParaRPr lang="en-US" sz="1800" dirty="0"/>
          </a:p>
          <a:p>
            <a:pPr lvl="0"/>
            <a:r>
              <a:rPr lang="en-US" sz="1800" dirty="0"/>
              <a:t>Please consider signing up for </a:t>
            </a:r>
            <a:r>
              <a:rPr lang="en-US" sz="1800" dirty="0">
                <a:hlinkClick r:id="rId6"/>
              </a:rPr>
              <a:t>service on a statewide committee</a:t>
            </a:r>
            <a:r>
              <a:rPr lang="en-US" sz="1800" dirty="0"/>
              <a:t>, ASCCC is looking to amplify diverse voices and ideas. </a:t>
            </a:r>
          </a:p>
        </p:txBody>
      </p:sp>
      <p:pic>
        <p:nvPicPr>
          <p:cNvPr id="8" name="Picture 7">
            <a:extLst>
              <a:ext uri="{FF2B5EF4-FFF2-40B4-BE49-F238E27FC236}">
                <a16:creationId xmlns:a16="http://schemas.microsoft.com/office/drawing/2014/main" id="{556EA3ED-4446-4DB5-9624-3D8FCB9F7BE5}"/>
              </a:ext>
            </a:extLst>
          </p:cNvPr>
          <p:cNvPicPr>
            <a:picLocks noChangeAspect="1"/>
          </p:cNvPicPr>
          <p:nvPr/>
        </p:nvPicPr>
        <p:blipFill>
          <a:blip r:embed="rId7"/>
          <a:stretch>
            <a:fillRect/>
          </a:stretch>
        </p:blipFill>
        <p:spPr>
          <a:xfrm>
            <a:off x="8205390" y="3710608"/>
            <a:ext cx="3551583" cy="2660259"/>
          </a:xfrm>
          <a:prstGeom prst="rect">
            <a:avLst/>
          </a:prstGeom>
        </p:spPr>
      </p:pic>
    </p:spTree>
    <p:extLst>
      <p:ext uri="{BB962C8B-B14F-4D97-AF65-F5344CB8AC3E}">
        <p14:creationId xmlns:p14="http://schemas.microsoft.com/office/powerpoint/2010/main" val="310212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8BFAE0-714F-473D-8967-E4DBEA68E335}"/>
              </a:ext>
            </a:extLst>
          </p:cNvPr>
          <p:cNvSpPr>
            <a:spLocks noGrp="1"/>
          </p:cNvSpPr>
          <p:nvPr>
            <p:ph type="sldNum" sz="quarter" idx="10"/>
          </p:nvPr>
        </p:nvSpPr>
        <p:spPr/>
        <p:txBody>
          <a:bodyPr/>
          <a:lstStyle/>
          <a:p>
            <a:pPr>
              <a:defRPr/>
            </a:pPr>
            <a:fld id="{55AD5DCB-B050-6C46-8984-ED6A4CA90FC3}" type="slidenum">
              <a:rPr lang="en-US" altLang="en-US" smtClean="0"/>
              <a:pPr>
                <a:defRPr/>
              </a:pPr>
              <a:t>25</a:t>
            </a:fld>
            <a:endParaRPr lang="en-US" altLang="en-US"/>
          </a:p>
        </p:txBody>
      </p:sp>
      <p:pic>
        <p:nvPicPr>
          <p:cNvPr id="1032" name="Picture 8">
            <a:extLst>
              <a:ext uri="{FF2B5EF4-FFF2-40B4-BE49-F238E27FC236}">
                <a16:creationId xmlns:a16="http://schemas.microsoft.com/office/drawing/2014/main" id="{D498237B-36B4-4C6E-82BA-A0F4346B87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438" y="2813236"/>
            <a:ext cx="5045123" cy="37838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7A186278-BB12-4566-9C98-30387AB59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562" y="419948"/>
            <a:ext cx="4044287" cy="227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05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F111-A1CA-4061-BD3E-61B6A9B059E5}"/>
              </a:ext>
            </a:extLst>
          </p:cNvPr>
          <p:cNvSpPr>
            <a:spLocks noGrp="1"/>
          </p:cNvSpPr>
          <p:nvPr>
            <p:ph type="title"/>
          </p:nvPr>
        </p:nvSpPr>
        <p:spPr>
          <a:xfrm>
            <a:off x="1277650" y="365126"/>
            <a:ext cx="10046043" cy="713048"/>
          </a:xfrm>
        </p:spPr>
        <p:txBody>
          <a:bodyPr/>
          <a:lstStyle/>
          <a:p>
            <a:r>
              <a:rPr lang="en-US" dirty="0"/>
              <a:t>Topics to Discuss</a:t>
            </a:r>
          </a:p>
        </p:txBody>
      </p:sp>
      <p:sp>
        <p:nvSpPr>
          <p:cNvPr id="3" name="Content Placeholder 2">
            <a:extLst>
              <a:ext uri="{FF2B5EF4-FFF2-40B4-BE49-F238E27FC236}">
                <a16:creationId xmlns:a16="http://schemas.microsoft.com/office/drawing/2014/main" id="{99B127E9-DEBD-4F1F-BCE6-48511BBDA240}"/>
              </a:ext>
            </a:extLst>
          </p:cNvPr>
          <p:cNvSpPr>
            <a:spLocks noGrp="1"/>
          </p:cNvSpPr>
          <p:nvPr>
            <p:ph sz="half" idx="2"/>
          </p:nvPr>
        </p:nvSpPr>
        <p:spPr>
          <a:xfrm>
            <a:off x="996141" y="1350905"/>
            <a:ext cx="7127442" cy="4771599"/>
          </a:xfrm>
        </p:spPr>
        <p:txBody>
          <a:bodyPr/>
          <a:lstStyle/>
          <a:p>
            <a:r>
              <a:rPr lang="en-US" dirty="0"/>
              <a:t>Why Have An Inclusive Workplace?</a:t>
            </a:r>
          </a:p>
          <a:p>
            <a:r>
              <a:rPr lang="en-US" dirty="0"/>
              <a:t>Effects of Colonization on Decision-Making</a:t>
            </a:r>
          </a:p>
          <a:p>
            <a:r>
              <a:rPr lang="en-US" dirty="0"/>
              <a:t>Traditional Domination of Meetings</a:t>
            </a:r>
          </a:p>
          <a:p>
            <a:r>
              <a:rPr lang="en-US" dirty="0"/>
              <a:t>Academic Senate Roles In College Decision-Making</a:t>
            </a:r>
          </a:p>
          <a:p>
            <a:r>
              <a:rPr lang="en-US" dirty="0"/>
              <a:t>College Committees</a:t>
            </a:r>
          </a:p>
          <a:p>
            <a:r>
              <a:rPr lang="en-US" dirty="0"/>
              <a:t>10 + 1: Academic and Professional Matters</a:t>
            </a:r>
          </a:p>
          <a:p>
            <a:r>
              <a:rPr lang="en-US" dirty="0"/>
              <a:t>Why is 10+1 important to this discussion?</a:t>
            </a:r>
          </a:p>
          <a:p>
            <a:r>
              <a:rPr lang="en-US" dirty="0"/>
              <a:t>Inclusion, Diversity, Equity, Anti-racism and Access in Faculty Leadership Empowerment</a:t>
            </a:r>
          </a:p>
        </p:txBody>
      </p:sp>
      <p:sp>
        <p:nvSpPr>
          <p:cNvPr id="5" name="Slide Number Placeholder 4">
            <a:extLst>
              <a:ext uri="{FF2B5EF4-FFF2-40B4-BE49-F238E27FC236}">
                <a16:creationId xmlns:a16="http://schemas.microsoft.com/office/drawing/2014/main" id="{CD2AE681-B60A-4406-852D-129342D0BD9A}"/>
              </a:ext>
            </a:extLst>
          </p:cNvPr>
          <p:cNvSpPr>
            <a:spLocks noGrp="1"/>
          </p:cNvSpPr>
          <p:nvPr>
            <p:ph type="sldNum" sz="quarter" idx="10"/>
          </p:nvPr>
        </p:nvSpPr>
        <p:spPr/>
        <p:txBody>
          <a:bodyPr/>
          <a:lstStyle/>
          <a:p>
            <a:pPr>
              <a:defRPr/>
            </a:pPr>
            <a:fld id="{49AACC75-748E-5745-A533-B2F95E55BE42}" type="slidenum">
              <a:rPr lang="en-US" altLang="en-US" smtClean="0"/>
              <a:pPr>
                <a:defRPr/>
              </a:pPr>
              <a:t>3</a:t>
            </a:fld>
            <a:endParaRPr lang="en-US" altLang="en-US"/>
          </a:p>
        </p:txBody>
      </p:sp>
      <p:pic>
        <p:nvPicPr>
          <p:cNvPr id="1026" name="Picture 2">
            <a:extLst>
              <a:ext uri="{FF2B5EF4-FFF2-40B4-BE49-F238E27FC236}">
                <a16:creationId xmlns:a16="http://schemas.microsoft.com/office/drawing/2014/main" id="{61E2FAC2-1166-4076-A1FB-A8B6A2F37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6056" y="1504812"/>
            <a:ext cx="3988705" cy="26431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0157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9C81-12B1-4B0A-B157-0D90F27B5F63}"/>
              </a:ext>
            </a:extLst>
          </p:cNvPr>
          <p:cNvSpPr>
            <a:spLocks noGrp="1"/>
          </p:cNvSpPr>
          <p:nvPr>
            <p:ph type="title"/>
          </p:nvPr>
        </p:nvSpPr>
        <p:spPr/>
        <p:txBody>
          <a:bodyPr/>
          <a:lstStyle/>
          <a:p>
            <a:r>
              <a:rPr lang="en-US" dirty="0"/>
              <a:t>Why Have An Inclusive Workplace?</a:t>
            </a:r>
          </a:p>
        </p:txBody>
      </p:sp>
      <p:sp>
        <p:nvSpPr>
          <p:cNvPr id="3" name="Content Placeholder 2">
            <a:extLst>
              <a:ext uri="{FF2B5EF4-FFF2-40B4-BE49-F238E27FC236}">
                <a16:creationId xmlns:a16="http://schemas.microsoft.com/office/drawing/2014/main" id="{D69238F6-586B-4F7F-AEAB-B509DB942B94}"/>
              </a:ext>
            </a:extLst>
          </p:cNvPr>
          <p:cNvSpPr>
            <a:spLocks noGrp="1"/>
          </p:cNvSpPr>
          <p:nvPr>
            <p:ph idx="1"/>
          </p:nvPr>
        </p:nvSpPr>
        <p:spPr>
          <a:xfrm>
            <a:off x="178904" y="2436936"/>
            <a:ext cx="11860696" cy="3970490"/>
          </a:xfrm>
        </p:spPr>
        <p:txBody>
          <a:bodyPr/>
          <a:lstStyle/>
          <a:p>
            <a:r>
              <a:rPr lang="en-US" dirty="0"/>
              <a:t>There have been many events through the years that have highlighted the need for creating a diverse and inclusive workplace. From a morale and business perspective, making sure that inclusion, diversity, equity, anti-racism and access are valued throughout the inner workings of the college is imperative. Why?</a:t>
            </a:r>
          </a:p>
          <a:p>
            <a:pPr marL="342900" indent="-342900">
              <a:buFont typeface="Arial" panose="020B0604020202020204" pitchFamily="34" charset="0"/>
              <a:buChar char="•"/>
            </a:pPr>
            <a:r>
              <a:rPr lang="en-US" dirty="0"/>
              <a:t>Increased innovation and creativity</a:t>
            </a:r>
          </a:p>
          <a:p>
            <a:pPr marL="342900" indent="-342900">
              <a:buFont typeface="Arial" panose="020B0604020202020204" pitchFamily="34" charset="0"/>
              <a:buChar char="•"/>
            </a:pPr>
            <a:r>
              <a:rPr lang="en-US" dirty="0"/>
              <a:t>Provides insight into the needs of diverse stakeholders</a:t>
            </a:r>
          </a:p>
          <a:p>
            <a:pPr marL="342900" indent="-342900">
              <a:buFont typeface="Arial" panose="020B0604020202020204" pitchFamily="34" charset="0"/>
              <a:buChar char="•"/>
            </a:pPr>
            <a:r>
              <a:rPr lang="en-US" b="1" dirty="0"/>
              <a:t>Improves decision-making</a:t>
            </a:r>
          </a:p>
          <a:p>
            <a:pPr marL="342900" indent="-342900">
              <a:buFont typeface="Arial" panose="020B0604020202020204" pitchFamily="34" charset="0"/>
              <a:buChar char="•"/>
            </a:pPr>
            <a:r>
              <a:rPr lang="en-US" dirty="0"/>
              <a:t>Insures that all employees are able to thrive</a:t>
            </a:r>
          </a:p>
          <a:p>
            <a:pPr marL="342900" indent="-342900">
              <a:buFont typeface="Arial" panose="020B0604020202020204" pitchFamily="34" charset="0"/>
              <a:buChar char="•"/>
            </a:pPr>
            <a:r>
              <a:rPr lang="en-US" dirty="0"/>
              <a:t>Makes sure that colleges and services are representative of the communities they serve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BA6D649-07C9-4CB4-8E4C-ECF0948D5FEC}"/>
              </a:ext>
            </a:extLst>
          </p:cNvPr>
          <p:cNvSpPr>
            <a:spLocks noGrp="1"/>
          </p:cNvSpPr>
          <p:nvPr>
            <p:ph type="sldNum" sz="quarter" idx="10"/>
          </p:nvPr>
        </p:nvSpPr>
        <p:spPr/>
        <p:txBody>
          <a:bodyPr/>
          <a:lstStyle/>
          <a:p>
            <a:pPr>
              <a:defRPr/>
            </a:pPr>
            <a:fld id="{9A5A1B6C-D038-1F4B-9D4A-0999CA9BC2F2}" type="slidenum">
              <a:rPr lang="en-US" altLang="en-US" smtClean="0"/>
              <a:pPr>
                <a:defRPr/>
              </a:pPr>
              <a:t>4</a:t>
            </a:fld>
            <a:endParaRPr lang="en-US" altLang="en-US"/>
          </a:p>
        </p:txBody>
      </p:sp>
    </p:spTree>
    <p:extLst>
      <p:ext uri="{BB962C8B-B14F-4D97-AF65-F5344CB8AC3E}">
        <p14:creationId xmlns:p14="http://schemas.microsoft.com/office/powerpoint/2010/main" val="386035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BCA6-E01D-45F3-AC76-6F23FCF665B9}"/>
              </a:ext>
            </a:extLst>
          </p:cNvPr>
          <p:cNvSpPr>
            <a:spLocks noGrp="1"/>
          </p:cNvSpPr>
          <p:nvPr>
            <p:ph type="title"/>
          </p:nvPr>
        </p:nvSpPr>
        <p:spPr>
          <a:xfrm>
            <a:off x="1277650" y="365126"/>
            <a:ext cx="10046043" cy="808582"/>
          </a:xfrm>
        </p:spPr>
        <p:txBody>
          <a:bodyPr/>
          <a:lstStyle/>
          <a:p>
            <a:r>
              <a:rPr lang="en-US" dirty="0"/>
              <a:t>Effects of Colonization on Decision-Making</a:t>
            </a:r>
          </a:p>
        </p:txBody>
      </p:sp>
      <p:sp>
        <p:nvSpPr>
          <p:cNvPr id="3" name="Content Placeholder 2">
            <a:extLst>
              <a:ext uri="{FF2B5EF4-FFF2-40B4-BE49-F238E27FC236}">
                <a16:creationId xmlns:a16="http://schemas.microsoft.com/office/drawing/2014/main" id="{48984FAA-EAE5-4FB6-8A24-6631553B07EA}"/>
              </a:ext>
            </a:extLst>
          </p:cNvPr>
          <p:cNvSpPr>
            <a:spLocks noGrp="1"/>
          </p:cNvSpPr>
          <p:nvPr>
            <p:ph sz="half" idx="1"/>
          </p:nvPr>
        </p:nvSpPr>
        <p:spPr>
          <a:xfrm>
            <a:off x="1265293" y="1219200"/>
            <a:ext cx="10058400" cy="2953191"/>
          </a:xfrm>
        </p:spPr>
        <p:txBody>
          <a:bodyPr/>
          <a:lstStyle/>
          <a:p>
            <a:pPr marL="0" indent="0">
              <a:buNone/>
            </a:pPr>
            <a:r>
              <a:rPr lang="en-US" dirty="0"/>
              <a:t>Traditionally, who sat at the decision-making table? </a:t>
            </a:r>
          </a:p>
          <a:p>
            <a:pPr marL="0" indent="0">
              <a:buNone/>
            </a:pPr>
            <a:endParaRPr lang="en-US" dirty="0"/>
          </a:p>
          <a:p>
            <a:pPr marL="0" indent="0">
              <a:buNone/>
            </a:pPr>
            <a:r>
              <a:rPr lang="en-US" dirty="0"/>
              <a:t>Once areas around the globe were colonized by Europeans, how did the decision-making model change? How did this inform how decision-making bodies are seen today?</a:t>
            </a:r>
          </a:p>
        </p:txBody>
      </p:sp>
      <p:sp>
        <p:nvSpPr>
          <p:cNvPr id="4" name="Slide Number Placeholder 3">
            <a:extLst>
              <a:ext uri="{FF2B5EF4-FFF2-40B4-BE49-F238E27FC236}">
                <a16:creationId xmlns:a16="http://schemas.microsoft.com/office/drawing/2014/main" id="{4756F007-FE3E-416A-A945-C21B0DF4AD98}"/>
              </a:ext>
            </a:extLst>
          </p:cNvPr>
          <p:cNvSpPr>
            <a:spLocks noGrp="1"/>
          </p:cNvSpPr>
          <p:nvPr>
            <p:ph type="sldNum" sz="quarter" idx="10"/>
          </p:nvPr>
        </p:nvSpPr>
        <p:spPr/>
        <p:txBody>
          <a:bodyPr/>
          <a:lstStyle/>
          <a:p>
            <a:pPr>
              <a:defRPr/>
            </a:pPr>
            <a:fld id="{23CFC7CB-682B-334D-8C2A-B6D7FD47D9F7}" type="slidenum">
              <a:rPr lang="en-US" altLang="en-US" smtClean="0"/>
              <a:pPr>
                <a:defRPr/>
              </a:pPr>
              <a:t>5</a:t>
            </a:fld>
            <a:endParaRPr lang="en-US" altLang="en-US"/>
          </a:p>
        </p:txBody>
      </p:sp>
      <p:pic>
        <p:nvPicPr>
          <p:cNvPr id="3074" name="Picture 2">
            <a:extLst>
              <a:ext uri="{FF2B5EF4-FFF2-40B4-BE49-F238E27FC236}">
                <a16:creationId xmlns:a16="http://schemas.microsoft.com/office/drawing/2014/main" id="{FC43CAD8-8FB5-4A4B-A857-E718EF6D0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168" y="4525389"/>
            <a:ext cx="3248167" cy="18270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2C85BC8-48F3-46F2-B640-F1134063E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796" y="4525389"/>
            <a:ext cx="333375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357A484-F7B5-4781-805A-7E1E3A9897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4007" y="4525389"/>
            <a:ext cx="3549398" cy="184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3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C20E5-CABF-43A9-9D4C-59757E48F7B0}"/>
              </a:ext>
            </a:extLst>
          </p:cNvPr>
          <p:cNvSpPr>
            <a:spLocks noGrp="1"/>
          </p:cNvSpPr>
          <p:nvPr>
            <p:ph type="title"/>
          </p:nvPr>
        </p:nvSpPr>
        <p:spPr>
          <a:xfrm>
            <a:off x="1277650" y="365125"/>
            <a:ext cx="10046043" cy="776449"/>
          </a:xfrm>
        </p:spPr>
        <p:txBody>
          <a:bodyPr/>
          <a:lstStyle/>
          <a:p>
            <a:r>
              <a:rPr lang="en-US" dirty="0"/>
              <a:t>Domination of Meetings Post-Colonization</a:t>
            </a:r>
          </a:p>
        </p:txBody>
      </p:sp>
      <p:sp>
        <p:nvSpPr>
          <p:cNvPr id="3" name="Content Placeholder 2">
            <a:extLst>
              <a:ext uri="{FF2B5EF4-FFF2-40B4-BE49-F238E27FC236}">
                <a16:creationId xmlns:a16="http://schemas.microsoft.com/office/drawing/2014/main" id="{67849E34-463F-4D3D-93CF-B6126F84A138}"/>
              </a:ext>
            </a:extLst>
          </p:cNvPr>
          <p:cNvSpPr>
            <a:spLocks noGrp="1"/>
          </p:cNvSpPr>
          <p:nvPr>
            <p:ph sz="half" idx="1"/>
          </p:nvPr>
        </p:nvSpPr>
        <p:spPr>
          <a:xfrm>
            <a:off x="1265293" y="1309550"/>
            <a:ext cx="10058400" cy="2310756"/>
          </a:xfrm>
        </p:spPr>
        <p:txBody>
          <a:bodyPr/>
          <a:lstStyle/>
          <a:p>
            <a:r>
              <a:rPr lang="en-US" dirty="0"/>
              <a:t>What happened?</a:t>
            </a:r>
          </a:p>
          <a:p>
            <a:pPr marL="0" indent="0">
              <a:buNone/>
            </a:pPr>
            <a:r>
              <a:rPr lang="en-US" dirty="0"/>
              <a:t>What are some benefits of having a more diverse make-up of decision-makers at the table? Race considerations certainly affect diversity, but what are some other diversity issues recognized throughout the photo history in this presentation?</a:t>
            </a:r>
          </a:p>
        </p:txBody>
      </p:sp>
      <p:sp>
        <p:nvSpPr>
          <p:cNvPr id="4" name="Slide Number Placeholder 3">
            <a:extLst>
              <a:ext uri="{FF2B5EF4-FFF2-40B4-BE49-F238E27FC236}">
                <a16:creationId xmlns:a16="http://schemas.microsoft.com/office/drawing/2014/main" id="{9AE53DAD-7B27-4C27-9BC0-8E09DE2E3CBB}"/>
              </a:ext>
            </a:extLst>
          </p:cNvPr>
          <p:cNvSpPr>
            <a:spLocks noGrp="1"/>
          </p:cNvSpPr>
          <p:nvPr>
            <p:ph type="sldNum" sz="quarter" idx="10"/>
          </p:nvPr>
        </p:nvSpPr>
        <p:spPr/>
        <p:txBody>
          <a:bodyPr/>
          <a:lstStyle/>
          <a:p>
            <a:pPr>
              <a:defRPr/>
            </a:pPr>
            <a:fld id="{23CFC7CB-682B-334D-8C2A-B6D7FD47D9F7}" type="slidenum">
              <a:rPr lang="en-US" altLang="en-US" smtClean="0"/>
              <a:pPr>
                <a:defRPr/>
              </a:pPr>
              <a:t>6</a:t>
            </a:fld>
            <a:endParaRPr lang="en-US" altLang="en-US"/>
          </a:p>
        </p:txBody>
      </p:sp>
      <p:pic>
        <p:nvPicPr>
          <p:cNvPr id="4098" name="Picture 2">
            <a:extLst>
              <a:ext uri="{FF2B5EF4-FFF2-40B4-BE49-F238E27FC236}">
                <a16:creationId xmlns:a16="http://schemas.microsoft.com/office/drawing/2014/main" id="{566820DE-99EE-4A5F-8BB5-442A8F235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0523" y="3750575"/>
            <a:ext cx="3550927" cy="2742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0379348-65DC-474B-B73B-574194CBB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9289" y="3877618"/>
            <a:ext cx="3736785" cy="248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43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6AFB1-BAA3-417D-84B7-DB4CEFE82083}"/>
              </a:ext>
            </a:extLst>
          </p:cNvPr>
          <p:cNvSpPr>
            <a:spLocks noGrp="1"/>
          </p:cNvSpPr>
          <p:nvPr>
            <p:ph type="title"/>
          </p:nvPr>
        </p:nvSpPr>
        <p:spPr/>
        <p:txBody>
          <a:bodyPr/>
          <a:lstStyle/>
          <a:p>
            <a:r>
              <a:rPr lang="en-US" dirty="0"/>
              <a:t>Academic Senate Roles In College Decision-Making</a:t>
            </a:r>
          </a:p>
        </p:txBody>
      </p:sp>
      <p:sp>
        <p:nvSpPr>
          <p:cNvPr id="3" name="Content Placeholder 2">
            <a:extLst>
              <a:ext uri="{FF2B5EF4-FFF2-40B4-BE49-F238E27FC236}">
                <a16:creationId xmlns:a16="http://schemas.microsoft.com/office/drawing/2014/main" id="{7BC59300-5B30-441B-9DE4-372E5007CCA7}"/>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373737"/>
                </a:solidFill>
                <a:ea typeface="Times New Roman" panose="02020603050405020304" pitchFamily="18" charset="0"/>
                <a:cs typeface="Calibri" panose="020F0502020204030204" pitchFamily="34" charset="0"/>
              </a:rPr>
              <a:t>Academic senates serve a unique role on our California Community College campuses. Academic senates are the primary way by which the faculty engage in local, district and state participatory governance , and work closely with administrations on academic and professional matters.</a:t>
            </a:r>
            <a:endParaRPr lang="en-US" dirty="0">
              <a:solidFill>
                <a:srgbClr val="373737"/>
              </a:solidFill>
              <a:cs typeface="Calibri" panose="020F0502020204030204" pitchFamily="34" charset="0"/>
            </a:endParaRPr>
          </a:p>
          <a:p>
            <a:pPr marL="342900" indent="-342900">
              <a:buFont typeface="Arial" panose="020B0604020202020204" pitchFamily="34" charset="0"/>
              <a:buChar char="•"/>
            </a:pPr>
            <a:r>
              <a:rPr lang="en-US" dirty="0">
                <a:solidFill>
                  <a:srgbClr val="373737"/>
                </a:solidFill>
                <a:ea typeface="Times New Roman" panose="02020603050405020304" pitchFamily="18" charset="0"/>
                <a:cs typeface="Calibri" panose="020F0502020204030204" pitchFamily="34" charset="0"/>
              </a:rPr>
              <a:t>Academic senates achieve this by offering the administration recommendations, guidance, perspective, and feedback as the college makes important decisions on how the college does its business.</a:t>
            </a:r>
            <a:endParaRPr lang="en-US" dirty="0"/>
          </a:p>
        </p:txBody>
      </p:sp>
      <p:sp>
        <p:nvSpPr>
          <p:cNvPr id="4" name="Slide Number Placeholder 3">
            <a:extLst>
              <a:ext uri="{FF2B5EF4-FFF2-40B4-BE49-F238E27FC236}">
                <a16:creationId xmlns:a16="http://schemas.microsoft.com/office/drawing/2014/main" id="{F433D1FE-06F5-422E-82E5-80E1A377F8BC}"/>
              </a:ext>
            </a:extLst>
          </p:cNvPr>
          <p:cNvSpPr>
            <a:spLocks noGrp="1"/>
          </p:cNvSpPr>
          <p:nvPr>
            <p:ph type="sldNum" sz="quarter" idx="10"/>
          </p:nvPr>
        </p:nvSpPr>
        <p:spPr/>
        <p:txBody>
          <a:bodyPr/>
          <a:lstStyle/>
          <a:p>
            <a:pPr>
              <a:defRPr/>
            </a:pPr>
            <a:fld id="{9A5A1B6C-D038-1F4B-9D4A-0999CA9BC2F2}" type="slidenum">
              <a:rPr lang="en-US" altLang="en-US" smtClean="0"/>
              <a:pPr>
                <a:defRPr/>
              </a:pPr>
              <a:t>7</a:t>
            </a:fld>
            <a:endParaRPr lang="en-US" altLang="en-US"/>
          </a:p>
        </p:txBody>
      </p:sp>
    </p:spTree>
    <p:extLst>
      <p:ext uri="{BB962C8B-B14F-4D97-AF65-F5344CB8AC3E}">
        <p14:creationId xmlns:p14="http://schemas.microsoft.com/office/powerpoint/2010/main" val="141477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F43CE-7758-43EE-8243-AF387BD9CDD9}"/>
              </a:ext>
            </a:extLst>
          </p:cNvPr>
          <p:cNvSpPr>
            <a:spLocks noGrp="1"/>
          </p:cNvSpPr>
          <p:nvPr>
            <p:ph type="title"/>
          </p:nvPr>
        </p:nvSpPr>
        <p:spPr/>
        <p:txBody>
          <a:bodyPr/>
          <a:lstStyle/>
          <a:p>
            <a:r>
              <a:rPr lang="en-US" dirty="0"/>
              <a:t>College Committees</a:t>
            </a:r>
          </a:p>
        </p:txBody>
      </p:sp>
      <p:sp>
        <p:nvSpPr>
          <p:cNvPr id="3" name="Content Placeholder 2">
            <a:extLst>
              <a:ext uri="{FF2B5EF4-FFF2-40B4-BE49-F238E27FC236}">
                <a16:creationId xmlns:a16="http://schemas.microsoft.com/office/drawing/2014/main" id="{E39BD561-7104-4F98-8EDF-1F37E78F7287}"/>
              </a:ext>
            </a:extLst>
          </p:cNvPr>
          <p:cNvSpPr>
            <a:spLocks noGrp="1"/>
          </p:cNvSpPr>
          <p:nvPr>
            <p:ph idx="1"/>
          </p:nvPr>
        </p:nvSpPr>
        <p:spPr>
          <a:xfrm>
            <a:off x="390939" y="2662568"/>
            <a:ext cx="11436626" cy="3569419"/>
          </a:xfrm>
        </p:spPr>
        <p:txBody>
          <a:bodyPr/>
          <a:lstStyle/>
          <a:p>
            <a:r>
              <a:rPr lang="en-US" dirty="0"/>
              <a:t>Decisions made at our colleges are driven through processes implemented via college decision-making committees. Some of the most common decisions a college makes are around areas such as: Curriculum, Degree and certificate requirements, Grading policies, Educational program development, Standards or policies regarding student preparation and success, District and college governance structures, Roles and involvement in accreditation processes, including self-study and annual reports, Policies for professional development activities, Processes for program review, Processes for institutional planning and budget development, among other academic and professional matters.</a:t>
            </a:r>
          </a:p>
          <a:p>
            <a:pPr marL="342900" indent="-342900">
              <a:buFont typeface="Arial" panose="020B0604020202020204" pitchFamily="34" charset="0"/>
              <a:buChar char="•"/>
            </a:pPr>
            <a:r>
              <a:rPr lang="en-US" b="1" dirty="0"/>
              <a:t>Sounds Familiar? If not, it certainly needs to sound familiar.</a:t>
            </a:r>
          </a:p>
          <a:p>
            <a:endParaRPr lang="en-US" dirty="0"/>
          </a:p>
          <a:p>
            <a:endParaRPr lang="en-US" dirty="0"/>
          </a:p>
        </p:txBody>
      </p:sp>
      <p:sp>
        <p:nvSpPr>
          <p:cNvPr id="4" name="Slide Number Placeholder 3">
            <a:extLst>
              <a:ext uri="{FF2B5EF4-FFF2-40B4-BE49-F238E27FC236}">
                <a16:creationId xmlns:a16="http://schemas.microsoft.com/office/drawing/2014/main" id="{36E5734F-E011-47B8-B8C6-6416C2A3F4C8}"/>
              </a:ext>
            </a:extLst>
          </p:cNvPr>
          <p:cNvSpPr>
            <a:spLocks noGrp="1"/>
          </p:cNvSpPr>
          <p:nvPr>
            <p:ph type="sldNum" sz="quarter" idx="10"/>
          </p:nvPr>
        </p:nvSpPr>
        <p:spPr/>
        <p:txBody>
          <a:bodyPr/>
          <a:lstStyle/>
          <a:p>
            <a:pPr>
              <a:defRPr/>
            </a:pPr>
            <a:fld id="{9A5A1B6C-D038-1F4B-9D4A-0999CA9BC2F2}" type="slidenum">
              <a:rPr lang="en-US" altLang="en-US" smtClean="0"/>
              <a:pPr>
                <a:defRPr/>
              </a:pPr>
              <a:t>8</a:t>
            </a:fld>
            <a:endParaRPr lang="en-US" altLang="en-US"/>
          </a:p>
        </p:txBody>
      </p:sp>
    </p:spTree>
    <p:extLst>
      <p:ext uri="{BB962C8B-B14F-4D97-AF65-F5344CB8AC3E}">
        <p14:creationId xmlns:p14="http://schemas.microsoft.com/office/powerpoint/2010/main" val="43134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2AE2-9111-4493-9EAB-080784536C70}"/>
              </a:ext>
            </a:extLst>
          </p:cNvPr>
          <p:cNvSpPr>
            <a:spLocks noGrp="1"/>
          </p:cNvSpPr>
          <p:nvPr>
            <p:ph type="title"/>
          </p:nvPr>
        </p:nvSpPr>
        <p:spPr>
          <a:xfrm>
            <a:off x="2769704" y="403412"/>
            <a:ext cx="8978347" cy="1685768"/>
          </a:xfrm>
        </p:spPr>
        <p:txBody>
          <a:bodyPr/>
          <a:lstStyle/>
          <a:p>
            <a:r>
              <a:rPr lang="en-US" dirty="0"/>
              <a:t>10 + 1: Academic and Professional Matters</a:t>
            </a:r>
          </a:p>
        </p:txBody>
      </p:sp>
      <p:sp>
        <p:nvSpPr>
          <p:cNvPr id="3" name="Content Placeholder 2">
            <a:extLst>
              <a:ext uri="{FF2B5EF4-FFF2-40B4-BE49-F238E27FC236}">
                <a16:creationId xmlns:a16="http://schemas.microsoft.com/office/drawing/2014/main" id="{6D7CD63E-7F77-45EF-8D2A-F8D8063D2607}"/>
              </a:ext>
            </a:extLst>
          </p:cNvPr>
          <p:cNvSpPr>
            <a:spLocks noGrp="1"/>
          </p:cNvSpPr>
          <p:nvPr>
            <p:ph idx="1"/>
          </p:nvPr>
        </p:nvSpPr>
        <p:spPr/>
        <p:txBody>
          <a:bodyPr/>
          <a:lstStyle/>
          <a:p>
            <a:r>
              <a:rPr lang="en-US" dirty="0"/>
              <a:t>The </a:t>
            </a:r>
            <a:r>
              <a:rPr lang="en-US" dirty="0">
                <a:hlinkClick r:id="rId2"/>
              </a:rPr>
              <a:t>California Code of Regulations (Title 5) Section 53200</a:t>
            </a:r>
            <a:r>
              <a:rPr lang="en-US" dirty="0"/>
              <a:t> bestows the functional primacy of Academic Senates to make recommendations with respect to academic and professional matters. And in part (C) of Section 53200, it defines the areas in which the Academic Senate has this primacy.</a:t>
            </a:r>
          </a:p>
          <a:p>
            <a:endParaRPr lang="en-US" dirty="0"/>
          </a:p>
        </p:txBody>
      </p:sp>
      <p:sp>
        <p:nvSpPr>
          <p:cNvPr id="4" name="Slide Number Placeholder 3">
            <a:extLst>
              <a:ext uri="{FF2B5EF4-FFF2-40B4-BE49-F238E27FC236}">
                <a16:creationId xmlns:a16="http://schemas.microsoft.com/office/drawing/2014/main" id="{1FFF54EC-4980-4AF3-9B19-EE6176E60C52}"/>
              </a:ext>
            </a:extLst>
          </p:cNvPr>
          <p:cNvSpPr>
            <a:spLocks noGrp="1"/>
          </p:cNvSpPr>
          <p:nvPr>
            <p:ph type="sldNum" sz="quarter" idx="10"/>
          </p:nvPr>
        </p:nvSpPr>
        <p:spPr/>
        <p:txBody>
          <a:bodyPr/>
          <a:lstStyle/>
          <a:p>
            <a:pPr>
              <a:defRPr/>
            </a:pPr>
            <a:fld id="{9A5A1B6C-D038-1F4B-9D4A-0999CA9BC2F2}" type="slidenum">
              <a:rPr lang="en-US" altLang="en-US" smtClean="0"/>
              <a:pPr>
                <a:defRPr/>
              </a:pPr>
              <a:t>9</a:t>
            </a:fld>
            <a:endParaRPr lang="en-US" altLang="en-US"/>
          </a:p>
        </p:txBody>
      </p:sp>
    </p:spTree>
    <p:extLst>
      <p:ext uri="{BB962C8B-B14F-4D97-AF65-F5344CB8AC3E}">
        <p14:creationId xmlns:p14="http://schemas.microsoft.com/office/powerpoint/2010/main" val="254068607"/>
      </p:ext>
    </p:extLst>
  </p:cSld>
  <p:clrMapOvr>
    <a:masterClrMapping/>
  </p:clrMapOvr>
</p:sld>
</file>

<file path=ppt/theme/theme1.xml><?xml version="1.0" encoding="utf-8"?>
<a:theme xmlns:a="http://schemas.openxmlformats.org/drawingml/2006/main" name="ASCCC Curriculum Inst. 2020 Theme">
  <a:themeElements>
    <a:clrScheme name="ASCCC FLI 2022 2">
      <a:dk1>
        <a:srgbClr val="0D0C36"/>
      </a:dk1>
      <a:lt1>
        <a:srgbClr val="FFFFFF"/>
      </a:lt1>
      <a:dk2>
        <a:srgbClr val="451083"/>
      </a:dk2>
      <a:lt2>
        <a:srgbClr val="AC1057"/>
      </a:lt2>
      <a:accent1>
        <a:srgbClr val="8220A0"/>
      </a:accent1>
      <a:accent2>
        <a:srgbClr val="FFCA40"/>
      </a:accent2>
      <a:accent3>
        <a:srgbClr val="D72352"/>
      </a:accent3>
      <a:accent4>
        <a:srgbClr val="FF6500"/>
      </a:accent4>
      <a:accent5>
        <a:srgbClr val="B14DDE"/>
      </a:accent5>
      <a:accent6>
        <a:srgbClr val="FF9115"/>
      </a:accent6>
      <a:hlink>
        <a:srgbClr val="8220A0"/>
      </a:hlink>
      <a:folHlink>
        <a:srgbClr val="822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2 ppt layout 1" id="{AD481E54-7DFF-424B-BC55-6FD15CDCDDA2}" vid="{B9D5920E-C943-DF4B-BC83-76660960D4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2022 ppt Template 1</Template>
  <TotalTime>222</TotalTime>
  <Words>1657</Words>
  <Application>Microsoft Office PowerPoint</Application>
  <PresentationFormat>Widescreen</PresentationFormat>
  <Paragraphs>126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inherit</vt:lpstr>
      <vt:lpstr>Palatino</vt:lpstr>
      <vt:lpstr>ASCCC Curriculum Inst. 2020 Theme</vt:lpstr>
      <vt:lpstr> Building a Diverse Faculty Leadership:  Intentionally Including, Growing, and Mentoring BIPOC Faculty for Academic Senate Leadership Roles      </vt:lpstr>
      <vt:lpstr>Breakout Presenters</vt:lpstr>
      <vt:lpstr>Topics to Discuss</vt:lpstr>
      <vt:lpstr>Why Have An Inclusive Workplace?</vt:lpstr>
      <vt:lpstr>Effects of Colonization on Decision-Making</vt:lpstr>
      <vt:lpstr>Domination of Meetings Post-Colonization</vt:lpstr>
      <vt:lpstr>Academic Senate Roles In College Decision-Making</vt:lpstr>
      <vt:lpstr>College Committees</vt:lpstr>
      <vt:lpstr>10 + 1: Academic and Professional Matters</vt:lpstr>
      <vt:lpstr>PowerPoint Presentation</vt:lpstr>
      <vt:lpstr>Why Is This Important?</vt:lpstr>
      <vt:lpstr>Why Is This Important?</vt:lpstr>
      <vt:lpstr>Inclusion, Diversity, Equity, Anti-racism and Access in Faculty Leadership</vt:lpstr>
      <vt:lpstr>Academic Senate Leadership Power</vt:lpstr>
      <vt:lpstr>Why is it important to have diversity in these leadership roles?</vt:lpstr>
      <vt:lpstr>Questions to Ask Yourself</vt:lpstr>
      <vt:lpstr>Building Inclusive, Diverse, Equitable, Anti-racist Academic Senate Leadership Capacity</vt:lpstr>
      <vt:lpstr>Quotes To Marinate On</vt:lpstr>
      <vt:lpstr>Quotes To Marinate On</vt:lpstr>
      <vt:lpstr>Quotes To Marinate On</vt:lpstr>
      <vt:lpstr>Quotes To Marinate On</vt:lpstr>
      <vt:lpstr>Quotes To Marinate On</vt:lpstr>
      <vt:lpstr>Resources</vt:lpstr>
      <vt:lpstr>What about Leadership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Stewart</dc:creator>
  <cp:lastModifiedBy>James</cp:lastModifiedBy>
  <cp:revision>39</cp:revision>
  <cp:lastPrinted>2020-11-24T19:39:26Z</cp:lastPrinted>
  <dcterms:created xsi:type="dcterms:W3CDTF">2022-06-13T22:22:00Z</dcterms:created>
  <dcterms:modified xsi:type="dcterms:W3CDTF">2022-06-14T18:18:30Z</dcterms:modified>
</cp:coreProperties>
</file>