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handoutMasterIdLst>
    <p:handoutMasterId r:id="rId35"/>
  </p:handoutMasterIdLst>
  <p:sldIdLst>
    <p:sldId id="604" r:id="rId2"/>
    <p:sldId id="256" r:id="rId3"/>
    <p:sldId id="602" r:id="rId4"/>
    <p:sldId id="584" r:id="rId5"/>
    <p:sldId id="591" r:id="rId6"/>
    <p:sldId id="601" r:id="rId7"/>
    <p:sldId id="588" r:id="rId8"/>
    <p:sldId id="574" r:id="rId9"/>
    <p:sldId id="575" r:id="rId10"/>
    <p:sldId id="595" r:id="rId11"/>
    <p:sldId id="570" r:id="rId12"/>
    <p:sldId id="571" r:id="rId13"/>
    <p:sldId id="587" r:id="rId14"/>
    <p:sldId id="576" r:id="rId15"/>
    <p:sldId id="596" r:id="rId16"/>
    <p:sldId id="592" r:id="rId17"/>
    <p:sldId id="593" r:id="rId18"/>
    <p:sldId id="594" r:id="rId19"/>
    <p:sldId id="597" r:id="rId20"/>
    <p:sldId id="598" r:id="rId21"/>
    <p:sldId id="599" r:id="rId22"/>
    <p:sldId id="600" r:id="rId23"/>
    <p:sldId id="590" r:id="rId24"/>
    <p:sldId id="589" r:id="rId25"/>
    <p:sldId id="578" r:id="rId26"/>
    <p:sldId id="579" r:id="rId27"/>
    <p:sldId id="580" r:id="rId28"/>
    <p:sldId id="581" r:id="rId29"/>
    <p:sldId id="582" r:id="rId30"/>
    <p:sldId id="583" r:id="rId31"/>
    <p:sldId id="577" r:id="rId32"/>
    <p:sldId id="603"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Hope" initials="LH"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5"/>
    <p:restoredTop sz="93839" autoAdjust="0"/>
  </p:normalViewPr>
  <p:slideViewPr>
    <p:cSldViewPr snapToGrid="0" snapToObjects="1">
      <p:cViewPr varScale="1">
        <p:scale>
          <a:sx n="85" d="100"/>
          <a:sy n="85" d="100"/>
        </p:scale>
        <p:origin x="1770" y="78"/>
      </p:cViewPr>
      <p:guideLst>
        <p:guide orient="horz" pos="2160"/>
        <p:guide pos="384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5" d="100"/>
          <a:sy n="105" d="100"/>
        </p:scale>
        <p:origin x="-4248"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5AE7C64-B68E-6C4C-B0D0-E661B3A9B395}" type="datetimeFigureOut">
              <a:rPr lang="en-US" smtClean="0"/>
              <a:pPr/>
              <a:t>10/24/2018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598FDD-F21F-5C4C-9BBF-514D5F9F97CE}" type="slidenum">
              <a:rPr lang="en-US" smtClean="0"/>
              <a:pPr/>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7097E0-801E-744A-8175-FA19DB51F890}" type="datetimeFigureOut">
              <a:rPr lang="en-US" smtClean="0"/>
              <a:pPr/>
              <a:t>10/24/2018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C30568-8513-8240-B838-EF6D2CD343DD}" type="slidenum">
              <a:rPr lang="en-US" smtClean="0"/>
              <a:pPr/>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definition is found in the Guided Pathways Glossary at the ASCCC website https://asccc.org/sites/default/files/ASCCC%20GP%20Glossary%20of%20Terms%20-%20clean%20%282%29.pdf</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5</a:t>
            </a:fld>
            <a:endParaRPr lang="en-US"/>
          </a:p>
        </p:txBody>
      </p:sp>
    </p:spTree>
    <p:extLst>
      <p:ext uri="{BB962C8B-B14F-4D97-AF65-F5344CB8AC3E}">
        <p14:creationId xmlns:p14="http://schemas.microsoft.com/office/powerpoint/2010/main" val="4079412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These principles should guide the content of our GSP process.</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15</a:t>
            </a:fld>
            <a:endParaRPr lang="en-US"/>
          </a:p>
        </p:txBody>
      </p:sp>
    </p:spTree>
    <p:extLst>
      <p:ext uri="{BB962C8B-B14F-4D97-AF65-F5344CB8AC3E}">
        <p14:creationId xmlns:p14="http://schemas.microsoft.com/office/powerpoint/2010/main" val="2010447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indent="0">
              <a:buNone/>
            </a:pPr>
            <a:r>
              <a:rPr lang="en-US" sz="1200" dirty="0" smtClean="0"/>
              <a:t>Colleges should list the desired mathematics pathways by meta-majors and/or programs for students to reference, for example:</a:t>
            </a:r>
          </a:p>
          <a:p>
            <a:pPr lvl="0">
              <a:buFont typeface="+mj-lt"/>
              <a:buAutoNum type="arabicPeriod"/>
            </a:pPr>
            <a:r>
              <a:rPr lang="en-US" sz="1200" dirty="0" smtClean="0">
                <a:solidFill>
                  <a:srgbClr val="FF0000"/>
                </a:solidFill>
              </a:rPr>
              <a:t> STEM (Science, Technology, Engineering, or Mathematics)</a:t>
            </a:r>
            <a:r>
              <a:rPr lang="en-US" sz="1200" dirty="0" smtClean="0"/>
              <a:t>- pre-calculus, trigonometry, calculus, </a:t>
            </a:r>
            <a:r>
              <a:rPr lang="en-US" sz="1200" dirty="0" err="1" smtClean="0"/>
              <a:t>biostats</a:t>
            </a:r>
            <a:r>
              <a:rPr lang="en-US" sz="1200" dirty="0" smtClean="0"/>
              <a:t>, college algebra, calculus</a:t>
            </a:r>
          </a:p>
          <a:p>
            <a:pPr lvl="0">
              <a:buFont typeface="+mj-lt"/>
              <a:buAutoNum type="arabicPeriod"/>
            </a:pPr>
            <a:r>
              <a:rPr lang="en-US" sz="1200" dirty="0" smtClean="0">
                <a:solidFill>
                  <a:srgbClr val="FF0000"/>
                </a:solidFill>
              </a:rPr>
              <a:t> Business and Accounting </a:t>
            </a:r>
            <a:r>
              <a:rPr lang="en-US" sz="1200" dirty="0" smtClean="0"/>
              <a:t>– finite mathematics, business calculus, statistics</a:t>
            </a:r>
          </a:p>
          <a:p>
            <a:pPr lvl="0">
              <a:buFont typeface="+mj-lt"/>
              <a:buAutoNum type="arabicPeriod"/>
            </a:pPr>
            <a:r>
              <a:rPr lang="en-US" sz="1200" dirty="0" smtClean="0"/>
              <a:t> </a:t>
            </a:r>
            <a:r>
              <a:rPr lang="en-US" sz="1200" dirty="0" smtClean="0">
                <a:solidFill>
                  <a:srgbClr val="FF0000"/>
                </a:solidFill>
              </a:rPr>
              <a:t>Education</a:t>
            </a:r>
            <a:r>
              <a:rPr lang="en-US" sz="1200" dirty="0" smtClean="0"/>
              <a:t> – liberal studies mathematics, contemporary mathematics, fundamentals of mathematics, math for elementary school teachers</a:t>
            </a:r>
          </a:p>
          <a:p>
            <a:pPr lvl="0">
              <a:buFont typeface="+mj-lt"/>
              <a:buAutoNum type="arabicPeriod"/>
            </a:pPr>
            <a:r>
              <a:rPr lang="en-US" sz="1200" dirty="0" smtClean="0"/>
              <a:t> </a:t>
            </a:r>
            <a:r>
              <a:rPr lang="en-US" sz="1200" dirty="0" smtClean="0">
                <a:solidFill>
                  <a:srgbClr val="FF0000"/>
                </a:solidFill>
              </a:rPr>
              <a:t>Social Sciences, Public Safety, Communication, Allied Health, Human Resources, Journalism </a:t>
            </a:r>
            <a:r>
              <a:rPr lang="en-US" sz="1200" dirty="0" smtClean="0"/>
              <a:t>– statistics, behavioral science statistics</a:t>
            </a:r>
          </a:p>
          <a:p>
            <a:pPr lvl="0">
              <a:buFont typeface="+mj-lt"/>
              <a:buAutoNum type="arabicPeriod"/>
            </a:pPr>
            <a:r>
              <a:rPr lang="en-US" sz="1200" dirty="0" smtClean="0"/>
              <a:t> </a:t>
            </a:r>
            <a:r>
              <a:rPr lang="en-US" sz="1200" dirty="0" smtClean="0">
                <a:solidFill>
                  <a:srgbClr val="FF0000"/>
                </a:solidFill>
              </a:rPr>
              <a:t>Humanities, Hospitality</a:t>
            </a:r>
            <a:r>
              <a:rPr lang="en-US" sz="1200" dirty="0" smtClean="0"/>
              <a:t> – Quantitative reasoning</a:t>
            </a:r>
          </a:p>
          <a:p>
            <a:pPr lvl="0">
              <a:buFont typeface="+mj-lt"/>
              <a:buAutoNum type="arabicPeriod"/>
            </a:pPr>
            <a:r>
              <a:rPr lang="en-US" sz="1200" dirty="0" smtClean="0"/>
              <a:t> </a:t>
            </a:r>
            <a:r>
              <a:rPr lang="en-US" sz="1200" dirty="0" smtClean="0">
                <a:solidFill>
                  <a:srgbClr val="FF0000"/>
                </a:solidFill>
              </a:rPr>
              <a:t>Technical Majors </a:t>
            </a:r>
            <a:r>
              <a:rPr lang="en-US" sz="1200" dirty="0" smtClean="0"/>
              <a:t>– technical mathematics, preferably transferrable </a:t>
            </a:r>
          </a:p>
          <a:p>
            <a:pPr marL="0" indent="0">
              <a:buNone/>
            </a:pP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17</a:t>
            </a:fld>
            <a:endParaRPr lang="en-US"/>
          </a:p>
        </p:txBody>
      </p:sp>
    </p:spTree>
    <p:extLst>
      <p:ext uri="{BB962C8B-B14F-4D97-AF65-F5344CB8AC3E}">
        <p14:creationId xmlns:p14="http://schemas.microsoft.com/office/powerpoint/2010/main" val="6197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The New </a:t>
            </a:r>
            <a:r>
              <a:rPr lang="en-US" dirty="0" err="1" smtClean="0"/>
              <a:t>Mathways</a:t>
            </a:r>
            <a:r>
              <a:rPr lang="en-US" dirty="0" smtClean="0"/>
              <a:t> Project Design In 2012, the Dana Center became focused on creating and implementing a set of math pathways that would revise the structure, sequencing, and content of developmental and college-level math courses in Texas. The NMP model aims to help colleges adopt four key principles:</a:t>
            </a:r>
          </a:p>
          <a:p>
            <a:pPr marL="232943" indent="-232943">
              <a:buAutoNum type="arabicPeriod"/>
            </a:pPr>
            <a:r>
              <a:rPr lang="en-US" dirty="0" smtClean="0"/>
              <a:t>Multiple math pathways with relevant and challenging content aligned to specific fields of study. Colleges should offer at least two math pathways, beginning at the developmental level, for students to complete their program specific, college-level math requirements. At least one math pathway should be non-algebra intensive and focused on the statistical and quantitative reasoning skills needed in many current professions. </a:t>
            </a:r>
          </a:p>
          <a:p>
            <a:pPr marL="232943" indent="-232943">
              <a:buAutoNum type="arabicPeriod"/>
            </a:pPr>
            <a:r>
              <a:rPr lang="en-US" dirty="0" smtClean="0"/>
              <a:t>Acceleration that allows students to complete a college-level math course more quickly than they would in the traditional developmental and college-level math sequence. The NMP focuses on shortening the developmental math course trajectory to allow students to reach and complete a college credit math course in one year or less. </a:t>
            </a:r>
          </a:p>
          <a:p>
            <a:pPr marL="232943" indent="-232943">
              <a:buAutoNum type="arabicPeriod"/>
            </a:pPr>
            <a:r>
              <a:rPr lang="en-US" dirty="0" smtClean="0"/>
              <a:t>Intentional use of strategies to help students develop skills as learners. Colleges should integrate learning theory and skills within math courses and link these skills with a student success course and related activities and services. </a:t>
            </a:r>
          </a:p>
          <a:p>
            <a:pPr marL="232943" indent="-232943">
              <a:buAutoNum type="arabicPeriod"/>
            </a:pPr>
            <a:r>
              <a:rPr lang="en-US" dirty="0" smtClean="0"/>
              <a:t>Curricular design and pedagogy based on proven practice. Math curricula and pedagogy should center on evidence-based instructional and content practices and be continuously improved as new evidence becomes available. </a:t>
            </a:r>
          </a:p>
          <a:p>
            <a:r>
              <a:rPr lang="en-US" dirty="0" smtClean="0"/>
              <a:t>Charles A. Dana Center, The New </a:t>
            </a:r>
            <a:r>
              <a:rPr lang="en-US" dirty="0" err="1" smtClean="0"/>
              <a:t>Mathways</a:t>
            </a:r>
            <a:r>
              <a:rPr lang="en-US" dirty="0" smtClean="0"/>
              <a:t> Project Implementation Guide, in collaboration with the Texas Association of Community Colleges (Austin: The University of Texas at Austin, 2014), website: http://www.utdanacenter.org. </a:t>
            </a:r>
          </a:p>
          <a:p>
            <a:r>
              <a:rPr lang="en-US" dirty="0" smtClean="0"/>
              <a:t>Charles A. Dana Center, “Frameworks for Mathematics and Collegiate Learning,” version 2.0 (Austin: The University of Texas at Austin, 2014), http://www.utdanacenter.org</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19</a:t>
            </a:fld>
            <a:endParaRPr lang="en-US"/>
          </a:p>
        </p:txBody>
      </p:sp>
    </p:spTree>
    <p:extLst>
      <p:ext uri="{BB962C8B-B14F-4D97-AF65-F5344CB8AC3E}">
        <p14:creationId xmlns:p14="http://schemas.microsoft.com/office/powerpoint/2010/main" val="272419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The 35 CLEP exams currently offered by College Board are divided into five categories:</a:t>
            </a:r>
          </a:p>
          <a:p>
            <a:r>
              <a:rPr lang="en-US" dirty="0"/>
              <a:t>Composition and literature</a:t>
            </a:r>
          </a:p>
          <a:p>
            <a:r>
              <a:rPr lang="en-US" dirty="0"/>
              <a:t>World languages</a:t>
            </a:r>
          </a:p>
          <a:p>
            <a:r>
              <a:rPr lang="en-US" dirty="0"/>
              <a:t>History and social sciences</a:t>
            </a:r>
          </a:p>
          <a:p>
            <a:r>
              <a:rPr lang="en-US" dirty="0"/>
              <a:t>Science and mathematics</a:t>
            </a:r>
          </a:p>
          <a:p>
            <a:r>
              <a:rPr lang="en-US" dirty="0"/>
              <a:t>Business</a:t>
            </a:r>
          </a:p>
          <a:p>
            <a:r>
              <a:rPr lang="en-US" dirty="0"/>
              <a:t>Regardless of their chosen areas of interest, CLEP examinees can select from a vast array of topics, including American literature; various levels of French, German or Spanish language; human growth and development; macroeconomics; college algebra; pre-calculus or financial accounting.</a:t>
            </a:r>
          </a:p>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20</a:t>
            </a:fld>
            <a:endParaRPr lang="en-US"/>
          </a:p>
        </p:txBody>
      </p:sp>
    </p:spTree>
    <p:extLst>
      <p:ext uri="{BB962C8B-B14F-4D97-AF65-F5344CB8AC3E}">
        <p14:creationId xmlns:p14="http://schemas.microsoft.com/office/powerpoint/2010/main" val="218509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AB</a:t>
            </a:r>
            <a:r>
              <a:rPr lang="en-US" baseline="0" dirty="0" smtClean="0"/>
              <a:t> 705 requires that students understand and review their right to be placed and have support based on the default rules. ASCCC suggests schools develop a better local process to meet student needs.</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22</a:t>
            </a:fld>
            <a:endParaRPr lang="en-US"/>
          </a:p>
        </p:txBody>
      </p:sp>
    </p:spTree>
    <p:extLst>
      <p:ext uri="{BB962C8B-B14F-4D97-AF65-F5344CB8AC3E}">
        <p14:creationId xmlns:p14="http://schemas.microsoft.com/office/powerpoint/2010/main" val="400579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About</a:t>
            </a:r>
            <a:r>
              <a:rPr lang="en-US" baseline="0" dirty="0" smtClean="0"/>
              <a:t> 50% of the CSUs and many other national 4-year universities use DSP Directed Self Placement – we changed the name because it is confusing with DSPS and it is NOT directed, but guided so students make a choice.</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24</a:t>
            </a:fld>
            <a:endParaRPr lang="en-US"/>
          </a:p>
        </p:txBody>
      </p:sp>
    </p:spTree>
    <p:extLst>
      <p:ext uri="{BB962C8B-B14F-4D97-AF65-F5344CB8AC3E}">
        <p14:creationId xmlns:p14="http://schemas.microsoft.com/office/powerpoint/2010/main" val="1403826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Sample of a program used at Sierra College and the steps involved.</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25</a:t>
            </a:fld>
            <a:endParaRPr lang="en-US"/>
          </a:p>
        </p:txBody>
      </p:sp>
    </p:spTree>
    <p:extLst>
      <p:ext uri="{BB962C8B-B14F-4D97-AF65-F5344CB8AC3E}">
        <p14:creationId xmlns:p14="http://schemas.microsoft.com/office/powerpoint/2010/main" val="2110276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The connection with Guided Pathways is organically</a:t>
            </a:r>
            <a:r>
              <a:rPr lang="en-US" baseline="0" dirty="0" smtClean="0"/>
              <a:t> what we have always needed in the process. It does not just cover intake (assessment and placement) it is a key to linking all components together.</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Placement is a challenge no matter what we do because the students</a:t>
            </a:r>
            <a:r>
              <a:rPr lang="en-US" baseline="0" dirty="0" smtClean="0"/>
              <a:t> are not </a:t>
            </a:r>
            <a:r>
              <a:rPr lang="en-US" baseline="0" dirty="0" err="1" smtClean="0"/>
              <a:t>tauight</a:t>
            </a:r>
            <a:r>
              <a:rPr lang="en-US" baseline="0" dirty="0" smtClean="0"/>
              <a:t> to assess their own skills and we have no magic instrument to determine existing tools, motivation etc,</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Why is some new form of placement</a:t>
            </a:r>
            <a:r>
              <a:rPr lang="en-US" baseline="0" dirty="0" smtClean="0"/>
              <a:t> necessary? </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Just as we are</a:t>
            </a:r>
            <a:r>
              <a:rPr lang="en-US" baseline="0" dirty="0" smtClean="0"/>
              <a:t> having to re-think how we do things at the institutional level, our placement processes require changes – and, most likely, so does our curriculum. </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We are guided to</a:t>
            </a:r>
            <a:r>
              <a:rPr lang="en-US" baseline="0" dirty="0" smtClean="0"/>
              <a:t> use data in </a:t>
            </a:r>
            <a:r>
              <a:rPr lang="en-US" baseline="0" dirty="0" err="1" smtClean="0"/>
              <a:t>placment</a:t>
            </a:r>
            <a:r>
              <a:rPr lang="en-US" baseline="0" dirty="0" smtClean="0"/>
              <a:t>, to have it comprised of many variables and to optimize success.</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r>
              <a:rPr lang="en-US" dirty="0" smtClean="0"/>
              <a:t>What happens when we have</a:t>
            </a:r>
            <a:r>
              <a:rPr lang="en-US" baseline="0" dirty="0" smtClean="0"/>
              <a:t> no data?</a:t>
            </a:r>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017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85258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11858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271683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3D756-718A-164E-9CE8-738637616EB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11315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334489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3D756-718A-164E-9CE8-738637616EB4}" type="slidenum">
              <a:rPr lang="en-US" smtClean="0"/>
              <a:pPr/>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636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690342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181955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pPr/>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29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B35DA3E-D01E-AD41-B24A-0A697DB152BE}"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3D756-718A-164E-9CE8-738637616EB4}" type="slidenum">
              <a:rPr lang="en-US" smtClean="0"/>
              <a:pPr/>
              <a:t>‹#›</a:t>
            </a:fld>
            <a:endParaRPr lang="en-US"/>
          </a:p>
        </p:txBody>
      </p:sp>
    </p:spTree>
    <p:extLst>
      <p:ext uri="{BB962C8B-B14F-4D97-AF65-F5344CB8AC3E}">
        <p14:creationId xmlns:p14="http://schemas.microsoft.com/office/powerpoint/2010/main" val="120610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5B35DA3E-D01E-AD41-B24A-0A697DB152BE}" type="datetimeFigureOut">
              <a:rPr lang="en-US" smtClean="0"/>
              <a:pPr/>
              <a:t>10/24/2018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643D756-718A-164E-9CE8-738637616EB4}" type="slidenum">
              <a:rPr lang="en-US" smtClean="0"/>
              <a:pPr/>
              <a:t>‹#›</a:t>
            </a:fld>
            <a:endParaRPr lang="en-US"/>
          </a:p>
        </p:txBody>
      </p:sp>
    </p:spTree>
    <p:extLst>
      <p:ext uri="{BB962C8B-B14F-4D97-AF65-F5344CB8AC3E}">
        <p14:creationId xmlns:p14="http://schemas.microsoft.com/office/powerpoint/2010/main" val="32783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asccc.org/guided-pathway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ierracollege.edu/student-services/assessment/placement-tool/index.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ccc.org/sites/default/files/The%20Basics%20of%20Guided%20Self_8_30_2018final.pdf" TargetMode="External"/><Relationship Id="rId2" Type="http://schemas.openxmlformats.org/officeDocument/2006/relationships/hyperlink" Target="https://www.asccc.org/guided-pathways" TargetMode="External"/><Relationship Id="rId1" Type="http://schemas.openxmlformats.org/officeDocument/2006/relationships/slideLayout" Target="../slideLayouts/slideLayout2.xml"/><Relationship Id="rId6" Type="http://schemas.openxmlformats.org/officeDocument/2006/relationships/hyperlink" Target="https://asccc.org/file/gsp-webinar-october-9-pptx" TargetMode="External"/><Relationship Id="rId5" Type="http://schemas.openxmlformats.org/officeDocument/2006/relationships/hyperlink" Target="https://asccc.org/sites/default/files/GSP%208_30_2018_final.pdf" TargetMode="External"/><Relationship Id="rId4" Type="http://schemas.openxmlformats.org/officeDocument/2006/relationships/hyperlink" Target="https://asccc.org/file/gsp-guided-self-placement-visual-3pptx"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a:solidFill>
                  <a:srgbClr val="0071C0"/>
                </a:solidFill>
              </a:rPr>
              <a:t>Guided Self-Placement</a:t>
            </a:r>
            <a:endParaRPr lang="en-US" dirty="0"/>
          </a:p>
        </p:txBody>
      </p:sp>
      <p:sp>
        <p:nvSpPr>
          <p:cNvPr id="5" name="Content Placeholder 4"/>
          <p:cNvSpPr>
            <a:spLocks noGrp="1"/>
          </p:cNvSpPr>
          <p:nvPr>
            <p:ph idx="1"/>
          </p:nvPr>
        </p:nvSpPr>
        <p:spPr>
          <a:xfrm>
            <a:off x="457200" y="1600200"/>
            <a:ext cx="8229600" cy="4876800"/>
          </a:xfrm>
        </p:spPr>
        <p:txBody>
          <a:bodyPr>
            <a:normAutofit lnSpcReduction="10000"/>
          </a:bodyPr>
          <a:lstStyle/>
          <a:p>
            <a:pPr marL="0" indent="0" algn="ctr">
              <a:buNone/>
            </a:pPr>
            <a:r>
              <a:rPr lang="en-US" sz="3200" dirty="0" smtClean="0">
                <a:latin typeface="Georgia" panose="02040502050405020303" pitchFamily="18" charset="0"/>
              </a:rPr>
              <a:t>Welcome to the webinar</a:t>
            </a:r>
          </a:p>
          <a:p>
            <a:pPr marL="0" indent="0" algn="ctr">
              <a:buNone/>
            </a:pPr>
            <a:r>
              <a:rPr lang="en-US" sz="3200" dirty="0" smtClean="0">
                <a:latin typeface="Georgia" panose="02040502050405020303" pitchFamily="18" charset="0"/>
              </a:rPr>
              <a:t>The presentation will begin shortly</a:t>
            </a:r>
          </a:p>
          <a:p>
            <a:pPr marL="0" indent="0" algn="ctr">
              <a:buNone/>
            </a:pPr>
            <a:r>
              <a:rPr lang="en-US" sz="3200" dirty="0">
                <a:latin typeface="Georgia" panose="02040502050405020303" pitchFamily="18" charset="0"/>
              </a:rPr>
              <a:t>Housekeeping </a:t>
            </a:r>
          </a:p>
          <a:p>
            <a:pPr marL="0" indent="0" algn="ctr">
              <a:buNone/>
            </a:pPr>
            <a:endParaRPr lang="en-US" dirty="0"/>
          </a:p>
          <a:p>
            <a:r>
              <a:rPr lang="en-US" dirty="0" smtClean="0"/>
              <a:t>Everyone will be muted for the presentation</a:t>
            </a:r>
          </a:p>
          <a:p>
            <a:r>
              <a:rPr lang="en-US" dirty="0" smtClean="0"/>
              <a:t>The “Chat” window is for technical problems with audio or video</a:t>
            </a:r>
          </a:p>
          <a:p>
            <a:r>
              <a:rPr lang="en-US" dirty="0" smtClean="0"/>
              <a:t>The “Q &amp; A” window is for content questions for the presenter</a:t>
            </a:r>
          </a:p>
          <a:p>
            <a:r>
              <a:rPr lang="en-US" dirty="0" smtClean="0"/>
              <a:t>Presentation and other </a:t>
            </a:r>
            <a:r>
              <a:rPr lang="en-US" smtClean="0"/>
              <a:t>resources are </a:t>
            </a:r>
            <a:r>
              <a:rPr lang="en-US" dirty="0" smtClean="0"/>
              <a:t>available </a:t>
            </a:r>
            <a:r>
              <a:rPr lang="en-US"/>
              <a:t>at </a:t>
            </a:r>
            <a:r>
              <a:rPr lang="en-US">
                <a:hlinkClick r:id="rId2"/>
              </a:rPr>
              <a:t>https</a:t>
            </a:r>
            <a:r>
              <a:rPr lang="en-US">
                <a:hlinkClick r:id="rId2"/>
              </a:rPr>
              <a:t>://</a:t>
            </a:r>
            <a:r>
              <a:rPr lang="en-US" smtClean="0">
                <a:hlinkClick r:id="rId2"/>
              </a:rPr>
              <a:t>www.asccc.org/guided-pathways</a:t>
            </a:r>
            <a:r>
              <a:rPr lang="en-US" smtClean="0"/>
              <a:t> </a:t>
            </a:r>
            <a:endParaRPr lang="en-US" dirty="0" smtClean="0"/>
          </a:p>
          <a:p>
            <a:pPr marL="0" indent="0">
              <a:buNone/>
            </a:pPr>
            <a:endParaRPr lang="en-US" dirty="0"/>
          </a:p>
        </p:txBody>
      </p:sp>
    </p:spTree>
    <p:extLst>
      <p:ext uri="{BB962C8B-B14F-4D97-AF65-F5344CB8AC3E}">
        <p14:creationId xmlns:p14="http://schemas.microsoft.com/office/powerpoint/2010/main" val="183226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0071C0"/>
                </a:solidFill>
              </a:rPr>
              <a:t>Why Guided Self-Placement?</a:t>
            </a:r>
            <a:endParaRPr lang="en-US" b="1" dirty="0">
              <a:solidFill>
                <a:srgbClr val="0071C0"/>
              </a:solidFill>
            </a:endParaRPr>
          </a:p>
        </p:txBody>
      </p:sp>
      <p:pic>
        <p:nvPicPr>
          <p:cNvPr id="4098" name="Picture 2" descr="Brown Wooden Arrow Sign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9229" y="3505200"/>
            <a:ext cx="2886075" cy="3333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1C0"/>
                </a:solidFill>
              </a:rPr>
              <a:t>Assessment for Placement &gt;&gt; “Placement” without Assessment</a:t>
            </a:r>
            <a:endParaRPr lang="en-US" b="1" dirty="0">
              <a:solidFill>
                <a:srgbClr val="0071C0"/>
              </a:solidFill>
            </a:endParaRPr>
          </a:p>
        </p:txBody>
      </p:sp>
      <p:sp>
        <p:nvSpPr>
          <p:cNvPr id="3" name="Content Placeholder 2"/>
          <p:cNvSpPr>
            <a:spLocks noGrp="1"/>
          </p:cNvSpPr>
          <p:nvPr>
            <p:ph idx="1"/>
          </p:nvPr>
        </p:nvSpPr>
        <p:spPr/>
        <p:txBody>
          <a:bodyPr>
            <a:normAutofit/>
          </a:bodyPr>
          <a:lstStyle/>
          <a:p>
            <a:pPr marL="0" indent="0">
              <a:buNone/>
            </a:pPr>
            <a:r>
              <a:rPr lang="en-US" dirty="0"/>
              <a:t>CCCCO Assessment FAQ:</a:t>
            </a:r>
          </a:p>
          <a:p>
            <a:r>
              <a:rPr lang="en-US" b="1" dirty="0"/>
              <a:t>Can placement tests be used as a tool to help students evaluate the best placement for themselves?</a:t>
            </a:r>
            <a:endParaRPr lang="en-US" dirty="0"/>
          </a:p>
          <a:p>
            <a:r>
              <a:rPr lang="en-US" dirty="0"/>
              <a:t>No, for English and mathematics/quantitative reasoning at this time all placement tests must be approved by the Board of Governors, which also includes “surveys” or “questionnaires” if they are being used as placement instruments. </a:t>
            </a:r>
            <a:r>
              <a:rPr lang="en-US" u="sng" dirty="0">
                <a:solidFill>
                  <a:schemeClr val="accent1"/>
                </a:solidFill>
              </a:rPr>
              <a:t>The Board of Governors has declined to approve any standardized placement tests beyond Fall 2019 for English or mathematics/quantitative reasoning. </a:t>
            </a:r>
            <a:r>
              <a:rPr lang="en-US" dirty="0"/>
              <a:t>This does not apply to ESL, but the Board of Governors has not yet approved an instrument for ESL.</a:t>
            </a:r>
          </a:p>
          <a:p>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1C0"/>
                </a:solidFill>
              </a:rPr>
              <a:t>“Placement” without Assessment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CEC </a:t>
            </a:r>
            <a:r>
              <a:rPr lang="en-US" b="1" dirty="0" smtClean="0"/>
              <a:t>78213. </a:t>
            </a:r>
            <a:r>
              <a:rPr lang="en-US" dirty="0" smtClean="0"/>
              <a:t>(</a:t>
            </a:r>
            <a:r>
              <a:rPr lang="en-US" dirty="0" err="1" smtClean="0"/>
              <a:t>d</a:t>
            </a:r>
            <a:r>
              <a:rPr lang="en-US" dirty="0" smtClean="0"/>
              <a:t>) (1) (A) A community college district or college shall maximize the probability that a student will enter and complete transfer-level coursework in English and mathematics within a one-year timeframe, and use, in the placement of students into English and mathematics courses in order to achieve this goal, one or more of the following measures:</a:t>
            </a:r>
          </a:p>
          <a:p>
            <a:pPr marL="731520" lvl="1" indent="-457200">
              <a:buFont typeface="+mj-ea"/>
              <a:buAutoNum type="circleNumDbPlain"/>
            </a:pPr>
            <a:r>
              <a:rPr lang="en-US" dirty="0" smtClean="0"/>
              <a:t>High school coursework.</a:t>
            </a:r>
          </a:p>
          <a:p>
            <a:pPr marL="731520" lvl="1" indent="-457200">
              <a:buFont typeface="+mj-ea"/>
              <a:buAutoNum type="circleNumDbPlain"/>
            </a:pPr>
            <a:r>
              <a:rPr lang="en-US" dirty="0" smtClean="0"/>
              <a:t>High school grades.</a:t>
            </a:r>
          </a:p>
          <a:p>
            <a:pPr marL="731520" lvl="1" indent="-457200">
              <a:buFont typeface="+mj-ea"/>
              <a:buAutoNum type="circleNumDbPlain"/>
            </a:pPr>
            <a:r>
              <a:rPr lang="en-US" dirty="0" smtClean="0"/>
              <a:t>High school grade point average.</a:t>
            </a:r>
          </a:p>
          <a:p>
            <a:r>
              <a:rPr lang="en-US" dirty="0" smtClean="0"/>
              <a:t>(B) Colleges shall use evidence-based multiple measures for placing students into English-as-a-second-language (ESL) coursework. For those students placed into credit ESL coursework, their placement should maximize the probability that they will complete degree and transfer requirements in English within three years.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F408-DD84-6D46-9D91-A34FD9F8B9F8}"/>
              </a:ext>
            </a:extLst>
          </p:cNvPr>
          <p:cNvSpPr>
            <a:spLocks noGrp="1"/>
          </p:cNvSpPr>
          <p:nvPr>
            <p:ph type="title"/>
          </p:nvPr>
        </p:nvSpPr>
        <p:spPr/>
        <p:txBody>
          <a:bodyPr/>
          <a:lstStyle/>
          <a:p>
            <a:pPr algn="ctr"/>
            <a:r>
              <a:rPr lang="en-US" b="1" dirty="0">
                <a:solidFill>
                  <a:srgbClr val="0070C0"/>
                </a:solidFill>
                <a:cs typeface="Times New Roman" charset="0"/>
              </a:rPr>
              <a:t>Students Without Transcript Data</a:t>
            </a:r>
            <a:endParaRPr lang="en-US" dirty="0"/>
          </a:p>
        </p:txBody>
      </p:sp>
      <p:sp>
        <p:nvSpPr>
          <p:cNvPr id="3" name="Content Placeholder 2">
            <a:extLst>
              <a:ext uri="{FF2B5EF4-FFF2-40B4-BE49-F238E27FC236}">
                <a16:creationId xmlns:a16="http://schemas.microsoft.com/office/drawing/2014/main" id="{AF5D9D11-0F52-4F40-80F6-0862CEE320B3}"/>
              </a:ext>
            </a:extLst>
          </p:cNvPr>
          <p:cNvSpPr>
            <a:spLocks noGrp="1"/>
          </p:cNvSpPr>
          <p:nvPr>
            <p:ph idx="1"/>
          </p:nvPr>
        </p:nvSpPr>
        <p:spPr/>
        <p:txBody>
          <a:bodyPr>
            <a:normAutofit/>
          </a:bodyPr>
          <a:lstStyle/>
          <a:p>
            <a:pPr>
              <a:spcBef>
                <a:spcPts val="1200"/>
              </a:spcBef>
            </a:pPr>
            <a:r>
              <a:rPr lang="en-US" sz="2800" dirty="0" smtClean="0"/>
              <a:t>Some </a:t>
            </a:r>
            <a:r>
              <a:rPr lang="en-US" sz="2800" dirty="0"/>
              <a:t>of our students will not have high school transcript data or may be returning students that haven’t been in school in decades. </a:t>
            </a:r>
            <a:endParaRPr lang="en-US" sz="2800" dirty="0" smtClean="0"/>
          </a:p>
          <a:p>
            <a:pPr>
              <a:spcBef>
                <a:spcPts val="1200"/>
              </a:spcBef>
            </a:pPr>
            <a:r>
              <a:rPr lang="en-US" sz="2800" dirty="0" smtClean="0"/>
              <a:t>While </a:t>
            </a:r>
            <a:r>
              <a:rPr lang="en-US" sz="2800" dirty="0"/>
              <a:t>guided self-placement</a:t>
            </a:r>
            <a:r>
              <a:rPr lang="en-US" sz="2800" dirty="0" smtClean="0"/>
              <a:t> may be a necessary primary </a:t>
            </a:r>
            <a:r>
              <a:rPr lang="en-US" sz="2800" dirty="0"/>
              <a:t>placement tool for students without transcript data, several steps</a:t>
            </a:r>
            <a:r>
              <a:rPr lang="en-US" sz="2800" dirty="0" smtClean="0"/>
              <a:t> of guided self-placement process should – and others could - apply </a:t>
            </a:r>
            <a:r>
              <a:rPr lang="en-US" sz="2800" dirty="0"/>
              <a:t>to all students during the onboarding process.</a:t>
            </a:r>
          </a:p>
          <a:p>
            <a:pPr>
              <a:spcBef>
                <a:spcPts val="1200"/>
              </a:spcBef>
            </a:pPr>
            <a:endParaRPr lang="en-US" sz="2000" dirty="0"/>
          </a:p>
        </p:txBody>
      </p:sp>
    </p:spTree>
    <p:extLst>
      <p:ext uri="{BB962C8B-B14F-4D97-AF65-F5344CB8AC3E}">
        <p14:creationId xmlns:p14="http://schemas.microsoft.com/office/powerpoint/2010/main" val="4256071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1C0"/>
                </a:solidFill>
              </a:rPr>
              <a:t>Ideally…</a:t>
            </a:r>
            <a:endParaRPr lang="en-US" b="1" dirty="0">
              <a:solidFill>
                <a:srgbClr val="0071C0"/>
              </a:solidFill>
            </a:endParaRPr>
          </a:p>
        </p:txBody>
      </p:sp>
      <p:sp>
        <p:nvSpPr>
          <p:cNvPr id="3" name="Content Placeholder 2"/>
          <p:cNvSpPr>
            <a:spLocks noGrp="1"/>
          </p:cNvSpPr>
          <p:nvPr>
            <p:ph idx="1"/>
          </p:nvPr>
        </p:nvSpPr>
        <p:spPr/>
        <p:txBody>
          <a:bodyPr>
            <a:normAutofit lnSpcReduction="10000"/>
          </a:bodyPr>
          <a:lstStyle/>
          <a:p>
            <a:r>
              <a:rPr lang="en-US" dirty="0"/>
              <a:t>Students reflect on their prior courses and abilities </a:t>
            </a:r>
          </a:p>
          <a:p>
            <a:pPr marL="0" indent="0">
              <a:buNone/>
            </a:pPr>
            <a:endParaRPr lang="en-US" dirty="0"/>
          </a:p>
          <a:p>
            <a:r>
              <a:rPr lang="en-US" dirty="0"/>
              <a:t>Placement based on local processes</a:t>
            </a:r>
          </a:p>
          <a:p>
            <a:pPr lvl="1"/>
            <a:r>
              <a:rPr lang="en-US" dirty="0"/>
              <a:t>likelihood of success with or without recommended or required support</a:t>
            </a:r>
          </a:p>
          <a:p>
            <a:pPr lvl="1"/>
            <a:r>
              <a:rPr lang="en-US" dirty="0"/>
              <a:t>impact of choosing a pre-transfer level course on their time to completion</a:t>
            </a:r>
          </a:p>
          <a:p>
            <a:pPr lvl="1"/>
            <a:r>
              <a:rPr lang="en-US" dirty="0"/>
              <a:t>coursework they will be expected to perform and/or the skills they will be expected to possess</a:t>
            </a:r>
          </a:p>
          <a:p>
            <a:pPr lvl="1"/>
            <a:r>
              <a:rPr lang="en-US" dirty="0"/>
              <a:t>math pathway(s)</a:t>
            </a:r>
          </a:p>
          <a:p>
            <a:pPr marL="274320" lvl="1" indent="0">
              <a:buNone/>
            </a:pPr>
            <a:endParaRPr lang="en-US" dirty="0"/>
          </a:p>
          <a:p>
            <a:r>
              <a:rPr lang="en-US" dirty="0"/>
              <a:t>A GSP process empowers students to make the decision that best meets their needs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524933"/>
            <a:ext cx="8686800" cy="990600"/>
          </a:xfrm>
        </p:spPr>
        <p:txBody>
          <a:bodyPr>
            <a:noAutofit/>
          </a:bodyPr>
          <a:lstStyle/>
          <a:p>
            <a:r>
              <a:rPr lang="en-US" sz="3200" dirty="0" smtClean="0"/>
              <a:t/>
            </a:r>
            <a:br>
              <a:rPr lang="en-US" sz="3200" dirty="0" smtClean="0"/>
            </a:br>
            <a:r>
              <a:rPr lang="en-US" sz="3200" b="1" dirty="0" smtClean="0">
                <a:solidFill>
                  <a:srgbClr val="0071C0"/>
                </a:solidFill>
              </a:rPr>
              <a:t>Goals and Principles of Guided Self-Placement</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lstStyle/>
          <a:p>
            <a:r>
              <a:rPr lang="en-US" sz="2800" dirty="0" smtClean="0"/>
              <a:t>Transparency and honesty</a:t>
            </a:r>
          </a:p>
          <a:p>
            <a:r>
              <a:rPr lang="en-US" sz="2800" dirty="0"/>
              <a:t>Accurate information on likelihood of success</a:t>
            </a:r>
          </a:p>
          <a:p>
            <a:r>
              <a:rPr lang="en-US" sz="2800" dirty="0" smtClean="0"/>
              <a:t>Student confidence in placement choices</a:t>
            </a:r>
          </a:p>
          <a:p>
            <a:r>
              <a:rPr lang="en-US" sz="2800" dirty="0" smtClean="0"/>
              <a:t>Empowering students</a:t>
            </a:r>
          </a:p>
          <a:p>
            <a:r>
              <a:rPr lang="en-US" sz="2800" dirty="0" smtClean="0"/>
              <a:t>Placing at the highest level (including beyond first transfer level)</a:t>
            </a:r>
          </a:p>
          <a:p>
            <a:r>
              <a:rPr lang="en-US" sz="2800" dirty="0" smtClean="0"/>
              <a:t>A seamless process – not another institutional barrier</a:t>
            </a:r>
          </a:p>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49F1-8049-834B-9B46-E3BABCCEAF4D}"/>
              </a:ext>
            </a:extLst>
          </p:cNvPr>
          <p:cNvSpPr>
            <a:spLocks noGrp="1"/>
          </p:cNvSpPr>
          <p:nvPr>
            <p:ph type="title"/>
          </p:nvPr>
        </p:nvSpPr>
        <p:spPr/>
        <p:txBody>
          <a:bodyPr>
            <a:normAutofit/>
          </a:bodyPr>
          <a:lstStyle/>
          <a:p>
            <a:pPr algn="ctr"/>
            <a:r>
              <a:rPr lang="en-US" sz="3200" b="1" dirty="0">
                <a:solidFill>
                  <a:srgbClr val="0070C0"/>
                </a:solidFill>
                <a:latin typeface="+mn-lt"/>
                <a:cs typeface="Times New Roman" panose="02020603050405020304" pitchFamily="18" charset="0"/>
              </a:rPr>
              <a:t>Step 1: Career Counseling</a:t>
            </a:r>
            <a:endParaRPr lang="en-US" sz="3200" dirty="0">
              <a:latin typeface="+mn-lt"/>
            </a:endParaRPr>
          </a:p>
        </p:txBody>
      </p:sp>
      <p:sp>
        <p:nvSpPr>
          <p:cNvPr id="3" name="Content Placeholder 2">
            <a:extLst>
              <a:ext uri="{FF2B5EF4-FFF2-40B4-BE49-F238E27FC236}">
                <a16:creationId xmlns:a16="http://schemas.microsoft.com/office/drawing/2014/main" id="{875DD382-08D0-5647-9B20-A662DBBC3ED7}"/>
              </a:ext>
            </a:extLst>
          </p:cNvPr>
          <p:cNvSpPr>
            <a:spLocks noGrp="1"/>
          </p:cNvSpPr>
          <p:nvPr>
            <p:ph idx="1"/>
          </p:nvPr>
        </p:nvSpPr>
        <p:spPr/>
        <p:txBody>
          <a:bodyPr/>
          <a:lstStyle/>
          <a:p>
            <a:pPr marL="0" indent="0">
              <a:buNone/>
            </a:pPr>
            <a:r>
              <a:rPr lang="en-US" sz="2800" b="1" dirty="0"/>
              <a:t>Step 1: Career Counseling</a:t>
            </a:r>
            <a:endParaRPr lang="en-US" sz="2800" dirty="0"/>
          </a:p>
          <a:p>
            <a:pPr marL="0" indent="0">
              <a:buNone/>
            </a:pPr>
            <a:r>
              <a:rPr lang="en-US" sz="2800" dirty="0"/>
              <a:t>Students should be informed about the difference between degrees, certificates, transfer and professional degrees and be provided an opportunity to explore their interests and potential employment options.</a:t>
            </a:r>
          </a:p>
          <a:p>
            <a:endParaRPr lang="en-US" dirty="0"/>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267" y="4032556"/>
            <a:ext cx="3293533" cy="2820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045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3B4B-1DB9-534F-8BD0-3BC31790D079}"/>
              </a:ext>
            </a:extLst>
          </p:cNvPr>
          <p:cNvSpPr>
            <a:spLocks noGrp="1"/>
          </p:cNvSpPr>
          <p:nvPr>
            <p:ph type="title"/>
          </p:nvPr>
        </p:nvSpPr>
        <p:spPr>
          <a:xfrm>
            <a:off x="114300" y="533400"/>
            <a:ext cx="8572500" cy="990600"/>
          </a:xfrm>
        </p:spPr>
        <p:txBody>
          <a:bodyPr>
            <a:normAutofit/>
          </a:bodyPr>
          <a:lstStyle/>
          <a:p>
            <a:pPr algn="ctr"/>
            <a:r>
              <a:rPr lang="en-US" sz="3200" b="1" dirty="0">
                <a:solidFill>
                  <a:srgbClr val="0070C0"/>
                </a:solidFill>
                <a:latin typeface="+mn-lt"/>
                <a:cs typeface="Times New Roman" panose="02020603050405020304" pitchFamily="18" charset="0"/>
              </a:rPr>
              <a:t>Step 2: Selecting a </a:t>
            </a:r>
            <a:r>
              <a:rPr lang="en-US" sz="3200" b="1" dirty="0" smtClean="0">
                <a:solidFill>
                  <a:srgbClr val="0070C0"/>
                </a:solidFill>
                <a:latin typeface="+mn-lt"/>
                <a:cs typeface="Times New Roman" panose="02020603050405020304" pitchFamily="18" charset="0"/>
              </a:rPr>
              <a:t>Meta-major </a:t>
            </a:r>
            <a:r>
              <a:rPr lang="en-US" sz="3200" b="1" dirty="0">
                <a:solidFill>
                  <a:srgbClr val="0070C0"/>
                </a:solidFill>
                <a:latin typeface="+mn-lt"/>
                <a:cs typeface="Times New Roman" panose="02020603050405020304" pitchFamily="18" charset="0"/>
              </a:rPr>
              <a:t>and </a:t>
            </a:r>
            <a:r>
              <a:rPr lang="en-US" sz="3200" b="1" dirty="0" smtClean="0">
                <a:solidFill>
                  <a:srgbClr val="0070C0"/>
                </a:solidFill>
                <a:latin typeface="+mn-lt"/>
                <a:cs typeface="Times New Roman" panose="02020603050405020304" pitchFamily="18" charset="0"/>
              </a:rPr>
              <a:t>Major</a:t>
            </a:r>
            <a:endParaRPr lang="en-US" sz="3200" dirty="0">
              <a:latin typeface="+mn-lt"/>
            </a:endParaRPr>
          </a:p>
        </p:txBody>
      </p:sp>
      <p:sp>
        <p:nvSpPr>
          <p:cNvPr id="3" name="Content Placeholder 2">
            <a:extLst>
              <a:ext uri="{FF2B5EF4-FFF2-40B4-BE49-F238E27FC236}">
                <a16:creationId xmlns:a16="http://schemas.microsoft.com/office/drawing/2014/main" id="{35C89D85-22DF-8044-8D38-DC7F3E0F040C}"/>
              </a:ext>
            </a:extLst>
          </p:cNvPr>
          <p:cNvSpPr>
            <a:spLocks noGrp="1"/>
          </p:cNvSpPr>
          <p:nvPr>
            <p:ph idx="1"/>
          </p:nvPr>
        </p:nvSpPr>
        <p:spPr>
          <a:xfrm>
            <a:off x="247650" y="1735668"/>
            <a:ext cx="8724899" cy="4876800"/>
          </a:xfrm>
        </p:spPr>
        <p:txBody>
          <a:bodyPr>
            <a:noAutofit/>
          </a:bodyPr>
          <a:lstStyle/>
          <a:p>
            <a:pPr marL="0" indent="0">
              <a:spcBef>
                <a:spcPts val="1200"/>
              </a:spcBef>
              <a:buNone/>
            </a:pPr>
            <a:r>
              <a:rPr lang="en-US" sz="2200" b="1" dirty="0"/>
              <a:t>Step 2: Selecting a </a:t>
            </a:r>
            <a:r>
              <a:rPr lang="en-US" sz="2200" b="1" dirty="0" smtClean="0"/>
              <a:t>Meta-major </a:t>
            </a:r>
            <a:r>
              <a:rPr lang="en-US" sz="2200" b="1" dirty="0"/>
              <a:t>and Major</a:t>
            </a:r>
            <a:r>
              <a:rPr lang="en-US" sz="2200" dirty="0"/>
              <a:t> </a:t>
            </a:r>
            <a:r>
              <a:rPr lang="en-US" sz="2200" dirty="0" smtClean="0"/>
              <a:t>clarifies Mathematics </a:t>
            </a:r>
            <a:r>
              <a:rPr lang="en-US" sz="2200" dirty="0"/>
              <a:t>and GE </a:t>
            </a:r>
            <a:r>
              <a:rPr lang="en-US" sz="2200" dirty="0" smtClean="0"/>
              <a:t>pathways</a:t>
            </a:r>
            <a:r>
              <a:rPr lang="en-US" sz="2200" dirty="0"/>
              <a:t>. </a:t>
            </a:r>
            <a:endParaRPr lang="en-US" sz="2200" dirty="0" smtClean="0"/>
          </a:p>
          <a:p>
            <a:pPr marL="0" indent="0">
              <a:spcBef>
                <a:spcPts val="1200"/>
              </a:spcBef>
              <a:buNone/>
            </a:pPr>
            <a:r>
              <a:rPr lang="en-US" sz="2200" dirty="0" smtClean="0"/>
              <a:t>Colleges </a:t>
            </a:r>
            <a:r>
              <a:rPr lang="en-US" sz="2200" dirty="0"/>
              <a:t>should list the desired mathematics pathways by </a:t>
            </a:r>
            <a:r>
              <a:rPr lang="en-US" sz="2200" dirty="0" smtClean="0"/>
              <a:t>meta-majors </a:t>
            </a:r>
            <a:r>
              <a:rPr lang="en-US" sz="2200" dirty="0"/>
              <a:t>and/or programs for students to </a:t>
            </a:r>
            <a:r>
              <a:rPr lang="en-US" sz="2200" dirty="0" smtClean="0"/>
              <a:t>reference, for example:</a:t>
            </a:r>
            <a:endParaRPr lang="en-US" sz="2200" dirty="0"/>
          </a:p>
          <a:p>
            <a:pPr lvl="0">
              <a:spcBef>
                <a:spcPts val="1200"/>
              </a:spcBef>
              <a:buFont typeface="+mj-lt"/>
              <a:buAutoNum type="arabicPeriod"/>
            </a:pPr>
            <a:r>
              <a:rPr lang="en-US" sz="2200" dirty="0" smtClean="0">
                <a:solidFill>
                  <a:srgbClr val="FF0000"/>
                </a:solidFill>
              </a:rPr>
              <a:t> STEM </a:t>
            </a:r>
            <a:r>
              <a:rPr lang="en-US" sz="2200" dirty="0">
                <a:solidFill>
                  <a:srgbClr val="FF0000"/>
                </a:solidFill>
              </a:rPr>
              <a:t>(Science, Technology, Engineering, or </a:t>
            </a:r>
            <a:r>
              <a:rPr lang="en-US" sz="2200" dirty="0" smtClean="0">
                <a:solidFill>
                  <a:srgbClr val="FF0000"/>
                </a:solidFill>
              </a:rPr>
              <a:t>Mathematics)</a:t>
            </a:r>
            <a:endParaRPr lang="en-US" sz="2200" dirty="0"/>
          </a:p>
          <a:p>
            <a:pPr lvl="0">
              <a:spcBef>
                <a:spcPts val="1200"/>
              </a:spcBef>
              <a:buFont typeface="+mj-lt"/>
              <a:buAutoNum type="arabicPeriod"/>
            </a:pPr>
            <a:r>
              <a:rPr lang="en-US" sz="2200" dirty="0" smtClean="0">
                <a:solidFill>
                  <a:srgbClr val="FF0000"/>
                </a:solidFill>
              </a:rPr>
              <a:t> Business </a:t>
            </a:r>
            <a:r>
              <a:rPr lang="en-US" sz="2200" dirty="0">
                <a:solidFill>
                  <a:srgbClr val="FF0000"/>
                </a:solidFill>
              </a:rPr>
              <a:t>and Accounting </a:t>
            </a:r>
            <a:endParaRPr lang="en-US" sz="2200" dirty="0" smtClean="0">
              <a:solidFill>
                <a:srgbClr val="FF0000"/>
              </a:solidFill>
            </a:endParaRPr>
          </a:p>
          <a:p>
            <a:pPr lvl="0">
              <a:spcBef>
                <a:spcPts val="1200"/>
              </a:spcBef>
              <a:buFont typeface="+mj-lt"/>
              <a:buAutoNum type="arabicPeriod"/>
            </a:pPr>
            <a:r>
              <a:rPr lang="en-US" sz="2200" dirty="0" smtClean="0">
                <a:solidFill>
                  <a:srgbClr val="FF0000"/>
                </a:solidFill>
              </a:rPr>
              <a:t> Education</a:t>
            </a:r>
            <a:r>
              <a:rPr lang="en-US" sz="2200" dirty="0" smtClean="0"/>
              <a:t> </a:t>
            </a:r>
          </a:p>
          <a:p>
            <a:pPr lvl="0">
              <a:spcBef>
                <a:spcPts val="1200"/>
              </a:spcBef>
              <a:buFont typeface="+mj-lt"/>
              <a:buAutoNum type="arabicPeriod"/>
            </a:pPr>
            <a:r>
              <a:rPr lang="en-US" sz="2200" dirty="0" smtClean="0">
                <a:solidFill>
                  <a:srgbClr val="FF0000"/>
                </a:solidFill>
              </a:rPr>
              <a:t> Social Sciences, Public </a:t>
            </a:r>
            <a:r>
              <a:rPr lang="en-US" sz="2200" dirty="0">
                <a:solidFill>
                  <a:srgbClr val="FF0000"/>
                </a:solidFill>
              </a:rPr>
              <a:t>Safety, Communication, Allied Health, Human Resources, </a:t>
            </a:r>
            <a:r>
              <a:rPr lang="en-US" sz="2200" dirty="0" smtClean="0">
                <a:solidFill>
                  <a:srgbClr val="FF0000"/>
                </a:solidFill>
              </a:rPr>
              <a:t>Journalism </a:t>
            </a:r>
          </a:p>
          <a:p>
            <a:pPr lvl="0">
              <a:spcBef>
                <a:spcPts val="1200"/>
              </a:spcBef>
              <a:buFont typeface="+mj-lt"/>
              <a:buAutoNum type="arabicPeriod"/>
            </a:pPr>
            <a:r>
              <a:rPr lang="en-US" sz="2200" dirty="0" smtClean="0">
                <a:solidFill>
                  <a:srgbClr val="FF0000"/>
                </a:solidFill>
              </a:rPr>
              <a:t> Humanities</a:t>
            </a:r>
            <a:r>
              <a:rPr lang="en-US" sz="2200" dirty="0">
                <a:solidFill>
                  <a:srgbClr val="FF0000"/>
                </a:solidFill>
              </a:rPr>
              <a:t>, Hospitality</a:t>
            </a:r>
            <a:r>
              <a:rPr lang="en-US" sz="2200" dirty="0"/>
              <a:t> </a:t>
            </a:r>
          </a:p>
          <a:p>
            <a:pPr lvl="0">
              <a:spcBef>
                <a:spcPts val="1200"/>
              </a:spcBef>
              <a:buFont typeface="+mj-lt"/>
              <a:buAutoNum type="arabicPeriod"/>
            </a:pPr>
            <a:r>
              <a:rPr lang="en-US" sz="2200" dirty="0" smtClean="0">
                <a:solidFill>
                  <a:srgbClr val="FF0000"/>
                </a:solidFill>
              </a:rPr>
              <a:t> Technical Majors</a:t>
            </a:r>
            <a:endParaRPr lang="en-US" sz="2200" dirty="0"/>
          </a:p>
          <a:p>
            <a:pPr marL="0" indent="0">
              <a:spcBef>
                <a:spcPts val="1200"/>
              </a:spcBef>
              <a:buNone/>
            </a:pPr>
            <a:r>
              <a:rPr lang="en-US" sz="2200" dirty="0"/>
              <a:t> </a:t>
            </a:r>
          </a:p>
          <a:p>
            <a:pPr>
              <a:spcBef>
                <a:spcPts val="1200"/>
              </a:spcBef>
            </a:pPr>
            <a:endParaRPr lang="en-US" sz="2200" dirty="0"/>
          </a:p>
        </p:txBody>
      </p:sp>
    </p:spTree>
    <p:extLst>
      <p:ext uri="{BB962C8B-B14F-4D97-AF65-F5344CB8AC3E}">
        <p14:creationId xmlns:p14="http://schemas.microsoft.com/office/powerpoint/2010/main" val="165503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3447D-48BB-6E48-9E2D-1227C8629363}"/>
              </a:ext>
            </a:extLst>
          </p:cNvPr>
          <p:cNvSpPr>
            <a:spLocks noGrp="1"/>
          </p:cNvSpPr>
          <p:nvPr>
            <p:ph type="title"/>
          </p:nvPr>
        </p:nvSpPr>
        <p:spPr>
          <a:xfrm>
            <a:off x="457200" y="381000"/>
            <a:ext cx="8229600" cy="990600"/>
          </a:xfrm>
        </p:spPr>
        <p:txBody>
          <a:bodyPr>
            <a:normAutofit/>
          </a:bodyPr>
          <a:lstStyle/>
          <a:p>
            <a:pPr algn="ctr"/>
            <a:r>
              <a:rPr lang="en-US" sz="3200" b="1" dirty="0">
                <a:solidFill>
                  <a:srgbClr val="0070C0"/>
                </a:solidFill>
                <a:latin typeface="+mn-lt"/>
                <a:cs typeface="Times New Roman" panose="02020603050405020304" pitchFamily="18" charset="0"/>
              </a:rPr>
              <a:t>Step 3: Clarify Overall Educational Goal</a:t>
            </a:r>
            <a:endParaRPr lang="en-US" sz="3200" dirty="0">
              <a:latin typeface="+mn-lt"/>
            </a:endParaRPr>
          </a:p>
        </p:txBody>
      </p:sp>
      <p:sp>
        <p:nvSpPr>
          <p:cNvPr id="3" name="Content Placeholder 2">
            <a:extLst>
              <a:ext uri="{FF2B5EF4-FFF2-40B4-BE49-F238E27FC236}">
                <a16:creationId xmlns:a16="http://schemas.microsoft.com/office/drawing/2014/main" id="{5C330AC8-0328-B74D-9C29-2B619CA34751}"/>
              </a:ext>
            </a:extLst>
          </p:cNvPr>
          <p:cNvSpPr>
            <a:spLocks noGrp="1"/>
          </p:cNvSpPr>
          <p:nvPr>
            <p:ph idx="1"/>
          </p:nvPr>
        </p:nvSpPr>
        <p:spPr>
          <a:xfrm>
            <a:off x="393700" y="1354667"/>
            <a:ext cx="8229600" cy="4876800"/>
          </a:xfrm>
        </p:spPr>
        <p:txBody>
          <a:bodyPr/>
          <a:lstStyle/>
          <a:p>
            <a:pPr marL="0" indent="0">
              <a:buNone/>
            </a:pPr>
            <a:r>
              <a:rPr lang="en-US" sz="2800" b="1" dirty="0"/>
              <a:t>Step 3: Clarify Overall Educational Goal (degree, certificate or transfer)</a:t>
            </a:r>
            <a:endParaRPr lang="en-US" sz="2800" dirty="0"/>
          </a:p>
          <a:p>
            <a:pPr marL="0" indent="0">
              <a:buNone/>
            </a:pPr>
            <a:r>
              <a:rPr lang="en-US" dirty="0"/>
              <a:t>Begin with a student’s informed goal: students should select a goal that is aligned to their ultimate educational pathway. If the intent is to continue their education beyond a certificate or an associate degree at some time in the future, this will influence current course-taking, even if the student’s short-term goal is to complete a certificate or associate degree and get a job</a:t>
            </a:r>
            <a:r>
              <a:rPr lang="en-US" sz="2800" dirty="0"/>
              <a:t>.</a:t>
            </a:r>
          </a:p>
          <a:p>
            <a:pPr marL="0" indent="0">
              <a:buNone/>
            </a:pPr>
            <a:endParaRPr lang="en-US" dirty="0"/>
          </a:p>
        </p:txBody>
      </p:sp>
      <p:pic>
        <p:nvPicPr>
          <p:cNvPr id="4" name="Picture 3" descr="C:\Users\Janet\AppData\Local\Microsoft\Windows\INetCache\IE\WTVA0MA0\1268531471_80442379_1-fotos-de-asesoria-de-tesis-de-grado[1].jpg"/>
          <p:cNvPicPr/>
          <p:nvPr/>
        </p:nvPicPr>
        <p:blipFill>
          <a:blip r:embed="rId2">
            <a:extLst>
              <a:ext uri="{28A0092B-C50C-407E-A947-70E740481C1C}">
                <a14:useLocalDpi xmlns:a14="http://schemas.microsoft.com/office/drawing/2010/main" val="0"/>
              </a:ext>
            </a:extLst>
          </a:blip>
          <a:srcRect/>
          <a:stretch>
            <a:fillRect/>
          </a:stretch>
        </p:blipFill>
        <p:spPr bwMode="auto">
          <a:xfrm>
            <a:off x="6400802" y="4927600"/>
            <a:ext cx="2142066" cy="1930401"/>
          </a:xfrm>
          <a:prstGeom prst="rect">
            <a:avLst/>
          </a:prstGeom>
          <a:noFill/>
          <a:ln>
            <a:noFill/>
          </a:ln>
        </p:spPr>
      </p:pic>
      <p:pic>
        <p:nvPicPr>
          <p:cNvPr id="5" name="Picture 4" descr="C:\Users\Janet\AppData\Local\Microsoft\Windows\INetCache\IE\PF8HBOS8\work-job-hunt[1].jpg"/>
          <p:cNvPicPr/>
          <p:nvPr/>
        </p:nvPicPr>
        <p:blipFill>
          <a:blip r:embed="rId3">
            <a:extLst>
              <a:ext uri="{28A0092B-C50C-407E-A947-70E740481C1C}">
                <a14:useLocalDpi xmlns:a14="http://schemas.microsoft.com/office/drawing/2010/main" val="0"/>
              </a:ext>
            </a:extLst>
          </a:blip>
          <a:srcRect/>
          <a:stretch>
            <a:fillRect/>
          </a:stretch>
        </p:blipFill>
        <p:spPr bwMode="auto">
          <a:xfrm>
            <a:off x="634999" y="5240866"/>
            <a:ext cx="1661583" cy="1617133"/>
          </a:xfrm>
          <a:prstGeom prst="rect">
            <a:avLst/>
          </a:prstGeom>
          <a:noFill/>
          <a:ln>
            <a:noFill/>
          </a:ln>
        </p:spPr>
      </p:pic>
      <p:sp>
        <p:nvSpPr>
          <p:cNvPr id="6" name="Left-Right Arrow 5"/>
          <p:cNvSpPr/>
          <p:nvPr/>
        </p:nvSpPr>
        <p:spPr>
          <a:xfrm>
            <a:off x="2753784" y="5342467"/>
            <a:ext cx="2736851" cy="100753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0792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46200"/>
          </a:xfrm>
        </p:spPr>
        <p:txBody>
          <a:bodyPr>
            <a:noAutofit/>
          </a:bodyPr>
          <a:lstStyle/>
          <a:p>
            <a:pPr algn="ctr"/>
            <a:r>
              <a:rPr lang="en-US" sz="2800" b="1" dirty="0" smtClean="0">
                <a:solidFill>
                  <a:srgbClr val="0070C0"/>
                </a:solidFill>
              </a:rPr>
              <a:t>Step </a:t>
            </a:r>
            <a:r>
              <a:rPr lang="en-US" sz="2800" b="1" dirty="0">
                <a:solidFill>
                  <a:srgbClr val="0070C0"/>
                </a:solidFill>
              </a:rPr>
              <a:t>4: Clarify English or English as a Second Language (ESL) and Mathematics </a:t>
            </a:r>
            <a:r>
              <a:rPr lang="en-US" sz="2800" b="1" dirty="0" smtClean="0">
                <a:solidFill>
                  <a:srgbClr val="0070C0"/>
                </a:solidFill>
              </a:rPr>
              <a:t>coursework</a:t>
            </a:r>
            <a:endParaRPr lang="en-US" sz="2800" dirty="0">
              <a:solidFill>
                <a:srgbClr val="0070C0"/>
              </a:solidFill>
            </a:endParaRPr>
          </a:p>
        </p:txBody>
      </p:sp>
      <p:sp>
        <p:nvSpPr>
          <p:cNvPr id="3" name="Content Placeholder 2"/>
          <p:cNvSpPr>
            <a:spLocks noGrp="1"/>
          </p:cNvSpPr>
          <p:nvPr>
            <p:ph idx="1"/>
          </p:nvPr>
        </p:nvSpPr>
        <p:spPr>
          <a:xfrm>
            <a:off x="330200" y="1879600"/>
            <a:ext cx="8229600" cy="4876800"/>
          </a:xfrm>
        </p:spPr>
        <p:txBody>
          <a:bodyPr>
            <a:normAutofit/>
          </a:bodyPr>
          <a:lstStyle/>
          <a:p>
            <a:r>
              <a:rPr lang="en-US" sz="2800" dirty="0"/>
              <a:t>List the </a:t>
            </a:r>
            <a:r>
              <a:rPr lang="en-US" sz="2800" dirty="0" smtClean="0"/>
              <a:t>entry-level </a:t>
            </a:r>
            <a:r>
              <a:rPr lang="en-US" sz="2800" dirty="0"/>
              <a:t>skill level </a:t>
            </a:r>
            <a:r>
              <a:rPr lang="en-US" sz="2800" dirty="0" smtClean="0"/>
              <a:t>expectations</a:t>
            </a:r>
            <a:endParaRPr lang="en-US" sz="2800" dirty="0"/>
          </a:p>
          <a:p>
            <a:r>
              <a:rPr lang="en-US" sz="2800" dirty="0" smtClean="0"/>
              <a:t>Describe the </a:t>
            </a:r>
            <a:r>
              <a:rPr lang="en-US" sz="2800" dirty="0"/>
              <a:t>learning outcomes for the class</a:t>
            </a:r>
          </a:p>
          <a:p>
            <a:r>
              <a:rPr lang="en-US" sz="2800" dirty="0" smtClean="0"/>
              <a:t>Provide examples of coursework for various classes specific to your colleges courses.</a:t>
            </a:r>
          </a:p>
          <a:p>
            <a:pPr lvl="1"/>
            <a:r>
              <a:rPr lang="en-US" sz="2400" dirty="0" smtClean="0"/>
              <a:t>Use some initial assignment examples</a:t>
            </a:r>
          </a:p>
          <a:p>
            <a:pPr lvl="1"/>
            <a:r>
              <a:rPr lang="en-US" sz="2400" dirty="0" smtClean="0"/>
              <a:t>Share website examples</a:t>
            </a:r>
          </a:p>
          <a:p>
            <a:pPr lvl="1"/>
            <a:r>
              <a:rPr lang="en-US" sz="2400" dirty="0" smtClean="0"/>
              <a:t>DO not concentrate on final exam or projects – the job is to get them there</a:t>
            </a:r>
          </a:p>
          <a:p>
            <a:r>
              <a:rPr lang="en-US" sz="2800" dirty="0" smtClean="0"/>
              <a:t>Provide a continuum for sequential </a:t>
            </a:r>
          </a:p>
          <a:p>
            <a:pPr marL="0" indent="0">
              <a:buNone/>
            </a:pPr>
            <a:r>
              <a:rPr lang="en-US" sz="2800" dirty="0" smtClean="0"/>
              <a:t>coursework in ESL and mathematics</a:t>
            </a:r>
          </a:p>
          <a:p>
            <a:pPr marL="0" indent="0">
              <a:buNone/>
            </a:pPr>
            <a:endParaRPr lang="en-US" sz="2800" dirty="0"/>
          </a:p>
        </p:txBody>
      </p:sp>
      <p:pic>
        <p:nvPicPr>
          <p:cNvPr id="4" name="Picture 3" descr="C:\Users\Janet\AppData\Local\Microsoft\Windows\INetCache\IE\J38KXPRD\dominos[1].jpg"/>
          <p:cNvPicPr/>
          <p:nvPr/>
        </p:nvPicPr>
        <p:blipFill>
          <a:blip r:embed="rId3">
            <a:extLst>
              <a:ext uri="{28A0092B-C50C-407E-A947-70E740481C1C}">
                <a14:useLocalDpi xmlns:a14="http://schemas.microsoft.com/office/drawing/2010/main" val="0"/>
              </a:ext>
            </a:extLst>
          </a:blip>
          <a:srcRect/>
          <a:stretch>
            <a:fillRect/>
          </a:stretch>
        </p:blipFill>
        <p:spPr bwMode="auto">
          <a:xfrm>
            <a:off x="7306732" y="5300132"/>
            <a:ext cx="1837267" cy="1557867"/>
          </a:xfrm>
          <a:prstGeom prst="rect">
            <a:avLst/>
          </a:prstGeom>
          <a:noFill/>
          <a:ln>
            <a:noFill/>
          </a:ln>
        </p:spPr>
      </p:pic>
    </p:spTree>
    <p:extLst>
      <p:ext uri="{BB962C8B-B14F-4D97-AF65-F5344CB8AC3E}">
        <p14:creationId xmlns:p14="http://schemas.microsoft.com/office/powerpoint/2010/main" val="61049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9528" y="1602093"/>
            <a:ext cx="7852970" cy="1710079"/>
          </a:xfrm>
        </p:spPr>
        <p:txBody>
          <a:bodyPr anchor="ctr">
            <a:normAutofit/>
          </a:bodyPr>
          <a:lstStyle/>
          <a:p>
            <a:pPr algn="ctr"/>
            <a:r>
              <a:rPr lang="en-US" sz="4000" b="1" dirty="0" smtClean="0">
                <a:solidFill>
                  <a:srgbClr val="0071C0"/>
                </a:solidFill>
              </a:rPr>
              <a:t>Guided Self-Placement</a:t>
            </a:r>
            <a:endParaRPr lang="en-US" sz="4000" dirty="0" smtClean="0">
              <a:solidFill>
                <a:srgbClr val="0071C0"/>
              </a:solidFill>
            </a:endParaRPr>
          </a:p>
        </p:txBody>
      </p:sp>
      <p:sp>
        <p:nvSpPr>
          <p:cNvPr id="3" name="Subtitle 2"/>
          <p:cNvSpPr>
            <a:spLocks noGrp="1"/>
          </p:cNvSpPr>
          <p:nvPr>
            <p:ph type="subTitle" idx="1"/>
          </p:nvPr>
        </p:nvSpPr>
        <p:spPr>
          <a:xfrm>
            <a:off x="575070" y="3565975"/>
            <a:ext cx="7997429" cy="3122954"/>
          </a:xfrm>
        </p:spPr>
        <p:txBody>
          <a:bodyPr>
            <a:normAutofit/>
          </a:bodyPr>
          <a:lstStyle/>
          <a:p>
            <a:r>
              <a:rPr lang="en-US" b="1" dirty="0" smtClean="0"/>
              <a:t>Janet </a:t>
            </a:r>
            <a:r>
              <a:rPr lang="en-US" b="1" dirty="0" err="1" smtClean="0"/>
              <a:t>Fulks</a:t>
            </a:r>
            <a:endParaRPr lang="en-US" b="1" dirty="0" smtClean="0"/>
          </a:p>
          <a:p>
            <a:r>
              <a:rPr lang="en-US" dirty="0" smtClean="0"/>
              <a:t>ASCCC Faculty Lead</a:t>
            </a:r>
          </a:p>
          <a:p>
            <a:r>
              <a:rPr lang="en-US" dirty="0" smtClean="0"/>
              <a:t>Guided Pathways Capacity Building</a:t>
            </a:r>
            <a:endParaRPr lang="en-US" dirty="0" smtClean="0">
              <a:latin typeface="Times New Roman" panose="02020603050405020304" pitchFamily="18" charset="0"/>
              <a:ea typeface="Times New Roman" charset="0"/>
              <a:cs typeface="Times New Roman" panose="02020603050405020304" pitchFamily="18" charset="0"/>
            </a:endParaRPr>
          </a:p>
          <a:p>
            <a:r>
              <a:rPr lang="en-US" b="1" dirty="0" smtClean="0"/>
              <a:t>Randy Beach</a:t>
            </a:r>
          </a:p>
          <a:p>
            <a:r>
              <a:rPr lang="en-US" dirty="0" smtClean="0"/>
              <a:t>Guided Pathways Lead Southwestern College</a:t>
            </a:r>
            <a:endParaRPr lang="en-US" dirty="0" smtClean="0">
              <a:latin typeface="Times New Roman" panose="02020603050405020304" pitchFamily="18" charset="0"/>
              <a:ea typeface="Times New Roman" charset="0"/>
              <a:cs typeface="Times New Roman" panose="02020603050405020304" pitchFamily="18" charset="0"/>
            </a:endParaRPr>
          </a:p>
          <a:p>
            <a:pPr algn="r"/>
            <a:endParaRPr lang="en-US" dirty="0">
              <a:latin typeface="Times New Roman" panose="02020603050405020304" pitchFamily="18" charset="0"/>
              <a:ea typeface="Times New Roman" charset="0"/>
              <a:cs typeface="Times New Roman" panose="02020603050405020304" pitchFamily="18" charset="0"/>
            </a:endParaRPr>
          </a:p>
          <a:p>
            <a:pPr algn="r"/>
            <a:endParaRPr lang="en-US" dirty="0" smtClean="0">
              <a:latin typeface="Times New Roman" panose="02020603050405020304" pitchFamily="18" charset="0"/>
              <a:ea typeface="Times New Roman" charset="0"/>
              <a:cs typeface="Times New Roman" panose="02020603050405020304" pitchFamily="18" charset="0"/>
            </a:endParaRPr>
          </a:p>
          <a:p>
            <a:pPr algn="r"/>
            <a:endParaRPr lang="en-US" sz="2800" dirty="0" smtClean="0">
              <a:solidFill>
                <a:srgbClr val="FF0000"/>
              </a:solidFill>
            </a:endParaRPr>
          </a:p>
          <a:p>
            <a:endParaRPr lang="en-US" sz="2800" dirty="0" smtClean="0">
              <a:latin typeface="Times New Roman" panose="02020603050405020304" pitchFamily="18" charset="0"/>
              <a:ea typeface="Times New Roman" charset="0"/>
              <a:cs typeface="Times New Roman" panose="02020603050405020304" pitchFamily="18" charset="0"/>
            </a:endParaRPr>
          </a:p>
          <a:p>
            <a:pPr algn="r"/>
            <a:endParaRPr lang="en-US" sz="2800" dirty="0">
              <a:latin typeface="Times New Roman" panose="02020603050405020304" pitchFamily="18" charset="0"/>
              <a:ea typeface="Times New Roman" charset="0"/>
              <a:cs typeface="Times New Roman" panose="02020603050405020304" pitchFamily="18" charset="0"/>
            </a:endParaRPr>
          </a:p>
          <a:p>
            <a:endParaRPr lang="en-US" dirty="0">
              <a:latin typeface="Times New Roman" panose="02020603050405020304" pitchFamily="18" charset="0"/>
              <a:ea typeface="Times New Roman" charset="0"/>
              <a:cs typeface="Times New Roman" panose="02020603050405020304" pitchFamily="18" charset="0"/>
            </a:endParaRPr>
          </a:p>
          <a:p>
            <a:pPr algn="r"/>
            <a:endParaRPr lang="en-US" sz="2000" dirty="0">
              <a:solidFill>
                <a:srgbClr val="FF0000"/>
              </a:solidFill>
              <a:latin typeface="Times New Roman" panose="02020603050405020304" pitchFamily="18" charset="0"/>
              <a:ea typeface="Times New Roman" charset="0"/>
              <a:cs typeface="Times New Roman" panose="02020603050405020304" pitchFamily="18" charset="0"/>
            </a:endParaRPr>
          </a:p>
        </p:txBody>
      </p:sp>
      <p:pic>
        <p:nvPicPr>
          <p:cNvPr id="4" name="Picture 3" descr="ASCCC_Logo"/>
          <p:cNvPicPr/>
          <p:nvPr/>
        </p:nvPicPr>
        <p:blipFill>
          <a:blip r:embed="rId2"/>
          <a:srcRect/>
          <a:stretch>
            <a:fillRect/>
          </a:stretch>
        </p:blipFill>
        <p:spPr bwMode="auto">
          <a:xfrm>
            <a:off x="2773299" y="561818"/>
            <a:ext cx="3173753" cy="786470"/>
          </a:xfrm>
          <a:prstGeom prst="rect">
            <a:avLst/>
          </a:prstGeom>
          <a:noFill/>
          <a:ln w="9525">
            <a:noFill/>
            <a:miter lim="800000"/>
            <a:headEnd/>
            <a:tailEnd/>
          </a:ln>
        </p:spPr>
      </p:pic>
    </p:spTree>
    <p:extLst>
      <p:ext uri="{BB962C8B-B14F-4D97-AF65-F5344CB8AC3E}">
        <p14:creationId xmlns:p14="http://schemas.microsoft.com/office/powerpoint/2010/main" val="779132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a:solidFill>
                  <a:srgbClr val="0070C0"/>
                </a:solidFill>
              </a:rPr>
              <a:t>Step 5: Review previous coursework in high school, at other colleges or through </a:t>
            </a:r>
            <a:r>
              <a:rPr lang="en-US" sz="3200" b="1" dirty="0" smtClean="0">
                <a:solidFill>
                  <a:srgbClr val="0070C0"/>
                </a:solidFill>
              </a:rPr>
              <a:t>testing</a:t>
            </a:r>
            <a:endParaRPr lang="en-US" sz="3200" dirty="0">
              <a:solidFill>
                <a:srgbClr val="0070C0"/>
              </a:solidFill>
            </a:endParaRPr>
          </a:p>
        </p:txBody>
      </p:sp>
      <p:sp>
        <p:nvSpPr>
          <p:cNvPr id="3" name="Content Placeholder 2"/>
          <p:cNvSpPr>
            <a:spLocks noGrp="1"/>
          </p:cNvSpPr>
          <p:nvPr>
            <p:ph idx="1"/>
          </p:nvPr>
        </p:nvSpPr>
        <p:spPr>
          <a:xfrm>
            <a:off x="262467" y="1981200"/>
            <a:ext cx="8229600" cy="4876800"/>
          </a:xfrm>
        </p:spPr>
        <p:txBody>
          <a:bodyPr/>
          <a:lstStyle/>
          <a:p>
            <a:r>
              <a:rPr lang="en-US" dirty="0" smtClean="0"/>
              <a:t>Consider all other multiple measures to help a student assess their strengths</a:t>
            </a:r>
          </a:p>
          <a:p>
            <a:r>
              <a:rPr lang="en-US" dirty="0" smtClean="0"/>
              <a:t>High School GPA</a:t>
            </a:r>
          </a:p>
          <a:p>
            <a:r>
              <a:rPr lang="en-US" dirty="0" smtClean="0"/>
              <a:t>AP – Advanced Placement exams</a:t>
            </a:r>
          </a:p>
          <a:p>
            <a:r>
              <a:rPr lang="en-US" dirty="0" smtClean="0"/>
              <a:t>CLEP testing – College Level Examination Program</a:t>
            </a:r>
          </a:p>
          <a:p>
            <a:r>
              <a:rPr lang="en-US" dirty="0" smtClean="0"/>
              <a:t>Military experience</a:t>
            </a:r>
          </a:p>
          <a:p>
            <a:r>
              <a:rPr lang="en-US" dirty="0" smtClean="0"/>
              <a:t>Work experience</a:t>
            </a:r>
            <a:endParaRPr lang="en-US" dirty="0"/>
          </a:p>
        </p:txBody>
      </p:sp>
      <p:pic>
        <p:nvPicPr>
          <p:cNvPr id="4" name="Picture 3" descr="C:\Users\Janet\AppData\Local\Microsoft\Windows\INetCache\IE\WTVA0MA0\Experience-Skills-300x199[1].jpg"/>
          <p:cNvPicPr/>
          <p:nvPr/>
        </p:nvPicPr>
        <p:blipFill>
          <a:blip r:embed="rId3">
            <a:extLst>
              <a:ext uri="{28A0092B-C50C-407E-A947-70E740481C1C}">
                <a14:useLocalDpi xmlns:a14="http://schemas.microsoft.com/office/drawing/2010/main" val="0"/>
              </a:ext>
            </a:extLst>
          </a:blip>
          <a:srcRect/>
          <a:stretch>
            <a:fillRect/>
          </a:stretch>
        </p:blipFill>
        <p:spPr bwMode="auto">
          <a:xfrm>
            <a:off x="5765799" y="4267201"/>
            <a:ext cx="2857501" cy="2506134"/>
          </a:xfrm>
          <a:prstGeom prst="rect">
            <a:avLst/>
          </a:prstGeom>
          <a:noFill/>
          <a:ln>
            <a:noFill/>
          </a:ln>
        </p:spPr>
      </p:pic>
    </p:spTree>
    <p:extLst>
      <p:ext uri="{BB962C8B-B14F-4D97-AF65-F5344CB8AC3E}">
        <p14:creationId xmlns:p14="http://schemas.microsoft.com/office/powerpoint/2010/main" val="3322637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7" y="533400"/>
            <a:ext cx="8763000" cy="990600"/>
          </a:xfrm>
        </p:spPr>
        <p:txBody>
          <a:bodyPr>
            <a:noAutofit/>
          </a:bodyPr>
          <a:lstStyle/>
          <a:p>
            <a:pPr algn="ctr"/>
            <a:r>
              <a:rPr lang="en-US" sz="3200" b="1" dirty="0">
                <a:solidFill>
                  <a:srgbClr val="0070C0"/>
                </a:solidFill>
              </a:rPr>
              <a:t>Step 6: Identify Potential GE pathway to clarify requirements meeting graduation and </a:t>
            </a:r>
            <a:r>
              <a:rPr lang="en-US" sz="3200" b="1" dirty="0" smtClean="0">
                <a:solidFill>
                  <a:srgbClr val="0070C0"/>
                </a:solidFill>
              </a:rPr>
              <a:t>transfer</a:t>
            </a:r>
            <a:endParaRPr lang="en-US" sz="3200" dirty="0">
              <a:solidFill>
                <a:srgbClr val="0070C0"/>
              </a:solidFill>
            </a:endParaRPr>
          </a:p>
        </p:txBody>
      </p:sp>
      <p:sp>
        <p:nvSpPr>
          <p:cNvPr id="3" name="Content Placeholder 2"/>
          <p:cNvSpPr>
            <a:spLocks noGrp="1"/>
          </p:cNvSpPr>
          <p:nvPr>
            <p:ph idx="1"/>
          </p:nvPr>
        </p:nvSpPr>
        <p:spPr>
          <a:xfrm>
            <a:off x="457200" y="1752600"/>
            <a:ext cx="8229600" cy="4876800"/>
          </a:xfrm>
        </p:spPr>
        <p:txBody>
          <a:bodyPr/>
          <a:lstStyle/>
          <a:p>
            <a:pPr marL="0" indent="0">
              <a:buNone/>
            </a:pPr>
            <a:r>
              <a:rPr lang="en-US" dirty="0" smtClean="0"/>
              <a:t>This is counselor expertise areas requiring deep collaboration:</a:t>
            </a:r>
          </a:p>
          <a:p>
            <a:r>
              <a:rPr lang="en-US" dirty="0" smtClean="0"/>
              <a:t>Local GE</a:t>
            </a:r>
          </a:p>
          <a:p>
            <a:r>
              <a:rPr lang="en-US" dirty="0" smtClean="0"/>
              <a:t>IGETC (UC GE pattern)</a:t>
            </a:r>
          </a:p>
          <a:p>
            <a:r>
              <a:rPr lang="en-US" dirty="0" smtClean="0"/>
              <a:t>CSU GE Breadth</a:t>
            </a:r>
          </a:p>
          <a:p>
            <a:r>
              <a:rPr lang="en-US" dirty="0" smtClean="0"/>
              <a:t>Specific college</a:t>
            </a:r>
          </a:p>
          <a:p>
            <a:r>
              <a:rPr lang="en-US" dirty="0" smtClean="0"/>
              <a:t>Other private colleges and the role of C-ID</a:t>
            </a:r>
          </a:p>
        </p:txBody>
      </p:sp>
      <p:pic>
        <p:nvPicPr>
          <p:cNvPr id="5" name="Picture 4" descr="C:\Users\Janet\AppData\Local\Microsoft\Windows\INetCache\IE\J38KXPRD\GenEdHeader[1].png"/>
          <p:cNvPicPr/>
          <p:nvPr/>
        </p:nvPicPr>
        <p:blipFill>
          <a:blip r:embed="rId2">
            <a:extLst>
              <a:ext uri="{28A0092B-C50C-407E-A947-70E740481C1C}">
                <a14:useLocalDpi xmlns:a14="http://schemas.microsoft.com/office/drawing/2010/main" val="0"/>
              </a:ext>
            </a:extLst>
          </a:blip>
          <a:srcRect/>
          <a:stretch>
            <a:fillRect/>
          </a:stretch>
        </p:blipFill>
        <p:spPr bwMode="auto">
          <a:xfrm>
            <a:off x="4538081" y="4789806"/>
            <a:ext cx="4457700" cy="1966595"/>
          </a:xfrm>
          <a:prstGeom prst="rect">
            <a:avLst/>
          </a:prstGeom>
          <a:noFill/>
          <a:ln>
            <a:noFill/>
          </a:ln>
        </p:spPr>
      </p:pic>
    </p:spTree>
    <p:extLst>
      <p:ext uri="{BB962C8B-B14F-4D97-AF65-F5344CB8AC3E}">
        <p14:creationId xmlns:p14="http://schemas.microsoft.com/office/powerpoint/2010/main" val="1112409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Step 7: Review the Default</a:t>
            </a:r>
            <a:r>
              <a:rPr lang="en-US" b="1" dirty="0" smtClean="0">
                <a:solidFill>
                  <a:srgbClr val="0070C0"/>
                </a:solidFill>
              </a:rPr>
              <a:t> Placement </a:t>
            </a:r>
            <a:r>
              <a:rPr lang="en-US" b="1" dirty="0">
                <a:solidFill>
                  <a:srgbClr val="0070C0"/>
                </a:solidFill>
              </a:rPr>
              <a:t>R</a:t>
            </a:r>
            <a:r>
              <a:rPr lang="en-US" b="1" dirty="0" smtClean="0">
                <a:solidFill>
                  <a:srgbClr val="0070C0"/>
                </a:solidFill>
              </a:rPr>
              <a:t>ules </a:t>
            </a:r>
            <a:r>
              <a:rPr lang="en-US" b="1" dirty="0">
                <a:solidFill>
                  <a:srgbClr val="0070C0"/>
                </a:solidFill>
              </a:rPr>
              <a:t>or locally determined placement rules.</a:t>
            </a:r>
            <a:r>
              <a:rPr lang="en-US" dirty="0">
                <a:solidFill>
                  <a:srgbClr val="0070C0"/>
                </a:solidFill>
              </a:rPr>
              <a:t>  </a:t>
            </a:r>
          </a:p>
        </p:txBody>
      </p:sp>
      <p:sp>
        <p:nvSpPr>
          <p:cNvPr id="3" name="Content Placeholder 2"/>
          <p:cNvSpPr>
            <a:spLocks noGrp="1"/>
          </p:cNvSpPr>
          <p:nvPr>
            <p:ph idx="1"/>
          </p:nvPr>
        </p:nvSpPr>
        <p:spPr/>
        <p:txBody>
          <a:bodyPr/>
          <a:lstStyle/>
          <a:p>
            <a:r>
              <a:rPr lang="en-US" dirty="0" smtClean="0"/>
              <a:t>Local data</a:t>
            </a:r>
          </a:p>
          <a:p>
            <a:r>
              <a:rPr lang="en-US" dirty="0" smtClean="0"/>
              <a:t>What is the predicted success?</a:t>
            </a:r>
          </a:p>
          <a:p>
            <a:pPr marL="0" indent="0">
              <a:buNone/>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046" y="1075996"/>
            <a:ext cx="2431602" cy="5782005"/>
          </a:xfrm>
          <a:prstGeom prst="rect">
            <a:avLst/>
          </a:prstGeom>
        </p:spPr>
      </p:pic>
    </p:spTree>
    <p:extLst>
      <p:ext uri="{BB962C8B-B14F-4D97-AF65-F5344CB8AC3E}">
        <p14:creationId xmlns:p14="http://schemas.microsoft.com/office/powerpoint/2010/main" val="332966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solidFill>
                  <a:srgbClr val="0070C0"/>
                </a:solidFill>
                <a:latin typeface="Arial"/>
                <a:cs typeface="Times New Roman" panose="02020603050405020304" pitchFamily="18" charset="0"/>
              </a:rPr>
              <a:t>What must colleges do for Guided Self-Placement?</a:t>
            </a:r>
            <a:endParaRPr lang="en-US" sz="2800" b="1" dirty="0">
              <a:solidFill>
                <a:srgbClr val="0070C0"/>
              </a:solidFill>
              <a:latin typeface="Arial"/>
              <a:cs typeface="Times New Roman" panose="02020603050405020304" pitchFamily="18" charset="0"/>
            </a:endParaRPr>
          </a:p>
        </p:txBody>
      </p:sp>
      <p:sp>
        <p:nvSpPr>
          <p:cNvPr id="3" name="Content Placeholder 2"/>
          <p:cNvSpPr>
            <a:spLocks noGrp="1"/>
          </p:cNvSpPr>
          <p:nvPr>
            <p:ph idx="1"/>
          </p:nvPr>
        </p:nvSpPr>
        <p:spPr>
          <a:xfrm>
            <a:off x="237067" y="1524001"/>
            <a:ext cx="5744633" cy="4361007"/>
          </a:xfrm>
        </p:spPr>
        <p:txBody>
          <a:bodyPr>
            <a:noAutofit/>
          </a:bodyPr>
          <a:lstStyle/>
          <a:p>
            <a:pPr marL="0" indent="0">
              <a:spcBef>
                <a:spcPts val="1200"/>
              </a:spcBef>
              <a:buFont typeface="Arial"/>
              <a:buChar char="•"/>
            </a:pPr>
            <a:r>
              <a:rPr lang="en-US" sz="2000" dirty="0" smtClean="0"/>
              <a:t>Use examples, develop a </a:t>
            </a:r>
            <a:r>
              <a:rPr lang="en-US" sz="2000" dirty="0"/>
              <a:t>process that allows students, in consultation with counselors or other faculty to determine suitable coursework including the appropriate mathematics, English, and English as a Second Language (ESL) entry-level course.</a:t>
            </a:r>
            <a:r>
              <a:rPr lang="en-US" sz="2000" dirty="0" smtClean="0"/>
              <a:t> </a:t>
            </a:r>
          </a:p>
          <a:p>
            <a:pPr marL="0" indent="0">
              <a:spcBef>
                <a:spcPts val="1200"/>
              </a:spcBef>
              <a:buFont typeface="Arial"/>
              <a:buChar char="•"/>
            </a:pPr>
            <a:r>
              <a:rPr lang="en-US" sz="2000" dirty="0" smtClean="0"/>
              <a:t>Incorporate tools and opportunity to encourage </a:t>
            </a:r>
            <a:r>
              <a:rPr lang="en-US" sz="2000" dirty="0"/>
              <a:t>students' personal metacognitive evaluation and self-determination as a part of the placement process.</a:t>
            </a:r>
            <a:r>
              <a:rPr lang="en-US" sz="2000" dirty="0" smtClean="0"/>
              <a:t> </a:t>
            </a:r>
          </a:p>
          <a:p>
            <a:pPr marL="0" indent="0">
              <a:spcBef>
                <a:spcPts val="1200"/>
              </a:spcBef>
              <a:buFont typeface="Arial"/>
              <a:buChar char="•"/>
            </a:pPr>
            <a:r>
              <a:rPr lang="en-US" sz="2000" dirty="0" smtClean="0"/>
              <a:t>Integrate GSP in the guided </a:t>
            </a:r>
            <a:r>
              <a:rPr lang="en-US" sz="2000" dirty="0"/>
              <a:t>pathways  </a:t>
            </a:r>
            <a:r>
              <a:rPr lang="en-US" sz="2000" dirty="0" smtClean="0"/>
              <a:t>first </a:t>
            </a:r>
            <a:r>
              <a:rPr lang="en-US" sz="2000" dirty="0"/>
              <a:t>step </a:t>
            </a:r>
            <a:r>
              <a:rPr lang="en-US" sz="2000" dirty="0" smtClean="0"/>
              <a:t>to get on the right path</a:t>
            </a:r>
            <a:endParaRPr lang="en-US" sz="2000" dirty="0"/>
          </a:p>
          <a:p>
            <a:pPr marL="0" indent="0">
              <a:spcBef>
                <a:spcPts val="1200"/>
              </a:spcBef>
              <a:buNone/>
            </a:pPr>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9586" y="2912533"/>
            <a:ext cx="2735628"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109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8AA5EC65-C97C-4672-9A9E-93CFD6085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801" y="1690691"/>
            <a:ext cx="8744399" cy="4680191"/>
          </a:xfrm>
          <a:prstGeom prst="rect">
            <a:avLst/>
          </a:prstGeom>
        </p:spPr>
      </p:pic>
      <p:sp>
        <p:nvSpPr>
          <p:cNvPr id="6" name="Title 5">
            <a:extLst>
              <a:ext uri="{FF2B5EF4-FFF2-40B4-BE49-F238E27FC236}">
                <a16:creationId xmlns:a16="http://schemas.microsoft.com/office/drawing/2014/main" id="{CF53EBA9-AEE1-49F1-BC91-145D7BE00CFE}"/>
              </a:ext>
            </a:extLst>
          </p:cNvPr>
          <p:cNvSpPr>
            <a:spLocks noGrp="1"/>
          </p:cNvSpPr>
          <p:nvPr>
            <p:ph type="title"/>
          </p:nvPr>
        </p:nvSpPr>
        <p:spPr/>
        <p:txBody>
          <a:bodyPr/>
          <a:lstStyle/>
          <a:p>
            <a:r>
              <a:rPr lang="en-US" dirty="0"/>
              <a:t>CSU – Directed </a:t>
            </a:r>
            <a:r>
              <a:rPr lang="en-US"/>
              <a:t>Self Placement</a:t>
            </a:r>
            <a:endParaRPr lang="en-US" dirty="0"/>
          </a:p>
        </p:txBody>
      </p:sp>
    </p:spTree>
    <p:extLst>
      <p:ext uri="{BB962C8B-B14F-4D97-AF65-F5344CB8AC3E}">
        <p14:creationId xmlns:p14="http://schemas.microsoft.com/office/powerpoint/2010/main" val="3001624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533400"/>
            <a:ext cx="8985250" cy="990600"/>
          </a:xfrm>
        </p:spPr>
        <p:txBody>
          <a:bodyPr>
            <a:noAutofit/>
          </a:bodyPr>
          <a:lstStyle/>
          <a:p>
            <a:r>
              <a:rPr lang="en-US" sz="2000" dirty="0" err="1" smtClean="0">
                <a:hlinkClick r:id="rId3"/>
              </a:rPr>
              <a:t>https://www.sierracollege.edu/student-services/assessment/placement-tool/index.php</a:t>
            </a:r>
            <a:endParaRPr lang="en-US" sz="2000" dirty="0"/>
          </a:p>
        </p:txBody>
      </p:sp>
      <p:pic>
        <p:nvPicPr>
          <p:cNvPr id="4" name="Content Placeholder 3" descr="Screen Shot 2018-09-26 at 8.20.19 AM.png"/>
          <p:cNvPicPr>
            <a:picLocks noGrp="1" noChangeAspect="1"/>
          </p:cNvPicPr>
          <p:nvPr>
            <p:ph idx="1"/>
          </p:nvPr>
        </p:nvPicPr>
        <p:blipFill rotWithShape="1">
          <a:blip r:embed="rId4"/>
          <a:srcRect l="-12" r="-12"/>
          <a:stretch/>
        </p:blipFill>
        <p:spPr>
          <a:xfrm>
            <a:off x="945356" y="1424183"/>
            <a:ext cx="7047178" cy="508668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1.38 AM.png"/>
          <p:cNvPicPr>
            <a:picLocks noGrp="1" noChangeAspect="1"/>
          </p:cNvPicPr>
          <p:nvPr>
            <p:ph idx="1"/>
          </p:nvPr>
        </p:nvPicPr>
        <p:blipFill rotWithShape="1">
          <a:blip r:embed="rId2"/>
          <a:srcRect l="-62" r="-168"/>
          <a:stretch/>
        </p:blipFill>
        <p:spPr>
          <a:xfrm>
            <a:off x="1219200" y="461775"/>
            <a:ext cx="7045738" cy="640179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2.23 AM.png"/>
          <p:cNvPicPr>
            <a:picLocks noGrp="1" noChangeAspect="1"/>
          </p:cNvPicPr>
          <p:nvPr>
            <p:ph idx="1"/>
          </p:nvPr>
        </p:nvPicPr>
        <p:blipFill rotWithShape="1">
          <a:blip r:embed="rId2"/>
          <a:srcRect l="139" r="37"/>
          <a:stretch/>
        </p:blipFill>
        <p:spPr>
          <a:xfrm>
            <a:off x="1236133" y="606858"/>
            <a:ext cx="7249982" cy="6241901"/>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3.02 AM.p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54" r="-34"/>
          <a:stretch/>
        </p:blipFill>
        <p:spPr>
          <a:xfrm>
            <a:off x="1871133" y="695128"/>
            <a:ext cx="5463117" cy="613862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3.37 AM.png"/>
          <p:cNvPicPr>
            <a:picLocks noGrp="1" noChangeAspect="1"/>
          </p:cNvPicPr>
          <p:nvPr>
            <p:ph idx="1"/>
          </p:nvPr>
        </p:nvPicPr>
        <p:blipFill rotWithShape="1">
          <a:blip r:embed="rId2"/>
          <a:srcRect l="-334" r="-27"/>
          <a:stretch/>
        </p:blipFill>
        <p:spPr>
          <a:xfrm>
            <a:off x="1153219" y="414867"/>
            <a:ext cx="7034286" cy="633306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to find the documents for today</a:t>
            </a:r>
            <a:endParaRPr lang="en-US" dirty="0"/>
          </a:p>
        </p:txBody>
      </p:sp>
      <p:sp>
        <p:nvSpPr>
          <p:cNvPr id="3" name="Content Placeholder 2"/>
          <p:cNvSpPr>
            <a:spLocks noGrp="1"/>
          </p:cNvSpPr>
          <p:nvPr>
            <p:ph idx="1"/>
          </p:nvPr>
        </p:nvSpPr>
        <p:spPr/>
        <p:txBody>
          <a:bodyPr>
            <a:normAutofit/>
          </a:bodyPr>
          <a:lstStyle/>
          <a:p>
            <a:r>
              <a:rPr lang="en-US" dirty="0" smtClean="0"/>
              <a:t>Go to the ASCCC webpage and search Guided Pathways or use this link</a:t>
            </a:r>
          </a:p>
          <a:p>
            <a:r>
              <a:rPr lang="en-US" dirty="0">
                <a:hlinkClick r:id="rId2"/>
              </a:rPr>
              <a:t>https://</a:t>
            </a:r>
            <a:r>
              <a:rPr lang="en-US" dirty="0" smtClean="0">
                <a:hlinkClick r:id="rId2"/>
              </a:rPr>
              <a:t>www.asccc.org/guided-pathways</a:t>
            </a:r>
            <a:endParaRPr lang="en-US" dirty="0" smtClean="0"/>
          </a:p>
          <a:p>
            <a:r>
              <a:rPr lang="en-US" dirty="0" smtClean="0"/>
              <a:t>You can download the following documents</a:t>
            </a:r>
          </a:p>
          <a:p>
            <a:pPr lvl="1"/>
            <a:r>
              <a:rPr lang="en-US" dirty="0" smtClean="0"/>
              <a:t>The Basics of Guided </a:t>
            </a:r>
            <a:r>
              <a:rPr lang="en-US" dirty="0"/>
              <a:t>Self Placement </a:t>
            </a:r>
            <a:r>
              <a:rPr lang="en-US" dirty="0">
                <a:hlinkClick r:id="rId3"/>
              </a:rPr>
              <a:t>https://</a:t>
            </a:r>
            <a:r>
              <a:rPr lang="en-US" dirty="0" smtClean="0">
                <a:hlinkClick r:id="rId3"/>
              </a:rPr>
              <a:t>asccc.org/sites/default/files/The%20Basics%20of%20Guided%20Self_8_30_2018final.pdf</a:t>
            </a:r>
            <a:endParaRPr lang="en-US" dirty="0" smtClean="0"/>
          </a:p>
          <a:p>
            <a:pPr lvl="1"/>
            <a:r>
              <a:rPr lang="en-US" dirty="0" smtClean="0"/>
              <a:t>GSP Guided Self Placement Visual</a:t>
            </a:r>
          </a:p>
          <a:p>
            <a:pPr marL="274320" lvl="1" indent="0">
              <a:buNone/>
            </a:pPr>
            <a:r>
              <a:rPr lang="en-US" dirty="0">
                <a:hlinkClick r:id="rId4"/>
              </a:rPr>
              <a:t>https://</a:t>
            </a:r>
            <a:r>
              <a:rPr lang="en-US" dirty="0" smtClean="0">
                <a:hlinkClick r:id="rId4"/>
              </a:rPr>
              <a:t>asccc.org/file/gsp-guided-self-placement-visual-3pptx</a:t>
            </a:r>
            <a:endParaRPr lang="en-US" dirty="0" smtClean="0"/>
          </a:p>
          <a:p>
            <a:pPr lvl="1"/>
            <a:r>
              <a:rPr lang="en-US" dirty="0" smtClean="0"/>
              <a:t>Introduction to Guided Self Placement</a:t>
            </a:r>
          </a:p>
          <a:p>
            <a:pPr marL="274320" lvl="1" indent="0">
              <a:buNone/>
            </a:pPr>
            <a:r>
              <a:rPr lang="en-US" dirty="0">
                <a:hlinkClick r:id="rId5"/>
              </a:rPr>
              <a:t>https://</a:t>
            </a:r>
            <a:r>
              <a:rPr lang="en-US" dirty="0" smtClean="0">
                <a:hlinkClick r:id="rId5"/>
              </a:rPr>
              <a:t>asccc.org/sites/default/files/GSP%208_30_2018_final.pdf</a:t>
            </a:r>
            <a:endParaRPr lang="en-US" dirty="0" smtClean="0"/>
          </a:p>
          <a:p>
            <a:pPr lvl="1"/>
            <a:r>
              <a:rPr lang="en-US" dirty="0" smtClean="0"/>
              <a:t>Guided Self </a:t>
            </a:r>
            <a:r>
              <a:rPr lang="en-US" dirty="0"/>
              <a:t>Placement Webinar </a:t>
            </a:r>
            <a:r>
              <a:rPr lang="en-US" dirty="0">
                <a:hlinkClick r:id="rId6"/>
              </a:rPr>
              <a:t>https://</a:t>
            </a:r>
            <a:r>
              <a:rPr lang="en-US" dirty="0" smtClean="0">
                <a:hlinkClick r:id="rId6"/>
              </a:rPr>
              <a:t>asccc.org/file/gsp-webinar-october-9-pptx</a:t>
            </a:r>
            <a:endParaRPr lang="en-US" dirty="0" smtClean="0"/>
          </a:p>
          <a:p>
            <a:pPr lvl="1"/>
            <a:endParaRPr lang="en-US" dirty="0"/>
          </a:p>
          <a:p>
            <a:pPr lvl="1"/>
            <a:endParaRPr lang="en-US" dirty="0"/>
          </a:p>
        </p:txBody>
      </p:sp>
    </p:spTree>
    <p:extLst>
      <p:ext uri="{BB962C8B-B14F-4D97-AF65-F5344CB8AC3E}">
        <p14:creationId xmlns:p14="http://schemas.microsoft.com/office/powerpoint/2010/main" val="3373957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9-26 at 8.44.15 AM.png"/>
          <p:cNvPicPr>
            <a:picLocks noGrp="1" noChangeAspect="1"/>
          </p:cNvPicPr>
          <p:nvPr>
            <p:ph idx="1"/>
          </p:nvPr>
        </p:nvPicPr>
        <p:blipFill rotWithShape="1">
          <a:blip r:embed="rId2"/>
          <a:srcRect l="87" r="453"/>
          <a:stretch/>
        </p:blipFill>
        <p:spPr>
          <a:xfrm>
            <a:off x="982705" y="389466"/>
            <a:ext cx="6864395" cy="6468533"/>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solidFill>
                  <a:srgbClr val="0071C0"/>
                </a:solidFill>
              </a:rPr>
              <a:t>Considerations</a:t>
            </a:r>
            <a:endParaRPr lang="en-US" sz="3600" b="1" dirty="0">
              <a:solidFill>
                <a:srgbClr val="0071C0"/>
              </a:solidFill>
            </a:endParaRPr>
          </a:p>
        </p:txBody>
      </p:sp>
      <p:sp>
        <p:nvSpPr>
          <p:cNvPr id="3" name="Content Placeholder 2"/>
          <p:cNvSpPr>
            <a:spLocks noGrp="1"/>
          </p:cNvSpPr>
          <p:nvPr>
            <p:ph idx="1"/>
          </p:nvPr>
        </p:nvSpPr>
        <p:spPr/>
        <p:txBody>
          <a:bodyPr>
            <a:normAutofit/>
          </a:bodyPr>
          <a:lstStyle/>
          <a:p>
            <a:pPr>
              <a:spcBef>
                <a:spcPts val="1200"/>
              </a:spcBef>
            </a:pPr>
            <a:r>
              <a:rPr lang="en-US" sz="2000" dirty="0" smtClean="0"/>
              <a:t>As new processes are implemented, data collection should be a component of the implementation – plan to obtain the data you need to answer the questions you want to ask</a:t>
            </a:r>
          </a:p>
          <a:p>
            <a:pPr lvl="1">
              <a:spcBef>
                <a:spcPts val="1200"/>
              </a:spcBef>
              <a:buFont typeface="Courier New"/>
              <a:buChar char="o"/>
            </a:pPr>
            <a:r>
              <a:rPr lang="en-US" dirty="0" smtClean="0"/>
              <a:t>Don’t forget to have a plan for gathering qualitative data</a:t>
            </a:r>
          </a:p>
          <a:p>
            <a:pPr>
              <a:spcBef>
                <a:spcPts val="1200"/>
              </a:spcBef>
            </a:pPr>
            <a:r>
              <a:rPr lang="en-US" sz="2000" dirty="0" smtClean="0"/>
              <a:t>The state level Default Placement Rules may not reflect how your student population should be placed or accurately predict their performance</a:t>
            </a:r>
          </a:p>
          <a:p>
            <a:pPr>
              <a:spcBef>
                <a:spcPts val="1200"/>
              </a:spcBef>
            </a:pPr>
            <a:r>
              <a:rPr lang="en-US" sz="2000" dirty="0" smtClean="0"/>
              <a:t>Like many of the changes we are making, some things will work and others won’t – getting all of this right is not likely to happen right away</a:t>
            </a:r>
          </a:p>
          <a:p>
            <a:pPr>
              <a:spcBef>
                <a:spcPts val="1200"/>
              </a:spcBef>
            </a:pPr>
            <a:r>
              <a:rPr lang="en-US" sz="2000" dirty="0" smtClean="0"/>
              <a:t>Plan on an iterative process</a:t>
            </a:r>
          </a:p>
          <a:p>
            <a:pPr>
              <a:spcBef>
                <a:spcPts val="1200"/>
              </a:spcBef>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Webinar</a:t>
            </a:r>
            <a:endParaRPr lang="en-US" dirty="0"/>
          </a:p>
        </p:txBody>
      </p:sp>
      <p:sp>
        <p:nvSpPr>
          <p:cNvPr id="3" name="Content Placeholder 2"/>
          <p:cNvSpPr>
            <a:spLocks noGrp="1"/>
          </p:cNvSpPr>
          <p:nvPr>
            <p:ph idx="1"/>
          </p:nvPr>
        </p:nvSpPr>
        <p:spPr/>
        <p:txBody>
          <a:bodyPr>
            <a:normAutofit fontScale="92500"/>
          </a:bodyPr>
          <a:lstStyle/>
          <a:p>
            <a:r>
              <a:rPr lang="en-US" dirty="0" smtClean="0"/>
              <a:t>Nov 7</a:t>
            </a:r>
            <a:r>
              <a:rPr lang="en-US" baseline="30000" dirty="0" smtClean="0"/>
              <a:t>th</a:t>
            </a:r>
            <a:r>
              <a:rPr lang="en-US" dirty="0" smtClean="0"/>
              <a:t>, 2018</a:t>
            </a:r>
          </a:p>
          <a:p>
            <a:r>
              <a:rPr lang="en-US" dirty="0" smtClean="0"/>
              <a:t>12:30-1:30</a:t>
            </a:r>
          </a:p>
          <a:p>
            <a:pPr marL="0" indent="0">
              <a:buNone/>
            </a:pPr>
            <a:endParaRPr lang="en-US" dirty="0"/>
          </a:p>
          <a:p>
            <a:r>
              <a:rPr lang="en-US" dirty="0"/>
              <a:t>Meta - What? And Why?</a:t>
            </a:r>
          </a:p>
          <a:p>
            <a:pPr marL="0" indent="0">
              <a:buNone/>
            </a:pPr>
            <a:endParaRPr lang="en-US" dirty="0"/>
          </a:p>
          <a:p>
            <a:r>
              <a:rPr lang="en-US" dirty="0"/>
              <a:t>Before embarking on the development of meta-majors, you should have a clear understanding of why you are developing meta-majors. Why are meta-majors an integral element of guided pathways - and what will meta-majors mean for your college? What do you expect to gain from the development of meta-majors - and how do you ensure that your meta-majors achieve their intended purpose? Join us for an overview of the "why" of meta-majors and design principles to guide your work.</a:t>
            </a:r>
          </a:p>
          <a:p>
            <a:pPr marL="0" indent="0">
              <a:buNone/>
            </a:pPr>
            <a:endParaRPr lang="en-US" dirty="0"/>
          </a:p>
        </p:txBody>
      </p:sp>
    </p:spTree>
    <p:extLst>
      <p:ext uri="{BB962C8B-B14F-4D97-AF65-F5344CB8AC3E}">
        <p14:creationId xmlns:p14="http://schemas.microsoft.com/office/powerpoint/2010/main" val="170764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1C0"/>
                </a:solidFill>
              </a:rPr>
              <a:t>Overview</a:t>
            </a:r>
            <a:endParaRPr lang="en-US" b="1" dirty="0">
              <a:solidFill>
                <a:srgbClr val="0071C0"/>
              </a:solidFill>
            </a:endParaRPr>
          </a:p>
        </p:txBody>
      </p:sp>
      <p:sp>
        <p:nvSpPr>
          <p:cNvPr id="3" name="Content Placeholder 2"/>
          <p:cNvSpPr>
            <a:spLocks noGrp="1"/>
          </p:cNvSpPr>
          <p:nvPr>
            <p:ph idx="1"/>
          </p:nvPr>
        </p:nvSpPr>
        <p:spPr>
          <a:xfrm>
            <a:off x="194733" y="1388533"/>
            <a:ext cx="8796867" cy="5088467"/>
          </a:xfrm>
        </p:spPr>
        <p:txBody>
          <a:bodyPr>
            <a:noAutofit/>
          </a:bodyPr>
          <a:lstStyle/>
          <a:p>
            <a:pPr>
              <a:spcBef>
                <a:spcPts val="1800"/>
              </a:spcBef>
            </a:pPr>
            <a:r>
              <a:rPr lang="en-US" sz="2800" dirty="0" smtClean="0"/>
              <a:t>What is Guided Self-Placement (GSP)?</a:t>
            </a:r>
          </a:p>
          <a:p>
            <a:pPr>
              <a:spcBef>
                <a:spcPts val="1800"/>
              </a:spcBef>
            </a:pPr>
            <a:r>
              <a:rPr lang="en-US" sz="2800" dirty="0" smtClean="0"/>
              <a:t>Guided Self-Placement’s and Guided Pathways</a:t>
            </a:r>
          </a:p>
          <a:p>
            <a:pPr>
              <a:spcBef>
                <a:spcPts val="1800"/>
              </a:spcBef>
            </a:pPr>
            <a:r>
              <a:rPr lang="en-US" sz="2800" dirty="0" smtClean="0"/>
              <a:t>Benefits – And General Placement Challenges</a:t>
            </a:r>
          </a:p>
          <a:p>
            <a:pPr>
              <a:spcBef>
                <a:spcPts val="1800"/>
              </a:spcBef>
            </a:pPr>
            <a:r>
              <a:rPr lang="en-US" sz="2800" dirty="0" smtClean="0"/>
              <a:t>Why Guided Self-Placement? </a:t>
            </a:r>
          </a:p>
          <a:p>
            <a:pPr>
              <a:spcBef>
                <a:spcPts val="1800"/>
              </a:spcBef>
            </a:pPr>
            <a:r>
              <a:rPr lang="en-US" sz="2800" dirty="0" smtClean="0"/>
              <a:t>Goals and Principles of Guided Self-Placement</a:t>
            </a:r>
          </a:p>
          <a:p>
            <a:pPr>
              <a:spcBef>
                <a:spcPts val="1800"/>
              </a:spcBef>
            </a:pPr>
            <a:r>
              <a:rPr lang="en-US" sz="2800" dirty="0" smtClean="0"/>
              <a:t>Guided Self-Placement Components (Steps)</a:t>
            </a:r>
          </a:p>
          <a:p>
            <a:pPr>
              <a:spcBef>
                <a:spcPts val="1800"/>
              </a:spcBef>
            </a:pPr>
            <a:r>
              <a:rPr lang="en-US" sz="2800" dirty="0" smtClean="0"/>
              <a:t>Examples</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70C0"/>
                </a:solidFill>
                <a:cs typeface="Times New Roman" panose="02020603050405020304" pitchFamily="18" charset="0"/>
              </a:rPr>
              <a:t>What is Guided </a:t>
            </a:r>
            <a:r>
              <a:rPr lang="en-US" b="1" dirty="0">
                <a:solidFill>
                  <a:srgbClr val="0070C0"/>
                </a:solidFill>
                <a:cs typeface="Times New Roman" panose="02020603050405020304" pitchFamily="18" charset="0"/>
              </a:rPr>
              <a:t>Self-</a:t>
            </a:r>
            <a:r>
              <a:rPr lang="en-US" b="1" dirty="0" smtClean="0">
                <a:solidFill>
                  <a:srgbClr val="0070C0"/>
                </a:solidFill>
                <a:cs typeface="Times New Roman" panose="02020603050405020304" pitchFamily="18" charset="0"/>
              </a:rPr>
              <a:t>Placement?</a:t>
            </a:r>
            <a:endParaRPr lang="en-US" b="1" dirty="0">
              <a:solidFill>
                <a:srgbClr val="0070C0"/>
              </a:solidFill>
              <a:cs typeface="Times New Roman" panose="02020603050405020304" pitchFamily="18" charset="0"/>
            </a:endParaRPr>
          </a:p>
        </p:txBody>
      </p:sp>
      <p:sp>
        <p:nvSpPr>
          <p:cNvPr id="3" name="Content Placeholder 2"/>
          <p:cNvSpPr>
            <a:spLocks noGrp="1"/>
          </p:cNvSpPr>
          <p:nvPr>
            <p:ph idx="1"/>
          </p:nvPr>
        </p:nvSpPr>
        <p:spPr>
          <a:xfrm>
            <a:off x="457199" y="1354668"/>
            <a:ext cx="8509000" cy="5122333"/>
          </a:xfrm>
        </p:spPr>
        <p:txBody>
          <a:bodyPr>
            <a:normAutofit fontScale="92500"/>
          </a:bodyPr>
          <a:lstStyle/>
          <a:p>
            <a:pPr marL="0" indent="0">
              <a:buFont typeface="Arial"/>
              <a:buChar char="•"/>
            </a:pPr>
            <a:r>
              <a:rPr lang="en-US" dirty="0" smtClean="0"/>
              <a:t> Robust GSP provides </a:t>
            </a:r>
            <a:r>
              <a:rPr lang="en-US" dirty="0"/>
              <a:t>students with</a:t>
            </a:r>
            <a:r>
              <a:rPr lang="en-US" dirty="0" smtClean="0"/>
              <a:t> information needed to make informed course selections</a:t>
            </a:r>
          </a:p>
          <a:p>
            <a:pPr marL="0" indent="0">
              <a:buFont typeface="Arial"/>
              <a:buChar char="•"/>
            </a:pPr>
            <a:r>
              <a:rPr lang="en-US" dirty="0" smtClean="0"/>
              <a:t> The basic information:</a:t>
            </a:r>
          </a:p>
          <a:p>
            <a:pPr marL="274320" lvl="1" indent="0">
              <a:buFont typeface="Wingdings" charset="2"/>
              <a:buChar char="Ø"/>
            </a:pPr>
            <a:r>
              <a:rPr lang="en-US" sz="2400" dirty="0"/>
              <a:t>C</a:t>
            </a:r>
            <a:r>
              <a:rPr lang="en-US" sz="2400" dirty="0" smtClean="0"/>
              <a:t>ourse options - descriptions and examples of the work</a:t>
            </a:r>
          </a:p>
          <a:p>
            <a:pPr marL="274320" lvl="1" indent="0">
              <a:buFont typeface="Wingdings" charset="2"/>
              <a:buChar char="Ø"/>
            </a:pPr>
            <a:r>
              <a:rPr lang="en-US" sz="2400" dirty="0"/>
              <a:t>P</a:t>
            </a:r>
            <a:r>
              <a:rPr lang="en-US" sz="2400" dirty="0" smtClean="0"/>
              <a:t>otential impact of selections – initial transfer, higher level transfer, or preparatory course</a:t>
            </a:r>
          </a:p>
          <a:p>
            <a:pPr marL="274320" lvl="1" indent="0">
              <a:buFont typeface="Wingdings" charset="2"/>
              <a:buChar char="Ø"/>
            </a:pPr>
            <a:r>
              <a:rPr lang="en-US" sz="2400" dirty="0"/>
              <a:t>L</a:t>
            </a:r>
            <a:r>
              <a:rPr lang="en-US" sz="2400" dirty="0" smtClean="0"/>
              <a:t>ikelihood of success – sequences versus direct placement</a:t>
            </a:r>
          </a:p>
          <a:p>
            <a:pPr marL="274320" lvl="1" indent="0">
              <a:buFont typeface="Wingdings" charset="2"/>
              <a:buChar char="Ø"/>
            </a:pPr>
            <a:r>
              <a:rPr lang="en-US" sz="2400" dirty="0" smtClean="0"/>
              <a:t>Alignment with educational goals – GE, particularly quantitative reasoning</a:t>
            </a:r>
          </a:p>
          <a:p>
            <a:pPr marL="0" indent="0">
              <a:buFont typeface="Arial"/>
              <a:buChar char="•"/>
            </a:pPr>
            <a:r>
              <a:rPr lang="en-US" dirty="0" smtClean="0"/>
              <a:t>The student is prompted to reflect on:</a:t>
            </a:r>
          </a:p>
          <a:p>
            <a:pPr marL="274320" lvl="1" indent="0">
              <a:buFont typeface="Wingdings" charset="2"/>
              <a:buChar char="Ø"/>
            </a:pPr>
            <a:r>
              <a:rPr lang="en-US" sz="2400" dirty="0"/>
              <a:t>P</a:t>
            </a:r>
            <a:r>
              <a:rPr lang="en-US" sz="2400" dirty="0" smtClean="0"/>
              <a:t>rior academic history</a:t>
            </a:r>
          </a:p>
          <a:p>
            <a:pPr marL="274320" lvl="1" indent="0">
              <a:buFont typeface="Wingdings" charset="2"/>
              <a:buChar char="Ø"/>
            </a:pPr>
            <a:r>
              <a:rPr lang="en-US" sz="2400" dirty="0"/>
              <a:t>C</a:t>
            </a:r>
            <a:r>
              <a:rPr lang="en-US" sz="2400" dirty="0" smtClean="0"/>
              <a:t>ommitments and time-management</a:t>
            </a:r>
          </a:p>
          <a:p>
            <a:pPr marL="274320" lvl="1" indent="0">
              <a:buFont typeface="Wingdings" charset="2"/>
              <a:buChar char="Ø"/>
            </a:pPr>
            <a:r>
              <a:rPr lang="en-US" sz="2400" dirty="0"/>
              <a:t>O</a:t>
            </a:r>
            <a:r>
              <a:rPr lang="en-US" sz="2400" dirty="0" smtClean="0"/>
              <a:t>ther non-cognitive success factors</a:t>
            </a:r>
          </a:p>
          <a:p>
            <a:pPr marL="0" indent="0">
              <a:buNone/>
            </a:pPr>
            <a:endParaRPr lang="en-US" dirty="0"/>
          </a:p>
        </p:txBody>
      </p:sp>
      <p:pic>
        <p:nvPicPr>
          <p:cNvPr id="4" name="Picture 2" descr="Man Looking Outside Window Carrying Black and Brown Backpack While Holding His Hand on Wind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962" y="4483531"/>
            <a:ext cx="3128237" cy="208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68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cs typeface="Times New Roman" panose="02020603050405020304" pitchFamily="18" charset="0"/>
              </a:rPr>
              <a:t>The Goal of GSP is..</a:t>
            </a:r>
            <a:endParaRPr lang="en-US" dirty="0"/>
          </a:p>
        </p:txBody>
      </p:sp>
      <p:sp>
        <p:nvSpPr>
          <p:cNvPr id="3" name="Content Placeholder 2"/>
          <p:cNvSpPr>
            <a:spLocks noGrp="1"/>
          </p:cNvSpPr>
          <p:nvPr>
            <p:ph idx="1"/>
          </p:nvPr>
        </p:nvSpPr>
        <p:spPr/>
        <p:txBody>
          <a:bodyPr>
            <a:normAutofit/>
          </a:bodyPr>
          <a:lstStyle/>
          <a:p>
            <a:pPr lvl="1">
              <a:buFont typeface="Arial"/>
              <a:buChar char="•"/>
            </a:pPr>
            <a:r>
              <a:rPr lang="en-US" sz="3200" b="1" dirty="0" smtClean="0">
                <a:solidFill>
                  <a:srgbClr val="0071C0"/>
                </a:solidFill>
              </a:rPr>
              <a:t>NOT</a:t>
            </a:r>
            <a:r>
              <a:rPr lang="en-US" sz="3200" dirty="0" smtClean="0"/>
              <a:t> to challenge or question transfer-level placement</a:t>
            </a:r>
          </a:p>
          <a:p>
            <a:pPr lvl="1">
              <a:buFont typeface="Arial"/>
              <a:buChar char="•"/>
            </a:pPr>
            <a:r>
              <a:rPr lang="en-US" sz="3200" dirty="0" smtClean="0"/>
              <a:t>to place students at the highest level they determine they are ready for</a:t>
            </a:r>
          </a:p>
          <a:p>
            <a:pPr lvl="1">
              <a:buFont typeface="Arial"/>
              <a:buChar char="•"/>
            </a:pPr>
            <a:r>
              <a:rPr lang="en-US" sz="3200" dirty="0" smtClean="0"/>
              <a:t>to help students integrate self-analysis and course expectations </a:t>
            </a:r>
          </a:p>
          <a:p>
            <a:pPr lvl="1">
              <a:buFont typeface="Arial"/>
              <a:buChar char="•"/>
            </a:pPr>
            <a:r>
              <a:rPr lang="en-US" sz="3200" dirty="0" smtClean="0"/>
              <a:t>to optimize student investment, experience and resolve.</a:t>
            </a:r>
          </a:p>
          <a:p>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A4B5-8C61-4CBC-B10D-F61A6F806BC3}"/>
              </a:ext>
            </a:extLst>
          </p:cNvPr>
          <p:cNvSpPr>
            <a:spLocks noGrp="1"/>
          </p:cNvSpPr>
          <p:nvPr>
            <p:ph type="title"/>
          </p:nvPr>
        </p:nvSpPr>
        <p:spPr>
          <a:xfrm>
            <a:off x="0" y="389468"/>
            <a:ext cx="9063104" cy="990600"/>
          </a:xfrm>
        </p:spPr>
        <p:txBody>
          <a:bodyPr>
            <a:noAutofit/>
          </a:bodyPr>
          <a:lstStyle/>
          <a:p>
            <a:r>
              <a:rPr lang="en-US" sz="3200" b="1" dirty="0" smtClean="0">
                <a:solidFill>
                  <a:srgbClr val="0071C0"/>
                </a:solidFill>
              </a:rPr>
              <a:t>Guided Self-Placement’s and Guided Pathways</a:t>
            </a:r>
          </a:p>
        </p:txBody>
      </p:sp>
      <p:sp>
        <p:nvSpPr>
          <p:cNvPr id="3" name="Content Placeholder 2">
            <a:extLst>
              <a:ext uri="{FF2B5EF4-FFF2-40B4-BE49-F238E27FC236}">
                <a16:creationId xmlns:a16="http://schemas.microsoft.com/office/drawing/2014/main" id="{10249926-CFB2-4806-8FB4-2AB0F5C6DCD3}"/>
              </a:ext>
            </a:extLst>
          </p:cNvPr>
          <p:cNvSpPr>
            <a:spLocks noGrp="1"/>
          </p:cNvSpPr>
          <p:nvPr>
            <p:ph idx="1"/>
          </p:nvPr>
        </p:nvSpPr>
        <p:spPr>
          <a:xfrm>
            <a:off x="120651" y="1219201"/>
            <a:ext cx="6337300" cy="5257800"/>
          </a:xfrm>
        </p:spPr>
        <p:txBody>
          <a:bodyPr>
            <a:noAutofit/>
          </a:bodyPr>
          <a:lstStyle/>
          <a:p>
            <a:r>
              <a:rPr lang="en-US" sz="2200" dirty="0" smtClean="0"/>
              <a:t>GSP provides students with information to make the right choices:</a:t>
            </a:r>
          </a:p>
          <a:p>
            <a:pPr lvl="1"/>
            <a:r>
              <a:rPr lang="en-US" sz="2200" dirty="0" smtClean="0"/>
              <a:t>simplify options </a:t>
            </a:r>
          </a:p>
          <a:p>
            <a:pPr lvl="1"/>
            <a:r>
              <a:rPr lang="en-US" sz="2200" dirty="0" smtClean="0"/>
              <a:t>connect to education goals </a:t>
            </a:r>
          </a:p>
          <a:p>
            <a:pPr lvl="1"/>
            <a:r>
              <a:rPr lang="en-US" sz="2200" dirty="0" smtClean="0"/>
              <a:t>connect to correct supports</a:t>
            </a:r>
          </a:p>
          <a:p>
            <a:pPr lvl="1"/>
            <a:r>
              <a:rPr lang="en-US" sz="2200" dirty="0" smtClean="0"/>
              <a:t>Learn, based upon career goals</a:t>
            </a:r>
          </a:p>
          <a:p>
            <a:r>
              <a:rPr lang="en-US" sz="2200" dirty="0" smtClean="0"/>
              <a:t>GSP is about empowering students</a:t>
            </a:r>
          </a:p>
          <a:p>
            <a:pPr lvl="1"/>
            <a:r>
              <a:rPr lang="en-US" sz="2200" dirty="0" smtClean="0"/>
              <a:t>students must select majors</a:t>
            </a:r>
          </a:p>
          <a:p>
            <a:pPr lvl="1"/>
            <a:r>
              <a:rPr lang="en-US" sz="2200" dirty="0" smtClean="0"/>
              <a:t>students must select careers</a:t>
            </a:r>
          </a:p>
          <a:p>
            <a:pPr lvl="1"/>
            <a:r>
              <a:rPr lang="en-US" sz="2200" dirty="0" smtClean="0"/>
              <a:t>step one is selecting the program and courses</a:t>
            </a:r>
          </a:p>
          <a:p>
            <a:r>
              <a:rPr lang="en-US" sz="2200" dirty="0" smtClean="0"/>
              <a:t>Registration has been a conundrum </a:t>
            </a:r>
          </a:p>
          <a:p>
            <a:r>
              <a:rPr lang="en-US" sz="2200" dirty="0" smtClean="0">
                <a:solidFill>
                  <a:srgbClr val="FF0000"/>
                </a:solidFill>
              </a:rPr>
              <a:t>Type into the chat </a:t>
            </a:r>
            <a:r>
              <a:rPr lang="en-US" sz="2200" dirty="0" smtClean="0"/>
              <a:t>what you feel students use as a guide to select courses to register for…..</a:t>
            </a:r>
          </a:p>
          <a:p>
            <a:endParaRPr lang="en-US" sz="2200" dirty="0"/>
          </a:p>
        </p:txBody>
      </p:sp>
      <p:pic>
        <p:nvPicPr>
          <p:cNvPr id="4" name="Picture 3">
            <a:extLst>
              <a:ext uri="{FF2B5EF4-FFF2-40B4-BE49-F238E27FC236}">
                <a16:creationId xmlns:a16="http://schemas.microsoft.com/office/drawing/2014/main" id="{C8292D4D-02AC-4831-9723-1D4EBA5BBB96}"/>
              </a:ext>
            </a:extLst>
          </p:cNvPr>
          <p:cNvPicPr/>
          <p:nvPr/>
        </p:nvPicPr>
        <p:blipFill rotWithShape="1">
          <a:blip r:embed="rId3"/>
          <a:srcRect l="60047" t="3061" r="911" b="14600"/>
          <a:stretch/>
        </p:blipFill>
        <p:spPr bwMode="auto">
          <a:xfrm>
            <a:off x="6180667" y="1380068"/>
            <a:ext cx="2882437" cy="2826709"/>
          </a:xfrm>
          <a:prstGeom prst="rect">
            <a:avLst/>
          </a:prstGeom>
          <a:ln>
            <a:noFill/>
          </a:ln>
          <a:extLst>
            <a:ext uri="{53640926-AAD7-44D8-BBD7-CCE9431645EC}">
              <a14:shadowObscured xmlns:a14="http://schemas.microsoft.com/office/drawing/2010/main"/>
            </a:ext>
          </a:extLst>
        </p:spPr>
      </p:pic>
      <p:pic>
        <p:nvPicPr>
          <p:cNvPr id="6" name="Picture 5" descr="C:\Users\Janet\AppData\Local\Microsoft\Windows\INetCache\IE\PV0GH572\Reality-Conundrum[1].png"/>
          <p:cNvPicPr/>
          <p:nvPr/>
        </p:nvPicPr>
        <p:blipFill>
          <a:blip r:embed="rId4">
            <a:extLst>
              <a:ext uri="{28A0092B-C50C-407E-A947-70E740481C1C}">
                <a14:useLocalDpi xmlns:a14="http://schemas.microsoft.com/office/drawing/2010/main" val="0"/>
              </a:ext>
            </a:extLst>
          </a:blip>
          <a:srcRect/>
          <a:stretch>
            <a:fillRect/>
          </a:stretch>
        </p:blipFill>
        <p:spPr bwMode="auto">
          <a:xfrm>
            <a:off x="6265333" y="4266043"/>
            <a:ext cx="2797772" cy="2498824"/>
          </a:xfrm>
          <a:prstGeom prst="rect">
            <a:avLst/>
          </a:prstGeom>
          <a:noFill/>
          <a:ln>
            <a:noFill/>
          </a:ln>
        </p:spPr>
      </p:pic>
      <p:sp>
        <p:nvSpPr>
          <p:cNvPr id="5" name="Rounded Rectangle 4"/>
          <p:cNvSpPr/>
          <p:nvPr/>
        </p:nvSpPr>
        <p:spPr>
          <a:xfrm>
            <a:off x="7147752" y="1972732"/>
            <a:ext cx="470728" cy="2116667"/>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04000" y="1794933"/>
            <a:ext cx="2203450" cy="2294466"/>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1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1C0"/>
                </a:solidFill>
              </a:rPr>
              <a:t>Benefits of Guided Self-Placement</a:t>
            </a:r>
            <a:endParaRPr lang="en-US" b="1" dirty="0">
              <a:solidFill>
                <a:srgbClr val="0071C0"/>
              </a:solidFill>
            </a:endParaRPr>
          </a:p>
        </p:txBody>
      </p:sp>
      <p:sp>
        <p:nvSpPr>
          <p:cNvPr id="3" name="Content Placeholder 2"/>
          <p:cNvSpPr>
            <a:spLocks noGrp="1"/>
          </p:cNvSpPr>
          <p:nvPr>
            <p:ph idx="1"/>
          </p:nvPr>
        </p:nvSpPr>
        <p:spPr/>
        <p:txBody>
          <a:bodyPr>
            <a:normAutofit lnSpcReduction="10000"/>
          </a:bodyPr>
          <a:lstStyle/>
          <a:p>
            <a:pPr>
              <a:spcBef>
                <a:spcPts val="1200"/>
              </a:spcBef>
            </a:pPr>
            <a:r>
              <a:rPr lang="en-US" dirty="0" smtClean="0"/>
              <a:t>Consistent with a guided pathways framework – GSP helps students to make informed choices</a:t>
            </a:r>
          </a:p>
          <a:p>
            <a:pPr>
              <a:spcBef>
                <a:spcPts val="1200"/>
              </a:spcBef>
            </a:pPr>
            <a:r>
              <a:rPr lang="en-US" dirty="0" smtClean="0"/>
              <a:t>Information empowers students to make the choices that best meet their needs (and we may not know about e.g. work, family, etc)</a:t>
            </a:r>
          </a:p>
          <a:p>
            <a:pPr>
              <a:spcBef>
                <a:spcPts val="1200"/>
              </a:spcBef>
            </a:pPr>
            <a:r>
              <a:rPr lang="en-US" dirty="0" smtClean="0"/>
              <a:t>Student discomfort with a seemingly arbitrary placement may be addressed with exposure to course expectations – or validated</a:t>
            </a:r>
          </a:p>
          <a:p>
            <a:pPr>
              <a:spcBef>
                <a:spcPts val="1200"/>
              </a:spcBef>
            </a:pPr>
            <a:r>
              <a:rPr lang="en-US" dirty="0" smtClean="0"/>
              <a:t>Distinguishes the range of supports available, can help students identify the supports customized to their needs e.g. tutoring, supplemental instruction, directed learning activities, etc</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1C0"/>
                </a:solidFill>
              </a:rPr>
              <a:t>General Placement Challenges</a:t>
            </a:r>
            <a:endParaRPr lang="en-US" b="1" dirty="0">
              <a:solidFill>
                <a:srgbClr val="0071C0"/>
              </a:solidFill>
            </a:endParaRPr>
          </a:p>
        </p:txBody>
      </p:sp>
      <p:sp>
        <p:nvSpPr>
          <p:cNvPr id="3" name="Content Placeholder 2"/>
          <p:cNvSpPr>
            <a:spLocks noGrp="1"/>
          </p:cNvSpPr>
          <p:nvPr>
            <p:ph idx="1"/>
          </p:nvPr>
        </p:nvSpPr>
        <p:spPr/>
        <p:txBody>
          <a:bodyPr>
            <a:normAutofit/>
          </a:bodyPr>
          <a:lstStyle/>
          <a:p>
            <a:r>
              <a:rPr lang="en-US" dirty="0"/>
              <a:t>Collaboration and integration of perspectives</a:t>
            </a:r>
          </a:p>
          <a:p>
            <a:r>
              <a:rPr lang="en-US" dirty="0"/>
              <a:t>Identification of the right math option </a:t>
            </a:r>
          </a:p>
          <a:p>
            <a:r>
              <a:rPr lang="en-US" dirty="0"/>
              <a:t>Limiting options by default when goals and math background are unclear</a:t>
            </a:r>
          </a:p>
          <a:p>
            <a:pPr lvl="1"/>
            <a:r>
              <a:rPr lang="en-US" dirty="0"/>
              <a:t>Selection of the wrong math pathway can dramatically impact time to degree</a:t>
            </a:r>
          </a:p>
          <a:p>
            <a:r>
              <a:rPr lang="en-US" dirty="0"/>
              <a:t>The “right” place may not currently exist…</a:t>
            </a:r>
          </a:p>
          <a:p>
            <a:pPr marL="0" indent="0">
              <a:buNone/>
            </a:pPr>
            <a:endParaRPr lang="en-US" dirty="0"/>
          </a:p>
          <a:p>
            <a:pPr marL="0" indent="0" algn="ctr">
              <a:buNone/>
            </a:pPr>
            <a:r>
              <a:rPr lang="en-US" dirty="0"/>
              <a:t>How do you provide information about a student’s chances of success without encouraging them </a:t>
            </a:r>
            <a:r>
              <a:rPr lang="en-US" dirty="0" smtClean="0"/>
              <a:t>over-placement </a:t>
            </a:r>
            <a:r>
              <a:rPr lang="en-US" dirty="0"/>
              <a:t>or </a:t>
            </a:r>
            <a:r>
              <a:rPr lang="en-US" dirty="0" smtClean="0"/>
              <a:t>under-placement </a:t>
            </a:r>
            <a:r>
              <a:rPr lang="en-US" dirty="0"/>
              <a:t>in courses?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4097</TotalTime>
  <Words>2296</Words>
  <Application>Microsoft Office PowerPoint</Application>
  <PresentationFormat>On-screen Show (4:3)</PresentationFormat>
  <Paragraphs>221</Paragraphs>
  <Slides>32</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Georgia</vt:lpstr>
      <vt:lpstr>Times New Roman</vt:lpstr>
      <vt:lpstr>Wingdings</vt:lpstr>
      <vt:lpstr>ASCCC</vt:lpstr>
      <vt:lpstr>Guided Self-Placement</vt:lpstr>
      <vt:lpstr>Guided Self-Placement</vt:lpstr>
      <vt:lpstr>Where to find the documents for today</vt:lpstr>
      <vt:lpstr>Overview</vt:lpstr>
      <vt:lpstr>What is Guided Self-Placement?</vt:lpstr>
      <vt:lpstr>The Goal of GSP is..</vt:lpstr>
      <vt:lpstr>Guided Self-Placement’s and Guided Pathways</vt:lpstr>
      <vt:lpstr>Benefits of Guided Self-Placement</vt:lpstr>
      <vt:lpstr>General Placement Challenges</vt:lpstr>
      <vt:lpstr>Why Guided Self-Placement?</vt:lpstr>
      <vt:lpstr>Assessment for Placement &gt;&gt; “Placement” without Assessment</vt:lpstr>
      <vt:lpstr>“Placement” without Assessment</vt:lpstr>
      <vt:lpstr>Students Without Transcript Data</vt:lpstr>
      <vt:lpstr>Ideally…</vt:lpstr>
      <vt:lpstr> Goals and Principles of Guided Self-Placement </vt:lpstr>
      <vt:lpstr>Step 1: Career Counseling</vt:lpstr>
      <vt:lpstr>Step 2: Selecting a Meta-major and Major</vt:lpstr>
      <vt:lpstr>Step 3: Clarify Overall Educational Goal</vt:lpstr>
      <vt:lpstr>Step 4: Clarify English or English as a Second Language (ESL) and Mathematics coursework</vt:lpstr>
      <vt:lpstr>Step 5: Review previous coursework in high school, at other colleges or through testing</vt:lpstr>
      <vt:lpstr>Step 6: Identify Potential GE pathway to clarify requirements meeting graduation and transfer</vt:lpstr>
      <vt:lpstr>Step 7: Review the Default Placement Rules or locally determined placement rules.  </vt:lpstr>
      <vt:lpstr>What must colleges do for Guided Self-Placement?</vt:lpstr>
      <vt:lpstr>CSU – Directed Self Placement</vt:lpstr>
      <vt:lpstr>https://www.sierracollege.edu/student-services/assessment/placement-tool/index.php</vt:lpstr>
      <vt:lpstr>PowerPoint Presentation</vt:lpstr>
      <vt:lpstr>PowerPoint Presentation</vt:lpstr>
      <vt:lpstr>PowerPoint Presentation</vt:lpstr>
      <vt:lpstr>PowerPoint Presentation</vt:lpstr>
      <vt:lpstr>PowerPoint Presentation</vt:lpstr>
      <vt:lpstr>Considerations</vt:lpstr>
      <vt:lpstr>Next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Randy Beach</cp:lastModifiedBy>
  <cp:revision>286</cp:revision>
  <cp:lastPrinted>2018-10-24T15:29:13Z</cp:lastPrinted>
  <dcterms:created xsi:type="dcterms:W3CDTF">2018-10-08T16:56:23Z</dcterms:created>
  <dcterms:modified xsi:type="dcterms:W3CDTF">2018-10-24T17:34:04Z</dcterms:modified>
</cp:coreProperties>
</file>