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6"/>
  </p:notesMasterIdLst>
  <p:handoutMasterIdLst>
    <p:handoutMasterId r:id="rId27"/>
  </p:handoutMasterIdLst>
  <p:sldIdLst>
    <p:sldId id="256" r:id="rId2"/>
    <p:sldId id="257" r:id="rId3"/>
    <p:sldId id="271" r:id="rId4"/>
    <p:sldId id="272" r:id="rId5"/>
    <p:sldId id="281" r:id="rId6"/>
    <p:sldId id="282" r:id="rId7"/>
    <p:sldId id="276" r:id="rId8"/>
    <p:sldId id="274" r:id="rId9"/>
    <p:sldId id="283" r:id="rId10"/>
    <p:sldId id="284" r:id="rId11"/>
    <p:sldId id="285" r:id="rId12"/>
    <p:sldId id="286" r:id="rId13"/>
    <p:sldId id="287" r:id="rId14"/>
    <p:sldId id="288" r:id="rId15"/>
    <p:sldId id="289" r:id="rId16"/>
    <p:sldId id="277" r:id="rId17"/>
    <p:sldId id="278" r:id="rId18"/>
    <p:sldId id="279" r:id="rId19"/>
    <p:sldId id="280" r:id="rId20"/>
    <p:sldId id="269" r:id="rId21"/>
    <p:sldId id="270" r:id="rId22"/>
    <p:sldId id="266" r:id="rId23"/>
    <p:sldId id="290"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B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autoAdjust="0"/>
    <p:restoredTop sz="73684"/>
  </p:normalViewPr>
  <p:slideViewPr>
    <p:cSldViewPr snapToGrid="0" snapToObjects="1">
      <p:cViewPr varScale="1">
        <p:scale>
          <a:sx n="47" d="100"/>
          <a:sy n="47" d="100"/>
        </p:scale>
        <p:origin x="15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4/9/19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4/9/19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Academic Senate for California Community Colleges, Faculty Development Committee, recently conducted a survey on local colleges criteria for setting hiring priorities.  Join us to discuss the survey results and compliance under the Education Code.  Participants will be engaged in a conversation on how to improve processes for establishing hiring priorities.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Opening &amp; closing (5 min)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Data review (5min)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Legal</a:t>
            </a:r>
            <a:r>
              <a:rPr lang="en-US" sz="1200" kern="1200" baseline="0" dirty="0" smtClean="0">
                <a:solidFill>
                  <a:schemeClr val="tx1"/>
                </a:solidFill>
                <a:effectLst/>
                <a:latin typeface="+mn-lt"/>
                <a:ea typeface="+mn-ea"/>
                <a:cs typeface="+mn-cs"/>
              </a:rPr>
              <a:t> (20 min)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Survey results (25min)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Activity (10min)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Takeaways (10min)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1785766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13895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1106095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13</a:t>
            </a:fld>
            <a:endParaRPr lang="en-US"/>
          </a:p>
        </p:txBody>
      </p:sp>
    </p:spTree>
    <p:extLst>
      <p:ext uri="{BB962C8B-B14F-4D97-AF65-F5344CB8AC3E}">
        <p14:creationId xmlns:p14="http://schemas.microsoft.com/office/powerpoint/2010/main" val="1524132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14</a:t>
            </a:fld>
            <a:endParaRPr lang="en-US"/>
          </a:p>
        </p:txBody>
      </p:sp>
    </p:spTree>
    <p:extLst>
      <p:ext uri="{BB962C8B-B14F-4D97-AF65-F5344CB8AC3E}">
        <p14:creationId xmlns:p14="http://schemas.microsoft.com/office/powerpoint/2010/main" val="911649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15</a:t>
            </a:fld>
            <a:endParaRPr lang="en-US"/>
          </a:p>
        </p:txBody>
      </p:sp>
    </p:spTree>
    <p:extLst>
      <p:ext uri="{BB962C8B-B14F-4D97-AF65-F5344CB8AC3E}">
        <p14:creationId xmlns:p14="http://schemas.microsoft.com/office/powerpoint/2010/main" val="1952825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16</a:t>
            </a:fld>
            <a:endParaRPr lang="en-US"/>
          </a:p>
        </p:txBody>
      </p:sp>
    </p:spTree>
    <p:extLst>
      <p:ext uri="{BB962C8B-B14F-4D97-AF65-F5344CB8AC3E}">
        <p14:creationId xmlns:p14="http://schemas.microsoft.com/office/powerpoint/2010/main" val="1149651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17</a:t>
            </a:fld>
            <a:endParaRPr lang="en-US"/>
          </a:p>
        </p:txBody>
      </p:sp>
    </p:spTree>
    <p:extLst>
      <p:ext uri="{BB962C8B-B14F-4D97-AF65-F5344CB8AC3E}">
        <p14:creationId xmlns:p14="http://schemas.microsoft.com/office/powerpoint/2010/main" val="1574443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18</a:t>
            </a:fld>
            <a:endParaRPr lang="en-US"/>
          </a:p>
        </p:txBody>
      </p:sp>
    </p:spTree>
    <p:extLst>
      <p:ext uri="{BB962C8B-B14F-4D97-AF65-F5344CB8AC3E}">
        <p14:creationId xmlns:p14="http://schemas.microsoft.com/office/powerpoint/2010/main" val="1625924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96480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1857947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20</a:t>
            </a:fld>
            <a:endParaRPr lang="en-US"/>
          </a:p>
        </p:txBody>
      </p:sp>
    </p:spTree>
    <p:extLst>
      <p:ext uri="{BB962C8B-B14F-4D97-AF65-F5344CB8AC3E}">
        <p14:creationId xmlns:p14="http://schemas.microsoft.com/office/powerpoint/2010/main" val="152249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21</a:t>
            </a:fld>
            <a:endParaRPr lang="en-US"/>
          </a:p>
        </p:txBody>
      </p:sp>
    </p:spTree>
    <p:extLst>
      <p:ext uri="{BB962C8B-B14F-4D97-AF65-F5344CB8AC3E}">
        <p14:creationId xmlns:p14="http://schemas.microsoft.com/office/powerpoint/2010/main" val="1197398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898C551-7708-9B49-90E3-D153F408E572}" type="slidenum">
              <a:rPr lang="en-US" smtClean="0"/>
              <a:t>22</a:t>
            </a:fld>
            <a:endParaRPr lang="en-US"/>
          </a:p>
        </p:txBody>
      </p:sp>
    </p:spTree>
    <p:extLst>
      <p:ext uri="{BB962C8B-B14F-4D97-AF65-F5344CB8AC3E}">
        <p14:creationId xmlns:p14="http://schemas.microsoft.com/office/powerpoint/2010/main" val="24496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211120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12384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1365482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Resource:  A Re-Examination of Hiring Policies and Procedures. Spring 2018: ASCCC</a:t>
            </a:r>
          </a:p>
          <a:p>
            <a:r>
              <a:rPr lang="en-US" sz="1200" b="1" kern="1200" dirty="0" smtClean="0">
                <a:solidFill>
                  <a:schemeClr val="tx1"/>
                </a:solidFill>
                <a:effectLst/>
                <a:latin typeface="+mn-lt"/>
                <a:ea typeface="+mn-ea"/>
                <a:cs typeface="+mn-cs"/>
              </a:rPr>
              <a:t>Quantitative factors </a:t>
            </a:r>
            <a:r>
              <a:rPr lang="en-US" sz="1200" kern="1200" dirty="0" smtClean="0">
                <a:solidFill>
                  <a:schemeClr val="tx1"/>
                </a:solidFill>
                <a:effectLst/>
                <a:latin typeface="+mn-lt"/>
                <a:ea typeface="+mn-ea"/>
                <a:cs typeface="+mn-cs"/>
              </a:rPr>
              <a:t>to consider may include the following: </a:t>
            </a:r>
            <a:endParaRPr lang="en-US" dirty="0" smtClean="0"/>
          </a:p>
          <a:p>
            <a:r>
              <a:rPr lang="en-US" sz="1200" kern="1200" dirty="0" smtClean="0">
                <a:solidFill>
                  <a:schemeClr val="tx1"/>
                </a:solidFill>
                <a:effectLst/>
                <a:latin typeface="+mn-lt"/>
                <a:ea typeface="+mn-ea"/>
                <a:cs typeface="+mn-cs"/>
              </a:rPr>
              <a:t>current full-time equivalent faculty (FTEF) within the discipline. </a:t>
            </a:r>
          </a:p>
          <a:p>
            <a:r>
              <a:rPr lang="en-US" sz="1200" kern="1200" dirty="0" smtClean="0">
                <a:solidFill>
                  <a:schemeClr val="tx1"/>
                </a:solidFill>
                <a:effectLst/>
                <a:latin typeface="+mn-lt"/>
                <a:ea typeface="+mn-ea"/>
                <a:cs typeface="+mn-cs"/>
              </a:rPr>
              <a:t>The percentage of FTEF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who are full-time faculty. </a:t>
            </a:r>
          </a:p>
          <a:p>
            <a:r>
              <a:rPr lang="en-US" sz="1200" kern="1200" dirty="0" smtClean="0">
                <a:solidFill>
                  <a:schemeClr val="tx1"/>
                </a:solidFill>
                <a:effectLst/>
                <a:latin typeface="+mn-lt"/>
                <a:ea typeface="+mn-ea"/>
                <a:cs typeface="+mn-cs"/>
              </a:rPr>
              <a:t>The percentage of FTEF who are part-time faculty or full-time faculty teaching overload sections. </a:t>
            </a:r>
          </a:p>
          <a:p>
            <a:r>
              <a:rPr lang="en-US" sz="1200" kern="1200" dirty="0" smtClean="0">
                <a:solidFill>
                  <a:schemeClr val="tx1"/>
                </a:solidFill>
                <a:effectLst/>
                <a:latin typeface="+mn-lt"/>
                <a:ea typeface="+mn-ea"/>
                <a:cs typeface="+mn-cs"/>
              </a:rPr>
              <a:t>The total number of sections offered in each discipline. </a:t>
            </a:r>
          </a:p>
          <a:p>
            <a:r>
              <a:rPr lang="en-US" sz="1200" kern="1200" dirty="0" smtClean="0">
                <a:solidFill>
                  <a:schemeClr val="tx1"/>
                </a:solidFill>
                <a:effectLst/>
                <a:latin typeface="+mn-lt"/>
                <a:ea typeface="+mn-ea"/>
                <a:cs typeface="+mn-cs"/>
              </a:rPr>
              <a:t>The total number of full-time equivalent students. </a:t>
            </a:r>
          </a:p>
          <a:p>
            <a:r>
              <a:rPr lang="en-US" sz="1200" kern="1200" dirty="0" smtClean="0">
                <a:solidFill>
                  <a:schemeClr val="tx1"/>
                </a:solidFill>
                <a:effectLst/>
                <a:latin typeface="+mn-lt"/>
                <a:ea typeface="+mn-ea"/>
                <a:cs typeface="+mn-cs"/>
              </a:rPr>
              <a:t>The percentage of instructional hours delivered by full-time faculty versus part-time faculty. </a:t>
            </a:r>
          </a:p>
          <a:p>
            <a:r>
              <a:rPr lang="en-US" sz="1200" kern="1200" dirty="0" smtClean="0">
                <a:solidFill>
                  <a:schemeClr val="tx1"/>
                </a:solidFill>
                <a:effectLst/>
                <a:latin typeface="+mn-lt"/>
                <a:ea typeface="+mn-ea"/>
                <a:cs typeface="+mn-cs"/>
              </a:rPr>
              <a:t>The average percentage fill rate of course sections. </a:t>
            </a:r>
          </a:p>
          <a:p>
            <a:r>
              <a:rPr lang="en-US" sz="1200" kern="1200" dirty="0" smtClean="0">
                <a:solidFill>
                  <a:schemeClr val="tx1"/>
                </a:solidFill>
                <a:effectLst/>
                <a:latin typeface="+mn-lt"/>
                <a:ea typeface="+mn-ea"/>
                <a:cs typeface="+mn-cs"/>
              </a:rPr>
              <a:t>Total weekly student contact hours.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Education Code §87482.6 specifies a legislative goal of 75% of instructional hours to be taught by full- time faculty .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 their district-wide faculty obligation number, or FON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Qualitative factors </a:t>
            </a:r>
            <a:r>
              <a:rPr lang="en-US" sz="1200" b="0" kern="1200" dirty="0" smtClean="0">
                <a:solidFill>
                  <a:schemeClr val="tx1"/>
                </a:solidFill>
                <a:effectLst/>
                <a:latin typeface="+mn-lt"/>
                <a:ea typeface="+mn-ea"/>
                <a:cs typeface="+mn-cs"/>
              </a:rPr>
              <a:t>to consider</a:t>
            </a:r>
            <a:r>
              <a:rPr lang="en-US" sz="1200" b="1"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The proposed job description </a:t>
            </a:r>
          </a:p>
          <a:p>
            <a:r>
              <a:rPr lang="en-US" sz="1200" kern="1200" dirty="0" smtClean="0">
                <a:solidFill>
                  <a:schemeClr val="tx1"/>
                </a:solidFill>
                <a:effectLst/>
                <a:latin typeface="+mn-lt"/>
                <a:ea typeface="+mn-ea"/>
                <a:cs typeface="+mn-cs"/>
              </a:rPr>
              <a:t>How the position would serve the needs of the discipline for which it is requested </a:t>
            </a:r>
          </a:p>
          <a:p>
            <a:r>
              <a:rPr lang="en-US" sz="1200" kern="1200" dirty="0" smtClean="0">
                <a:solidFill>
                  <a:schemeClr val="tx1"/>
                </a:solidFill>
                <a:effectLst/>
                <a:latin typeface="+mn-lt"/>
                <a:ea typeface="+mn-ea"/>
                <a:cs typeface="+mn-cs"/>
              </a:rPr>
              <a:t>Potential teaching load </a:t>
            </a:r>
          </a:p>
          <a:p>
            <a:r>
              <a:rPr lang="en-US" sz="1200" kern="1200" dirty="0" smtClean="0">
                <a:solidFill>
                  <a:schemeClr val="tx1"/>
                </a:solidFill>
                <a:effectLst/>
                <a:latin typeface="+mn-lt"/>
                <a:ea typeface="+mn-ea"/>
                <a:cs typeface="+mn-cs"/>
              </a:rPr>
              <a:t>The availability of qualified part-time faculty in the discipline </a:t>
            </a:r>
          </a:p>
          <a:p>
            <a:r>
              <a:rPr lang="en-US" sz="1200" kern="1200" dirty="0" smtClean="0">
                <a:solidFill>
                  <a:schemeClr val="tx1"/>
                </a:solidFill>
                <a:effectLst/>
                <a:latin typeface="+mn-lt"/>
                <a:ea typeface="+mn-ea"/>
                <a:cs typeface="+mn-cs"/>
              </a:rPr>
              <a:t>Representation of the staff with regard to gender, underrepresented group status, and other diversity metrics</a:t>
            </a:r>
          </a:p>
          <a:p>
            <a:r>
              <a:rPr lang="en-US" sz="1200" kern="1200" dirty="0" smtClean="0">
                <a:solidFill>
                  <a:schemeClr val="tx1"/>
                </a:solidFill>
                <a:effectLst/>
                <a:latin typeface="+mn-lt"/>
                <a:ea typeface="+mn-ea"/>
                <a:cs typeface="+mn-cs"/>
              </a:rPr>
              <a:t>Subjects and areas of the greatest strengths of the current staff and areas where additional expertise is required </a:t>
            </a:r>
          </a:p>
          <a:p>
            <a:r>
              <a:rPr lang="en-US" sz="1200" kern="1200" dirty="0" smtClean="0">
                <a:solidFill>
                  <a:schemeClr val="tx1"/>
                </a:solidFill>
                <a:effectLst/>
                <a:latin typeface="+mn-lt"/>
                <a:ea typeface="+mn-ea"/>
                <a:cs typeface="+mn-cs"/>
              </a:rPr>
              <a:t>Specific needs related to departments staffed by a single full-time faculty member or only part-time faculty members </a:t>
            </a:r>
          </a:p>
          <a:p>
            <a:r>
              <a:rPr lang="en-US" sz="1200" kern="1200" dirty="0" smtClean="0">
                <a:solidFill>
                  <a:schemeClr val="tx1"/>
                </a:solidFill>
                <a:effectLst/>
                <a:latin typeface="+mn-lt"/>
                <a:ea typeface="+mn-ea"/>
                <a:cs typeface="+mn-cs"/>
              </a:rPr>
              <a:t>Any legal mandates for a program, including state or federal mandates or requirements by external accreditation bodies (e.g. allied health programs). </a:t>
            </a:r>
          </a:p>
          <a:p>
            <a:r>
              <a:rPr lang="en-US" sz="1200" kern="1200" dirty="0" smtClean="0">
                <a:solidFill>
                  <a:schemeClr val="tx1"/>
                </a:solidFill>
                <a:effectLst/>
                <a:latin typeface="+mn-lt"/>
                <a:ea typeface="+mn-ea"/>
                <a:cs typeface="+mn-cs"/>
              </a:rPr>
              <a:t>new programs that may require discipline faculty expertise.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404421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Pre-hiring: The college district must demonstrate that it has adopted board policies and resolutions that evidence a commitment to diversifying hiring processes and procedures.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hiring:  The district has established processes and procedures for addressing diversity throughout all steps and levels of the hiring processes. This measure includes such matters as the creation of the screening committee, the steps for job announcements, and interview processes, among others. </a:t>
            </a:r>
          </a:p>
          <a:p>
            <a:r>
              <a:rPr lang="en-US" sz="1200" kern="1200" dirty="0" smtClean="0">
                <a:solidFill>
                  <a:schemeClr val="tx1"/>
                </a:solidFill>
                <a:effectLst/>
                <a:latin typeface="+mn-lt"/>
                <a:ea typeface="+mn-ea"/>
                <a:cs typeface="+mn-cs"/>
              </a:rPr>
              <a:t>Post</a:t>
            </a:r>
            <a:r>
              <a:rPr lang="en-US" sz="1200" kern="1200" baseline="0" dirty="0" smtClean="0">
                <a:solidFill>
                  <a:schemeClr val="tx1"/>
                </a:solidFill>
                <a:effectLst/>
                <a:latin typeface="+mn-lt"/>
                <a:ea typeface="+mn-ea"/>
                <a:cs typeface="+mn-cs"/>
              </a:rPr>
              <a:t> hiring: </a:t>
            </a:r>
            <a:r>
              <a:rPr lang="en-US" sz="1200" kern="1200" dirty="0" smtClean="0">
                <a:solidFill>
                  <a:schemeClr val="tx1"/>
                </a:solidFill>
                <a:effectLst/>
                <a:latin typeface="+mn-lt"/>
                <a:ea typeface="+mn-ea"/>
                <a:cs typeface="+mn-cs"/>
              </a:rPr>
              <a:t>The college district provides professional development focused on diversity. </a:t>
            </a:r>
          </a:p>
          <a:p>
            <a:r>
              <a:rPr lang="en-US" sz="1200" kern="1200" dirty="0" smtClean="0">
                <a:solidFill>
                  <a:schemeClr val="tx1"/>
                </a:solidFill>
                <a:effectLst/>
                <a:latin typeface="+mn-lt"/>
                <a:ea typeface="+mn-ea"/>
                <a:cs typeface="+mn-cs"/>
              </a:rPr>
              <a:t>The college district ensures that diversity is incorporated into the employee evaluation and tenure processes. </a:t>
            </a:r>
          </a:p>
          <a:p>
            <a:r>
              <a:rPr lang="en-US" sz="1200" kern="1200" dirty="0" smtClean="0">
                <a:solidFill>
                  <a:schemeClr val="tx1"/>
                </a:solidFill>
                <a:effectLst/>
                <a:latin typeface="+mn-lt"/>
                <a:ea typeface="+mn-ea"/>
                <a:cs typeface="+mn-cs"/>
              </a:rPr>
              <a:t>The college district actively pursues the creation of “grow your own” programs seeking to hire students who attended California community colleges.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t>Resource:  A Re-Examination of Hiring Policies and Procedures. Spring 2018: ASCCC</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698797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Fermin</a:t>
            </a:r>
            <a:endParaRPr lang="en-US" dirty="0" smtClean="0"/>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1388101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1115893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April 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April 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April 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April 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April 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April 9,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April 9,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April 9,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April 9,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April 9,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April 9,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April 9,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s://email.fhda.edu/owa/redir.aspx?C=to5Glf3Xsyn4TahuI1lYeZSFdrJtmZaFbMNQDDqkRvXRDfe6xaDWCA..&amp;URL=https://www.surveymonkey.com/results/SM-ZY2KQ89WV/" TargetMode="External"/><Relationship Id="rId4" Type="http://schemas.openxmlformats.org/officeDocument/2006/relationships/hyperlink" Target="https://www.surveymonkey.com/results/SM-ZY2KQ89WV/"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7.jpg"/></Relationships>
</file>

<file path=ppt/slides/_rels/slide21.xml.rels><?xml version="1.0" encoding="UTF-8" standalone="yes"?>
<Relationships xmlns="http://schemas.openxmlformats.org/package/2006/relationships"><Relationship Id="rId3" Type="http://schemas.openxmlformats.org/officeDocument/2006/relationships/hyperlink" Target="mailto:MBean@riohondo.edu" TargetMode="External"/><Relationship Id="rId4" Type="http://schemas.openxmlformats.org/officeDocument/2006/relationships/hyperlink" Target="mailto:cruzmayra@deanza.edu" TargetMode="External"/><Relationship Id="rId5" Type="http://schemas.openxmlformats.org/officeDocument/2006/relationships/hyperlink" Target="mailto:fvillegas@cccco.edu"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https://www.insidehighered.com/advice/2018/07/19/advice-deans-department-heads-and-search-committees-recruiting-diverse-faculty"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s://email.fhda.edu/owa/redir.aspx?C=8JVMm2_ZQ2D94QEauARkIgm9CvIKvoSrmkKBGEe4829oYWzc_7zWCA..&amp;URL=https%3a%2f%2furldefense.proofpoint.com%2fv2%2furl%3fu%3dhttps-3A__accjc.org_wp-2Dcontent_uploads_Accreditation-2DStandards-5F-2DAdopted-2DJune-2D2014.pdf%26d%3dDwMGaQ%26c%3dWORo6LNFtQOb4SPVta8Jsg%26r%3dwq9C7VoHKw2eAHrRf7M1wBEvm81m4xu8VrAFZDbMWDg%26m%3dwabLEkBhckxlBU12Uy3iYvUOQGLh0cM9o9eLlpidI1k%26s%3dMEUbL-ZvcBg-94fcBor7iAWtyDQZo_m8Pdk4kHs8D5Q%26e%3d" TargetMode="External"/><Relationship Id="rId4" Type="http://schemas.openxmlformats.org/officeDocument/2006/relationships/hyperlink" Target="https://email.fhda.edu/owa/redir.aspx?C=egQgoHzqhZGn-EMLMkC3xD-DATYFGA63KyynBO7hWvMEGqQ-AL3WCA..&amp;URL=https%3a%2f%2furldefense.proofpoint.com%2fv2%2furl%3fu%3dhttps-3A__govt.westlaw.com_calregs_Browse_Home_California_CaliforniaCodeofRegulations-3Fguid-3DI54116010D48411DEBC02831C6D6C108E-26originationContext-3Ddocumenttoc-26transitionType-3DDefault-26contextData-3D-28sc.Default-29%26d%3dDwMFAg%26c%3dWORo6LNFtQOb4SPVta8Jsg%26r%3dwq9C7VoHKw2eAHrRf7M1wBEvm81m4xu8VrAFZDbMWDg%26m%3dcFgInZRNajET7bQYwlQSVXiwm23maaPasoksrGlMUoQ%26s%3d3Twy5gPSLMEB1S5I7CEQUiZZhGsyr2sVRaFlx1KRWtQ%26e%3d" TargetMode="External"/><Relationship Id="rId1" Type="http://schemas.openxmlformats.org/officeDocument/2006/relationships/slideLayout" Target="../slideLayouts/slideLayout2.xml"/><Relationship Id="rId2" Type="http://schemas.openxmlformats.org/officeDocument/2006/relationships/hyperlink" Target="https://asccc.org/content/looking-equivalency-differently-rethinking-equivalency-general-education"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b="1" dirty="0"/>
              <a:t>Got a faculty hiring criteria? </a:t>
            </a:r>
            <a:endParaRPr lang="en-US" sz="3600" b="1" cap="none" dirty="0">
              <a:latin typeface="Times New Roman"/>
              <a:cs typeface="Times New Roman"/>
            </a:endParaRPr>
          </a:p>
        </p:txBody>
      </p:sp>
      <p:sp>
        <p:nvSpPr>
          <p:cNvPr id="3" name="Subtitle 2"/>
          <p:cNvSpPr>
            <a:spLocks noGrp="1"/>
          </p:cNvSpPr>
          <p:nvPr>
            <p:ph type="subTitle" idx="1"/>
          </p:nvPr>
        </p:nvSpPr>
        <p:spPr>
          <a:xfrm>
            <a:off x="685799" y="3999566"/>
            <a:ext cx="8017933" cy="1752600"/>
          </a:xfrm>
        </p:spPr>
        <p:txBody>
          <a:bodyPr>
            <a:normAutofit lnSpcReduction="10000"/>
          </a:bodyPr>
          <a:lstStyle/>
          <a:p>
            <a:pPr algn="r"/>
            <a:r>
              <a:rPr lang="en-US" i="1" dirty="0" smtClean="0"/>
              <a:t>Michelle Bean, </a:t>
            </a:r>
            <a:r>
              <a:rPr lang="en-US" dirty="0" smtClean="0"/>
              <a:t>At-Large Presentative ASCCC</a:t>
            </a:r>
          </a:p>
          <a:p>
            <a:pPr algn="r"/>
            <a:r>
              <a:rPr lang="en-US" i="1" dirty="0" smtClean="0"/>
              <a:t>Mayra </a:t>
            </a:r>
            <a:r>
              <a:rPr lang="en-US" i="1" dirty="0"/>
              <a:t>Cruz</a:t>
            </a:r>
            <a:r>
              <a:rPr lang="en-US" dirty="0"/>
              <a:t>, </a:t>
            </a:r>
            <a:r>
              <a:rPr lang="en-US" dirty="0" smtClean="0"/>
              <a:t>Area B Representative ASCCC</a:t>
            </a:r>
          </a:p>
          <a:p>
            <a:pPr algn="r"/>
            <a:r>
              <a:rPr lang="en-US" i="1" dirty="0" smtClean="0"/>
              <a:t>Fermin Villegas</a:t>
            </a:r>
            <a:r>
              <a:rPr lang="en-US" dirty="0" smtClean="0"/>
              <a:t>, </a:t>
            </a:r>
            <a:r>
              <a:rPr lang="en-US" dirty="0"/>
              <a:t>Deputy Counsel Office of the </a:t>
            </a:r>
            <a:endParaRPr lang="en-US" dirty="0" smtClean="0"/>
          </a:p>
          <a:p>
            <a:pPr algn="r"/>
            <a:r>
              <a:rPr lang="en-US" dirty="0" smtClean="0"/>
              <a:t>General </a:t>
            </a:r>
            <a:r>
              <a:rPr lang="en-US" dirty="0"/>
              <a:t>Counsel </a:t>
            </a:r>
            <a:r>
              <a:rPr lang="en-US" dirty="0" smtClean="0"/>
              <a:t>CCCCO</a:t>
            </a:r>
            <a:endParaRPr lang="en-US" dirty="0"/>
          </a:p>
          <a:p>
            <a:endParaRPr lang="en-US" dirty="0">
              <a:latin typeface="Times New Roman"/>
              <a:cs typeface="Times New Roman"/>
            </a:endParaRPr>
          </a:p>
        </p:txBody>
      </p:sp>
      <p:pic>
        <p:nvPicPr>
          <p:cNvPr id="5" name="Picture 4" descr="ASCCC_Logo"/>
          <p:cNvPicPr/>
          <p:nvPr/>
        </p:nvPicPr>
        <p:blipFill>
          <a:blip r:embed="rId3"/>
          <a:srcRect/>
          <a:stretch>
            <a:fillRect/>
          </a:stretch>
        </p:blipFill>
        <p:spPr bwMode="auto">
          <a:xfrm>
            <a:off x="2976282" y="6060141"/>
            <a:ext cx="3969813" cy="697006"/>
          </a:xfrm>
          <a:prstGeom prst="rect">
            <a:avLst/>
          </a:prstGeom>
          <a:noFill/>
          <a:ln w="9525">
            <a:noFill/>
            <a:miter lim="800000"/>
            <a:headEnd/>
            <a:tailEnd/>
          </a:ln>
        </p:spPr>
      </p:pic>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8099" y="400050"/>
            <a:ext cx="9144000" cy="1714500"/>
          </a:xfrm>
          <a:prstGeom prst="rect">
            <a:avLst/>
          </a:prstGeom>
        </p:spPr>
      </p:pic>
      <p:pic>
        <p:nvPicPr>
          <p:cNvPr id="6" name="Picture 2" descr="/var/folders/fp/kwshhw0j4clbcdfcvhq0ys5h0000gn/T/com.microsoft.Powerpoint/WebArchiveCopyPasteTempFiles/cidimage002.jpg@01D4E4AE.DD4DC190">
            <a:extLst>
              <a:ext uri="{FF2B5EF4-FFF2-40B4-BE49-F238E27FC236}">
                <a16:creationId xmlns:a16="http://schemas.microsoft.com/office/drawing/2014/main" xmlns="" id="{17EA5057-E295-694C-966A-BF9C42A800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799" y="5752166"/>
            <a:ext cx="9906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Compliance</a:t>
            </a:r>
            <a:endParaRPr lang="en-US" dirty="0"/>
          </a:p>
        </p:txBody>
      </p:sp>
      <p:sp>
        <p:nvSpPr>
          <p:cNvPr id="3" name="Content Placeholder 2"/>
          <p:cNvSpPr>
            <a:spLocks noGrp="1"/>
          </p:cNvSpPr>
          <p:nvPr>
            <p:ph idx="1"/>
          </p:nvPr>
        </p:nvSpPr>
        <p:spPr/>
        <p:txBody>
          <a:bodyPr/>
          <a:lstStyle/>
          <a:p>
            <a:r>
              <a:rPr lang="en-US" spc="-4" dirty="0">
                <a:latin typeface="Arial" panose="020B0604020202020204" pitchFamily="34" charset="0"/>
                <a:cs typeface="Arial" panose="020B0604020202020204" pitchFamily="34" charset="0"/>
              </a:rPr>
              <a:t>Why? Well, because…</a:t>
            </a:r>
          </a:p>
          <a:p>
            <a:pPr lvl="2"/>
            <a:r>
              <a:rPr lang="en-US" spc="-4" dirty="0">
                <a:latin typeface="Arial" panose="020B0604020202020204" pitchFamily="34" charset="0"/>
                <a:cs typeface="Arial" panose="020B0604020202020204" pitchFamily="34" charset="0"/>
              </a:rPr>
              <a:t>“Academic excellence can best be sustained in a climate of acceptance and with the inclusion of persons from a wide variety of backgrounds and preparations to provide service to an increasingly diverse student population.” –Education Code section 87100(a)(2</a:t>
            </a:r>
            <a:r>
              <a:rPr lang="en-US" spc="-4" dirty="0" smtClean="0">
                <a:latin typeface="Arial" panose="020B0604020202020204" pitchFamily="34" charset="0"/>
                <a:cs typeface="Arial" panose="020B0604020202020204" pitchFamily="34" charset="0"/>
              </a:rPr>
              <a:t>)</a:t>
            </a:r>
          </a:p>
          <a:p>
            <a:pPr lvl="2"/>
            <a:endParaRPr lang="en-US" spc="-4" dirty="0">
              <a:latin typeface="Arial" panose="020B0604020202020204" pitchFamily="34" charset="0"/>
              <a:cs typeface="Arial" panose="020B0604020202020204" pitchFamily="34" charset="0"/>
            </a:endParaRPr>
          </a:p>
          <a:p>
            <a:pPr lvl="2"/>
            <a:r>
              <a:rPr lang="en-US" spc="-4" dirty="0">
                <a:latin typeface="Arial" panose="020B0604020202020204" pitchFamily="34" charset="0"/>
                <a:cs typeface="Arial" panose="020B0604020202020204" pitchFamily="34" charset="0"/>
              </a:rPr>
              <a:t>This is borne out in </a:t>
            </a:r>
            <a:r>
              <a:rPr lang="en-US" spc="-4" dirty="0" smtClean="0">
                <a:latin typeface="Arial" panose="020B0604020202020204" pitchFamily="34" charset="0"/>
                <a:cs typeface="Arial" panose="020B0604020202020204" pitchFamily="34" charset="0"/>
              </a:rPr>
              <a:t>studies </a:t>
            </a:r>
            <a:r>
              <a:rPr lang="en-US" spc="-4" dirty="0">
                <a:latin typeface="Arial" panose="020B0604020202020204" pitchFamily="34" charset="0"/>
                <a:cs typeface="Arial" panose="020B0604020202020204" pitchFamily="34" charset="0"/>
              </a:rPr>
              <a:t>that </a:t>
            </a:r>
            <a:r>
              <a:rPr lang="en-US" spc="-4" dirty="0" smtClean="0">
                <a:latin typeface="Arial" panose="020B0604020202020204" pitchFamily="34" charset="0"/>
                <a:cs typeface="Arial" panose="020B0604020202020204" pitchFamily="34" charset="0"/>
              </a:rPr>
              <a:t>prove </a:t>
            </a:r>
            <a:r>
              <a:rPr lang="en-US" spc="-4" dirty="0">
                <a:latin typeface="Arial" panose="020B0604020202020204" pitchFamily="34" charset="0"/>
                <a:cs typeface="Arial" panose="020B0604020202020204" pitchFamily="34" charset="0"/>
              </a:rPr>
              <a:t>the educational benefits of a diverse faculty, which can close achievement gaps by 20-50</a:t>
            </a:r>
            <a:r>
              <a:rPr lang="en-US" spc="-4" dirty="0" smtClean="0">
                <a:latin typeface="Arial" panose="020B0604020202020204" pitchFamily="34" charset="0"/>
                <a:cs typeface="Arial" panose="020B0604020202020204" pitchFamily="34" charset="0"/>
              </a:rPr>
              <a:t>%!</a:t>
            </a:r>
          </a:p>
          <a:p>
            <a:pPr lvl="2"/>
            <a:endParaRPr lang="en-US" spc="-4" dirty="0">
              <a:latin typeface="Arial" panose="020B0604020202020204" pitchFamily="34" charset="0"/>
              <a:cs typeface="Arial" panose="020B0604020202020204" pitchFamily="34" charset="0"/>
            </a:endParaRPr>
          </a:p>
          <a:p>
            <a:pPr lvl="3"/>
            <a:r>
              <a:rPr lang="en-US" sz="1400" dirty="0" err="1">
                <a:solidFill>
                  <a:schemeClr val="tx2"/>
                </a:solidFill>
              </a:rPr>
              <a:t>Fairlie</a:t>
            </a:r>
            <a:r>
              <a:rPr lang="en-US" sz="1400" dirty="0">
                <a:solidFill>
                  <a:schemeClr val="tx2"/>
                </a:solidFill>
              </a:rPr>
              <a:t>, R. W., Hoffman, F., </a:t>
            </a:r>
            <a:r>
              <a:rPr lang="en-US" sz="1400" dirty="0" err="1">
                <a:solidFill>
                  <a:schemeClr val="tx2"/>
                </a:solidFill>
              </a:rPr>
              <a:t>Oreopoulos</a:t>
            </a:r>
            <a:r>
              <a:rPr lang="en-US" sz="1400" dirty="0">
                <a:solidFill>
                  <a:schemeClr val="tx2"/>
                </a:solidFill>
              </a:rPr>
              <a:t>, P. (2014). </a:t>
            </a:r>
            <a:r>
              <a:rPr lang="en-US" sz="1400" i="1" dirty="0">
                <a:solidFill>
                  <a:schemeClr val="tx2"/>
                </a:solidFill>
              </a:rPr>
              <a:t>A Community College Instructor Like Me: Race and</a:t>
            </a:r>
            <a:r>
              <a:rPr lang="en-US" sz="1400" dirty="0">
                <a:solidFill>
                  <a:schemeClr val="tx2"/>
                </a:solidFill>
              </a:rPr>
              <a:t> </a:t>
            </a:r>
            <a:r>
              <a:rPr lang="en-US" sz="1400" i="1" dirty="0">
                <a:solidFill>
                  <a:schemeClr val="tx2"/>
                </a:solidFill>
              </a:rPr>
              <a:t>Ethnicity Interactions in the Classroom. </a:t>
            </a:r>
            <a:r>
              <a:rPr lang="en-US" sz="1400" dirty="0">
                <a:solidFill>
                  <a:schemeClr val="tx2"/>
                </a:solidFill>
              </a:rPr>
              <a:t>American Economic Review, 104(8): 2567-2591.</a:t>
            </a:r>
            <a:endParaRPr lang="en-US" sz="1400" spc="-4" dirty="0">
              <a:latin typeface="Arial" panose="020B0604020202020204" pitchFamily="34" charset="0"/>
              <a:cs typeface="Arial" panose="020B0604020202020204" pitchFamily="34" charset="0"/>
            </a:endParaRPr>
          </a:p>
          <a:p>
            <a:pPr lvl="2"/>
            <a:endParaRPr lang="en-US" spc="-4"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4538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Compliance</a:t>
            </a:r>
            <a:endParaRPr lang="en-US" dirty="0"/>
          </a:p>
        </p:txBody>
      </p:sp>
      <p:sp>
        <p:nvSpPr>
          <p:cNvPr id="3" name="Content Placeholder 2"/>
          <p:cNvSpPr>
            <a:spLocks noGrp="1"/>
          </p:cNvSpPr>
          <p:nvPr>
            <p:ph idx="1"/>
          </p:nvPr>
        </p:nvSpPr>
        <p:spPr/>
        <p:txBody>
          <a:bodyPr/>
          <a:lstStyle/>
          <a:p>
            <a:r>
              <a:rPr lang="en-US" dirty="0" smtClean="0"/>
              <a:t>Equal Employment Opportunity</a:t>
            </a:r>
          </a:p>
          <a:p>
            <a:pPr lvl="1"/>
            <a:r>
              <a:rPr lang="en-US" dirty="0" smtClean="0"/>
              <a:t>Defined in Title 5, California Code of Regulations ( 5 C.C.R.) § 53001(c):</a:t>
            </a:r>
          </a:p>
          <a:p>
            <a:pPr lvl="2"/>
            <a:r>
              <a:rPr lang="en-US" dirty="0" smtClean="0"/>
              <a:t>“Equal employment opportunity” means that all qualified individuals have a full and fair opportunity to compete for hiring and promotion and to enjoy the benefits of employment with the district.  Equal employment opportunity should exist at all levels in the seven job categories….  Equal employment opportunity also involves:  </a:t>
            </a:r>
          </a:p>
          <a:p>
            <a:pPr lvl="3"/>
            <a:r>
              <a:rPr lang="en-US" dirty="0" smtClean="0"/>
              <a:t>(1) identifying and eliminating barriers to employment that are not job related; and</a:t>
            </a:r>
          </a:p>
          <a:p>
            <a:pPr lvl="3"/>
            <a:r>
              <a:rPr lang="en-US" dirty="0" smtClean="0"/>
              <a:t>(2) creating an environment which fosters cooperation, acceptance, democracy, and free expression of ideas and is welcoming to men and women, persons with disabilities, and individuals from all ethnic and other groups protected from discrimination pursuant to Government Code section 12940.  </a:t>
            </a:r>
            <a:endParaRPr lang="en-US" dirty="0"/>
          </a:p>
        </p:txBody>
      </p:sp>
    </p:spTree>
    <p:extLst>
      <p:ext uri="{BB962C8B-B14F-4D97-AF65-F5344CB8AC3E}">
        <p14:creationId xmlns:p14="http://schemas.microsoft.com/office/powerpoint/2010/main" val="753875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Compliance</a:t>
            </a:r>
            <a:endParaRPr lang="en-US" dirty="0"/>
          </a:p>
        </p:txBody>
      </p:sp>
      <p:sp>
        <p:nvSpPr>
          <p:cNvPr id="3" name="Content Placeholder 2"/>
          <p:cNvSpPr>
            <a:spLocks noGrp="1"/>
          </p:cNvSpPr>
          <p:nvPr>
            <p:ph idx="1"/>
          </p:nvPr>
        </p:nvSpPr>
        <p:spPr>
          <a:xfrm>
            <a:off x="457200" y="1600199"/>
            <a:ext cx="8229600" cy="5037667"/>
          </a:xfrm>
        </p:spPr>
        <p:txBody>
          <a:bodyPr>
            <a:normAutofit lnSpcReduction="10000"/>
          </a:bodyPr>
          <a:lstStyle/>
          <a:p>
            <a:r>
              <a:rPr lang="en-US" dirty="0" smtClean="0"/>
              <a:t>Permissible Hiring Criteria:</a:t>
            </a:r>
          </a:p>
          <a:p>
            <a:pPr lvl="1"/>
            <a:r>
              <a:rPr lang="en-US" dirty="0" smtClean="0"/>
              <a:t>5 C.C.R. </a:t>
            </a:r>
            <a:r>
              <a:rPr lang="en-US" dirty="0"/>
              <a:t>§ </a:t>
            </a:r>
            <a:r>
              <a:rPr lang="en-US" dirty="0" smtClean="0"/>
              <a:t>53006 requires districts to review information gathered to determine if significant underrepresentation of monitored groups may be the result of non-job-related factors in the employment process.  </a:t>
            </a:r>
            <a:endParaRPr lang="en-US" dirty="0"/>
          </a:p>
          <a:p>
            <a:pPr lvl="2"/>
            <a:r>
              <a:rPr lang="en-US" dirty="0"/>
              <a:t>R</a:t>
            </a:r>
            <a:r>
              <a:rPr lang="en-US" dirty="0" smtClean="0"/>
              <a:t>eview each locally established, “required,” “desired,” or “preferred” qualification being used to screen applicants for positions in the job category to determine if it is job-related and consistent with requirements of federal law and qualifications which the Board of Governors has found to be job-related throughout the community college system (5 C.C.R. </a:t>
            </a:r>
            <a:r>
              <a:rPr lang="en-US" dirty="0"/>
              <a:t>§ </a:t>
            </a:r>
            <a:r>
              <a:rPr lang="en-US" dirty="0" smtClean="0"/>
              <a:t>53006(b)(4))</a:t>
            </a:r>
          </a:p>
          <a:p>
            <a:pPr lvl="2"/>
            <a:r>
              <a:rPr lang="en-US" dirty="0" smtClean="0"/>
              <a:t>Discontinue use of any locally established qualification that has not been found to satisfy the above requirements (</a:t>
            </a:r>
            <a:r>
              <a:rPr lang="en-US" dirty="0"/>
              <a:t>5 C.C.R. § 53006(b</a:t>
            </a:r>
            <a:r>
              <a:rPr lang="en-US" dirty="0" smtClean="0"/>
              <a:t>)(5))</a:t>
            </a:r>
          </a:p>
          <a:p>
            <a:pPr lvl="2"/>
            <a:r>
              <a:rPr lang="en-US" dirty="0" smtClean="0"/>
              <a:t>Continue using such qualification standards only if no reasonable alternative exists </a:t>
            </a:r>
            <a:r>
              <a:rPr lang="en-US" dirty="0"/>
              <a:t>(5 C.C.R. § 53006(b</a:t>
            </a:r>
            <a:r>
              <a:rPr lang="en-US" dirty="0" smtClean="0"/>
              <a:t>)(6))</a:t>
            </a:r>
            <a:endParaRPr lang="en-US" dirty="0"/>
          </a:p>
          <a:p>
            <a:pPr lvl="2"/>
            <a:r>
              <a:rPr lang="en-US" dirty="0" smtClean="0"/>
              <a:t>Implement additional measures designed to promote diversity that are reasonably calculated to address area of need </a:t>
            </a:r>
            <a:r>
              <a:rPr lang="en-US" dirty="0"/>
              <a:t>(5 C.C.R. § 53006(b</a:t>
            </a:r>
            <a:r>
              <a:rPr lang="en-US" dirty="0" smtClean="0"/>
              <a:t>)(7))</a:t>
            </a:r>
            <a:endParaRPr lang="en-US" dirty="0"/>
          </a:p>
          <a:p>
            <a:pPr lvl="2"/>
            <a:endParaRPr lang="en-US" dirty="0" smtClean="0"/>
          </a:p>
          <a:p>
            <a:pPr lvl="1"/>
            <a:endParaRPr lang="en-US" dirty="0"/>
          </a:p>
        </p:txBody>
      </p:sp>
    </p:spTree>
    <p:extLst>
      <p:ext uri="{BB962C8B-B14F-4D97-AF65-F5344CB8AC3E}">
        <p14:creationId xmlns:p14="http://schemas.microsoft.com/office/powerpoint/2010/main" val="1001766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Compliance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Permissible Hiring Criteria:</a:t>
            </a:r>
          </a:p>
          <a:p>
            <a:pPr lvl="1"/>
            <a:r>
              <a:rPr lang="en-US" dirty="0" smtClean="0"/>
              <a:t>5 C.C.R. § 53024 – Selection and Screening Procedures</a:t>
            </a:r>
          </a:p>
          <a:p>
            <a:pPr lvl="1"/>
            <a:r>
              <a:rPr lang="en-US" dirty="0"/>
              <a:t>(a) All screening and selection techniques, including the procedure for developing interview questions, and the selection process as a whole, shall be</a:t>
            </a:r>
            <a:r>
              <a:rPr lang="en-US" dirty="0" smtClean="0"/>
              <a:t>:</a:t>
            </a:r>
          </a:p>
          <a:p>
            <a:pPr lvl="2"/>
            <a:r>
              <a:rPr lang="en-US" dirty="0"/>
              <a:t>(1) provided to the Chancellor upon request;</a:t>
            </a:r>
            <a:endParaRPr lang="en-US" sz="2200" dirty="0"/>
          </a:p>
          <a:p>
            <a:pPr lvl="2"/>
            <a:r>
              <a:rPr lang="en-US" dirty="0"/>
              <a:t>(2) designed to ensure that for faculty and administrative positions, meaningful consideration is given to the extent to which applicants demonstrate a sensitivity to and understanding of the diverse academic, socioeconomic, cultural, disability, gender identity, sexual orientation, and ethnic backgrounds of community college students. “Meaningful consideration” means that candidates shall be required to demonstrate sensitivity to diversity in ways relevant to the specific position;</a:t>
            </a:r>
            <a:endParaRPr lang="en-US" sz="2200" dirty="0"/>
          </a:p>
          <a:p>
            <a:pPr lvl="2"/>
            <a:r>
              <a:rPr lang="en-US" dirty="0"/>
              <a:t>(3) based solely on job-related criteria; and</a:t>
            </a:r>
            <a:endParaRPr lang="en-US" sz="2200" dirty="0"/>
          </a:p>
          <a:p>
            <a:pPr lvl="2"/>
            <a:r>
              <a:rPr lang="en-US" dirty="0"/>
              <a:t>(4) designed to avoid an adverse impact, as defined in section 53001(a), and monitored by means consistent with this section to detect and address any adverse impact which does occur for any monitored group.</a:t>
            </a:r>
          </a:p>
        </p:txBody>
      </p:sp>
    </p:spTree>
    <p:extLst>
      <p:ext uri="{BB962C8B-B14F-4D97-AF65-F5344CB8AC3E}">
        <p14:creationId xmlns:p14="http://schemas.microsoft.com/office/powerpoint/2010/main" val="2613493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Compliance</a:t>
            </a:r>
            <a:endParaRPr lang="en-US" dirty="0"/>
          </a:p>
        </p:txBody>
      </p:sp>
      <p:sp>
        <p:nvSpPr>
          <p:cNvPr id="3" name="Content Placeholder 2"/>
          <p:cNvSpPr>
            <a:spLocks noGrp="1"/>
          </p:cNvSpPr>
          <p:nvPr>
            <p:ph idx="1"/>
          </p:nvPr>
        </p:nvSpPr>
        <p:spPr/>
        <p:txBody>
          <a:bodyPr>
            <a:normAutofit/>
          </a:bodyPr>
          <a:lstStyle/>
          <a:p>
            <a:r>
              <a:rPr lang="en-US" dirty="0"/>
              <a:t>Permissible Hiring Criteria</a:t>
            </a:r>
            <a:r>
              <a:rPr lang="en-US" dirty="0" smtClean="0"/>
              <a:t>:</a:t>
            </a:r>
          </a:p>
          <a:p>
            <a:pPr lvl="1"/>
            <a:r>
              <a:rPr lang="en-US" dirty="0"/>
              <a:t>5 C.C.R. § 53024 – Selection and Screening Procedures</a:t>
            </a:r>
          </a:p>
          <a:p>
            <a:pPr lvl="2"/>
            <a:r>
              <a:rPr lang="en-US" dirty="0"/>
              <a:t>(b) A district may not designate or set aside particular positions to be filled by members of any group </a:t>
            </a:r>
            <a:r>
              <a:rPr lang="en-US" dirty="0" smtClean="0"/>
              <a:t>… or </a:t>
            </a:r>
            <a:r>
              <a:rPr lang="en-US" dirty="0"/>
              <a:t>engage in any other practice which would result in discriminatory or preferential treatment prohibited by state or federal </a:t>
            </a:r>
            <a:r>
              <a:rPr lang="en-US" dirty="0" smtClean="0"/>
              <a:t>law…. </a:t>
            </a:r>
            <a:endParaRPr lang="en-US" sz="2200" dirty="0"/>
          </a:p>
          <a:p>
            <a:pPr lvl="2"/>
            <a:r>
              <a:rPr lang="en-US" dirty="0"/>
              <a:t>(c) Seniority or length of service may be taken into consideration only to the extent it is job related, is not the sole criterion, and is included in the job announcement consistent with the requirements of section 53022</a:t>
            </a:r>
            <a:r>
              <a:rPr lang="en-US" dirty="0" smtClean="0"/>
              <a:t>.</a:t>
            </a:r>
          </a:p>
          <a:p>
            <a:pPr lvl="2"/>
            <a:r>
              <a:rPr lang="en-US" dirty="0"/>
              <a:t>(d) Selection testing for employees shall follow procedures as outlined in the Equal Employment Opportunity Commission's “Uniform Guidelines on Employee Selection Procedures.”</a:t>
            </a:r>
            <a:endParaRPr lang="en-US" sz="2200" dirty="0"/>
          </a:p>
          <a:p>
            <a:pPr lvl="2"/>
            <a:r>
              <a:rPr lang="en-US" dirty="0"/>
              <a:t>(e) Whenever possible, screening committees shall include a diverse membership which will bring a variety of perspectives to the assessment of applicant qualifications.</a:t>
            </a:r>
            <a:endParaRPr lang="en-US" sz="4800" dirty="0"/>
          </a:p>
          <a:p>
            <a:pPr lvl="1"/>
            <a:endParaRPr lang="en-US" dirty="0"/>
          </a:p>
          <a:p>
            <a:pPr lvl="1"/>
            <a:endParaRPr lang="en-US" dirty="0"/>
          </a:p>
        </p:txBody>
      </p:sp>
    </p:spTree>
    <p:extLst>
      <p:ext uri="{BB962C8B-B14F-4D97-AF65-F5344CB8AC3E}">
        <p14:creationId xmlns:p14="http://schemas.microsoft.com/office/powerpoint/2010/main" val="89370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Compliance</a:t>
            </a:r>
            <a:endParaRPr lang="en-US" dirty="0"/>
          </a:p>
        </p:txBody>
      </p:sp>
      <p:sp>
        <p:nvSpPr>
          <p:cNvPr id="3" name="Content Placeholder 2"/>
          <p:cNvSpPr>
            <a:spLocks noGrp="1"/>
          </p:cNvSpPr>
          <p:nvPr>
            <p:ph idx="1"/>
          </p:nvPr>
        </p:nvSpPr>
        <p:spPr/>
        <p:txBody>
          <a:bodyPr>
            <a:normAutofit/>
          </a:bodyPr>
          <a:lstStyle/>
          <a:p>
            <a:r>
              <a:rPr lang="en-US" dirty="0"/>
              <a:t>Permissible Hiring Criteria</a:t>
            </a:r>
            <a:r>
              <a:rPr lang="en-US" dirty="0" smtClean="0"/>
              <a:t>:</a:t>
            </a:r>
          </a:p>
          <a:p>
            <a:pPr lvl="1"/>
            <a:r>
              <a:rPr lang="en-US" dirty="0"/>
              <a:t>5 C.C.R. § 53024 – Selection and Screening Procedures</a:t>
            </a:r>
          </a:p>
          <a:p>
            <a:pPr lvl="2"/>
            <a:r>
              <a:rPr lang="en-US" dirty="0"/>
              <a:t>(f) Notwithstanding any other provision of this division, the governing board or its designee shall have the authority to make all final hiring decisions based upon careful review of the candidate or candidates recommended by a screening committee. This includes the right to reject all candidates and to order further review by the screening committee or to reopen the position where necessary to further achievement of the objectives of the equal employment opportunity plan or to ensure equal employment opportunity. However, a consistent pattern of not hiring qualified candidates from a monitored group who are recommended by screening committees may give rise to an inference that the selections are not consistent with the objectives of equal employment opportunity that are required by this subchapter.</a:t>
            </a:r>
          </a:p>
          <a:p>
            <a:pPr lvl="1"/>
            <a:endParaRPr lang="en-US" dirty="0"/>
          </a:p>
        </p:txBody>
      </p:sp>
    </p:spTree>
    <p:extLst>
      <p:ext uri="{BB962C8B-B14F-4D97-AF65-F5344CB8AC3E}">
        <p14:creationId xmlns:p14="http://schemas.microsoft.com/office/powerpoint/2010/main" val="1588092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Survey </a:t>
            </a:r>
            <a:r>
              <a:rPr lang="en-US" dirty="0" smtClean="0"/>
              <a:t>Results</a:t>
            </a:r>
            <a:endParaRPr lang="en-US" dirty="0"/>
          </a:p>
        </p:txBody>
      </p:sp>
      <p:sp>
        <p:nvSpPr>
          <p:cNvPr id="3" name="Content Placeholder 2"/>
          <p:cNvSpPr>
            <a:spLocks noGrp="1"/>
          </p:cNvSpPr>
          <p:nvPr>
            <p:ph idx="1"/>
          </p:nvPr>
        </p:nvSpPr>
        <p:spPr/>
        <p:txBody>
          <a:bodyPr/>
          <a:lstStyle/>
          <a:p>
            <a:endParaRPr lang="en-US" dirty="0" smtClean="0">
              <a:hlinkClick r:id="rId3"/>
            </a:endParaRPr>
          </a:p>
          <a:p>
            <a:endParaRPr lang="en-US" dirty="0">
              <a:hlinkClick r:id="rId3"/>
            </a:endParaRPr>
          </a:p>
          <a:p>
            <a:pPr marL="0" indent="0">
              <a:buNone/>
            </a:pPr>
            <a:r>
              <a:rPr lang="en-US" dirty="0" smtClean="0">
                <a:hlinkClick r:id="rId4"/>
              </a:rPr>
              <a:t>https</a:t>
            </a:r>
            <a:r>
              <a:rPr lang="en-US" dirty="0">
                <a:hlinkClick r:id="rId4"/>
              </a:rPr>
              <a:t>://www.surveymonkey.com/results/SM-ZY2KQ89WV</a:t>
            </a:r>
            <a:r>
              <a:rPr lang="en-US" dirty="0" smtClean="0">
                <a:hlinkClick r:id="rId4"/>
              </a:rPr>
              <a:t>/</a:t>
            </a:r>
            <a:r>
              <a:rPr lang="en-US" dirty="0" smtClean="0"/>
              <a:t> </a:t>
            </a:r>
            <a:endParaRPr lang="en-US" dirty="0"/>
          </a:p>
          <a:p>
            <a:endParaRPr lang="en-US" dirty="0"/>
          </a:p>
        </p:txBody>
      </p:sp>
    </p:spTree>
    <p:extLst>
      <p:ext uri="{BB962C8B-B14F-4D97-AF65-F5344CB8AC3E}">
        <p14:creationId xmlns:p14="http://schemas.microsoft.com/office/powerpoint/2010/main" val="789133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Survey Results</a:t>
            </a:r>
            <a:endParaRPr lang="en-US" b="1" dirty="0"/>
          </a:p>
        </p:txBody>
      </p:sp>
      <p:sp>
        <p:nvSpPr>
          <p:cNvPr id="3" name="Content Placeholder 2"/>
          <p:cNvSpPr>
            <a:spLocks noGrp="1"/>
          </p:cNvSpPr>
          <p:nvPr>
            <p:ph idx="1"/>
          </p:nvPr>
        </p:nvSpPr>
        <p:spPr>
          <a:xfrm>
            <a:off x="237067" y="1600200"/>
            <a:ext cx="8686799" cy="4876800"/>
          </a:xfrm>
        </p:spPr>
        <p:txBody>
          <a:bodyPr>
            <a:normAutofit fontScale="85000" lnSpcReduction="10000"/>
          </a:bodyPr>
          <a:lstStyle/>
          <a:p>
            <a:r>
              <a:rPr lang="en-US" sz="4000" dirty="0" smtClean="0"/>
              <a:t>130 </a:t>
            </a:r>
            <a:r>
              <a:rPr lang="en-US" sz="4000" dirty="0"/>
              <a:t>responses; 129 colleges participated</a:t>
            </a:r>
          </a:p>
          <a:p>
            <a:r>
              <a:rPr lang="en-US" sz="4000" dirty="0" smtClean="0"/>
              <a:t>63.38</a:t>
            </a:r>
            <a:r>
              <a:rPr lang="en-US" sz="4000" dirty="0"/>
              <a:t>% of responses from </a:t>
            </a:r>
            <a:r>
              <a:rPr lang="en-US" sz="4000" dirty="0" smtClean="0"/>
              <a:t>multi-college </a:t>
            </a:r>
            <a:r>
              <a:rPr lang="en-US" sz="4000" dirty="0"/>
              <a:t>district</a:t>
            </a:r>
          </a:p>
          <a:p>
            <a:r>
              <a:rPr lang="en-US" sz="4000" dirty="0" smtClean="0"/>
              <a:t>76.76</a:t>
            </a:r>
            <a:r>
              <a:rPr lang="en-US" sz="4000" dirty="0"/>
              <a:t>% written procedures exist; 20% don’t know</a:t>
            </a:r>
          </a:p>
          <a:p>
            <a:r>
              <a:rPr lang="en-US" sz="4000" dirty="0" smtClean="0"/>
              <a:t>61.60</a:t>
            </a:r>
            <a:r>
              <a:rPr lang="en-US" sz="4000" dirty="0"/>
              <a:t>% have a set criteria (highlighting the Program Review and the Continuous Quality Improvement process); don’t know approx. 25% do not </a:t>
            </a:r>
            <a:r>
              <a:rPr lang="en-US" sz="4000" dirty="0" smtClean="0"/>
              <a:t>know</a:t>
            </a:r>
            <a:r>
              <a:rPr lang="en-US" dirty="0"/>
              <a:t> </a:t>
            </a:r>
          </a:p>
          <a:p>
            <a:endParaRPr lang="en-US" dirty="0"/>
          </a:p>
        </p:txBody>
      </p:sp>
    </p:spTree>
    <p:extLst>
      <p:ext uri="{BB962C8B-B14F-4D97-AF65-F5344CB8AC3E}">
        <p14:creationId xmlns:p14="http://schemas.microsoft.com/office/powerpoint/2010/main" val="544739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999" y="550332"/>
            <a:ext cx="8500533" cy="6307668"/>
          </a:xfrm>
        </p:spPr>
        <p:txBody>
          <a:bodyPr>
            <a:normAutofit lnSpcReduction="10000"/>
          </a:bodyPr>
          <a:lstStyle/>
          <a:p>
            <a:pPr marL="0" indent="0">
              <a:buNone/>
            </a:pPr>
            <a:r>
              <a:rPr lang="en-US" b="1" dirty="0" smtClean="0"/>
              <a:t>Top </a:t>
            </a:r>
            <a:r>
              <a:rPr lang="en-US" b="1" dirty="0"/>
              <a:t>5 criteria for establishing hiring </a:t>
            </a:r>
            <a:r>
              <a:rPr lang="en-US" b="1" dirty="0" smtClean="0"/>
              <a:t>priorities</a:t>
            </a:r>
          </a:p>
          <a:p>
            <a:pPr marL="731520" lvl="1" indent="-457200">
              <a:buFont typeface="+mj-lt"/>
              <a:buAutoNum type="arabicPeriod"/>
            </a:pPr>
            <a:r>
              <a:rPr lang="en-US" dirty="0" smtClean="0"/>
              <a:t>Enrollment trends</a:t>
            </a:r>
          </a:p>
          <a:p>
            <a:pPr marL="731520" lvl="1" indent="-457200">
              <a:buFont typeface="+mj-lt"/>
              <a:buAutoNum type="arabicPeriod"/>
            </a:pPr>
            <a:r>
              <a:rPr lang="en-US" dirty="0" smtClean="0"/>
              <a:t>FT/PT</a:t>
            </a:r>
          </a:p>
          <a:p>
            <a:pPr marL="731520" lvl="1" indent="-457200">
              <a:buFont typeface="+mj-lt"/>
              <a:buAutoNum type="arabicPeriod"/>
            </a:pPr>
            <a:r>
              <a:rPr lang="en-US" dirty="0" smtClean="0"/>
              <a:t>Program Review</a:t>
            </a:r>
          </a:p>
          <a:p>
            <a:pPr marL="731520" lvl="1" indent="-457200">
              <a:buFont typeface="+mj-lt"/>
              <a:buAutoNum type="arabicPeriod"/>
            </a:pPr>
            <a:r>
              <a:rPr lang="en-US" dirty="0" smtClean="0"/>
              <a:t>CTE </a:t>
            </a:r>
            <a:r>
              <a:rPr lang="en-US" dirty="0"/>
              <a:t>employment </a:t>
            </a:r>
            <a:r>
              <a:rPr lang="en-US" dirty="0" smtClean="0"/>
              <a:t>trends</a:t>
            </a:r>
          </a:p>
          <a:p>
            <a:pPr marL="731520" lvl="1" indent="-457200">
              <a:buFont typeface="+mj-lt"/>
              <a:buAutoNum type="arabicPeriod"/>
            </a:pPr>
            <a:r>
              <a:rPr lang="en-US" dirty="0" smtClean="0"/>
              <a:t>Projected </a:t>
            </a:r>
            <a:r>
              <a:rPr lang="en-US" dirty="0"/>
              <a:t>growth in transfer level </a:t>
            </a:r>
            <a:r>
              <a:rPr lang="en-US" dirty="0" smtClean="0"/>
              <a:t>courses</a:t>
            </a:r>
          </a:p>
          <a:p>
            <a:pPr marL="274320" lvl="1" indent="0">
              <a:buNone/>
            </a:pPr>
            <a:endParaRPr lang="en-US" dirty="0"/>
          </a:p>
          <a:p>
            <a:pPr marL="0" indent="0">
              <a:buNone/>
            </a:pPr>
            <a:r>
              <a:rPr lang="en-US" b="1" dirty="0" smtClean="0"/>
              <a:t>Lowest scored:</a:t>
            </a:r>
            <a:r>
              <a:rPr lang="en-US" b="1" dirty="0"/>
              <a:t> </a:t>
            </a:r>
            <a:r>
              <a:rPr lang="en-US" dirty="0"/>
              <a:t> </a:t>
            </a:r>
            <a:endParaRPr lang="en-US" dirty="0" smtClean="0"/>
          </a:p>
          <a:p>
            <a:pPr lvl="1"/>
            <a:r>
              <a:rPr lang="en-US" dirty="0"/>
              <a:t>S</a:t>
            </a:r>
            <a:r>
              <a:rPr lang="en-US" dirty="0" smtClean="0"/>
              <a:t>tudent </a:t>
            </a:r>
            <a:r>
              <a:rPr lang="en-US" dirty="0"/>
              <a:t>achievement disparity; </a:t>
            </a:r>
            <a:endParaRPr lang="en-US" dirty="0" smtClean="0"/>
          </a:p>
          <a:p>
            <a:pPr lvl="1"/>
            <a:r>
              <a:rPr lang="en-US" dirty="0" smtClean="0"/>
              <a:t>student </a:t>
            </a:r>
            <a:r>
              <a:rPr lang="en-US" dirty="0"/>
              <a:t>success rate/transfer rate </a:t>
            </a:r>
            <a:endParaRPr lang="en-US" dirty="0" smtClean="0"/>
          </a:p>
          <a:p>
            <a:pPr lvl="1"/>
            <a:r>
              <a:rPr lang="en-US" i="1" dirty="0" smtClean="0"/>
              <a:t>69.39</a:t>
            </a:r>
            <a:r>
              <a:rPr lang="en-US" i="1" dirty="0"/>
              <a:t>% </a:t>
            </a:r>
            <a:r>
              <a:rPr lang="en-US" dirty="0"/>
              <a:t>no measure of relationship between hiring and student success &amp; </a:t>
            </a:r>
            <a:r>
              <a:rPr lang="en-US" dirty="0" smtClean="0"/>
              <a:t>equity</a:t>
            </a:r>
          </a:p>
          <a:p>
            <a:pPr lvl="1"/>
            <a:r>
              <a:rPr lang="en-US" dirty="0" smtClean="0"/>
              <a:t>Technology needs</a:t>
            </a:r>
            <a:endParaRPr lang="en-US" dirty="0"/>
          </a:p>
          <a:p>
            <a:pPr marL="0" indent="0">
              <a:buNone/>
            </a:pPr>
            <a:endParaRPr lang="en-US" dirty="0"/>
          </a:p>
          <a:p>
            <a:pPr marL="0" indent="0">
              <a:buNone/>
            </a:pPr>
            <a:r>
              <a:rPr lang="en-US" b="1" dirty="0" smtClean="0"/>
              <a:t>Other </a:t>
            </a:r>
            <a:r>
              <a:rPr lang="en-US" b="1" dirty="0"/>
              <a:t>interesting results: </a:t>
            </a:r>
            <a:r>
              <a:rPr lang="en-US" dirty="0"/>
              <a:t>  </a:t>
            </a:r>
            <a:endParaRPr lang="en-US" dirty="0" smtClean="0"/>
          </a:p>
          <a:p>
            <a:r>
              <a:rPr lang="en-US" dirty="0" smtClean="0"/>
              <a:t>Criteria </a:t>
            </a:r>
            <a:r>
              <a:rPr lang="en-US" dirty="0"/>
              <a:t>updated and align to program </a:t>
            </a:r>
            <a:r>
              <a:rPr lang="en-US" dirty="0" smtClean="0"/>
              <a:t>review</a:t>
            </a:r>
          </a:p>
          <a:p>
            <a:r>
              <a:rPr lang="en-US" dirty="0"/>
              <a:t>15.69</a:t>
            </a:r>
            <a:r>
              <a:rPr lang="en-US" dirty="0" smtClean="0"/>
              <a:t>% Administrators are responsible </a:t>
            </a:r>
            <a:r>
              <a:rPr lang="en-US" dirty="0"/>
              <a:t>for </a:t>
            </a:r>
            <a:r>
              <a:rPr lang="en-US" dirty="0" smtClean="0"/>
              <a:t>updating</a:t>
            </a:r>
            <a:endParaRPr lang="en-US" dirty="0"/>
          </a:p>
        </p:txBody>
      </p:sp>
    </p:spTree>
    <p:extLst>
      <p:ext uri="{BB962C8B-B14F-4D97-AF65-F5344CB8AC3E}">
        <p14:creationId xmlns:p14="http://schemas.microsoft.com/office/powerpoint/2010/main" val="1731951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Making </a:t>
            </a:r>
            <a:r>
              <a:rPr lang="en-US" b="1" dirty="0" smtClean="0"/>
              <a:t>meaning:  Taking action </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3600" i="1" dirty="0"/>
              <a:t>H</a:t>
            </a:r>
            <a:r>
              <a:rPr lang="en-US" sz="3600" i="1" dirty="0" smtClean="0"/>
              <a:t>ow </a:t>
            </a:r>
            <a:r>
              <a:rPr lang="en-US" sz="3600" i="1" dirty="0"/>
              <a:t>do we </a:t>
            </a:r>
            <a:r>
              <a:rPr lang="en-US" sz="3600" i="1" dirty="0" smtClean="0"/>
              <a:t>improve these </a:t>
            </a:r>
            <a:r>
              <a:rPr lang="en-US" sz="3600" i="1" dirty="0"/>
              <a:t>criteria for setting hiring priorities </a:t>
            </a:r>
            <a:r>
              <a:rPr lang="en-US" sz="3600" i="1" dirty="0" smtClean="0"/>
              <a:t>locally?</a:t>
            </a:r>
          </a:p>
          <a:p>
            <a:pPr marL="0" indent="0">
              <a:buNone/>
            </a:pPr>
            <a:endParaRPr lang="en-US" sz="3600" i="1" dirty="0" smtClean="0"/>
          </a:p>
          <a:p>
            <a:pPr>
              <a:lnSpc>
                <a:spcPct val="150000"/>
              </a:lnSpc>
              <a:spcBef>
                <a:spcPts val="0"/>
              </a:spcBef>
              <a:buFont typeface="Wingdings" charset="2"/>
              <a:buChar char="Ø"/>
            </a:pPr>
            <a:r>
              <a:rPr lang="en-US" sz="3600" dirty="0" smtClean="0"/>
              <a:t>the </a:t>
            </a:r>
            <a:r>
              <a:rPr lang="en-US" sz="3600" dirty="0"/>
              <a:t>faculty role in updating </a:t>
            </a:r>
            <a:r>
              <a:rPr lang="en-US" sz="3600" dirty="0" smtClean="0"/>
              <a:t>criteria </a:t>
            </a:r>
          </a:p>
          <a:p>
            <a:pPr>
              <a:lnSpc>
                <a:spcPct val="150000"/>
              </a:lnSpc>
              <a:spcBef>
                <a:spcPts val="0"/>
              </a:spcBef>
              <a:buFont typeface="Wingdings" charset="2"/>
              <a:buChar char="Ø"/>
            </a:pPr>
            <a:r>
              <a:rPr lang="en-US" sz="3600" dirty="0" smtClean="0"/>
              <a:t>student achievement disparity</a:t>
            </a:r>
          </a:p>
          <a:p>
            <a:pPr>
              <a:lnSpc>
                <a:spcPct val="150000"/>
              </a:lnSpc>
              <a:spcBef>
                <a:spcPts val="0"/>
              </a:spcBef>
              <a:buFont typeface="Wingdings" charset="2"/>
              <a:buChar char="Ø"/>
            </a:pPr>
            <a:r>
              <a:rPr lang="en-US" sz="3600" dirty="0" smtClean="0"/>
              <a:t>relationship between hiring and student success &amp; equity</a:t>
            </a:r>
            <a:br>
              <a:rPr lang="en-US" sz="3600" dirty="0" smtClean="0"/>
            </a:br>
            <a:endParaRPr lang="en-US" sz="3600" dirty="0"/>
          </a:p>
        </p:txBody>
      </p:sp>
    </p:spTree>
    <p:extLst>
      <p:ext uri="{BB962C8B-B14F-4D97-AF65-F5344CB8AC3E}">
        <p14:creationId xmlns:p14="http://schemas.microsoft.com/office/powerpoint/2010/main" val="132401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latin typeface="Times New Roman"/>
                <a:cs typeface="Times New Roman"/>
              </a:rPr>
              <a:t>Session Outcomes</a:t>
            </a:r>
            <a:endParaRPr lang="en-US" sz="4400" b="1"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sz="3200" dirty="0"/>
              <a:t>Participants will</a:t>
            </a:r>
            <a:r>
              <a:rPr lang="en-US" sz="3200" dirty="0" smtClean="0"/>
              <a:t>…</a:t>
            </a:r>
          </a:p>
          <a:p>
            <a:r>
              <a:rPr lang="en-US" sz="3200" dirty="0" smtClean="0"/>
              <a:t>Gain an understanding of criteria for establishing hiring priorities used statewide.</a:t>
            </a:r>
          </a:p>
          <a:p>
            <a:r>
              <a:rPr lang="en-US" sz="3200" dirty="0" smtClean="0"/>
              <a:t>Describe compliance issues associated with establishing hiring priorities </a:t>
            </a:r>
            <a:r>
              <a:rPr lang="en-US" sz="3200" dirty="0"/>
              <a:t>under the Education </a:t>
            </a:r>
            <a:r>
              <a:rPr lang="en-US" sz="3200" dirty="0" smtClean="0"/>
              <a:t>Code.</a:t>
            </a:r>
          </a:p>
          <a:p>
            <a:r>
              <a:rPr lang="en-US" sz="3200" dirty="0" smtClean="0"/>
              <a:t>Take back to your campus processes to improve the establishment of </a:t>
            </a:r>
            <a:r>
              <a:rPr lang="en-US" sz="3200" dirty="0"/>
              <a:t>hiring priorities.  </a:t>
            </a:r>
          </a:p>
          <a:p>
            <a:endParaRPr lang="en-US" sz="3200" dirty="0"/>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762427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259;p32" descr="ttps://i.kinja-img.com/gawker-media/image/upload/t_original/ihsllhptnnm4vb7wuvgq.jpg"/>
          <p:cNvPicPr preferRelativeResize="0">
            <a:picLocks/>
          </p:cNvPicPr>
          <p:nvPr/>
        </p:nvPicPr>
        <p:blipFill rotWithShape="1">
          <a:blip r:embed="rId3">
            <a:alphaModFix/>
          </a:blip>
          <a:srcRect/>
          <a:stretch/>
        </p:blipFill>
        <p:spPr>
          <a:xfrm>
            <a:off x="457200" y="1849438"/>
            <a:ext cx="8229600" cy="4629150"/>
          </a:xfrm>
          <a:prstGeom prst="rect">
            <a:avLst/>
          </a:prstGeom>
          <a:noFill/>
          <a:ln>
            <a:noFill/>
          </a:ln>
        </p:spPr>
      </p:pic>
      <p:sp>
        <p:nvSpPr>
          <p:cNvPr id="2" name="Title 1"/>
          <p:cNvSpPr>
            <a:spLocks noGrp="1"/>
          </p:cNvSpPr>
          <p:nvPr>
            <p:ph type="title"/>
          </p:nvPr>
        </p:nvSpPr>
        <p:spPr/>
        <p:txBody>
          <a:bodyPr/>
          <a:lstStyle/>
          <a:p>
            <a:r>
              <a:rPr lang="en-US" b="1" dirty="0" smtClean="0"/>
              <a:t>Takeaways				Questions</a:t>
            </a:r>
            <a:endParaRPr lang="en-US" b="1" dirty="0"/>
          </a:p>
        </p:txBody>
      </p:sp>
    </p:spTree>
    <p:extLst>
      <p:ext uri="{BB962C8B-B14F-4D97-AF65-F5344CB8AC3E}">
        <p14:creationId xmlns:p14="http://schemas.microsoft.com/office/powerpoint/2010/main" val="2122750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 more information contact:</a:t>
            </a:r>
            <a:endParaRPr lang="en-US" b="1" dirty="0"/>
          </a:p>
        </p:txBody>
      </p:sp>
      <p:sp>
        <p:nvSpPr>
          <p:cNvPr id="3" name="Content Placeholder 2"/>
          <p:cNvSpPr>
            <a:spLocks noGrp="1"/>
          </p:cNvSpPr>
          <p:nvPr>
            <p:ph idx="1"/>
          </p:nvPr>
        </p:nvSpPr>
        <p:spPr/>
        <p:txBody>
          <a:bodyPr/>
          <a:lstStyle/>
          <a:p>
            <a:r>
              <a:rPr lang="en-US" i="1" dirty="0"/>
              <a:t>Michelle </a:t>
            </a:r>
            <a:r>
              <a:rPr lang="en-US" i="1" dirty="0" smtClean="0"/>
              <a:t>Bean, </a:t>
            </a:r>
            <a:r>
              <a:rPr lang="en-US" dirty="0"/>
              <a:t>At-Large Presentative </a:t>
            </a:r>
            <a:r>
              <a:rPr lang="en-US" dirty="0" smtClean="0"/>
              <a:t>ASCCC</a:t>
            </a:r>
          </a:p>
          <a:p>
            <a:pPr marL="0" indent="0">
              <a:buNone/>
            </a:pPr>
            <a:r>
              <a:rPr lang="en-US" dirty="0" smtClean="0">
                <a:hlinkClick r:id="rId3"/>
              </a:rPr>
              <a:t>MBean@riohondo.edu</a:t>
            </a:r>
            <a:r>
              <a:rPr lang="en-US" dirty="0" smtClean="0"/>
              <a:t> </a:t>
            </a:r>
          </a:p>
          <a:p>
            <a:pPr marL="0" indent="0">
              <a:buNone/>
            </a:pPr>
            <a:r>
              <a:rPr lang="en-US" dirty="0"/>
              <a:t> </a:t>
            </a:r>
            <a:r>
              <a:rPr lang="en-US" i="1" dirty="0" smtClean="0"/>
              <a:t>Mayra </a:t>
            </a:r>
            <a:r>
              <a:rPr lang="en-US" i="1" dirty="0"/>
              <a:t>Cruz</a:t>
            </a:r>
            <a:r>
              <a:rPr lang="en-US" dirty="0"/>
              <a:t>, Area B Representative ASCCC </a:t>
            </a:r>
            <a:endParaRPr lang="en-US" dirty="0" smtClean="0"/>
          </a:p>
          <a:p>
            <a:pPr marL="0" indent="0">
              <a:buNone/>
            </a:pPr>
            <a:r>
              <a:rPr lang="en-US" dirty="0" smtClean="0">
                <a:hlinkClick r:id="rId4"/>
              </a:rPr>
              <a:t>cruzmayra@deanza.edu</a:t>
            </a:r>
            <a:endParaRPr lang="en-US" dirty="0" smtClean="0"/>
          </a:p>
          <a:p>
            <a:r>
              <a:rPr lang="en-US" i="1" dirty="0"/>
              <a:t>Fermin Villegas</a:t>
            </a:r>
            <a:r>
              <a:rPr lang="en-US" dirty="0"/>
              <a:t>, Deputy </a:t>
            </a:r>
            <a:r>
              <a:rPr lang="en-US" dirty="0" smtClean="0"/>
              <a:t>Counsel, </a:t>
            </a:r>
            <a:r>
              <a:rPr lang="en-US" dirty="0"/>
              <a:t>Office of the </a:t>
            </a:r>
            <a:endParaRPr lang="en-US" dirty="0" smtClean="0"/>
          </a:p>
          <a:p>
            <a:pPr marL="0" indent="0">
              <a:buNone/>
            </a:pPr>
            <a:r>
              <a:rPr lang="en-US" dirty="0" smtClean="0"/>
              <a:t>General </a:t>
            </a:r>
            <a:r>
              <a:rPr lang="en-US" dirty="0"/>
              <a:t>Counsel </a:t>
            </a:r>
            <a:r>
              <a:rPr lang="en-US" dirty="0" smtClean="0"/>
              <a:t>CCCCO  </a:t>
            </a:r>
            <a:r>
              <a:rPr lang="en-US" dirty="0" smtClean="0">
                <a:hlinkClick r:id="rId5"/>
              </a:rPr>
              <a:t>fvillegas@cccco.edu</a:t>
            </a:r>
            <a:r>
              <a:rPr lang="en-US" dirty="0" smtClean="0"/>
              <a: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68159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endParaRPr lang="en-US" b="1" dirty="0"/>
          </a:p>
        </p:txBody>
      </p:sp>
      <p:sp>
        <p:nvSpPr>
          <p:cNvPr id="3" name="Content Placeholder 2"/>
          <p:cNvSpPr>
            <a:spLocks noGrp="1"/>
          </p:cNvSpPr>
          <p:nvPr>
            <p:ph idx="1"/>
          </p:nvPr>
        </p:nvSpPr>
        <p:spPr/>
        <p:txBody>
          <a:bodyPr>
            <a:normAutofit fontScale="92500"/>
          </a:bodyPr>
          <a:lstStyle/>
          <a:p>
            <a:pPr marL="0" lvl="0" indent="0">
              <a:buNone/>
            </a:pPr>
            <a:r>
              <a:rPr lang="en-US" dirty="0" smtClean="0"/>
              <a:t>A </a:t>
            </a:r>
            <a:r>
              <a:rPr lang="en-US" dirty="0"/>
              <a:t>Re-Examination of Hiring Policies and Procedures. Spring 2018: ASCCC</a:t>
            </a:r>
            <a:r>
              <a:rPr lang="en-US" dirty="0" smtClean="0"/>
              <a:t>. Retrieved </a:t>
            </a:r>
            <a:r>
              <a:rPr lang="en-US" dirty="0"/>
              <a:t>from </a:t>
            </a:r>
            <a:r>
              <a:rPr lang="en-US" dirty="0">
                <a:hlinkClick r:id="rId3" invalidUrl="https://www.asccc.org/sites/default/files/Hiring Paper Final 3.12.18.pdf"/>
              </a:rPr>
              <a:t>https://</a:t>
            </a:r>
            <a:r>
              <a:rPr lang="en-US" dirty="0" smtClean="0">
                <a:hlinkClick r:id="rId4" invalidUrl="https://www.asccc.org/sites/default/files/Hiring Paper Final 3.12.18.pdf"/>
              </a:rPr>
              <a:t>www.asccc.org/sites/default/files/Hiring%20Paper%20Final%203.12.18.pdf</a:t>
            </a:r>
            <a:r>
              <a:rPr lang="en-US" dirty="0" smtClean="0"/>
              <a:t> </a:t>
            </a:r>
          </a:p>
          <a:p>
            <a:pPr marL="0" lvl="0" indent="0">
              <a:buNone/>
            </a:pPr>
            <a:endParaRPr lang="en-US" dirty="0" smtClean="0"/>
          </a:p>
          <a:p>
            <a:pPr marL="0" lvl="0" indent="0">
              <a:buNone/>
            </a:pPr>
            <a:r>
              <a:rPr lang="en-US" dirty="0" smtClean="0"/>
              <a:t>Stewart</a:t>
            </a:r>
            <a:r>
              <a:rPr lang="en-US" dirty="0"/>
              <a:t>, Abigail &amp; </a:t>
            </a:r>
            <a:r>
              <a:rPr lang="en-US" dirty="0" err="1"/>
              <a:t>Valian</a:t>
            </a:r>
            <a:r>
              <a:rPr lang="en-US" dirty="0"/>
              <a:t> Virginia</a:t>
            </a:r>
            <a:r>
              <a:rPr lang="en-US" i="1" dirty="0"/>
              <a:t>. Recruit Diverse and Excellent New Faculty</a:t>
            </a:r>
            <a:r>
              <a:rPr lang="en-US" dirty="0"/>
              <a:t>. Inside Higher Ed.: July 2018. </a:t>
            </a:r>
          </a:p>
          <a:p>
            <a:pPr marL="0" lvl="0" indent="0">
              <a:lnSpc>
                <a:spcPct val="90000"/>
              </a:lnSpc>
              <a:spcBef>
                <a:spcPts val="408"/>
              </a:spcBef>
              <a:buSzPts val="1734"/>
              <a:buNone/>
            </a:pPr>
            <a:r>
              <a:rPr lang="en-US" u="sng" dirty="0">
                <a:solidFill>
                  <a:schemeClr val="hlink"/>
                </a:solidFill>
                <a:hlinkClick r:id="rId5"/>
              </a:rPr>
              <a:t>https://</a:t>
            </a:r>
            <a:r>
              <a:rPr lang="en-US" u="sng" dirty="0" smtClean="0">
                <a:solidFill>
                  <a:schemeClr val="hlink"/>
                </a:solidFill>
                <a:hlinkClick r:id="rId5"/>
              </a:rPr>
              <a:t>www.insidehighered.com/advice/2018/07/19/advice-deans-department-heads-and-search-committees-recruiting-diverse-faculty</a:t>
            </a:r>
            <a:endParaRPr lang="en-US" u="sng" dirty="0" smtClean="0">
              <a:solidFill>
                <a:schemeClr val="hlink"/>
              </a:solidFill>
            </a:endParaRPr>
          </a:p>
          <a:p>
            <a:pPr marL="0" lvl="0" indent="0">
              <a:lnSpc>
                <a:spcPct val="90000"/>
              </a:lnSpc>
              <a:spcBef>
                <a:spcPts val="408"/>
              </a:spcBef>
              <a:buSzPts val="1734"/>
              <a:buNone/>
            </a:pPr>
            <a:endParaRPr lang="en-US" dirty="0" smtClean="0"/>
          </a:p>
          <a:p>
            <a:pPr marL="0" lvl="0" indent="0">
              <a:lnSpc>
                <a:spcPct val="90000"/>
              </a:lnSpc>
              <a:spcBef>
                <a:spcPts val="408"/>
              </a:spcBef>
              <a:buSzPts val="1734"/>
              <a:buNone/>
            </a:pPr>
            <a:r>
              <a:rPr lang="en-US" dirty="0" smtClean="0"/>
              <a:t>Center </a:t>
            </a:r>
            <a:r>
              <a:rPr lang="en-US" dirty="0"/>
              <a:t>for Urban Education. (2017) </a:t>
            </a:r>
            <a:r>
              <a:rPr lang="en-US" i="1" dirty="0"/>
              <a:t>Institute on Equity in Faculty Hiring at Community Colleges Toolkit. </a:t>
            </a:r>
            <a:r>
              <a:rPr lang="en-US" dirty="0"/>
              <a:t>Los Angeles, CA: </a:t>
            </a:r>
            <a:r>
              <a:rPr lang="en-US" dirty="0" err="1"/>
              <a:t>Rossier</a:t>
            </a:r>
            <a:r>
              <a:rPr lang="en-US" dirty="0"/>
              <a:t> School of Education, University of Southern California.</a:t>
            </a:r>
          </a:p>
          <a:p>
            <a:pPr marL="0" lvl="0" indent="0">
              <a:lnSpc>
                <a:spcPct val="90000"/>
              </a:lnSpc>
              <a:spcBef>
                <a:spcPts val="408"/>
              </a:spcBef>
              <a:buSzPts val="1734"/>
              <a:buNone/>
            </a:pPr>
            <a:endParaRPr lang="en-US" dirty="0"/>
          </a:p>
          <a:p>
            <a:pPr marL="457200" lvl="0" indent="-457200">
              <a:buFont typeface="+mj-lt"/>
              <a:buAutoNum type="arabicPeriod"/>
            </a:pPr>
            <a:endParaRPr lang="en-US" dirty="0"/>
          </a:p>
          <a:p>
            <a:pPr marL="0" indent="0">
              <a:buNone/>
            </a:pPr>
            <a:endParaRPr lang="en-US" dirty="0"/>
          </a:p>
          <a:p>
            <a:endParaRPr lang="en-US" dirty="0" smtClean="0"/>
          </a:p>
        </p:txBody>
      </p:sp>
    </p:spTree>
    <p:extLst>
      <p:ext uri="{BB962C8B-B14F-4D97-AF65-F5344CB8AC3E}">
        <p14:creationId xmlns:p14="http://schemas.microsoft.com/office/powerpoint/2010/main" val="680296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Resources</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Looking at Equivalency Differently: Rethinking Equivalency to General </a:t>
            </a:r>
            <a:r>
              <a:rPr lang="en-US" dirty="0" smtClean="0"/>
              <a:t>Education.  Retrieved from </a:t>
            </a:r>
            <a:r>
              <a:rPr lang="en-US" dirty="0" smtClean="0">
                <a:hlinkClick r:id="rId2"/>
              </a:rPr>
              <a:t>https</a:t>
            </a:r>
            <a:r>
              <a:rPr lang="en-US" dirty="0">
                <a:hlinkClick r:id="rId2"/>
              </a:rPr>
              <a:t>://</a:t>
            </a:r>
            <a:r>
              <a:rPr lang="en-US" dirty="0" smtClean="0">
                <a:hlinkClick r:id="rId2"/>
              </a:rPr>
              <a:t>asccc.org/content/looking-equivalency-differently-rethinking-equivalency-general-education</a:t>
            </a:r>
            <a:endParaRPr lang="en-US" dirty="0" smtClean="0"/>
          </a:p>
          <a:p>
            <a:endParaRPr lang="en-US" dirty="0"/>
          </a:p>
          <a:p>
            <a:pPr marL="0" indent="0">
              <a:buNone/>
            </a:pPr>
            <a:r>
              <a:rPr lang="en-US" dirty="0"/>
              <a:t>ACCJC Accreditation Standards III.A.1 and III.A.2 for hiring qualified </a:t>
            </a:r>
            <a:r>
              <a:rPr lang="en-US" dirty="0" smtClean="0"/>
              <a:t>faculty.  Retrieved from </a:t>
            </a:r>
            <a:r>
              <a:rPr lang="en-US" dirty="0"/>
              <a:t> </a:t>
            </a:r>
            <a:r>
              <a:rPr lang="en-US" dirty="0">
                <a:hlinkClick r:id="rId3"/>
              </a:rPr>
              <a:t>https://accjc.org/wp-content/uploads/Accreditation-Standards_-</a:t>
            </a:r>
            <a:r>
              <a:rPr lang="en-US" dirty="0" smtClean="0">
                <a:hlinkClick r:id="rId3"/>
              </a:rPr>
              <a:t>Adopted-June-2014.pdf</a:t>
            </a:r>
            <a:endParaRPr lang="en-US" dirty="0" smtClean="0"/>
          </a:p>
          <a:p>
            <a:endParaRPr lang="en-US" dirty="0" smtClean="0"/>
          </a:p>
          <a:p>
            <a:pPr marL="0" indent="0">
              <a:buNone/>
            </a:pPr>
            <a:r>
              <a:rPr lang="en-US" dirty="0" smtClean="0"/>
              <a:t>EEO </a:t>
            </a:r>
            <a:r>
              <a:rPr lang="en-US" dirty="0"/>
              <a:t>sections of the Title 5 </a:t>
            </a:r>
            <a:r>
              <a:rPr lang="en-US" dirty="0" smtClean="0"/>
              <a:t>regulations.  Retrieved from </a:t>
            </a:r>
            <a:r>
              <a:rPr lang="en-US" dirty="0" smtClean="0">
                <a:hlinkClick r:id="rId4"/>
              </a:rPr>
              <a:t>https</a:t>
            </a:r>
            <a:r>
              <a:rPr lang="en-US" dirty="0">
                <a:hlinkClick r:id="rId4"/>
              </a:rPr>
              <a:t>://govt.westlaw.com/calregs/Browse/Home/California/CaliforniaCodeofRegulations?guid=I54116010D48411DEBC02831C6D6C108E&amp;originationContext=documenttoc&amp;transitionType=Default&amp;contextData=(sc.Default</a:t>
            </a:r>
            <a:r>
              <a:rPr lang="en-US" dirty="0" smtClean="0">
                <a:hlinkClick r:id="rId4"/>
              </a:rPr>
              <a:t>)</a:t>
            </a:r>
            <a:endParaRPr lang="en-US" dirty="0"/>
          </a:p>
        </p:txBody>
      </p:sp>
    </p:spTree>
    <p:extLst>
      <p:ext uri="{BB962C8B-B14F-4D97-AF65-F5344CB8AC3E}">
        <p14:creationId xmlns:p14="http://schemas.microsoft.com/office/powerpoint/2010/main" val="437267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8600" y="3632200"/>
            <a:ext cx="9144000" cy="2114856"/>
          </a:xfrm>
          <a:prstGeom prst="rect">
            <a:avLst/>
          </a:prstGeom>
        </p:spPr>
      </p:pic>
      <p:sp>
        <p:nvSpPr>
          <p:cNvPr id="5" name="TextBox 4"/>
          <p:cNvSpPr txBox="1"/>
          <p:nvPr/>
        </p:nvSpPr>
        <p:spPr>
          <a:xfrm>
            <a:off x="1714500" y="1524000"/>
            <a:ext cx="5981700" cy="1015663"/>
          </a:xfrm>
          <a:prstGeom prst="rect">
            <a:avLst/>
          </a:prstGeom>
          <a:noFill/>
        </p:spPr>
        <p:txBody>
          <a:bodyPr wrap="square" rtlCol="0">
            <a:spAutoFit/>
          </a:bodyPr>
          <a:lstStyle/>
          <a:p>
            <a:pPr algn="ctr"/>
            <a:r>
              <a:rPr lang="en-US" sz="6000" b="1" dirty="0" smtClean="0"/>
              <a:t>Thank You!</a:t>
            </a:r>
            <a:endParaRPr lang="en-US" sz="6000" b="1" dirty="0"/>
          </a:p>
        </p:txBody>
      </p:sp>
    </p:spTree>
    <p:extLst>
      <p:ext uri="{BB962C8B-B14F-4D97-AF65-F5344CB8AC3E}">
        <p14:creationId xmlns:p14="http://schemas.microsoft.com/office/powerpoint/2010/main" val="91396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533400"/>
            <a:ext cx="8754533" cy="990600"/>
          </a:xfrm>
        </p:spPr>
        <p:txBody>
          <a:bodyPr>
            <a:normAutofit fontScale="90000"/>
          </a:bodyPr>
          <a:lstStyle/>
          <a:p>
            <a:r>
              <a:rPr lang="en-US" b="1" dirty="0" smtClean="0"/>
              <a:t>Faculty Hiring for Diversity </a:t>
            </a:r>
            <a:br>
              <a:rPr lang="en-US" b="1" dirty="0" smtClean="0"/>
            </a:br>
            <a:r>
              <a:rPr lang="en-US" b="1" dirty="0" smtClean="0"/>
              <a:t>and Excellence</a:t>
            </a:r>
            <a:endParaRPr lang="en-US" b="1" dirty="0"/>
          </a:p>
        </p:txBody>
      </p:sp>
      <p:pic>
        <p:nvPicPr>
          <p:cNvPr id="5" name="Content Placeholder 9"/>
          <p:cNvPicPr>
            <a:picLocks noGrp="1" noChangeAspect="1"/>
          </p:cNvPicPr>
          <p:nvPr>
            <p:ph idx="1"/>
          </p:nvPr>
        </p:nvPicPr>
        <p:blipFill>
          <a:blip r:embed="rId3"/>
          <a:stretch>
            <a:fillRect/>
          </a:stretch>
        </p:blipFill>
        <p:spPr>
          <a:xfrm>
            <a:off x="634049" y="1600200"/>
            <a:ext cx="7875901" cy="4876800"/>
          </a:xfrm>
          <a:prstGeom prst="rect">
            <a:avLst/>
          </a:prstGeom>
        </p:spPr>
      </p:pic>
      <p:pic>
        <p:nvPicPr>
          <p:cNvPr id="7" name="Picture 2" descr="/var/folders/fp/kwshhw0j4clbcdfcvhq0ys5h0000gn/T/com.microsoft.Powerpoint/WebArchiveCopyPasteTempFiles/cidimage002.jpg@01D4E4AE.DD4DC190">
            <a:extLst>
              <a:ext uri="{FF2B5EF4-FFF2-40B4-BE49-F238E27FC236}">
                <a16:creationId xmlns:a16="http://schemas.microsoft.com/office/drawing/2014/main" xmlns="" id="{17EA5057-E295-694C-966A-BF9C42A800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33" y="5659582"/>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16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 Equity Gaps</a:t>
            </a:r>
            <a:endParaRPr lang="en-US" b="1" dirty="0"/>
          </a:p>
        </p:txBody>
      </p:sp>
      <p:pic>
        <p:nvPicPr>
          <p:cNvPr id="4" name="Google Shape;123;p16"/>
          <p:cNvPicPr preferRelativeResize="0">
            <a:picLocks noGrp="1"/>
          </p:cNvPicPr>
          <p:nvPr>
            <p:ph idx="1"/>
          </p:nvPr>
        </p:nvPicPr>
        <p:blipFill rotWithShape="1">
          <a:blip r:embed="rId3">
            <a:alphaModFix/>
          </a:blip>
          <a:srcRect/>
          <a:stretch/>
        </p:blipFill>
        <p:spPr>
          <a:xfrm>
            <a:off x="1949051" y="1600200"/>
            <a:ext cx="5245897" cy="4876800"/>
          </a:xfrm>
          <a:prstGeom prst="rect">
            <a:avLst/>
          </a:prstGeom>
          <a:noFill/>
          <a:ln>
            <a:noFill/>
          </a:ln>
        </p:spPr>
      </p:pic>
    </p:spTree>
    <p:extLst>
      <p:ext uri="{BB962C8B-B14F-4D97-AF65-F5344CB8AC3E}">
        <p14:creationId xmlns:p14="http://schemas.microsoft.com/office/powerpoint/2010/main" val="276282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 Code and Our Role</a:t>
            </a:r>
            <a:endParaRPr lang="en-US" b="1" dirty="0"/>
          </a:p>
        </p:txBody>
      </p:sp>
      <p:sp>
        <p:nvSpPr>
          <p:cNvPr id="5" name="Content Placeholder 4"/>
          <p:cNvSpPr>
            <a:spLocks noGrp="1"/>
          </p:cNvSpPr>
          <p:nvPr>
            <p:ph idx="1"/>
          </p:nvPr>
        </p:nvSpPr>
        <p:spPr/>
        <p:txBody>
          <a:bodyPr>
            <a:normAutofit lnSpcReduction="10000"/>
          </a:bodyPr>
          <a:lstStyle/>
          <a:p>
            <a:r>
              <a:rPr lang="en-US" dirty="0"/>
              <a:t>A</a:t>
            </a:r>
            <a:r>
              <a:rPr lang="en-US" dirty="0" smtClean="0"/>
              <a:t>ssignment </a:t>
            </a:r>
            <a:r>
              <a:rPr lang="en-US" dirty="0"/>
              <a:t>of authority to faculty in the realm of </a:t>
            </a:r>
            <a:r>
              <a:rPr lang="en-US" dirty="0" smtClean="0"/>
              <a:t>hiring</a:t>
            </a:r>
          </a:p>
          <a:p>
            <a:endParaRPr lang="en-US" dirty="0"/>
          </a:p>
          <a:p>
            <a:pPr marL="0" indent="0">
              <a:buNone/>
            </a:pPr>
            <a:r>
              <a:rPr lang="en-US" dirty="0" smtClean="0"/>
              <a:t>“Section </a:t>
            </a:r>
            <a:r>
              <a:rPr lang="en-US" dirty="0"/>
              <a:t>87360 (b) </a:t>
            </a:r>
            <a:r>
              <a:rPr lang="en-US" dirty="0" smtClean="0"/>
              <a:t>“</a:t>
            </a:r>
            <a:r>
              <a:rPr lang="en-US" dirty="0"/>
              <a:t>hiring criteria, policies, and procedures for new faculty members shall be developed and agreed upon jointly by representatives of the governing board, and the academic senate, and approved by the governing board.” </a:t>
            </a:r>
            <a:endParaRPr lang="en-US" dirty="0" smtClean="0"/>
          </a:p>
          <a:p>
            <a:pPr marL="0" indent="0">
              <a:buNone/>
            </a:pPr>
            <a:endParaRPr lang="en-US" dirty="0"/>
          </a:p>
          <a:p>
            <a:pPr marL="0" indent="0">
              <a:buNone/>
            </a:pPr>
            <a:r>
              <a:rPr lang="en-US" dirty="0"/>
              <a:t>E</a:t>
            </a:r>
            <a:r>
              <a:rPr lang="en-US" dirty="0" smtClean="0"/>
              <a:t>ducation </a:t>
            </a:r>
            <a:r>
              <a:rPr lang="en-US" dirty="0"/>
              <a:t>code §87360(a) </a:t>
            </a:r>
            <a:r>
              <a:rPr lang="en-US" dirty="0" smtClean="0"/>
              <a:t>“districts </a:t>
            </a:r>
            <a:r>
              <a:rPr lang="en-US" dirty="0"/>
              <a:t>are required to develop hiring criteria that include “a sensitivity to and understanding of the diverse academic, socioeconomic, cultural, disability, and ethnic backgrounds of community college students.” </a:t>
            </a:r>
          </a:p>
          <a:p>
            <a:pPr marL="0" indent="0">
              <a:buNone/>
            </a:pPr>
            <a:endParaRPr lang="en-US" dirty="0"/>
          </a:p>
          <a:p>
            <a:endParaRPr lang="en-US" dirty="0"/>
          </a:p>
        </p:txBody>
      </p:sp>
    </p:spTree>
    <p:extLst>
      <p:ext uri="{BB962C8B-B14F-4D97-AF65-F5344CB8AC3E}">
        <p14:creationId xmlns:p14="http://schemas.microsoft.com/office/powerpoint/2010/main" val="133116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Hiring Processes and Prioritization</a:t>
            </a:r>
            <a:endParaRPr lang="en-US" b="1" dirty="0"/>
          </a:p>
        </p:txBody>
      </p:sp>
      <p:sp>
        <p:nvSpPr>
          <p:cNvPr id="3" name="Content Placeholder 2"/>
          <p:cNvSpPr>
            <a:spLocks noGrp="1"/>
          </p:cNvSpPr>
          <p:nvPr>
            <p:ph idx="1"/>
          </p:nvPr>
        </p:nvSpPr>
        <p:spPr/>
        <p:txBody>
          <a:bodyPr/>
          <a:lstStyle/>
          <a:p>
            <a:r>
              <a:rPr lang="en-US" dirty="0" smtClean="0"/>
              <a:t>“The </a:t>
            </a:r>
            <a:r>
              <a:rPr lang="en-US" dirty="0"/>
              <a:t>decision to hire faculty for contract positions, including tenure-track, should be determined cooperatively through a </a:t>
            </a:r>
            <a:r>
              <a:rPr lang="en-US" dirty="0" smtClean="0"/>
              <a:t>well-defined </a:t>
            </a:r>
            <a:r>
              <a:rPr lang="en-US" dirty="0"/>
              <a:t>process that involves college administration including human resources, the local academic senate, and subject-area faculty. </a:t>
            </a:r>
            <a:r>
              <a:rPr lang="en-US" dirty="0" smtClean="0"/>
              <a:t>“</a:t>
            </a:r>
          </a:p>
          <a:p>
            <a:r>
              <a:rPr lang="en-US" dirty="0" smtClean="0"/>
              <a:t>“This </a:t>
            </a:r>
            <a:r>
              <a:rPr lang="en-US" dirty="0"/>
              <a:t>process should include a </a:t>
            </a:r>
            <a:r>
              <a:rPr lang="en-US" b="1" dirty="0">
                <a:solidFill>
                  <a:srgbClr val="112BDA"/>
                </a:solidFill>
              </a:rPr>
              <a:t>thoughtful review </a:t>
            </a:r>
            <a:r>
              <a:rPr lang="en-US" dirty="0"/>
              <a:t>of the capacity and needs of the college or district and an assessment of subject area strengths and weaknesses, as well as any need for special skills or foci within a discipline. </a:t>
            </a:r>
          </a:p>
          <a:p>
            <a:endParaRPr lang="en-US" dirty="0"/>
          </a:p>
        </p:txBody>
      </p:sp>
    </p:spTree>
    <p:extLst>
      <p:ext uri="{BB962C8B-B14F-4D97-AF65-F5344CB8AC3E}">
        <p14:creationId xmlns:p14="http://schemas.microsoft.com/office/powerpoint/2010/main" val="206938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Hiring Process</a:t>
            </a:r>
            <a:endParaRPr lang="en-US" b="1" dirty="0"/>
          </a:p>
        </p:txBody>
      </p:sp>
      <p:sp>
        <p:nvSpPr>
          <p:cNvPr id="3" name="Content Placeholder 2"/>
          <p:cNvSpPr>
            <a:spLocks noGrp="1"/>
          </p:cNvSpPr>
          <p:nvPr>
            <p:ph sz="half" idx="1"/>
          </p:nvPr>
        </p:nvSpPr>
        <p:spPr/>
        <p:txBody>
          <a:bodyPr>
            <a:normAutofit fontScale="92500" lnSpcReduction="10000"/>
          </a:bodyPr>
          <a:lstStyle/>
          <a:p>
            <a:pPr lvl="0"/>
            <a:r>
              <a:rPr lang="en-US" b="1" i="1" dirty="0">
                <a:solidFill>
                  <a:srgbClr val="112BDA"/>
                </a:solidFill>
              </a:rPr>
              <a:t>Determining hiring needs </a:t>
            </a:r>
          </a:p>
          <a:p>
            <a:pPr lvl="0"/>
            <a:r>
              <a:rPr lang="en-US" b="1" i="1" dirty="0">
                <a:solidFill>
                  <a:srgbClr val="112BDA"/>
                </a:solidFill>
              </a:rPr>
              <a:t>Criteria for hiring faculty</a:t>
            </a:r>
          </a:p>
          <a:p>
            <a:pPr lvl="0"/>
            <a:r>
              <a:rPr lang="en-US" dirty="0"/>
              <a:t>Recruitment </a:t>
            </a:r>
          </a:p>
          <a:p>
            <a:pPr lvl="0"/>
            <a:r>
              <a:rPr lang="en-US" dirty="0"/>
              <a:t>Selection Committee</a:t>
            </a:r>
          </a:p>
          <a:p>
            <a:pPr lvl="0"/>
            <a:r>
              <a:rPr lang="en-US" dirty="0"/>
              <a:t>EO training /Implicit Bias training</a:t>
            </a:r>
          </a:p>
          <a:p>
            <a:pPr lvl="0"/>
            <a:r>
              <a:rPr lang="en-US" dirty="0"/>
              <a:t>Min </a:t>
            </a:r>
            <a:r>
              <a:rPr lang="en-US" dirty="0" err="1"/>
              <a:t>Quals</a:t>
            </a:r>
            <a:r>
              <a:rPr lang="en-US" dirty="0"/>
              <a:t>/Preferred </a:t>
            </a:r>
            <a:r>
              <a:rPr lang="en-US" dirty="0" err="1"/>
              <a:t>Quals</a:t>
            </a:r>
            <a:r>
              <a:rPr lang="en-US" dirty="0"/>
              <a:t> &amp; Equivalency</a:t>
            </a:r>
          </a:p>
          <a:p>
            <a:pPr lvl="0"/>
            <a:r>
              <a:rPr lang="en-US" dirty="0"/>
              <a:t>Application review </a:t>
            </a:r>
          </a:p>
          <a:p>
            <a:endParaRPr lang="en-US" dirty="0"/>
          </a:p>
        </p:txBody>
      </p:sp>
      <p:sp>
        <p:nvSpPr>
          <p:cNvPr id="4" name="Content Placeholder 3"/>
          <p:cNvSpPr>
            <a:spLocks noGrp="1"/>
          </p:cNvSpPr>
          <p:nvPr>
            <p:ph sz="half" idx="2"/>
          </p:nvPr>
        </p:nvSpPr>
        <p:spPr/>
        <p:txBody>
          <a:bodyPr>
            <a:normAutofit fontScale="92500" lnSpcReduction="10000"/>
          </a:bodyPr>
          <a:lstStyle/>
          <a:p>
            <a:pPr lvl="0"/>
            <a:r>
              <a:rPr lang="en-US" dirty="0"/>
              <a:t>The Job announcement</a:t>
            </a:r>
          </a:p>
          <a:p>
            <a:pPr lvl="0"/>
            <a:r>
              <a:rPr lang="en-US" dirty="0"/>
              <a:t>Screening candidates</a:t>
            </a:r>
          </a:p>
          <a:p>
            <a:pPr lvl="0"/>
            <a:r>
              <a:rPr lang="en-US" dirty="0"/>
              <a:t>Interview - questions</a:t>
            </a:r>
          </a:p>
          <a:p>
            <a:pPr lvl="0"/>
            <a:r>
              <a:rPr lang="en-US" dirty="0"/>
              <a:t>Recommendations/s to President</a:t>
            </a:r>
          </a:p>
          <a:p>
            <a:pPr lvl="0"/>
            <a:r>
              <a:rPr lang="en-US" dirty="0"/>
              <a:t>Final interview with President</a:t>
            </a:r>
          </a:p>
          <a:p>
            <a:pPr lvl="0"/>
            <a:r>
              <a:rPr lang="en-US" dirty="0"/>
              <a:t>Selection</a:t>
            </a:r>
          </a:p>
          <a:p>
            <a:pPr lvl="0"/>
            <a:r>
              <a:rPr lang="en-US" dirty="0"/>
              <a:t>Onboarding of new faculty</a:t>
            </a:r>
          </a:p>
          <a:p>
            <a:pPr lvl="0"/>
            <a:r>
              <a:rPr lang="en-US" dirty="0"/>
              <a:t>Supporting new faculty</a:t>
            </a:r>
          </a:p>
        </p:txBody>
      </p:sp>
    </p:spTree>
    <p:extLst>
      <p:ext uri="{BB962C8B-B14F-4D97-AF65-F5344CB8AC3E}">
        <p14:creationId xmlns:p14="http://schemas.microsoft.com/office/powerpoint/2010/main" val="1925931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Compliance</a:t>
            </a:r>
            <a:endParaRPr lang="en-US" b="1" dirty="0"/>
          </a:p>
        </p:txBody>
      </p:sp>
      <p:sp>
        <p:nvSpPr>
          <p:cNvPr id="3" name="Content Placeholder 2"/>
          <p:cNvSpPr>
            <a:spLocks noGrp="1"/>
          </p:cNvSpPr>
          <p:nvPr>
            <p:ph idx="1"/>
          </p:nvPr>
        </p:nvSpPr>
        <p:spPr/>
        <p:txBody>
          <a:bodyPr>
            <a:normAutofit lnSpcReduction="10000"/>
          </a:bodyPr>
          <a:lstStyle/>
          <a:p>
            <a:r>
              <a:rPr lang="en-US" dirty="0" smtClean="0"/>
              <a:t>Sensitivity to and Understanding of Diversity is the “Prime Directive”</a:t>
            </a:r>
          </a:p>
          <a:p>
            <a:pPr lvl="1"/>
            <a:r>
              <a:rPr lang="en-US" dirty="0" smtClean="0"/>
              <a:t>While Education Code section 87360, leaves faculty hiring criteria, policies, and procedures to be developed jointly by the governing board and the academic senate, it does mandate one criterion that is non-negotiable:  </a:t>
            </a:r>
          </a:p>
          <a:p>
            <a:r>
              <a:rPr lang="en-US" dirty="0" smtClean="0"/>
              <a:t>Education Code section 87360(a) provides:  </a:t>
            </a:r>
          </a:p>
          <a:p>
            <a:pPr lvl="1"/>
            <a:r>
              <a:rPr lang="en-US" dirty="0" smtClean="0"/>
              <a:t>“In establishing hiring criteria for faculty and administrators, district governing boards </a:t>
            </a:r>
            <a:r>
              <a:rPr lang="en-US" b="1" i="1" u="sng" dirty="0" smtClean="0"/>
              <a:t>shall</a:t>
            </a:r>
            <a:r>
              <a:rPr lang="en-US" dirty="0" smtClean="0"/>
              <a:t> … develop criteria that include a sensitivity to and understanding of diverse academic, socioeconomic, cultural, disability, and ethnic backgrounds of community college students.”  </a:t>
            </a:r>
          </a:p>
          <a:p>
            <a:r>
              <a:rPr lang="en-US" dirty="0" smtClean="0"/>
              <a:t>In effect, Section 87360 requires that sensitivity to and understanding of diversity be included in the district’s final hiring criteria.  </a:t>
            </a:r>
            <a:endParaRPr lang="en-US" dirty="0"/>
          </a:p>
        </p:txBody>
      </p:sp>
    </p:spTree>
    <p:extLst>
      <p:ext uri="{BB962C8B-B14F-4D97-AF65-F5344CB8AC3E}">
        <p14:creationId xmlns:p14="http://schemas.microsoft.com/office/powerpoint/2010/main" val="1986739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Compliance</a:t>
            </a:r>
            <a:endParaRPr lang="en-US" b="1" dirty="0"/>
          </a:p>
        </p:txBody>
      </p:sp>
      <p:sp>
        <p:nvSpPr>
          <p:cNvPr id="3" name="Content Placeholder 2"/>
          <p:cNvSpPr>
            <a:spLocks noGrp="1"/>
          </p:cNvSpPr>
          <p:nvPr>
            <p:ph idx="1"/>
          </p:nvPr>
        </p:nvSpPr>
        <p:spPr/>
        <p:txBody>
          <a:bodyPr/>
          <a:lstStyle/>
          <a:p>
            <a:r>
              <a:rPr lang="en-US" dirty="0" smtClean="0"/>
              <a:t>The Legislature believes the above can be achieved by hiring a work force that is itself diverse:</a:t>
            </a:r>
          </a:p>
          <a:p>
            <a:endParaRPr lang="en-US" dirty="0" smtClean="0"/>
          </a:p>
          <a:p>
            <a:pPr lvl="1"/>
            <a:r>
              <a:rPr lang="en-US" dirty="0" smtClean="0"/>
              <a:t>Education Code section 87100(a)(3) provides:</a:t>
            </a:r>
          </a:p>
          <a:p>
            <a:pPr lvl="2"/>
            <a:r>
              <a:rPr lang="en-US" spc="-4" dirty="0">
                <a:latin typeface="Arial" panose="020B0604020202020204" pitchFamily="34" charset="0"/>
                <a:cs typeface="Arial" panose="020B0604020202020204" pitchFamily="34" charset="0"/>
              </a:rPr>
              <a:t>“a work force that is continually responsive to </a:t>
            </a:r>
            <a:r>
              <a:rPr lang="en-US" spc="-4" dirty="0" smtClean="0">
                <a:latin typeface="Arial" panose="020B0604020202020204" pitchFamily="34" charset="0"/>
                <a:cs typeface="Arial" panose="020B0604020202020204" pitchFamily="34" charset="0"/>
              </a:rPr>
              <a:t>the </a:t>
            </a:r>
            <a:r>
              <a:rPr lang="en-US" spc="-4" dirty="0">
                <a:latin typeface="Arial" panose="020B0604020202020204" pitchFamily="34" charset="0"/>
                <a:cs typeface="Arial" panose="020B0604020202020204" pitchFamily="34" charset="0"/>
              </a:rPr>
              <a:t>needs of a diverse student population </a:t>
            </a:r>
            <a:r>
              <a:rPr lang="en-US" spc="-4" dirty="0" smtClean="0">
                <a:latin typeface="Arial" panose="020B0604020202020204" pitchFamily="34" charset="0"/>
                <a:cs typeface="Arial" panose="020B0604020202020204" pitchFamily="34" charset="0"/>
              </a:rPr>
              <a:t>may </a:t>
            </a:r>
            <a:r>
              <a:rPr lang="en-US" spc="-4" dirty="0">
                <a:latin typeface="Arial" panose="020B0604020202020204" pitchFamily="34" charset="0"/>
                <a:cs typeface="Arial" panose="020B0604020202020204" pitchFamily="34" charset="0"/>
              </a:rPr>
              <a:t>be achieved by ensuring that all </a:t>
            </a:r>
            <a:r>
              <a:rPr lang="en-US" spc="-4" dirty="0" smtClean="0">
                <a:latin typeface="Arial" panose="020B0604020202020204" pitchFamily="34" charset="0"/>
                <a:cs typeface="Arial" panose="020B0604020202020204" pitchFamily="34" charset="0"/>
              </a:rPr>
              <a:t>persons </a:t>
            </a:r>
            <a:r>
              <a:rPr lang="en-US" spc="-4" dirty="0">
                <a:latin typeface="Arial" panose="020B0604020202020204" pitchFamily="34" charset="0"/>
                <a:cs typeface="Arial" panose="020B0604020202020204" pitchFamily="34" charset="0"/>
              </a:rPr>
              <a:t>receive an equal opportunity to </a:t>
            </a:r>
            <a:r>
              <a:rPr lang="en-US" spc="-4" dirty="0" smtClean="0">
                <a:latin typeface="Arial" panose="020B0604020202020204" pitchFamily="34" charset="0"/>
                <a:cs typeface="Arial" panose="020B0604020202020204" pitchFamily="34" charset="0"/>
              </a:rPr>
              <a:t>compete </a:t>
            </a:r>
            <a:r>
              <a:rPr lang="en-US" spc="-4" dirty="0">
                <a:latin typeface="Arial" panose="020B0604020202020204" pitchFamily="34" charset="0"/>
                <a:cs typeface="Arial" panose="020B0604020202020204" pitchFamily="34" charset="0"/>
              </a:rPr>
              <a:t>for employment and promotion within the community college districts and by eliminating barriers to equal employment </a:t>
            </a:r>
            <a:r>
              <a:rPr lang="en-US" spc="-4" dirty="0" smtClean="0">
                <a:latin typeface="Arial" panose="020B0604020202020204" pitchFamily="34" charset="0"/>
                <a:cs typeface="Arial" panose="020B0604020202020204" pitchFamily="34" charset="0"/>
              </a:rPr>
              <a:t>opportunity.”</a:t>
            </a:r>
          </a:p>
          <a:p>
            <a:pPr lvl="2"/>
            <a:endParaRPr lang="en-US" spc="-4" dirty="0" smtClean="0">
              <a:latin typeface="Arial" panose="020B0604020202020204" pitchFamily="34" charset="0"/>
              <a:cs typeface="Arial" panose="020B0604020202020204" pitchFamily="34" charset="0"/>
            </a:endParaRPr>
          </a:p>
          <a:p>
            <a:pPr lvl="1"/>
            <a:endParaRPr lang="en-US" spc="-4" dirty="0">
              <a:latin typeface="Arial" panose="020B0604020202020204" pitchFamily="34" charset="0"/>
              <a:cs typeface="Arial" panose="020B0604020202020204" pitchFamily="34" charset="0"/>
            </a:endParaRPr>
          </a:p>
          <a:p>
            <a:pPr lvl="2"/>
            <a:endParaRPr lang="en-US" dirty="0"/>
          </a:p>
        </p:txBody>
      </p:sp>
    </p:spTree>
    <p:extLst>
      <p:ext uri="{BB962C8B-B14F-4D97-AF65-F5344CB8AC3E}">
        <p14:creationId xmlns:p14="http://schemas.microsoft.com/office/powerpoint/2010/main" val="1802385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1635</TotalTime>
  <Words>2151</Words>
  <Application>Microsoft Macintosh PowerPoint</Application>
  <PresentationFormat>On-screen Show (4:3)</PresentationFormat>
  <Paragraphs>210</Paragraphs>
  <Slides>24</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Times New Roman</vt:lpstr>
      <vt:lpstr>Wingdings</vt:lpstr>
      <vt:lpstr>Arial</vt:lpstr>
      <vt:lpstr>Clarity</vt:lpstr>
      <vt:lpstr>Got a faculty hiring criteria? </vt:lpstr>
      <vt:lpstr>Session Outcomes</vt:lpstr>
      <vt:lpstr>Faculty Hiring for Diversity  and Excellence</vt:lpstr>
      <vt:lpstr>Student Equity Gaps</vt:lpstr>
      <vt:lpstr>Education Code and Our Role</vt:lpstr>
      <vt:lpstr>Hiring Processes and Prioritization</vt:lpstr>
      <vt:lpstr>The Hiring Process</vt:lpstr>
      <vt:lpstr>Legal Compliance</vt:lpstr>
      <vt:lpstr>Legal Compliance</vt:lpstr>
      <vt:lpstr>Legal Compliance</vt:lpstr>
      <vt:lpstr>Legal Compliance</vt:lpstr>
      <vt:lpstr>Legal Compliance</vt:lpstr>
      <vt:lpstr>Legal Compliance</vt:lpstr>
      <vt:lpstr>Legal Compliance</vt:lpstr>
      <vt:lpstr>Legal Compliance</vt:lpstr>
      <vt:lpstr>Survey Results</vt:lpstr>
      <vt:lpstr>Survey Results</vt:lpstr>
      <vt:lpstr>PowerPoint Presentation</vt:lpstr>
      <vt:lpstr>Making meaning:  Taking action </vt:lpstr>
      <vt:lpstr>Takeaways    Questions</vt:lpstr>
      <vt:lpstr>For more information contact:</vt:lpstr>
      <vt:lpstr>Resources</vt:lpstr>
      <vt:lpstr>Resources</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Mayra Cruz</cp:lastModifiedBy>
  <cp:revision>102</cp:revision>
  <dcterms:created xsi:type="dcterms:W3CDTF">2015-10-21T19:14:41Z</dcterms:created>
  <dcterms:modified xsi:type="dcterms:W3CDTF">2019-04-09T15:39:10Z</dcterms:modified>
</cp:coreProperties>
</file>