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73"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71F9AF9-29B9-4AB6-94E6-9D33AF29D44F}">
          <p14:sldIdLst>
            <p14:sldId id="256"/>
          </p14:sldIdLst>
        </p14:section>
        <p14:section name="Untitled Section" id="{415DF3C7-6904-4BEE-BC22-3AF94E1A60AC}">
          <p14:sldIdLst>
            <p14:sldId id="258"/>
            <p14:sldId id="259"/>
            <p14:sldId id="260"/>
            <p14:sldId id="273"/>
            <p14:sldId id="261"/>
            <p14:sldId id="262"/>
            <p14:sldId id="263"/>
            <p14:sldId id="264"/>
            <p14:sldId id="265"/>
            <p14:sldId id="266"/>
            <p14:sldId id="267"/>
            <p14:sldId id="268"/>
            <p14:sldId id="269"/>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8" d="100"/>
          <a:sy n="68" d="100"/>
        </p:scale>
        <p:origin x="6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University of California </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Students representation at University of California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03A-4EE7-9A9D-22404016B4E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03A-4EE7-9A9D-22404016B4E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03A-4EE7-9A9D-22404016B4E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03A-4EE7-9A9D-22404016B4E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White</c:v>
                </c:pt>
                <c:pt idx="1">
                  <c:v>AANHPI</c:v>
                </c:pt>
                <c:pt idx="2">
                  <c:v>Latino</c:v>
                </c:pt>
                <c:pt idx="3">
                  <c:v>Black</c:v>
                </c:pt>
              </c:strCache>
            </c:strRef>
          </c:cat>
          <c:val>
            <c:numRef>
              <c:f>Sheet1!$B$2:$B$5</c:f>
              <c:numCache>
                <c:formatCode>0%</c:formatCode>
                <c:ptCount val="4"/>
                <c:pt idx="0">
                  <c:v>0.26</c:v>
                </c:pt>
                <c:pt idx="1">
                  <c:v>0.39</c:v>
                </c:pt>
                <c:pt idx="2">
                  <c:v>0.26</c:v>
                </c:pt>
                <c:pt idx="3">
                  <c:v>0.04</c:v>
                </c:pt>
              </c:numCache>
            </c:numRef>
          </c:val>
          <c:extLst>
            <c:ext xmlns:c16="http://schemas.microsoft.com/office/drawing/2014/chart" uri="{C3380CC4-5D6E-409C-BE32-E72D297353CC}">
              <c16:uniqueId val="{00000000-8B05-4356-83C3-57920331C90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California State University</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representation at California State University</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752-44D6-88D1-DED3D1EC18B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752-44D6-88D1-DED3D1EC18B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752-44D6-88D1-DED3D1EC18B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752-44D6-88D1-DED3D1EC18BE}"/>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White </c:v>
                </c:pt>
                <c:pt idx="1">
                  <c:v>AANHPI</c:v>
                </c:pt>
                <c:pt idx="2">
                  <c:v>Latino</c:v>
                </c:pt>
                <c:pt idx="3">
                  <c:v>Black</c:v>
                </c:pt>
              </c:strCache>
            </c:strRef>
          </c:cat>
          <c:val>
            <c:numRef>
              <c:f>Sheet1!$B$2:$B$5</c:f>
              <c:numCache>
                <c:formatCode>0%</c:formatCode>
                <c:ptCount val="4"/>
                <c:pt idx="0">
                  <c:v>0.25</c:v>
                </c:pt>
                <c:pt idx="1">
                  <c:v>0.18</c:v>
                </c:pt>
                <c:pt idx="2">
                  <c:v>0.43</c:v>
                </c:pt>
                <c:pt idx="3">
                  <c:v>0.04</c:v>
                </c:pt>
              </c:numCache>
            </c:numRef>
          </c:val>
          <c:extLst>
            <c:ext xmlns:c16="http://schemas.microsoft.com/office/drawing/2014/chart" uri="{C3380CC4-5D6E-409C-BE32-E72D297353CC}">
              <c16:uniqueId val="{00000000-B0FD-42B2-9C12-A5B8A65C81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California Community Colleges</a:t>
            </a:r>
          </a:p>
        </c:rich>
      </c:tx>
      <c:layout>
        <c:manualLayout>
          <c:xMode val="edge"/>
          <c:yMode val="edge"/>
          <c:x val="0.11186180911142925"/>
          <c:y val="4.7471267490010027E-3"/>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Student representation California Community Colleges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421-426D-9085-A82E3872174F}"/>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421-426D-9085-A82E3872174F}"/>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421-426D-9085-A82E3872174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6F7-490A-A75E-A3C4A87FE6F3}"/>
              </c:ext>
            </c:extLst>
          </c:dPt>
          <c:dLbls>
            <c:dLbl>
              <c:idx val="3"/>
              <c:tx>
                <c:rich>
                  <a:bodyPr/>
                  <a:lstStyle/>
                  <a:p>
                    <a:r>
                      <a:rPr lang="en-US" dirty="0"/>
                      <a:t>6%</a:t>
                    </a:r>
                  </a:p>
                </c:rich>
              </c:tx>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F7-490A-A75E-A3C4A87FE6F3}"/>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White</c:v>
                </c:pt>
                <c:pt idx="1">
                  <c:v>AANHPI</c:v>
                </c:pt>
                <c:pt idx="2">
                  <c:v>Latino</c:v>
                </c:pt>
                <c:pt idx="3">
                  <c:v>Black</c:v>
                </c:pt>
              </c:strCache>
            </c:strRef>
          </c:cat>
          <c:val>
            <c:numRef>
              <c:f>Sheet1!$B$2:$B$5</c:f>
              <c:numCache>
                <c:formatCode>0%</c:formatCode>
                <c:ptCount val="4"/>
                <c:pt idx="0">
                  <c:v>0.14000000000000001</c:v>
                </c:pt>
                <c:pt idx="1">
                  <c:v>0.27</c:v>
                </c:pt>
                <c:pt idx="2">
                  <c:v>0.44</c:v>
                </c:pt>
                <c:pt idx="3">
                  <c:v>0.06</c:v>
                </c:pt>
              </c:numCache>
            </c:numRef>
          </c:val>
          <c:extLst>
            <c:ext xmlns:c16="http://schemas.microsoft.com/office/drawing/2014/chart" uri="{C3380CC4-5D6E-409C-BE32-E72D297353CC}">
              <c16:uniqueId val="{00000000-76F7-490A-A75E-A3C4A87FE6F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1/16/2020</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1/16/2020</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about:blank" TargetMode="External"/><Relationship Id="rId1" Type="http://schemas.openxmlformats.org/officeDocument/2006/relationships/slideLayout" Target="../slideLayouts/slideLayout6.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392B-63F8-409C-B51C-178E60C2B534}"/>
              </a:ext>
            </a:extLst>
          </p:cNvPr>
          <p:cNvSpPr>
            <a:spLocks noGrp="1"/>
          </p:cNvSpPr>
          <p:nvPr>
            <p:ph type="ctrTitle"/>
          </p:nvPr>
        </p:nvSpPr>
        <p:spPr/>
        <p:txBody>
          <a:bodyPr>
            <a:normAutofit/>
          </a:bodyPr>
          <a:lstStyle/>
          <a:p>
            <a:pPr algn="ctr"/>
            <a:r>
              <a:rPr lang="en-US" sz="3600" dirty="0"/>
              <a:t>How do we measure diversity to better represent actual faculty diversification?</a:t>
            </a:r>
          </a:p>
        </p:txBody>
      </p:sp>
      <p:sp>
        <p:nvSpPr>
          <p:cNvPr id="3" name="Subtitle 2">
            <a:extLst>
              <a:ext uri="{FF2B5EF4-FFF2-40B4-BE49-F238E27FC236}">
                <a16:creationId xmlns:a16="http://schemas.microsoft.com/office/drawing/2014/main" id="{46E419C5-7DBB-4038-8228-A77D39711E67}"/>
              </a:ext>
            </a:extLst>
          </p:cNvPr>
          <p:cNvSpPr>
            <a:spLocks noGrp="1"/>
          </p:cNvSpPr>
          <p:nvPr>
            <p:ph type="subTitle" idx="1"/>
          </p:nvPr>
        </p:nvSpPr>
        <p:spPr>
          <a:xfrm>
            <a:off x="2417780" y="3531204"/>
            <a:ext cx="8637072" cy="2524498"/>
          </a:xfrm>
        </p:spPr>
        <p:txBody>
          <a:bodyPr>
            <a:normAutofit fontScale="77500" lnSpcReduction="20000"/>
          </a:bodyPr>
          <a:lstStyle/>
          <a:p>
            <a:pPr algn="ctr"/>
            <a:r>
              <a:rPr lang="en-US" b="1" dirty="0"/>
              <a:t>ASCCC Part-Time Faculty Institute</a:t>
            </a:r>
          </a:p>
          <a:p>
            <a:pPr algn="ctr"/>
            <a:r>
              <a:rPr lang="en-US" b="1" dirty="0"/>
              <a:t>“Affirming Our Voice”</a:t>
            </a:r>
            <a:endParaRPr lang="en-GB" b="1" dirty="0"/>
          </a:p>
          <a:p>
            <a:pPr algn="ctr"/>
            <a:r>
              <a:rPr lang="en-GB" b="1" dirty="0"/>
              <a:t>January 23</a:t>
            </a:r>
            <a:r>
              <a:rPr lang="en-GB" b="1" baseline="30000" dirty="0"/>
              <a:t>rd</a:t>
            </a:r>
            <a:r>
              <a:rPr lang="en-GB" b="1" dirty="0"/>
              <a:t>-25th</a:t>
            </a:r>
          </a:p>
          <a:p>
            <a:pPr algn="ctr"/>
            <a:r>
              <a:rPr lang="en-GB" b="1" dirty="0">
                <a:solidFill>
                  <a:schemeClr val="bg2">
                    <a:lumMod val="10000"/>
                  </a:schemeClr>
                </a:solidFill>
              </a:rPr>
              <a:t>Presenters:</a:t>
            </a:r>
          </a:p>
          <a:p>
            <a:pPr algn="ctr"/>
            <a:r>
              <a:rPr lang="en-GB" b="1" dirty="0">
                <a:solidFill>
                  <a:schemeClr val="bg2">
                    <a:lumMod val="10000"/>
                  </a:schemeClr>
                </a:solidFill>
              </a:rPr>
              <a:t>Jay Parnell, ASCCC Part Time Committee, San Bernardino College (Lead)</a:t>
            </a:r>
          </a:p>
          <a:p>
            <a:pPr algn="ctr"/>
            <a:r>
              <a:rPr lang="en-GB" b="1" dirty="0">
                <a:solidFill>
                  <a:schemeClr val="bg2">
                    <a:lumMod val="10000"/>
                  </a:schemeClr>
                </a:solidFill>
              </a:rPr>
              <a:t>LaTonya Parker, ASCCC Area D Representative, Moreno Valley College (Co-Lead)</a:t>
            </a:r>
          </a:p>
          <a:p>
            <a:pPr algn="ctr"/>
            <a:r>
              <a:rPr lang="en-GB" b="1" dirty="0">
                <a:solidFill>
                  <a:schemeClr val="bg2">
                    <a:lumMod val="10000"/>
                  </a:schemeClr>
                </a:solidFill>
              </a:rPr>
              <a:t>Jennifer Taylor – Mendoza, Vice President of Instruction, Skyline College</a:t>
            </a:r>
            <a:endParaRPr lang="en-GB" dirty="0">
              <a:solidFill>
                <a:schemeClr val="bg2">
                  <a:lumMod val="10000"/>
                </a:schemeClr>
              </a:solidFill>
            </a:endParaRPr>
          </a:p>
          <a:p>
            <a:endParaRPr lang="en-US" dirty="0"/>
          </a:p>
        </p:txBody>
      </p:sp>
      <p:pic>
        <p:nvPicPr>
          <p:cNvPr id="4" name="Picture 3">
            <a:extLst>
              <a:ext uri="{FF2B5EF4-FFF2-40B4-BE49-F238E27FC236}">
                <a16:creationId xmlns:a16="http://schemas.microsoft.com/office/drawing/2014/main" id="{EE006D19-A5AA-4A23-B7A5-52B3E1B90A62}"/>
              </a:ext>
            </a:extLst>
          </p:cNvPr>
          <p:cNvPicPr>
            <a:picLocks noChangeAspect="1"/>
          </p:cNvPicPr>
          <p:nvPr/>
        </p:nvPicPr>
        <p:blipFill>
          <a:blip r:embed="rId2"/>
          <a:stretch>
            <a:fillRect/>
          </a:stretch>
        </p:blipFill>
        <p:spPr>
          <a:xfrm>
            <a:off x="7961009" y="15846"/>
            <a:ext cx="4230991" cy="786452"/>
          </a:xfrm>
          <a:prstGeom prst="rect">
            <a:avLst/>
          </a:prstGeom>
        </p:spPr>
      </p:pic>
      <p:grpSp>
        <p:nvGrpSpPr>
          <p:cNvPr id="5" name="Group 4" descr="decorative element">
            <a:extLst>
              <a:ext uri="{FF2B5EF4-FFF2-40B4-BE49-F238E27FC236}">
                <a16:creationId xmlns:a16="http://schemas.microsoft.com/office/drawing/2014/main" id="{71CB95D1-60AD-4DE7-91C2-3E0F9B726B91}"/>
              </a:ext>
            </a:extLst>
          </p:cNvPr>
          <p:cNvGrpSpPr/>
          <p:nvPr/>
        </p:nvGrpSpPr>
        <p:grpSpPr>
          <a:xfrm>
            <a:off x="0" y="0"/>
            <a:ext cx="6300439" cy="6144322"/>
            <a:chOff x="-3740" y="0"/>
            <a:chExt cx="6208649" cy="6858000"/>
          </a:xfrm>
        </p:grpSpPr>
        <p:sp>
          <p:nvSpPr>
            <p:cNvPr id="6" name="Freeform: Shape 5">
              <a:extLst>
                <a:ext uri="{FF2B5EF4-FFF2-40B4-BE49-F238E27FC236}">
                  <a16:creationId xmlns:a16="http://schemas.microsoft.com/office/drawing/2014/main" id="{376EC938-8407-4E51-B3E5-9BD531C0AF0E}"/>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6">
              <a:extLst>
                <a:ext uri="{FF2B5EF4-FFF2-40B4-BE49-F238E27FC236}">
                  <a16:creationId xmlns:a16="http://schemas.microsoft.com/office/drawing/2014/main" id="{4D4666A3-272E-4F85-9748-AC8091E6127D}"/>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spTree>
    <p:extLst>
      <p:ext uri="{BB962C8B-B14F-4D97-AF65-F5344CB8AC3E}">
        <p14:creationId xmlns:p14="http://schemas.microsoft.com/office/powerpoint/2010/main" val="16976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0A82C0-3166-4E33-A7C7-97B44F9DC8D1}"/>
              </a:ext>
            </a:extLst>
          </p:cNvPr>
          <p:cNvSpPr>
            <a:spLocks noGrp="1"/>
          </p:cNvSpPr>
          <p:nvPr>
            <p:ph type="title"/>
          </p:nvPr>
        </p:nvSpPr>
        <p:spPr/>
        <p:txBody>
          <a:bodyPr/>
          <a:lstStyle/>
          <a:p>
            <a:pPr algn="ctr"/>
            <a:r>
              <a:rPr lang="en-US" dirty="0"/>
              <a:t>Vision for Success Diversity Taskforce</a:t>
            </a:r>
          </a:p>
        </p:txBody>
      </p:sp>
      <p:sp>
        <p:nvSpPr>
          <p:cNvPr id="4" name="Content Placeholder 3">
            <a:extLst>
              <a:ext uri="{FF2B5EF4-FFF2-40B4-BE49-F238E27FC236}">
                <a16:creationId xmlns:a16="http://schemas.microsoft.com/office/drawing/2014/main" id="{1F3A0734-E70C-40AF-AB70-FD783E728F53}"/>
              </a:ext>
            </a:extLst>
          </p:cNvPr>
          <p:cNvSpPr>
            <a:spLocks noGrp="1"/>
          </p:cNvSpPr>
          <p:nvPr>
            <p:ph idx="1"/>
          </p:nvPr>
        </p:nvSpPr>
        <p:spPr>
          <a:xfrm>
            <a:off x="1451579" y="2015732"/>
            <a:ext cx="9603275" cy="3883263"/>
          </a:xfrm>
        </p:spPr>
        <p:txBody>
          <a:bodyPr>
            <a:normAutofit fontScale="85000" lnSpcReduction="20000"/>
          </a:bodyPr>
          <a:lstStyle/>
          <a:p>
            <a:r>
              <a:rPr lang="en-US" dirty="0"/>
              <a:t>In November 2018, the Board of Governors (Board) requested that the Chancellor’s Office establish a Faculty Diversity Taskforce (renamed the Vision for Success Diversity, Equity and Inclusion Taskforce</a:t>
            </a:r>
          </a:p>
          <a:p>
            <a:r>
              <a:rPr lang="en-US" dirty="0"/>
              <a:t>Faculty and Senior Leadership is not representative of the racial and ethnic diversity of the students they serve.</a:t>
            </a:r>
          </a:p>
          <a:p>
            <a:r>
              <a:rPr lang="en-US" dirty="0"/>
              <a:t>Specifically, in 2016-17, while 73 percent of students were non-white students</a:t>
            </a:r>
          </a:p>
          <a:p>
            <a:r>
              <a:rPr lang="en-US" dirty="0"/>
              <a:t>72 percent of Academic Senate’s Leaders were White</a:t>
            </a:r>
          </a:p>
          <a:p>
            <a:r>
              <a:rPr lang="en-US" dirty="0"/>
              <a:t>61 percent of tenured faculty were White</a:t>
            </a:r>
          </a:p>
          <a:p>
            <a:r>
              <a:rPr lang="en-US" dirty="0"/>
              <a:t>60 percent of non-tenured faculty were White</a:t>
            </a:r>
          </a:p>
          <a:p>
            <a:r>
              <a:rPr lang="en-US" dirty="0"/>
              <a:t>59 percent of College Senior Leadership were White</a:t>
            </a:r>
          </a:p>
          <a:p>
            <a:r>
              <a:rPr lang="en-US" sz="1300" dirty="0">
                <a:hlinkClick r:id="rId2"/>
              </a:rPr>
              <a:t>https://www.cccco.edu/-/media/CCCCO-Website/Files/Consultation-Council/consultation-council-agenda-20190815-ada.ashx?la=en&amp;hash=663B23A8EE19BA67ED992D38814468B3F04C6550</a:t>
            </a:r>
            <a:r>
              <a:rPr lang="en-US" sz="1300" dirty="0"/>
              <a:t>   California Community College Consultation Council Digest item #4</a:t>
            </a:r>
          </a:p>
        </p:txBody>
      </p:sp>
      <p:pic>
        <p:nvPicPr>
          <p:cNvPr id="5" name="Picture 4">
            <a:extLst>
              <a:ext uri="{FF2B5EF4-FFF2-40B4-BE49-F238E27FC236}">
                <a16:creationId xmlns:a16="http://schemas.microsoft.com/office/drawing/2014/main" id="{5676770D-6893-4CFE-B091-323EA9ABF0BD}"/>
              </a:ext>
            </a:extLst>
          </p:cNvPr>
          <p:cNvPicPr>
            <a:picLocks noChangeAspect="1"/>
          </p:cNvPicPr>
          <p:nvPr/>
        </p:nvPicPr>
        <p:blipFill>
          <a:blip r:embed="rId3"/>
          <a:stretch>
            <a:fillRect/>
          </a:stretch>
        </p:blipFill>
        <p:spPr>
          <a:xfrm>
            <a:off x="8251902" y="6125618"/>
            <a:ext cx="3940098" cy="732381"/>
          </a:xfrm>
          <a:prstGeom prst="rect">
            <a:avLst/>
          </a:prstGeom>
        </p:spPr>
      </p:pic>
    </p:spTree>
    <p:extLst>
      <p:ext uri="{BB962C8B-B14F-4D97-AF65-F5344CB8AC3E}">
        <p14:creationId xmlns:p14="http://schemas.microsoft.com/office/powerpoint/2010/main" val="2601557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561B-81C8-49E3-B9DD-A729C1E43AEE}"/>
              </a:ext>
            </a:extLst>
          </p:cNvPr>
          <p:cNvSpPr>
            <a:spLocks noGrp="1"/>
          </p:cNvSpPr>
          <p:nvPr>
            <p:ph type="title"/>
          </p:nvPr>
        </p:nvSpPr>
        <p:spPr/>
        <p:txBody>
          <a:bodyPr/>
          <a:lstStyle/>
          <a:p>
            <a:r>
              <a:rPr lang="en-US" dirty="0"/>
              <a:t>Resolution to solve systemic practices</a:t>
            </a:r>
          </a:p>
        </p:txBody>
      </p:sp>
      <p:sp>
        <p:nvSpPr>
          <p:cNvPr id="3" name="Content Placeholder 2">
            <a:extLst>
              <a:ext uri="{FF2B5EF4-FFF2-40B4-BE49-F238E27FC236}">
                <a16:creationId xmlns:a16="http://schemas.microsoft.com/office/drawing/2014/main" id="{2E642FB4-8D8F-4673-A944-463A946CE276}"/>
              </a:ext>
            </a:extLst>
          </p:cNvPr>
          <p:cNvSpPr>
            <a:spLocks noGrp="1"/>
          </p:cNvSpPr>
          <p:nvPr>
            <p:ph idx="1"/>
          </p:nvPr>
        </p:nvSpPr>
        <p:spPr/>
        <p:txBody>
          <a:bodyPr>
            <a:normAutofit fontScale="92500"/>
          </a:bodyPr>
          <a:lstStyle/>
          <a:p>
            <a:r>
              <a:rPr lang="en-US" dirty="0"/>
              <a:t>Recognizing that California Community College districts have made significant improvements to implement and submit equal employment opportunity (EEO) reports, the Board requested that the Chancellor’s Office create a taskforce (separate from the Statewide EEO and Diversity Advisory), focused on addressing faculty diversity and present a set of recommendations on:</a:t>
            </a:r>
          </a:p>
          <a:p>
            <a:r>
              <a:rPr lang="en-US" sz="1900" dirty="0">
                <a:solidFill>
                  <a:srgbClr val="FF0000"/>
                </a:solidFill>
              </a:rPr>
              <a:t>The utility of adding an additional statewide goal related to faculty, staff, administrator diversity; and </a:t>
            </a:r>
          </a:p>
          <a:p>
            <a:r>
              <a:rPr lang="en-US" sz="1900" dirty="0">
                <a:solidFill>
                  <a:srgbClr val="FF0000"/>
                </a:solidFill>
              </a:rPr>
              <a:t>A set of statewide structural changes, including policies, practices, and tools that the system will need to improve EEO implementation and the recruitment, retention, support of faculty, staff, and student diversity</a:t>
            </a:r>
          </a:p>
        </p:txBody>
      </p:sp>
      <p:pic>
        <p:nvPicPr>
          <p:cNvPr id="4" name="Picture 3">
            <a:extLst>
              <a:ext uri="{FF2B5EF4-FFF2-40B4-BE49-F238E27FC236}">
                <a16:creationId xmlns:a16="http://schemas.microsoft.com/office/drawing/2014/main" id="{FAC55FF1-3357-4C7F-831E-0CA372D5E2C6}"/>
              </a:ext>
            </a:extLst>
          </p:cNvPr>
          <p:cNvPicPr>
            <a:picLocks noChangeAspect="1"/>
          </p:cNvPicPr>
          <p:nvPr/>
        </p:nvPicPr>
        <p:blipFill>
          <a:blip r:embed="rId2"/>
          <a:stretch>
            <a:fillRect/>
          </a:stretch>
        </p:blipFill>
        <p:spPr>
          <a:xfrm>
            <a:off x="8341112" y="6124133"/>
            <a:ext cx="3850888" cy="715799"/>
          </a:xfrm>
          <a:prstGeom prst="rect">
            <a:avLst/>
          </a:prstGeom>
        </p:spPr>
      </p:pic>
    </p:spTree>
    <p:extLst>
      <p:ext uri="{BB962C8B-B14F-4D97-AF65-F5344CB8AC3E}">
        <p14:creationId xmlns:p14="http://schemas.microsoft.com/office/powerpoint/2010/main" val="37462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013CBFCC-646F-433E-B618-0CBC895763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69394" y="0"/>
            <a:ext cx="5122606" cy="6122020"/>
          </a:xfrm>
          <a:prstGeom prst="rect">
            <a:avLst/>
          </a:prstGeom>
        </p:spPr>
      </p:pic>
      <p:grpSp>
        <p:nvGrpSpPr>
          <p:cNvPr id="8" name="Group 7" descr="decorative element">
            <a:extLst>
              <a:ext uri="{FF2B5EF4-FFF2-40B4-BE49-F238E27FC236}">
                <a16:creationId xmlns:a16="http://schemas.microsoft.com/office/drawing/2014/main" id="{9F62EF92-999C-4C29-8D92-156248C0A956}"/>
              </a:ext>
            </a:extLst>
          </p:cNvPr>
          <p:cNvGrpSpPr/>
          <p:nvPr/>
        </p:nvGrpSpPr>
        <p:grpSpPr>
          <a:xfrm>
            <a:off x="3132015" y="0"/>
            <a:ext cx="7388298" cy="6122020"/>
            <a:chOff x="1826589" y="0"/>
            <a:chExt cx="7388298" cy="6858000"/>
          </a:xfrm>
        </p:grpSpPr>
        <p:sp>
          <p:nvSpPr>
            <p:cNvPr id="9" name="Parallelogram 8">
              <a:extLst>
                <a:ext uri="{FF2B5EF4-FFF2-40B4-BE49-F238E27FC236}">
                  <a16:creationId xmlns:a16="http://schemas.microsoft.com/office/drawing/2014/main" id="{1BBCF60A-4546-4DCD-BA2C-7D6F4C0523AF}"/>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arallelogram 9">
              <a:extLst>
                <a:ext uri="{FF2B5EF4-FFF2-40B4-BE49-F238E27FC236}">
                  <a16:creationId xmlns:a16="http://schemas.microsoft.com/office/drawing/2014/main" id="{4C9FF3B1-5B03-47BA-AD40-C30D16CBB67A}"/>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allelogram 10">
              <a:extLst>
                <a:ext uri="{FF2B5EF4-FFF2-40B4-BE49-F238E27FC236}">
                  <a16:creationId xmlns:a16="http://schemas.microsoft.com/office/drawing/2014/main" id="{2484105F-3808-4C55-A912-2A021859D426}"/>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itle 3">
            <a:extLst>
              <a:ext uri="{FF2B5EF4-FFF2-40B4-BE49-F238E27FC236}">
                <a16:creationId xmlns:a16="http://schemas.microsoft.com/office/drawing/2014/main" id="{F1D8F7B2-4E02-4CA3-8CBA-13BDFBE4BAE2}"/>
              </a:ext>
            </a:extLst>
          </p:cNvPr>
          <p:cNvSpPr>
            <a:spLocks noGrp="1"/>
          </p:cNvSpPr>
          <p:nvPr>
            <p:ph type="title"/>
          </p:nvPr>
        </p:nvSpPr>
        <p:spPr>
          <a:xfrm>
            <a:off x="855931" y="339222"/>
            <a:ext cx="10473103" cy="1059305"/>
          </a:xfrm>
        </p:spPr>
        <p:txBody>
          <a:bodyPr/>
          <a:lstStyle/>
          <a:p>
            <a:r>
              <a:rPr lang="en-US" b="1" dirty="0"/>
              <a:t>Additional Benefits of Faculty Diversity</a:t>
            </a:r>
            <a:endParaRPr lang="en-US" dirty="0"/>
          </a:p>
        </p:txBody>
      </p:sp>
      <p:sp>
        <p:nvSpPr>
          <p:cNvPr id="5" name="Content Placeholder 4">
            <a:extLst>
              <a:ext uri="{FF2B5EF4-FFF2-40B4-BE49-F238E27FC236}">
                <a16:creationId xmlns:a16="http://schemas.microsoft.com/office/drawing/2014/main" id="{38985D7B-774C-49B0-8282-0121EF052CE5}"/>
              </a:ext>
            </a:extLst>
          </p:cNvPr>
          <p:cNvSpPr>
            <a:spLocks noGrp="1"/>
          </p:cNvSpPr>
          <p:nvPr>
            <p:ph sz="half" idx="1"/>
          </p:nvPr>
        </p:nvSpPr>
        <p:spPr>
          <a:xfrm>
            <a:off x="220696" y="1888215"/>
            <a:ext cx="4645152" cy="3448595"/>
          </a:xfrm>
        </p:spPr>
        <p:txBody>
          <a:bodyPr>
            <a:normAutofit fontScale="92500" lnSpcReduction="20000"/>
          </a:bodyPr>
          <a:lstStyle/>
          <a:p>
            <a:pPr marL="457200" indent="-457200"/>
            <a:r>
              <a:rPr lang="en-US" b="1" dirty="0"/>
              <a:t>Improving Faculty Diversity Improves the Quality of Instruction</a:t>
            </a:r>
            <a:endParaRPr lang="en-US" dirty="0"/>
          </a:p>
          <a:p>
            <a:r>
              <a:rPr lang="en-US" dirty="0"/>
              <a:t>Diversity in the workplace adds to the diversity of ideas and attitudes within an organization.</a:t>
            </a:r>
          </a:p>
          <a:p>
            <a:r>
              <a:rPr lang="en-US" dirty="0"/>
              <a:t>“</a:t>
            </a:r>
            <a:r>
              <a:rPr lang="en-US" i="1" dirty="0"/>
              <a:t>what is possible</a:t>
            </a:r>
            <a:r>
              <a:rPr lang="en-US" dirty="0"/>
              <a:t> when educators and administrators take seriously the responsibility of engaging diverse student populations in educationally purposeful ways.” ~Dr. Shaun Harper </a:t>
            </a:r>
            <a:endParaRPr lang="en-GB" dirty="0"/>
          </a:p>
          <a:p>
            <a:endParaRPr lang="en-US" dirty="0"/>
          </a:p>
        </p:txBody>
      </p:sp>
      <p:sp>
        <p:nvSpPr>
          <p:cNvPr id="6" name="Content Placeholder 5">
            <a:extLst>
              <a:ext uri="{FF2B5EF4-FFF2-40B4-BE49-F238E27FC236}">
                <a16:creationId xmlns:a16="http://schemas.microsoft.com/office/drawing/2014/main" id="{C74879FE-C51B-4A48-9226-F3D06EB95484}"/>
              </a:ext>
            </a:extLst>
          </p:cNvPr>
          <p:cNvSpPr>
            <a:spLocks noGrp="1"/>
          </p:cNvSpPr>
          <p:nvPr>
            <p:ph sz="half" idx="2"/>
          </p:nvPr>
        </p:nvSpPr>
        <p:spPr>
          <a:xfrm>
            <a:off x="5247697" y="1140741"/>
            <a:ext cx="4645152" cy="3441520"/>
          </a:xfrm>
        </p:spPr>
        <p:txBody>
          <a:bodyPr>
            <a:normAutofit fontScale="92500" lnSpcReduction="20000"/>
          </a:bodyPr>
          <a:lstStyle/>
          <a:p>
            <a:pPr marL="457200" indent="-457200"/>
            <a:r>
              <a:rPr lang="en-US" b="1" dirty="0"/>
              <a:t>Improving Faculty Diversity will Protect Districts Against Liability</a:t>
            </a:r>
            <a:endParaRPr lang="en-US" dirty="0"/>
          </a:p>
          <a:p>
            <a:r>
              <a:rPr lang="en-US" dirty="0"/>
              <a:t>Both the Civil Rights Act of 1964 and the California Fair Employment and Housing Act prohibit employers from discriminating against employees based on a number of protected characteristics, including race, gender, religion, sexual orientation and national origin.</a:t>
            </a:r>
            <a:endParaRPr lang="en-GB" dirty="0"/>
          </a:p>
          <a:p>
            <a:endParaRPr lang="en-US" dirty="0"/>
          </a:p>
        </p:txBody>
      </p:sp>
      <p:pic>
        <p:nvPicPr>
          <p:cNvPr id="12" name="Picture 11">
            <a:extLst>
              <a:ext uri="{FF2B5EF4-FFF2-40B4-BE49-F238E27FC236}">
                <a16:creationId xmlns:a16="http://schemas.microsoft.com/office/drawing/2014/main" id="{7EC9FD95-CA6F-4462-A491-E43AE3DA26A3}"/>
              </a:ext>
            </a:extLst>
          </p:cNvPr>
          <p:cNvPicPr>
            <a:picLocks noChangeAspect="1"/>
          </p:cNvPicPr>
          <p:nvPr/>
        </p:nvPicPr>
        <p:blipFill>
          <a:blip r:embed="rId3"/>
          <a:stretch>
            <a:fillRect/>
          </a:stretch>
        </p:blipFill>
        <p:spPr>
          <a:xfrm>
            <a:off x="8218449" y="6117282"/>
            <a:ext cx="3984942" cy="740717"/>
          </a:xfrm>
          <a:prstGeom prst="rect">
            <a:avLst/>
          </a:prstGeom>
        </p:spPr>
      </p:pic>
      <p:sp>
        <p:nvSpPr>
          <p:cNvPr id="2" name="TextBox 1">
            <a:extLst>
              <a:ext uri="{FF2B5EF4-FFF2-40B4-BE49-F238E27FC236}">
                <a16:creationId xmlns:a16="http://schemas.microsoft.com/office/drawing/2014/main" id="{DEC733BF-4947-41BB-A313-964AA81DBC08}"/>
              </a:ext>
            </a:extLst>
          </p:cNvPr>
          <p:cNvSpPr txBox="1"/>
          <p:nvPr/>
        </p:nvSpPr>
        <p:spPr>
          <a:xfrm>
            <a:off x="435935" y="5166535"/>
            <a:ext cx="8452883" cy="1200329"/>
          </a:xfrm>
          <a:prstGeom prst="rect">
            <a:avLst/>
          </a:prstGeom>
          <a:noFill/>
        </p:spPr>
        <p:txBody>
          <a:bodyPr wrap="square" rtlCol="0">
            <a:spAutoFit/>
          </a:bodyPr>
          <a:lstStyle/>
          <a:p>
            <a:r>
              <a:rPr lang="en-US" dirty="0"/>
              <a:t>consider this notion of  “race-consciousness,” rather than “colorblindness,” which is “an overused and offensive way of denying the unique experiential realities of racial minority students in predominantly white situations.” ~Dr. Shaun Harper</a:t>
            </a:r>
          </a:p>
          <a:p>
            <a:endParaRPr lang="en-US" dirty="0"/>
          </a:p>
        </p:txBody>
      </p:sp>
    </p:spTree>
    <p:extLst>
      <p:ext uri="{BB962C8B-B14F-4D97-AF65-F5344CB8AC3E}">
        <p14:creationId xmlns:p14="http://schemas.microsoft.com/office/powerpoint/2010/main" val="357507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descr="Two boys overlooking the side of a bridge.">
            <a:extLst>
              <a:ext uri="{FF2B5EF4-FFF2-40B4-BE49-F238E27FC236}">
                <a16:creationId xmlns:a16="http://schemas.microsoft.com/office/drawing/2014/main" id="{955382F9-03D1-46C3-B727-670C3053D40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12192000" cy="6144322"/>
          </a:xfrm>
          <a:prstGeom prst="rect">
            <a:avLst/>
          </a:prstGeom>
        </p:spPr>
      </p:pic>
      <p:sp>
        <p:nvSpPr>
          <p:cNvPr id="5" name="Title 4">
            <a:extLst>
              <a:ext uri="{FF2B5EF4-FFF2-40B4-BE49-F238E27FC236}">
                <a16:creationId xmlns:a16="http://schemas.microsoft.com/office/drawing/2014/main" id="{796BA180-3382-4503-B054-23623EADCA1A}"/>
              </a:ext>
            </a:extLst>
          </p:cNvPr>
          <p:cNvSpPr>
            <a:spLocks noGrp="1"/>
          </p:cNvSpPr>
          <p:nvPr>
            <p:ph type="title"/>
          </p:nvPr>
        </p:nvSpPr>
        <p:spPr>
          <a:xfrm>
            <a:off x="624468" y="804519"/>
            <a:ext cx="11296185" cy="1049235"/>
          </a:xfrm>
        </p:spPr>
        <p:txBody>
          <a:bodyPr>
            <a:normAutofit/>
          </a:bodyPr>
          <a:lstStyle/>
          <a:p>
            <a:pPr algn="ctr"/>
            <a:r>
              <a:rPr lang="en-GB" dirty="0">
                <a:solidFill>
                  <a:schemeClr val="bg1"/>
                </a:solidFill>
              </a:rPr>
              <a:t>What are Best Collaborative Practices for Faculty and Administrators to Hire for Diversity?</a:t>
            </a:r>
            <a:endParaRPr lang="en-US" dirty="0">
              <a:solidFill>
                <a:schemeClr val="bg1"/>
              </a:solidFill>
            </a:endParaRPr>
          </a:p>
        </p:txBody>
      </p:sp>
      <p:grpSp>
        <p:nvGrpSpPr>
          <p:cNvPr id="11" name="Group 10" descr="decorative element">
            <a:extLst>
              <a:ext uri="{FF2B5EF4-FFF2-40B4-BE49-F238E27FC236}">
                <a16:creationId xmlns:a16="http://schemas.microsoft.com/office/drawing/2014/main" id="{36959C11-772F-45DF-9972-296F6E234087}"/>
              </a:ext>
            </a:extLst>
          </p:cNvPr>
          <p:cNvGrpSpPr/>
          <p:nvPr/>
        </p:nvGrpSpPr>
        <p:grpSpPr>
          <a:xfrm>
            <a:off x="10314878" y="1"/>
            <a:ext cx="1877123" cy="6144322"/>
            <a:chOff x="9621170" y="0"/>
            <a:chExt cx="2570831" cy="6858001"/>
          </a:xfrm>
        </p:grpSpPr>
        <p:sp>
          <p:nvSpPr>
            <p:cNvPr id="12" name="Freeform: Shape 11">
              <a:extLst>
                <a:ext uri="{FF2B5EF4-FFF2-40B4-BE49-F238E27FC236}">
                  <a16:creationId xmlns:a16="http://schemas.microsoft.com/office/drawing/2014/main" id="{3E4ABA4F-99C0-4B94-B86D-AA0A72689E28}"/>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id="{7293EA36-192A-4E5F-A866-AE52AFE5795B}"/>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id="{EE0A30FF-726F-47E9-87BA-F6F721FC150E}"/>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5" name="Freeform: Shape 14">
              <a:extLst>
                <a:ext uri="{FF2B5EF4-FFF2-40B4-BE49-F238E27FC236}">
                  <a16:creationId xmlns:a16="http://schemas.microsoft.com/office/drawing/2014/main" id="{FC0EB7C8-67E9-4161-959A-72F9071EE851}"/>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id="{E2FF72C4-FD1A-4582-9AAC-7E53824DAB6B}"/>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17" name="Picture 16">
            <a:extLst>
              <a:ext uri="{FF2B5EF4-FFF2-40B4-BE49-F238E27FC236}">
                <a16:creationId xmlns:a16="http://schemas.microsoft.com/office/drawing/2014/main" id="{278BC375-F48C-4F94-9033-337AAE494FDC}"/>
              </a:ext>
            </a:extLst>
          </p:cNvPr>
          <p:cNvPicPr>
            <a:picLocks noChangeAspect="1"/>
          </p:cNvPicPr>
          <p:nvPr/>
        </p:nvPicPr>
        <p:blipFill>
          <a:blip r:embed="rId4"/>
          <a:stretch>
            <a:fillRect/>
          </a:stretch>
        </p:blipFill>
        <p:spPr>
          <a:xfrm>
            <a:off x="8307659" y="6133866"/>
            <a:ext cx="3895732" cy="724134"/>
          </a:xfrm>
          <a:prstGeom prst="rect">
            <a:avLst/>
          </a:prstGeom>
        </p:spPr>
      </p:pic>
    </p:spTree>
    <p:extLst>
      <p:ext uri="{BB962C8B-B14F-4D97-AF65-F5344CB8AC3E}">
        <p14:creationId xmlns:p14="http://schemas.microsoft.com/office/powerpoint/2010/main" val="440933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decorative element">
            <a:extLst>
              <a:ext uri="{FF2B5EF4-FFF2-40B4-BE49-F238E27FC236}">
                <a16:creationId xmlns:a16="http://schemas.microsoft.com/office/drawing/2014/main" id="{A1251610-4BFD-4BD1-80AF-62A4D9993318}"/>
              </a:ext>
            </a:extLst>
          </p:cNvPr>
          <p:cNvGrpSpPr/>
          <p:nvPr/>
        </p:nvGrpSpPr>
        <p:grpSpPr>
          <a:xfrm>
            <a:off x="3132015" y="0"/>
            <a:ext cx="7388298" cy="6122020"/>
            <a:chOff x="1826589" y="0"/>
            <a:chExt cx="7388298" cy="6858000"/>
          </a:xfrm>
        </p:grpSpPr>
        <p:sp>
          <p:nvSpPr>
            <p:cNvPr id="10" name="Parallelogram 9">
              <a:extLst>
                <a:ext uri="{FF2B5EF4-FFF2-40B4-BE49-F238E27FC236}">
                  <a16:creationId xmlns:a16="http://schemas.microsoft.com/office/drawing/2014/main" id="{61AEF2CD-4B16-4B27-8062-7CAE36D94B2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Parallelogram 10">
              <a:extLst>
                <a:ext uri="{FF2B5EF4-FFF2-40B4-BE49-F238E27FC236}">
                  <a16:creationId xmlns:a16="http://schemas.microsoft.com/office/drawing/2014/main" id="{039546EF-C607-43F7-A490-BF2CCC976302}"/>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Parallelogram 11">
              <a:extLst>
                <a:ext uri="{FF2B5EF4-FFF2-40B4-BE49-F238E27FC236}">
                  <a16:creationId xmlns:a16="http://schemas.microsoft.com/office/drawing/2014/main" id="{A109880D-BAA8-4212-A006-27DB19F54F2C}"/>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893FAE26-E117-44CA-8711-485C4E3919C8}"/>
              </a:ext>
            </a:extLst>
          </p:cNvPr>
          <p:cNvSpPr>
            <a:spLocks noGrp="1"/>
          </p:cNvSpPr>
          <p:nvPr>
            <p:ph type="title"/>
          </p:nvPr>
        </p:nvSpPr>
        <p:spPr>
          <a:xfrm>
            <a:off x="67651" y="379893"/>
            <a:ext cx="11508058" cy="1049235"/>
          </a:xfrm>
        </p:spPr>
        <p:txBody>
          <a:bodyPr>
            <a:normAutofit fontScale="90000"/>
          </a:bodyPr>
          <a:lstStyle/>
          <a:p>
            <a:pPr algn="ctr"/>
            <a:r>
              <a:rPr lang="en-US" dirty="0">
                <a:solidFill>
                  <a:srgbClr val="FFC000"/>
                </a:solidFill>
              </a:rPr>
              <a:t>Achieving Common Ground Through Developing and Maintaining Institutional Commitment to Faculty Diversity</a:t>
            </a:r>
            <a:endParaRPr lang="en-US" dirty="0"/>
          </a:p>
        </p:txBody>
      </p:sp>
      <p:sp>
        <p:nvSpPr>
          <p:cNvPr id="3" name="Rectangle 2">
            <a:extLst>
              <a:ext uri="{FF2B5EF4-FFF2-40B4-BE49-F238E27FC236}">
                <a16:creationId xmlns:a16="http://schemas.microsoft.com/office/drawing/2014/main" id="{F80ECB78-D431-447F-A34A-6955B33F0E9C}"/>
              </a:ext>
            </a:extLst>
          </p:cNvPr>
          <p:cNvSpPr/>
          <p:nvPr/>
        </p:nvSpPr>
        <p:spPr>
          <a:xfrm>
            <a:off x="483219" y="3397547"/>
            <a:ext cx="3048000" cy="2585323"/>
          </a:xfrm>
          <a:prstGeom prst="rect">
            <a:avLst/>
          </a:prstGeom>
        </p:spPr>
        <p:txBody>
          <a:bodyPr wrap="square">
            <a:spAutoFit/>
          </a:bodyPr>
          <a:lstStyle/>
          <a:p>
            <a:pPr algn="ctr"/>
            <a:r>
              <a:rPr lang="en-GB" b="1" dirty="0">
                <a:solidFill>
                  <a:srgbClr val="FFC000"/>
                </a:solidFill>
              </a:rPr>
              <a:t>Data Informed Decisions</a:t>
            </a:r>
          </a:p>
          <a:p>
            <a:pPr algn="ctr"/>
            <a:r>
              <a:rPr lang="en-GB" dirty="0"/>
              <a:t>Has your organization reviewed the current hiring processes?</a:t>
            </a:r>
          </a:p>
          <a:p>
            <a:pPr algn="ctr"/>
            <a:r>
              <a:rPr lang="en-GB" dirty="0"/>
              <a:t>Does your organization make available under-represented students and employees data?</a:t>
            </a:r>
          </a:p>
          <a:p>
            <a:r>
              <a:rPr lang="en-GB" dirty="0">
                <a:solidFill>
                  <a:srgbClr val="FF0000"/>
                </a:solidFill>
              </a:rPr>
              <a:t>(ADD A QUOTE FROM DR. Shawn Harper? ) </a:t>
            </a:r>
          </a:p>
        </p:txBody>
      </p:sp>
      <p:sp>
        <p:nvSpPr>
          <p:cNvPr id="4" name="Rectangle 3">
            <a:extLst>
              <a:ext uri="{FF2B5EF4-FFF2-40B4-BE49-F238E27FC236}">
                <a16:creationId xmlns:a16="http://schemas.microsoft.com/office/drawing/2014/main" id="{984B717B-1708-4A33-943D-C8BA8FD1CB7B}"/>
              </a:ext>
            </a:extLst>
          </p:cNvPr>
          <p:cNvSpPr/>
          <p:nvPr/>
        </p:nvSpPr>
        <p:spPr>
          <a:xfrm>
            <a:off x="3992136" y="3397547"/>
            <a:ext cx="3557239" cy="1200329"/>
          </a:xfrm>
          <a:prstGeom prst="rect">
            <a:avLst/>
          </a:prstGeom>
        </p:spPr>
        <p:txBody>
          <a:bodyPr wrap="square">
            <a:spAutoFit/>
          </a:bodyPr>
          <a:lstStyle/>
          <a:p>
            <a:pPr algn="ctr"/>
            <a:r>
              <a:rPr lang="en-GB" dirty="0"/>
              <a:t> </a:t>
            </a:r>
            <a:r>
              <a:rPr lang="en-GB" b="1" dirty="0">
                <a:solidFill>
                  <a:srgbClr val="FFC000"/>
                </a:solidFill>
              </a:rPr>
              <a:t>Bring Awareness</a:t>
            </a:r>
          </a:p>
          <a:p>
            <a:pPr algn="ctr"/>
            <a:r>
              <a:rPr lang="en-GB" dirty="0"/>
              <a:t>Identify Potential Barriers</a:t>
            </a:r>
          </a:p>
          <a:p>
            <a:pPr algn="ctr"/>
            <a:r>
              <a:rPr lang="en-GB" dirty="0"/>
              <a:t>Communicate Challenges</a:t>
            </a:r>
          </a:p>
          <a:p>
            <a:pPr algn="ctr"/>
            <a:r>
              <a:rPr lang="en-GB" dirty="0"/>
              <a:t>Data Driven Decisions</a:t>
            </a:r>
          </a:p>
        </p:txBody>
      </p:sp>
      <p:sp>
        <p:nvSpPr>
          <p:cNvPr id="5" name="Rectangle 4">
            <a:extLst>
              <a:ext uri="{FF2B5EF4-FFF2-40B4-BE49-F238E27FC236}">
                <a16:creationId xmlns:a16="http://schemas.microsoft.com/office/drawing/2014/main" id="{13EDE8CF-8AA5-4A68-933A-CE18512052E5}"/>
              </a:ext>
            </a:extLst>
          </p:cNvPr>
          <p:cNvSpPr/>
          <p:nvPr/>
        </p:nvSpPr>
        <p:spPr>
          <a:xfrm>
            <a:off x="7827336" y="3397547"/>
            <a:ext cx="3227518" cy="2031325"/>
          </a:xfrm>
          <a:prstGeom prst="rect">
            <a:avLst/>
          </a:prstGeom>
        </p:spPr>
        <p:txBody>
          <a:bodyPr wrap="square">
            <a:spAutoFit/>
          </a:bodyPr>
          <a:lstStyle/>
          <a:p>
            <a:pPr algn="ctr"/>
            <a:r>
              <a:rPr lang="en-GB" b="1" dirty="0">
                <a:solidFill>
                  <a:srgbClr val="FFC000"/>
                </a:solidFill>
              </a:rPr>
              <a:t>Create an Achieving Common Ground Plan</a:t>
            </a:r>
          </a:p>
          <a:p>
            <a:pPr algn="ctr"/>
            <a:r>
              <a:rPr lang="en-GB" dirty="0"/>
              <a:t>Develop a Metric</a:t>
            </a:r>
          </a:p>
          <a:p>
            <a:pPr algn="ctr"/>
            <a:r>
              <a:rPr lang="en-GB" dirty="0"/>
              <a:t>Include the Faculty, Staff and Administrators in the Communication Plan</a:t>
            </a:r>
          </a:p>
          <a:p>
            <a:pPr algn="ctr"/>
            <a:r>
              <a:rPr lang="en-GB" dirty="0"/>
              <a:t>Sustain Momentum</a:t>
            </a:r>
          </a:p>
        </p:txBody>
      </p:sp>
      <p:pic>
        <p:nvPicPr>
          <p:cNvPr id="6" name="Content Placeholder 94" descr="Microscope">
            <a:extLst>
              <a:ext uri="{FF2B5EF4-FFF2-40B4-BE49-F238E27FC236}">
                <a16:creationId xmlns:a16="http://schemas.microsoft.com/office/drawing/2014/main" id="{E8786E3C-755F-4228-8D33-6AC8FBE7D75B}"/>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29959" y="2587497"/>
            <a:ext cx="547688" cy="547688"/>
          </a:xfrm>
          <a:prstGeom prst="rect">
            <a:avLst/>
          </a:prstGeom>
        </p:spPr>
      </p:pic>
      <p:pic>
        <p:nvPicPr>
          <p:cNvPr id="7" name="Content Placeholder 82" descr="Bell">
            <a:extLst>
              <a:ext uri="{FF2B5EF4-FFF2-40B4-BE49-F238E27FC236}">
                <a16:creationId xmlns:a16="http://schemas.microsoft.com/office/drawing/2014/main" id="{4E0270E1-AACD-49CD-A34B-8B83C29BF29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47360" y="2587497"/>
            <a:ext cx="548640" cy="548640"/>
          </a:xfrm>
          <a:prstGeom prst="rect">
            <a:avLst/>
          </a:prstGeom>
        </p:spPr>
      </p:pic>
      <p:pic>
        <p:nvPicPr>
          <p:cNvPr id="8" name="Content Placeholder 96" descr="Pencil">
            <a:extLst>
              <a:ext uri="{FF2B5EF4-FFF2-40B4-BE49-F238E27FC236}">
                <a16:creationId xmlns:a16="http://schemas.microsoft.com/office/drawing/2014/main" id="{0CF24195-67C2-4CD2-8297-DF894E613E6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191393" y="2586545"/>
            <a:ext cx="548640" cy="548640"/>
          </a:xfrm>
          <a:prstGeom prst="rect">
            <a:avLst/>
          </a:prstGeom>
        </p:spPr>
      </p:pic>
      <p:pic>
        <p:nvPicPr>
          <p:cNvPr id="13" name="Picture 12">
            <a:extLst>
              <a:ext uri="{FF2B5EF4-FFF2-40B4-BE49-F238E27FC236}">
                <a16:creationId xmlns:a16="http://schemas.microsoft.com/office/drawing/2014/main" id="{34B97890-46C0-4D47-AAAF-08D02F58BC26}"/>
              </a:ext>
            </a:extLst>
          </p:cNvPr>
          <p:cNvPicPr>
            <a:picLocks noChangeAspect="1"/>
          </p:cNvPicPr>
          <p:nvPr/>
        </p:nvPicPr>
        <p:blipFill>
          <a:blip r:embed="rId8"/>
          <a:stretch>
            <a:fillRect/>
          </a:stretch>
        </p:blipFill>
        <p:spPr>
          <a:xfrm>
            <a:off x="8307659" y="6133866"/>
            <a:ext cx="3895732" cy="724134"/>
          </a:xfrm>
          <a:prstGeom prst="rect">
            <a:avLst/>
          </a:prstGeom>
        </p:spPr>
      </p:pic>
    </p:spTree>
    <p:extLst>
      <p:ext uri="{BB962C8B-B14F-4D97-AF65-F5344CB8AC3E}">
        <p14:creationId xmlns:p14="http://schemas.microsoft.com/office/powerpoint/2010/main" val="1937206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392B-63F8-409C-B51C-178E60C2B534}"/>
              </a:ext>
            </a:extLst>
          </p:cNvPr>
          <p:cNvSpPr>
            <a:spLocks noGrp="1"/>
          </p:cNvSpPr>
          <p:nvPr>
            <p:ph type="ctrTitle"/>
          </p:nvPr>
        </p:nvSpPr>
        <p:spPr/>
        <p:txBody>
          <a:bodyPr>
            <a:normAutofit/>
          </a:bodyPr>
          <a:lstStyle/>
          <a:p>
            <a:pPr algn="ctr"/>
            <a:r>
              <a:rPr lang="en-US" sz="3600" dirty="0"/>
              <a:t>THANK FOR YOUR TIME!</a:t>
            </a:r>
          </a:p>
        </p:txBody>
      </p:sp>
      <p:sp>
        <p:nvSpPr>
          <p:cNvPr id="3" name="Subtitle 2">
            <a:extLst>
              <a:ext uri="{FF2B5EF4-FFF2-40B4-BE49-F238E27FC236}">
                <a16:creationId xmlns:a16="http://schemas.microsoft.com/office/drawing/2014/main" id="{46E419C5-7DBB-4038-8228-A77D39711E67}"/>
              </a:ext>
            </a:extLst>
          </p:cNvPr>
          <p:cNvSpPr>
            <a:spLocks noGrp="1"/>
          </p:cNvSpPr>
          <p:nvPr>
            <p:ph type="subTitle" idx="1"/>
          </p:nvPr>
        </p:nvSpPr>
        <p:spPr>
          <a:xfrm>
            <a:off x="2417780" y="3531204"/>
            <a:ext cx="8637072" cy="2524498"/>
          </a:xfrm>
        </p:spPr>
        <p:txBody>
          <a:bodyPr>
            <a:normAutofit fontScale="77500" lnSpcReduction="20000"/>
          </a:bodyPr>
          <a:lstStyle/>
          <a:p>
            <a:pPr algn="ctr"/>
            <a:r>
              <a:rPr lang="en-US" b="1" dirty="0"/>
              <a:t>ASCCC Part-Time Faculty Institute</a:t>
            </a:r>
          </a:p>
          <a:p>
            <a:pPr algn="ctr"/>
            <a:r>
              <a:rPr lang="en-US" b="1" dirty="0"/>
              <a:t>“Affirming Our Voice”</a:t>
            </a:r>
            <a:endParaRPr lang="en-GB" b="1" dirty="0"/>
          </a:p>
          <a:p>
            <a:pPr algn="ctr"/>
            <a:r>
              <a:rPr lang="en-GB" b="1" dirty="0"/>
              <a:t>January 23</a:t>
            </a:r>
            <a:r>
              <a:rPr lang="en-GB" b="1" baseline="30000" dirty="0"/>
              <a:t>rd</a:t>
            </a:r>
            <a:r>
              <a:rPr lang="en-GB" b="1" dirty="0"/>
              <a:t>-25th</a:t>
            </a:r>
          </a:p>
          <a:p>
            <a:pPr algn="ctr"/>
            <a:r>
              <a:rPr lang="en-GB" b="1" dirty="0">
                <a:solidFill>
                  <a:schemeClr val="bg2">
                    <a:lumMod val="10000"/>
                  </a:schemeClr>
                </a:solidFill>
              </a:rPr>
              <a:t>Presenters:</a:t>
            </a:r>
          </a:p>
          <a:p>
            <a:pPr algn="ctr"/>
            <a:r>
              <a:rPr lang="en-GB" b="1" dirty="0">
                <a:solidFill>
                  <a:schemeClr val="bg2">
                    <a:lumMod val="10000"/>
                  </a:schemeClr>
                </a:solidFill>
              </a:rPr>
              <a:t>Jay Parnell, ASCCC Part Time Committee, San Bernardino College (Lead)</a:t>
            </a:r>
          </a:p>
          <a:p>
            <a:pPr algn="ctr"/>
            <a:r>
              <a:rPr lang="en-GB" b="1" dirty="0">
                <a:solidFill>
                  <a:schemeClr val="bg2">
                    <a:lumMod val="10000"/>
                  </a:schemeClr>
                </a:solidFill>
              </a:rPr>
              <a:t>LaTonya Parker, ASCCC Area D Representative, Moreno Valley College (Co-Lead)</a:t>
            </a:r>
          </a:p>
          <a:p>
            <a:pPr algn="ctr"/>
            <a:r>
              <a:rPr lang="en-GB" b="1" dirty="0">
                <a:solidFill>
                  <a:schemeClr val="bg2">
                    <a:lumMod val="10000"/>
                  </a:schemeClr>
                </a:solidFill>
              </a:rPr>
              <a:t>Jennifer Taylor – Mendoza, Vice President of Instruction, Skyline College</a:t>
            </a:r>
            <a:endParaRPr lang="en-GB" dirty="0">
              <a:solidFill>
                <a:schemeClr val="bg2">
                  <a:lumMod val="10000"/>
                </a:schemeClr>
              </a:solidFill>
            </a:endParaRPr>
          </a:p>
          <a:p>
            <a:endParaRPr lang="en-US" dirty="0"/>
          </a:p>
        </p:txBody>
      </p:sp>
      <p:pic>
        <p:nvPicPr>
          <p:cNvPr id="4" name="Picture 3">
            <a:extLst>
              <a:ext uri="{FF2B5EF4-FFF2-40B4-BE49-F238E27FC236}">
                <a16:creationId xmlns:a16="http://schemas.microsoft.com/office/drawing/2014/main" id="{EE006D19-A5AA-4A23-B7A5-52B3E1B90A62}"/>
              </a:ext>
            </a:extLst>
          </p:cNvPr>
          <p:cNvPicPr>
            <a:picLocks noChangeAspect="1"/>
          </p:cNvPicPr>
          <p:nvPr/>
        </p:nvPicPr>
        <p:blipFill>
          <a:blip r:embed="rId2"/>
          <a:stretch>
            <a:fillRect/>
          </a:stretch>
        </p:blipFill>
        <p:spPr>
          <a:xfrm>
            <a:off x="7961009" y="15846"/>
            <a:ext cx="4230991" cy="786452"/>
          </a:xfrm>
          <a:prstGeom prst="rect">
            <a:avLst/>
          </a:prstGeom>
        </p:spPr>
      </p:pic>
      <p:grpSp>
        <p:nvGrpSpPr>
          <p:cNvPr id="5" name="Group 4" descr="decorative element">
            <a:extLst>
              <a:ext uri="{FF2B5EF4-FFF2-40B4-BE49-F238E27FC236}">
                <a16:creationId xmlns:a16="http://schemas.microsoft.com/office/drawing/2014/main" id="{71CB95D1-60AD-4DE7-91C2-3E0F9B726B91}"/>
              </a:ext>
            </a:extLst>
          </p:cNvPr>
          <p:cNvGrpSpPr/>
          <p:nvPr/>
        </p:nvGrpSpPr>
        <p:grpSpPr>
          <a:xfrm>
            <a:off x="0" y="0"/>
            <a:ext cx="6300439" cy="6144322"/>
            <a:chOff x="-3740" y="0"/>
            <a:chExt cx="6208649" cy="6858000"/>
          </a:xfrm>
        </p:grpSpPr>
        <p:sp>
          <p:nvSpPr>
            <p:cNvPr id="6" name="Freeform: Shape 5">
              <a:extLst>
                <a:ext uri="{FF2B5EF4-FFF2-40B4-BE49-F238E27FC236}">
                  <a16:creationId xmlns:a16="http://schemas.microsoft.com/office/drawing/2014/main" id="{376EC938-8407-4E51-B3E5-9BD531C0AF0E}"/>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Rectangle 6">
              <a:extLst>
                <a:ext uri="{FF2B5EF4-FFF2-40B4-BE49-F238E27FC236}">
                  <a16:creationId xmlns:a16="http://schemas.microsoft.com/office/drawing/2014/main" id="{4D4666A3-272E-4F85-9748-AC8091E6127D}"/>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spTree>
    <p:extLst>
      <p:ext uri="{BB962C8B-B14F-4D97-AF65-F5344CB8AC3E}">
        <p14:creationId xmlns:p14="http://schemas.microsoft.com/office/powerpoint/2010/main" val="95327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393C-3345-4362-B92B-601FC1BC0760}"/>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266F037-0528-4386-8CEF-A14130B19945}"/>
              </a:ext>
            </a:extLst>
          </p:cNvPr>
          <p:cNvSpPr>
            <a:spLocks noGrp="1"/>
          </p:cNvSpPr>
          <p:nvPr>
            <p:ph idx="1"/>
          </p:nvPr>
        </p:nvSpPr>
        <p:spPr>
          <a:xfrm>
            <a:off x="1451579" y="2015732"/>
            <a:ext cx="9603275" cy="3917235"/>
          </a:xfrm>
        </p:spPr>
        <p:txBody>
          <a:bodyPr>
            <a:normAutofit fontScale="85000" lnSpcReduction="20000"/>
          </a:bodyPr>
          <a:lstStyle/>
          <a:p>
            <a:r>
              <a:rPr lang="en-US" dirty="0">
                <a:solidFill>
                  <a:srgbClr val="002060"/>
                </a:solidFill>
                <a:hlinkClick r:id="rId2"/>
              </a:rPr>
              <a:t>https://asccc.org/sites/default/files/publications/FacultyHiring_0.pdf</a:t>
            </a:r>
            <a:endParaRPr lang="en-US" dirty="0">
              <a:solidFill>
                <a:srgbClr val="002060"/>
              </a:solidFill>
            </a:endParaRPr>
          </a:p>
          <a:p>
            <a:endParaRPr lang="en-US" dirty="0">
              <a:solidFill>
                <a:srgbClr val="002060"/>
              </a:solidFill>
            </a:endParaRPr>
          </a:p>
          <a:p>
            <a:r>
              <a:rPr lang="en-US" dirty="0">
                <a:solidFill>
                  <a:srgbClr val="002060"/>
                </a:solidFill>
                <a:hlinkClick r:id="rId2"/>
              </a:rPr>
              <a:t>https://californiacommunitycolleges.cccco.edu/Portals/0/Reports/2016-EEO-and-Diversity-Handbook-ADA.pdf</a:t>
            </a:r>
            <a:endParaRPr lang="en-US" dirty="0">
              <a:solidFill>
                <a:srgbClr val="002060"/>
              </a:solidFill>
            </a:endParaRPr>
          </a:p>
          <a:p>
            <a:endParaRPr lang="en-US" dirty="0">
              <a:solidFill>
                <a:srgbClr val="002060"/>
              </a:solidFill>
            </a:endParaRPr>
          </a:p>
          <a:p>
            <a:r>
              <a:rPr lang="en-US" dirty="0">
                <a:solidFill>
                  <a:srgbClr val="002060"/>
                </a:solidFill>
                <a:hlinkClick r:id="rId2"/>
              </a:rPr>
              <a:t>https://extranet.cccco.edu/Portals/1/Legal/EEO/2018-Longitudinal-Data-Guide.WEB.pdf</a:t>
            </a:r>
            <a:endParaRPr lang="en-US" dirty="0">
              <a:solidFill>
                <a:srgbClr val="002060"/>
              </a:solidFill>
            </a:endParaRPr>
          </a:p>
          <a:p>
            <a:r>
              <a:rPr lang="en-US" dirty="0">
                <a:hlinkClick r:id="rId2"/>
              </a:rPr>
              <a:t>https://www.cccco.edu/-/media/CCCCO-Website/Files/Consultation-Council/consultation-council-agenda-20190815-ada.ashx?la=en&amp;hash=663B23A8EE19BA67ED992D38814468B3F04C6550</a:t>
            </a:r>
            <a:endParaRPr lang="en-US" dirty="0"/>
          </a:p>
          <a:p>
            <a:r>
              <a:rPr lang="en-US" dirty="0">
                <a:hlinkClick r:id="rId2"/>
              </a:rPr>
              <a:t>https://gladstone.uoregon.edu/~asuomca/diversityinit/definition.html</a:t>
            </a:r>
            <a:endParaRPr lang="en-US" dirty="0"/>
          </a:p>
          <a:p>
            <a:r>
              <a:rPr lang="en-US" dirty="0">
                <a:hlinkClick r:id="rId2"/>
              </a:rPr>
              <a:t>https://edsource.org/2018/whites-dominate-california-college-faculties-while-students-are-more-diverse-study-shows/594268</a:t>
            </a:r>
            <a:endParaRPr lang="en-US" dirty="0">
              <a:solidFill>
                <a:srgbClr val="002060"/>
              </a:solidFill>
            </a:endParaRPr>
          </a:p>
          <a:p>
            <a:endParaRPr lang="en-US" dirty="0"/>
          </a:p>
        </p:txBody>
      </p:sp>
      <p:pic>
        <p:nvPicPr>
          <p:cNvPr id="4" name="Picture 3">
            <a:extLst>
              <a:ext uri="{FF2B5EF4-FFF2-40B4-BE49-F238E27FC236}">
                <a16:creationId xmlns:a16="http://schemas.microsoft.com/office/drawing/2014/main" id="{E8E6E96A-83B1-4C6A-8B9E-A735A8CC1E3B}"/>
              </a:ext>
            </a:extLst>
          </p:cNvPr>
          <p:cNvPicPr>
            <a:picLocks noChangeAspect="1"/>
          </p:cNvPicPr>
          <p:nvPr/>
        </p:nvPicPr>
        <p:blipFill>
          <a:blip r:embed="rId3"/>
          <a:stretch>
            <a:fillRect/>
          </a:stretch>
        </p:blipFill>
        <p:spPr>
          <a:xfrm>
            <a:off x="6812712" y="1045000"/>
            <a:ext cx="4230991" cy="786452"/>
          </a:xfrm>
          <a:prstGeom prst="rect">
            <a:avLst/>
          </a:prstGeom>
        </p:spPr>
      </p:pic>
    </p:spTree>
    <p:extLst>
      <p:ext uri="{BB962C8B-B14F-4D97-AF65-F5344CB8AC3E}">
        <p14:creationId xmlns:p14="http://schemas.microsoft.com/office/powerpoint/2010/main" val="4022887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CAF9-1F5B-4159-B453-BAFD1575C3DE}"/>
              </a:ext>
            </a:extLst>
          </p:cNvPr>
          <p:cNvSpPr>
            <a:spLocks noGrp="1"/>
          </p:cNvSpPr>
          <p:nvPr>
            <p:ph type="title"/>
          </p:nvPr>
        </p:nvSpPr>
        <p:spPr>
          <a:xfrm>
            <a:off x="-1" y="0"/>
            <a:ext cx="7453567" cy="1371600"/>
          </a:xfrm>
        </p:spPr>
        <p:txBody>
          <a:bodyPr>
            <a:normAutofit/>
          </a:bodyPr>
          <a:lstStyle/>
          <a:p>
            <a:r>
              <a:rPr lang="en-US" dirty="0"/>
              <a:t>WHY Does Diversification matter?</a:t>
            </a:r>
          </a:p>
        </p:txBody>
      </p:sp>
      <p:sp>
        <p:nvSpPr>
          <p:cNvPr id="4" name="Text Placeholder 3">
            <a:extLst>
              <a:ext uri="{FF2B5EF4-FFF2-40B4-BE49-F238E27FC236}">
                <a16:creationId xmlns:a16="http://schemas.microsoft.com/office/drawing/2014/main" id="{FEF28A7A-A4EA-44E2-9034-E50D9FDB3D68}"/>
              </a:ext>
            </a:extLst>
          </p:cNvPr>
          <p:cNvSpPr>
            <a:spLocks noGrp="1"/>
          </p:cNvSpPr>
          <p:nvPr>
            <p:ph type="body" sz="half" idx="2"/>
          </p:nvPr>
        </p:nvSpPr>
        <p:spPr>
          <a:xfrm>
            <a:off x="1474844" y="3244768"/>
            <a:ext cx="5524404" cy="3488202"/>
          </a:xfrm>
        </p:spPr>
        <p:txBody>
          <a:bodyPr>
            <a:normAutofit fontScale="92500" lnSpcReduction="20000"/>
          </a:bodyPr>
          <a:lstStyle/>
          <a:p>
            <a:r>
              <a:rPr lang="en-US" dirty="0"/>
              <a:t>Why faculty diversification measures matter? The diversification of California community colleges faculty has been a long-standing subject of priority and debate. Despite diversity being on the equity agenda in higher education for numerous years the needle for advancing faculty diversification has not moved much. This session will introduce new ways to measure faculty</a:t>
            </a:r>
            <a:br>
              <a:rPr lang="en-US" dirty="0"/>
            </a:br>
            <a:r>
              <a:rPr lang="en-US" dirty="0"/>
              <a:t>diversification. Discussion will include determining if diversification is an effective practice to bring about effective programs and services.</a:t>
            </a:r>
            <a:br>
              <a:rPr lang="en-US" dirty="0"/>
            </a:br>
            <a:br>
              <a:rPr lang="en-US" dirty="0"/>
            </a:br>
            <a:endParaRPr lang="en-US" dirty="0"/>
          </a:p>
        </p:txBody>
      </p:sp>
      <p:pic>
        <p:nvPicPr>
          <p:cNvPr id="11" name="Picture Placeholder 13" descr="room of red chairs in front of a window">
            <a:extLst>
              <a:ext uri="{FF2B5EF4-FFF2-40B4-BE49-F238E27FC236}">
                <a16:creationId xmlns:a16="http://schemas.microsoft.com/office/drawing/2014/main" id="{F0F941AC-6CF8-416B-9B2E-87FDB404CBFB}"/>
              </a:ext>
            </a:extLst>
          </p:cNvPr>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l="12937" r="12937"/>
          <a:stretch/>
        </p:blipFill>
        <p:spPr>
          <a:xfrm>
            <a:off x="7453566" y="0"/>
            <a:ext cx="4672360" cy="6133171"/>
          </a:xfrm>
        </p:spPr>
      </p:pic>
      <p:grpSp>
        <p:nvGrpSpPr>
          <p:cNvPr id="12" name="Group 11" descr="decorative element">
            <a:extLst>
              <a:ext uri="{FF2B5EF4-FFF2-40B4-BE49-F238E27FC236}">
                <a16:creationId xmlns:a16="http://schemas.microsoft.com/office/drawing/2014/main" id="{40A909BE-61BE-4B1A-BC71-D4E2FB3B1D10}"/>
              </a:ext>
            </a:extLst>
          </p:cNvPr>
          <p:cNvGrpSpPr/>
          <p:nvPr/>
        </p:nvGrpSpPr>
        <p:grpSpPr>
          <a:xfrm>
            <a:off x="7453566" y="0"/>
            <a:ext cx="4887951" cy="6133171"/>
            <a:chOff x="-3740" y="0"/>
            <a:chExt cx="6208649" cy="6858000"/>
          </a:xfrm>
        </p:grpSpPr>
        <p:sp>
          <p:nvSpPr>
            <p:cNvPr id="13" name="Freeform: Shape 12">
              <a:extLst>
                <a:ext uri="{FF2B5EF4-FFF2-40B4-BE49-F238E27FC236}">
                  <a16:creationId xmlns:a16="http://schemas.microsoft.com/office/drawing/2014/main" id="{010EC329-DD6D-4F6E-896A-D3E7178CA840}"/>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Rectangle 13">
              <a:extLst>
                <a:ext uri="{FF2B5EF4-FFF2-40B4-BE49-F238E27FC236}">
                  <a16:creationId xmlns:a16="http://schemas.microsoft.com/office/drawing/2014/main" id="{F6EE931B-D504-4262-9731-0EEF2E425B9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5" name="Picture 14">
            <a:extLst>
              <a:ext uri="{FF2B5EF4-FFF2-40B4-BE49-F238E27FC236}">
                <a16:creationId xmlns:a16="http://schemas.microsoft.com/office/drawing/2014/main" id="{71673FD7-D016-443E-AEAD-689B1F2FFA53}"/>
              </a:ext>
            </a:extLst>
          </p:cNvPr>
          <p:cNvPicPr>
            <a:picLocks noChangeAspect="1"/>
          </p:cNvPicPr>
          <p:nvPr/>
        </p:nvPicPr>
        <p:blipFill>
          <a:blip r:embed="rId3"/>
          <a:stretch>
            <a:fillRect/>
          </a:stretch>
        </p:blipFill>
        <p:spPr>
          <a:xfrm>
            <a:off x="2121550" y="2197425"/>
            <a:ext cx="4230991" cy="786452"/>
          </a:xfrm>
          <a:prstGeom prst="rect">
            <a:avLst/>
          </a:prstGeom>
        </p:spPr>
      </p:pic>
    </p:spTree>
    <p:extLst>
      <p:ext uri="{BB962C8B-B14F-4D97-AF65-F5344CB8AC3E}">
        <p14:creationId xmlns:p14="http://schemas.microsoft.com/office/powerpoint/2010/main" val="1868344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genda">
            <a:extLst>
              <a:ext uri="{FF2B5EF4-FFF2-40B4-BE49-F238E27FC236}">
                <a16:creationId xmlns:a16="http://schemas.microsoft.com/office/drawing/2014/main" id="{B5879DCE-A041-43F1-A3E7-2F597570CD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715"/>
            <a:ext cx="12192000" cy="6130456"/>
          </a:xfrm>
          <a:prstGeom prst="rect">
            <a:avLst/>
          </a:prstGeom>
          <a:noFill/>
          <a:effectLst>
            <a:outerShdw blurRad="50800" dir="5400000" algn="ctr" rotWithShape="0">
              <a:srgbClr val="000000"/>
            </a:outerShdw>
          </a:effectLst>
          <a:extLst>
            <a:ext uri="{909E8E84-426E-40DD-AFC4-6F175D3DCCD1}">
              <a14:hiddenFill xmlns:a14="http://schemas.microsoft.com/office/drawing/2010/main">
                <a:solidFill>
                  <a:srgbClr val="FFFFFF"/>
                </a:solidFill>
              </a14:hiddenFill>
            </a:ext>
          </a:extLst>
        </p:spPr>
      </p:pic>
      <p:grpSp>
        <p:nvGrpSpPr>
          <p:cNvPr id="2" name="Group 1" descr="decorative element">
            <a:extLst>
              <a:ext uri="{FF2B5EF4-FFF2-40B4-BE49-F238E27FC236}">
                <a16:creationId xmlns:a16="http://schemas.microsoft.com/office/drawing/2014/main" id="{D6FF2934-2492-4FC7-8FF0-652811C0DDF1}"/>
              </a:ext>
            </a:extLst>
          </p:cNvPr>
          <p:cNvGrpSpPr/>
          <p:nvPr/>
        </p:nvGrpSpPr>
        <p:grpSpPr>
          <a:xfrm>
            <a:off x="-104767" y="1"/>
            <a:ext cx="6957056" cy="6059026"/>
            <a:chOff x="-104767" y="0"/>
            <a:chExt cx="6957056" cy="6858000"/>
          </a:xfrm>
        </p:grpSpPr>
        <p:sp>
          <p:nvSpPr>
            <p:cNvPr id="3" name="Parallelogram 2">
              <a:extLst>
                <a:ext uri="{FF2B5EF4-FFF2-40B4-BE49-F238E27FC236}">
                  <a16:creationId xmlns:a16="http://schemas.microsoft.com/office/drawing/2014/main" id="{E354D35C-DCF6-491D-9901-DBBDAB45A762}"/>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Freeform: Shape 3">
              <a:extLst>
                <a:ext uri="{FF2B5EF4-FFF2-40B4-BE49-F238E27FC236}">
                  <a16:creationId xmlns:a16="http://schemas.microsoft.com/office/drawing/2014/main" id="{A0160F88-32D7-43E6-8AD6-4D0ACF4E54DE}"/>
                </a:ext>
              </a:extLst>
            </p:cNvPr>
            <p:cNvSpPr/>
            <p:nvPr/>
          </p:nvSpPr>
          <p:spPr>
            <a:xfrm flipH="1" flipV="1">
              <a:off x="-104767" y="518249"/>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4">
                <a:lumMod val="20000"/>
                <a:lumOff val="8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 name="Freeform: Shape 4">
              <a:extLst>
                <a:ext uri="{FF2B5EF4-FFF2-40B4-BE49-F238E27FC236}">
                  <a16:creationId xmlns:a16="http://schemas.microsoft.com/office/drawing/2014/main" id="{9A811150-E3FE-402C-A46A-989891F6A993}"/>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rgbClr val="FFF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6" name="Title 5">
            <a:extLst>
              <a:ext uri="{FF2B5EF4-FFF2-40B4-BE49-F238E27FC236}">
                <a16:creationId xmlns:a16="http://schemas.microsoft.com/office/drawing/2014/main" id="{238B5191-F9B4-483F-9A2B-041D639ED84C}"/>
              </a:ext>
            </a:extLst>
          </p:cNvPr>
          <p:cNvSpPr>
            <a:spLocks noGrp="1"/>
          </p:cNvSpPr>
          <p:nvPr>
            <p:ph type="title"/>
          </p:nvPr>
        </p:nvSpPr>
        <p:spPr>
          <a:xfrm>
            <a:off x="439096" y="-310262"/>
            <a:ext cx="4450141" cy="4495749"/>
          </a:xfrm>
        </p:spPr>
        <p:txBody>
          <a:bodyPr>
            <a:normAutofit/>
          </a:bodyPr>
          <a:lstStyle/>
          <a:p>
            <a:r>
              <a:rPr lang="en-GB" sz="1800" dirty="0"/>
              <a:t>TODAY’S AGENDA:</a:t>
            </a:r>
            <a:br>
              <a:rPr lang="en-GB" sz="1800" dirty="0"/>
            </a:br>
            <a:br>
              <a:rPr lang="en-GB" sz="1800" dirty="0"/>
            </a:br>
            <a:r>
              <a:rPr lang="en-GB" sz="1400" dirty="0"/>
              <a:t>*Welcome and Introductions</a:t>
            </a:r>
            <a:br>
              <a:rPr lang="en-GB" sz="1400" dirty="0"/>
            </a:br>
            <a:br>
              <a:rPr lang="en-GB" sz="1400" dirty="0"/>
            </a:br>
            <a:r>
              <a:rPr lang="en-GB" sz="1400" dirty="0"/>
              <a:t>*Workforce Diversity Defined</a:t>
            </a:r>
            <a:br>
              <a:rPr lang="en-GB" sz="1400" dirty="0"/>
            </a:br>
            <a:br>
              <a:rPr lang="en-GB" sz="1400" dirty="0"/>
            </a:br>
            <a:r>
              <a:rPr lang="en-GB" sz="1400" dirty="0"/>
              <a:t>*Define Diversity</a:t>
            </a:r>
            <a:br>
              <a:rPr lang="en-GB" sz="1400" dirty="0"/>
            </a:br>
            <a:br>
              <a:rPr lang="en-GB" sz="1400" dirty="0"/>
            </a:br>
            <a:r>
              <a:rPr lang="en-GB" sz="1400" dirty="0"/>
              <a:t>*Faculty Diversity (FD) Discussion </a:t>
            </a:r>
            <a:br>
              <a:rPr lang="en-GB" sz="1400" dirty="0"/>
            </a:br>
            <a:br>
              <a:rPr lang="en-GB" sz="1400" dirty="0"/>
            </a:br>
            <a:r>
              <a:rPr lang="en-GB" sz="1400" dirty="0"/>
              <a:t>*FD Moving From an Organization                                                                                                                                                            Value to Practice Through Institutional Strategies</a:t>
            </a:r>
            <a:br>
              <a:rPr lang="en-GB" sz="1400" dirty="0"/>
            </a:br>
            <a:br>
              <a:rPr lang="en-GB" sz="1400" dirty="0"/>
            </a:br>
            <a:r>
              <a:rPr lang="en-GB" sz="1400" dirty="0"/>
              <a:t>*Group activity</a:t>
            </a:r>
            <a:br>
              <a:rPr lang="en-GB" sz="1400" dirty="0"/>
            </a:br>
            <a:endParaRPr lang="en-US" dirty="0"/>
          </a:p>
        </p:txBody>
      </p:sp>
      <p:sp>
        <p:nvSpPr>
          <p:cNvPr id="8" name="Text Placeholder 7">
            <a:extLst>
              <a:ext uri="{FF2B5EF4-FFF2-40B4-BE49-F238E27FC236}">
                <a16:creationId xmlns:a16="http://schemas.microsoft.com/office/drawing/2014/main" id="{962DC64F-3E53-41DF-A3BC-74253719C0BD}"/>
              </a:ext>
            </a:extLst>
          </p:cNvPr>
          <p:cNvSpPr>
            <a:spLocks noGrp="1"/>
          </p:cNvSpPr>
          <p:nvPr>
            <p:ph type="body" sz="half" idx="2"/>
          </p:nvPr>
        </p:nvSpPr>
        <p:spPr>
          <a:xfrm>
            <a:off x="129579" y="3993672"/>
            <a:ext cx="5762767" cy="670253"/>
          </a:xfrm>
        </p:spPr>
        <p:txBody>
          <a:bodyPr>
            <a:normAutofit lnSpcReduction="10000"/>
          </a:bodyPr>
          <a:lstStyle/>
          <a:p>
            <a:r>
              <a:rPr lang="en-GB" dirty="0"/>
              <a:t>Equitable (Ethnic and Racial Diversity) Approaches to Increase Student Success!!!</a:t>
            </a:r>
          </a:p>
          <a:p>
            <a:endParaRPr lang="en-US" dirty="0"/>
          </a:p>
        </p:txBody>
      </p:sp>
      <p:sp>
        <p:nvSpPr>
          <p:cNvPr id="12" name="Rectangle 11">
            <a:extLst>
              <a:ext uri="{FF2B5EF4-FFF2-40B4-BE49-F238E27FC236}">
                <a16:creationId xmlns:a16="http://schemas.microsoft.com/office/drawing/2014/main" id="{A51849C4-4966-486F-A76E-1D9FDD98BB69}"/>
              </a:ext>
            </a:extLst>
          </p:cNvPr>
          <p:cNvSpPr/>
          <p:nvPr/>
        </p:nvSpPr>
        <p:spPr>
          <a:xfrm>
            <a:off x="8390200" y="-11151"/>
            <a:ext cx="3269809" cy="6144322"/>
          </a:xfrm>
          <a:prstGeom prst="rect">
            <a:avLst/>
          </a:prstGeom>
          <a:solidFill>
            <a:schemeClr val="accent4">
              <a:lumMod val="20000"/>
              <a:lumOff val="80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pic>
        <p:nvPicPr>
          <p:cNvPr id="13" name="Picture 12">
            <a:extLst>
              <a:ext uri="{FF2B5EF4-FFF2-40B4-BE49-F238E27FC236}">
                <a16:creationId xmlns:a16="http://schemas.microsoft.com/office/drawing/2014/main" id="{747AE8F5-7413-4B30-9E3D-4D7DFE38C45C}"/>
              </a:ext>
            </a:extLst>
          </p:cNvPr>
          <p:cNvPicPr>
            <a:picLocks noChangeAspect="1"/>
          </p:cNvPicPr>
          <p:nvPr/>
        </p:nvPicPr>
        <p:blipFill>
          <a:blip r:embed="rId3"/>
          <a:stretch>
            <a:fillRect/>
          </a:stretch>
        </p:blipFill>
        <p:spPr>
          <a:xfrm>
            <a:off x="7909608" y="5350632"/>
            <a:ext cx="4230991" cy="786452"/>
          </a:xfrm>
          <a:prstGeom prst="rect">
            <a:avLst/>
          </a:prstGeom>
        </p:spPr>
      </p:pic>
    </p:spTree>
    <p:extLst>
      <p:ext uri="{BB962C8B-B14F-4D97-AF65-F5344CB8AC3E}">
        <p14:creationId xmlns:p14="http://schemas.microsoft.com/office/powerpoint/2010/main" val="2123237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2EC8-0592-4726-BFB1-4C1CB2540E76}"/>
              </a:ext>
            </a:extLst>
          </p:cNvPr>
          <p:cNvSpPr>
            <a:spLocks noGrp="1"/>
          </p:cNvSpPr>
          <p:nvPr>
            <p:ph type="title"/>
          </p:nvPr>
        </p:nvSpPr>
        <p:spPr>
          <a:xfrm>
            <a:off x="6174862" y="176280"/>
            <a:ext cx="5597913" cy="2247117"/>
          </a:xfrm>
        </p:spPr>
        <p:txBody>
          <a:bodyPr>
            <a:normAutofit/>
          </a:bodyPr>
          <a:lstStyle/>
          <a:p>
            <a:r>
              <a:rPr lang="en-GB" dirty="0"/>
              <a:t>What is Workforce Diversity ?</a:t>
            </a:r>
            <a:endParaRPr lang="en-US" dirty="0"/>
          </a:p>
        </p:txBody>
      </p:sp>
      <p:sp>
        <p:nvSpPr>
          <p:cNvPr id="3" name="Content Placeholder 2">
            <a:extLst>
              <a:ext uri="{FF2B5EF4-FFF2-40B4-BE49-F238E27FC236}">
                <a16:creationId xmlns:a16="http://schemas.microsoft.com/office/drawing/2014/main" id="{E8ABE973-1145-40C4-BA69-62D67D99CCB0}"/>
              </a:ext>
            </a:extLst>
          </p:cNvPr>
          <p:cNvSpPr>
            <a:spLocks noGrp="1"/>
          </p:cNvSpPr>
          <p:nvPr>
            <p:ph idx="1"/>
          </p:nvPr>
        </p:nvSpPr>
        <p:spPr>
          <a:xfrm>
            <a:off x="6439357" y="4774883"/>
            <a:ext cx="3796936" cy="798566"/>
          </a:xfrm>
        </p:spPr>
        <p:txBody>
          <a:bodyPr>
            <a:normAutofit fontScale="92500"/>
          </a:bodyPr>
          <a:lstStyle/>
          <a:p>
            <a:r>
              <a:rPr lang="en-US" sz="1100" dirty="0" err="1"/>
              <a:t>Golembiewski</a:t>
            </a:r>
            <a:r>
              <a:rPr lang="en-US" sz="1100" dirty="0"/>
              <a:t>, R. T. (1995). Managing diversity in organizations. Tuscaloosa, Ala: University of Alabama Press. </a:t>
            </a:r>
          </a:p>
          <a:p>
            <a:r>
              <a:rPr lang="en-US" sz="1100" dirty="0"/>
              <a:t>http://www.worldcat.org/oclc/44956061</a:t>
            </a:r>
          </a:p>
          <a:p>
            <a:endParaRPr lang="en-US" dirty="0"/>
          </a:p>
        </p:txBody>
      </p:sp>
      <p:sp>
        <p:nvSpPr>
          <p:cNvPr id="4" name="Text Placeholder 3">
            <a:extLst>
              <a:ext uri="{FF2B5EF4-FFF2-40B4-BE49-F238E27FC236}">
                <a16:creationId xmlns:a16="http://schemas.microsoft.com/office/drawing/2014/main" id="{59FEBBE7-4D68-455A-B4D7-D05905B47F00}"/>
              </a:ext>
            </a:extLst>
          </p:cNvPr>
          <p:cNvSpPr>
            <a:spLocks noGrp="1"/>
          </p:cNvSpPr>
          <p:nvPr>
            <p:ph type="body" sz="half" idx="2"/>
          </p:nvPr>
        </p:nvSpPr>
        <p:spPr>
          <a:xfrm>
            <a:off x="6460275" y="2583836"/>
            <a:ext cx="3868473" cy="2590330"/>
          </a:xfrm>
        </p:spPr>
        <p:txBody>
          <a:bodyPr>
            <a:normAutofit/>
          </a:bodyPr>
          <a:lstStyle/>
          <a:p>
            <a:r>
              <a:rPr lang="en-GB" sz="2400" dirty="0"/>
              <a:t>“Workforce diversity means a workforce made up of people with different human qualities or who belong.”</a:t>
            </a:r>
            <a:endParaRPr lang="en-US" sz="2400" dirty="0"/>
          </a:p>
        </p:txBody>
      </p:sp>
      <p:pic>
        <p:nvPicPr>
          <p:cNvPr id="4098" name="Picture 2" descr="Image result for diverse workforce">
            <a:extLst>
              <a:ext uri="{FF2B5EF4-FFF2-40B4-BE49-F238E27FC236}">
                <a16:creationId xmlns:a16="http://schemas.microsoft.com/office/drawing/2014/main" id="{4101F64F-50D6-4B74-94FB-A8642ED52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752645" cy="61331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0BA29A-738B-4A0E-8BE6-7F07AD80C55A}"/>
              </a:ext>
            </a:extLst>
          </p:cNvPr>
          <p:cNvSpPr/>
          <p:nvPr/>
        </p:nvSpPr>
        <p:spPr>
          <a:xfrm>
            <a:off x="1241417" y="0"/>
            <a:ext cx="3269809" cy="6133171"/>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sp>
        <p:nvSpPr>
          <p:cNvPr id="8" name="Freeform: Shape 7">
            <a:extLst>
              <a:ext uri="{FF2B5EF4-FFF2-40B4-BE49-F238E27FC236}">
                <a16:creationId xmlns:a16="http://schemas.microsoft.com/office/drawing/2014/main" id="{3F836187-3FD2-4923-A0AE-EED72913240D}"/>
              </a:ext>
            </a:extLst>
          </p:cNvPr>
          <p:cNvSpPr/>
          <p:nvPr/>
        </p:nvSpPr>
        <p:spPr>
          <a:xfrm>
            <a:off x="0" y="0"/>
            <a:ext cx="4887951" cy="6133171"/>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9" name="Picture 8">
            <a:extLst>
              <a:ext uri="{FF2B5EF4-FFF2-40B4-BE49-F238E27FC236}">
                <a16:creationId xmlns:a16="http://schemas.microsoft.com/office/drawing/2014/main" id="{515D782A-0A5E-483F-B546-C48FC4E4AE9B}"/>
              </a:ext>
            </a:extLst>
          </p:cNvPr>
          <p:cNvPicPr>
            <a:picLocks noChangeAspect="1"/>
          </p:cNvPicPr>
          <p:nvPr/>
        </p:nvPicPr>
        <p:blipFill>
          <a:blip r:embed="rId3"/>
          <a:stretch>
            <a:fillRect/>
          </a:stretch>
        </p:blipFill>
        <p:spPr>
          <a:xfrm>
            <a:off x="7961009" y="4690"/>
            <a:ext cx="4230991" cy="786452"/>
          </a:xfrm>
          <a:prstGeom prst="rect">
            <a:avLst/>
          </a:prstGeom>
        </p:spPr>
      </p:pic>
    </p:spTree>
    <p:extLst>
      <p:ext uri="{BB962C8B-B14F-4D97-AF65-F5344CB8AC3E}">
        <p14:creationId xmlns:p14="http://schemas.microsoft.com/office/powerpoint/2010/main" val="4289861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63E3D617-487D-40F2-9F6A-92C8C9786D4D}"/>
              </a:ext>
            </a:extLst>
          </p:cNvPr>
          <p:cNvSpPr/>
          <p:nvPr/>
        </p:nvSpPr>
        <p:spPr>
          <a:xfrm>
            <a:off x="0" y="0"/>
            <a:ext cx="4887951" cy="6133171"/>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5" name="TextBox 4">
            <a:extLst>
              <a:ext uri="{FF2B5EF4-FFF2-40B4-BE49-F238E27FC236}">
                <a16:creationId xmlns:a16="http://schemas.microsoft.com/office/drawing/2014/main" id="{AB965F09-9DE6-4587-A433-6334227EC19C}"/>
              </a:ext>
            </a:extLst>
          </p:cNvPr>
          <p:cNvSpPr txBox="1"/>
          <p:nvPr/>
        </p:nvSpPr>
        <p:spPr>
          <a:xfrm>
            <a:off x="903249" y="524107"/>
            <a:ext cx="10537902" cy="1200329"/>
          </a:xfrm>
          <a:prstGeom prst="rect">
            <a:avLst/>
          </a:prstGeom>
          <a:noFill/>
        </p:spPr>
        <p:txBody>
          <a:bodyPr wrap="square" rtlCol="0">
            <a:spAutoFit/>
          </a:bodyPr>
          <a:lstStyle/>
          <a:p>
            <a:pPr algn="ctr"/>
            <a:r>
              <a:rPr lang="en-US" sz="3600" dirty="0"/>
              <a:t>DEFINE DIVERSITY?  </a:t>
            </a:r>
          </a:p>
          <a:p>
            <a:pPr algn="ctr"/>
            <a:r>
              <a:rPr lang="en-US" sz="3600" dirty="0"/>
              <a:t>WHAT DOES DIVERSITY MEAN TO YOU?  </a:t>
            </a:r>
          </a:p>
        </p:txBody>
      </p:sp>
      <p:sp>
        <p:nvSpPr>
          <p:cNvPr id="7" name="Rectangle 6">
            <a:extLst>
              <a:ext uri="{FF2B5EF4-FFF2-40B4-BE49-F238E27FC236}">
                <a16:creationId xmlns:a16="http://schemas.microsoft.com/office/drawing/2014/main" id="{61A32145-A4BF-46B1-A19E-369E3FB6DC7C}"/>
              </a:ext>
            </a:extLst>
          </p:cNvPr>
          <p:cNvSpPr/>
          <p:nvPr/>
        </p:nvSpPr>
        <p:spPr>
          <a:xfrm>
            <a:off x="0" y="0"/>
            <a:ext cx="3269809" cy="6144322"/>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sp>
        <p:nvSpPr>
          <p:cNvPr id="2" name="TextBox 1">
            <a:extLst>
              <a:ext uri="{FF2B5EF4-FFF2-40B4-BE49-F238E27FC236}">
                <a16:creationId xmlns:a16="http://schemas.microsoft.com/office/drawing/2014/main" id="{41D7349F-8EDE-45A0-B8AA-C006F050565F}"/>
              </a:ext>
            </a:extLst>
          </p:cNvPr>
          <p:cNvSpPr txBox="1"/>
          <p:nvPr/>
        </p:nvSpPr>
        <p:spPr>
          <a:xfrm>
            <a:off x="1403498" y="2190307"/>
            <a:ext cx="9856381" cy="3508653"/>
          </a:xfrm>
          <a:prstGeom prst="rect">
            <a:avLst/>
          </a:prstGeom>
          <a:noFill/>
        </p:spPr>
        <p:txBody>
          <a:bodyPr wrap="square" rtlCol="0">
            <a:spAutoFit/>
          </a:bodyPr>
          <a:lstStyle/>
          <a:p>
            <a:pPr algn="ctr"/>
            <a:r>
              <a:rPr lang="en-US" dirty="0"/>
              <a:t>The concept of diversity encompasses acceptance and respect.</a:t>
            </a:r>
            <a:br>
              <a:rPr lang="en-US" dirty="0"/>
            </a:br>
            <a:r>
              <a:rPr lang="en-US" dirty="0"/>
              <a:t>It means understanding that each individual is unique,</a:t>
            </a:r>
            <a:br>
              <a:rPr lang="en-US" dirty="0"/>
            </a:br>
            <a:r>
              <a:rPr lang="en-US" dirty="0"/>
              <a:t>and recognizing our individual differences.  These can be along</a:t>
            </a:r>
            <a:br>
              <a:rPr lang="en-US" dirty="0"/>
            </a:br>
            <a:r>
              <a:rPr lang="en-US" dirty="0"/>
              <a:t>the dimensions of race, ethnicity, gender, sexual orientation, socio-economic status, age, physical abilities, religious beliefs,</a:t>
            </a:r>
            <a:br>
              <a:rPr lang="en-US" dirty="0"/>
            </a:br>
            <a:r>
              <a:rPr lang="en-US" dirty="0"/>
              <a:t>political beliefs, or other ideologies.  It is the exploration</a:t>
            </a:r>
            <a:br>
              <a:rPr lang="en-US" dirty="0"/>
            </a:br>
            <a:r>
              <a:rPr lang="en-US" dirty="0"/>
              <a:t>of these differences in a safe, positive, and nurturing environment.</a:t>
            </a:r>
            <a:br>
              <a:rPr lang="en-US" dirty="0"/>
            </a:br>
            <a:r>
              <a:rPr lang="en-US" dirty="0"/>
              <a:t>It is about understanding each other and moving beyond</a:t>
            </a:r>
            <a:br>
              <a:rPr lang="en-US" dirty="0"/>
            </a:br>
            <a:r>
              <a:rPr lang="en-US" dirty="0"/>
              <a:t>simple tolerance to embracing and celebrating the</a:t>
            </a:r>
            <a:br>
              <a:rPr lang="en-US" dirty="0"/>
            </a:br>
            <a:r>
              <a:rPr lang="en-US" dirty="0"/>
              <a:t>rich dimensions of diversity contained within each individual.</a:t>
            </a:r>
          </a:p>
          <a:p>
            <a:endParaRPr lang="en-US" sz="1200" dirty="0">
              <a:hlinkClick r:id="rId2"/>
            </a:endParaRPr>
          </a:p>
          <a:p>
            <a:pPr algn="r"/>
            <a:r>
              <a:rPr lang="en-US" sz="1200" dirty="0">
                <a:hlinkClick r:id="rId2"/>
              </a:rPr>
              <a:t>https://gladstone.uoregon.edu/~asuomca/diversityinit/definition.html</a:t>
            </a:r>
            <a:br>
              <a:rPr lang="en-US" dirty="0"/>
            </a:br>
            <a:endParaRPr lang="en-US" dirty="0"/>
          </a:p>
        </p:txBody>
      </p:sp>
    </p:spTree>
    <p:extLst>
      <p:ext uri="{BB962C8B-B14F-4D97-AF65-F5344CB8AC3E}">
        <p14:creationId xmlns:p14="http://schemas.microsoft.com/office/powerpoint/2010/main" val="298546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E0FFC-54F2-47C6-B637-011289CDB8CE}"/>
              </a:ext>
            </a:extLst>
          </p:cNvPr>
          <p:cNvSpPr>
            <a:spLocks noGrp="1"/>
          </p:cNvSpPr>
          <p:nvPr>
            <p:ph type="title"/>
          </p:nvPr>
        </p:nvSpPr>
        <p:spPr>
          <a:xfrm>
            <a:off x="730992" y="1268063"/>
            <a:ext cx="4651329" cy="2156100"/>
          </a:xfrm>
        </p:spPr>
        <p:txBody>
          <a:bodyPr>
            <a:normAutofit fontScale="90000"/>
          </a:bodyPr>
          <a:lstStyle/>
          <a:p>
            <a:pPr algn="ctr"/>
            <a:r>
              <a:rPr lang="en-GB" dirty="0"/>
              <a:t>Why is it Important for Faculty and Administrators </a:t>
            </a:r>
            <a:r>
              <a:rPr lang="en-US" dirty="0"/>
              <a:t>to Dialogue and Align Goals to Hire for Diversity? </a:t>
            </a:r>
            <a:r>
              <a:rPr lang="en-GB" dirty="0"/>
              <a:t>  </a:t>
            </a:r>
            <a:br>
              <a:rPr lang="en-GB" sz="1600" dirty="0"/>
            </a:br>
            <a:br>
              <a:rPr lang="en-GB" sz="1600" dirty="0"/>
            </a:br>
            <a:endParaRPr lang="en-US" dirty="0"/>
          </a:p>
        </p:txBody>
      </p:sp>
      <p:sp>
        <p:nvSpPr>
          <p:cNvPr id="4" name="Text Placeholder 3">
            <a:extLst>
              <a:ext uri="{FF2B5EF4-FFF2-40B4-BE49-F238E27FC236}">
                <a16:creationId xmlns:a16="http://schemas.microsoft.com/office/drawing/2014/main" id="{8126DD90-CA68-4895-8CCE-6EFA798D5476}"/>
              </a:ext>
            </a:extLst>
          </p:cNvPr>
          <p:cNvSpPr>
            <a:spLocks noGrp="1"/>
          </p:cNvSpPr>
          <p:nvPr>
            <p:ph type="body" sz="half" idx="2"/>
          </p:nvPr>
        </p:nvSpPr>
        <p:spPr>
          <a:xfrm>
            <a:off x="1798291" y="3385134"/>
            <a:ext cx="3275013" cy="853553"/>
          </a:xfrm>
        </p:spPr>
        <p:txBody>
          <a:bodyPr>
            <a:normAutofit/>
          </a:bodyPr>
          <a:lstStyle/>
          <a:p>
            <a:r>
              <a:rPr lang="en-GB" sz="2000" dirty="0"/>
              <a:t>Pair &amp; Share Activity</a:t>
            </a:r>
            <a:endParaRPr lang="en-US" sz="2000" dirty="0"/>
          </a:p>
        </p:txBody>
      </p:sp>
      <p:pic>
        <p:nvPicPr>
          <p:cNvPr id="5122" name="Picture 2" descr="Image result for thinking">
            <a:extLst>
              <a:ext uri="{FF2B5EF4-FFF2-40B4-BE49-F238E27FC236}">
                <a16:creationId xmlns:a16="http://schemas.microsoft.com/office/drawing/2014/main" id="{A5679720-BAC6-42AC-A050-3CD310CED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2175" y="-1"/>
            <a:ext cx="6219825" cy="61331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E66C7B9-255B-49A5-8B55-9B271E767E92}"/>
              </a:ext>
            </a:extLst>
          </p:cNvPr>
          <p:cNvSpPr/>
          <p:nvPr/>
        </p:nvSpPr>
        <p:spPr>
          <a:xfrm>
            <a:off x="7697973" y="0"/>
            <a:ext cx="3269809" cy="6133171"/>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sp>
        <p:nvSpPr>
          <p:cNvPr id="8" name="Freeform: Shape 7">
            <a:extLst>
              <a:ext uri="{FF2B5EF4-FFF2-40B4-BE49-F238E27FC236}">
                <a16:creationId xmlns:a16="http://schemas.microsoft.com/office/drawing/2014/main" id="{DB2D4F5B-6388-43AF-A845-3E36F85975E1}"/>
              </a:ext>
            </a:extLst>
          </p:cNvPr>
          <p:cNvSpPr/>
          <p:nvPr/>
        </p:nvSpPr>
        <p:spPr>
          <a:xfrm>
            <a:off x="5970261" y="0"/>
            <a:ext cx="4887951" cy="6133171"/>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accent6">
              <a:lumMod val="40000"/>
              <a:lumOff val="6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pic>
        <p:nvPicPr>
          <p:cNvPr id="10" name="Picture 9">
            <a:extLst>
              <a:ext uri="{FF2B5EF4-FFF2-40B4-BE49-F238E27FC236}">
                <a16:creationId xmlns:a16="http://schemas.microsoft.com/office/drawing/2014/main" id="{DFAA4DE8-C8D4-4273-9EE3-32B4DC631322}"/>
              </a:ext>
            </a:extLst>
          </p:cNvPr>
          <p:cNvPicPr>
            <a:picLocks noChangeAspect="1"/>
          </p:cNvPicPr>
          <p:nvPr/>
        </p:nvPicPr>
        <p:blipFill>
          <a:blip r:embed="rId3"/>
          <a:stretch>
            <a:fillRect/>
          </a:stretch>
        </p:blipFill>
        <p:spPr>
          <a:xfrm>
            <a:off x="7961009" y="5346718"/>
            <a:ext cx="4230991" cy="786452"/>
          </a:xfrm>
          <a:prstGeom prst="rect">
            <a:avLst/>
          </a:prstGeom>
        </p:spPr>
      </p:pic>
    </p:spTree>
    <p:extLst>
      <p:ext uri="{BB962C8B-B14F-4D97-AF65-F5344CB8AC3E}">
        <p14:creationId xmlns:p14="http://schemas.microsoft.com/office/powerpoint/2010/main" val="3393460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decorative element">
            <a:extLst>
              <a:ext uri="{FF2B5EF4-FFF2-40B4-BE49-F238E27FC236}">
                <a16:creationId xmlns:a16="http://schemas.microsoft.com/office/drawing/2014/main" id="{B6418040-A820-469D-9771-D05121460BB0}"/>
              </a:ext>
            </a:extLst>
          </p:cNvPr>
          <p:cNvGrpSpPr/>
          <p:nvPr/>
        </p:nvGrpSpPr>
        <p:grpSpPr>
          <a:xfrm>
            <a:off x="0" y="-11151"/>
            <a:ext cx="7388298" cy="6144322"/>
            <a:chOff x="1826589" y="0"/>
            <a:chExt cx="7388298" cy="6858000"/>
          </a:xfrm>
        </p:grpSpPr>
        <p:sp>
          <p:nvSpPr>
            <p:cNvPr id="5" name="Parallelogram 4">
              <a:extLst>
                <a:ext uri="{FF2B5EF4-FFF2-40B4-BE49-F238E27FC236}">
                  <a16:creationId xmlns:a16="http://schemas.microsoft.com/office/drawing/2014/main" id="{7EF5D208-909C-4255-8FD0-EF1FE71F47A3}"/>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Parallelogram 5">
              <a:extLst>
                <a:ext uri="{FF2B5EF4-FFF2-40B4-BE49-F238E27FC236}">
                  <a16:creationId xmlns:a16="http://schemas.microsoft.com/office/drawing/2014/main" id="{4DE62A46-7DED-4790-9017-18CDB90137A6}"/>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Parallelogram 6">
              <a:extLst>
                <a:ext uri="{FF2B5EF4-FFF2-40B4-BE49-F238E27FC236}">
                  <a16:creationId xmlns:a16="http://schemas.microsoft.com/office/drawing/2014/main" id="{F9FD8EE6-C37D-4D6F-AA26-B5D320205407}"/>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CC8F2E8B-A26F-4F93-B627-43425843F507}"/>
              </a:ext>
            </a:extLst>
          </p:cNvPr>
          <p:cNvSpPr>
            <a:spLocks noGrp="1"/>
          </p:cNvSpPr>
          <p:nvPr>
            <p:ph type="title"/>
          </p:nvPr>
        </p:nvSpPr>
        <p:spPr/>
        <p:txBody>
          <a:bodyPr/>
          <a:lstStyle/>
          <a:p>
            <a:r>
              <a:rPr lang="en-GB" dirty="0"/>
              <a:t>Educational Benefits of Faculty Diversity</a:t>
            </a:r>
            <a:endParaRPr lang="en-US" dirty="0"/>
          </a:p>
        </p:txBody>
      </p:sp>
      <p:sp>
        <p:nvSpPr>
          <p:cNvPr id="3" name="Content Placeholder 2">
            <a:extLst>
              <a:ext uri="{FF2B5EF4-FFF2-40B4-BE49-F238E27FC236}">
                <a16:creationId xmlns:a16="http://schemas.microsoft.com/office/drawing/2014/main" id="{10ADCB30-1960-4253-A65D-CB78E8AAD47C}"/>
              </a:ext>
            </a:extLst>
          </p:cNvPr>
          <p:cNvSpPr>
            <a:spLocks noGrp="1"/>
          </p:cNvSpPr>
          <p:nvPr>
            <p:ph idx="1"/>
          </p:nvPr>
        </p:nvSpPr>
        <p:spPr/>
        <p:txBody>
          <a:bodyPr>
            <a:normAutofit lnSpcReduction="10000"/>
          </a:bodyPr>
          <a:lstStyle/>
          <a:p>
            <a:r>
              <a:rPr lang="en-US" dirty="0"/>
              <a:t>According to the California Community Colleges Chancellor’s Office 2016 Equal Opportunity Employment &amp; Diversity Best Practices Handbook there has been an increase in underrepresented students in California community colleges in recent years. </a:t>
            </a:r>
          </a:p>
          <a:p>
            <a:r>
              <a:rPr lang="en-US" dirty="0"/>
              <a:t>Data shows that the student population in the community colleges has become increasingly more diverse, whereas all ranks of the workforce have not reflected this increase in diversity. According to data submitted by the districts, for the past 10 years, approximately 20 percent of full-time faculty members are from underrepresented communities. </a:t>
            </a:r>
          </a:p>
          <a:p>
            <a:r>
              <a:rPr lang="en-US" dirty="0"/>
              <a:t>See chart in next slide:</a:t>
            </a:r>
          </a:p>
          <a:p>
            <a:endParaRPr lang="en-US" dirty="0"/>
          </a:p>
        </p:txBody>
      </p:sp>
      <p:pic>
        <p:nvPicPr>
          <p:cNvPr id="8" name="Picture 7">
            <a:extLst>
              <a:ext uri="{FF2B5EF4-FFF2-40B4-BE49-F238E27FC236}">
                <a16:creationId xmlns:a16="http://schemas.microsoft.com/office/drawing/2014/main" id="{E54AAF14-CCA2-49E6-B8DF-A7A6C8B9E10A}"/>
              </a:ext>
            </a:extLst>
          </p:cNvPr>
          <p:cNvPicPr>
            <a:picLocks noChangeAspect="1"/>
          </p:cNvPicPr>
          <p:nvPr/>
        </p:nvPicPr>
        <p:blipFill>
          <a:blip r:embed="rId2"/>
          <a:stretch>
            <a:fillRect/>
          </a:stretch>
        </p:blipFill>
        <p:spPr>
          <a:xfrm>
            <a:off x="7961009" y="5324305"/>
            <a:ext cx="4230991" cy="786452"/>
          </a:xfrm>
          <a:prstGeom prst="rect">
            <a:avLst/>
          </a:prstGeom>
        </p:spPr>
      </p:pic>
    </p:spTree>
    <p:extLst>
      <p:ext uri="{BB962C8B-B14F-4D97-AF65-F5344CB8AC3E}">
        <p14:creationId xmlns:p14="http://schemas.microsoft.com/office/powerpoint/2010/main" val="1780251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7BA757-9DDA-4DF8-B0B5-A5F9F255EC85}"/>
              </a:ext>
            </a:extLst>
          </p:cNvPr>
          <p:cNvPicPr>
            <a:picLocks noChangeAspect="1"/>
          </p:cNvPicPr>
          <p:nvPr/>
        </p:nvPicPr>
        <p:blipFill>
          <a:blip r:embed="rId2"/>
          <a:stretch>
            <a:fillRect/>
          </a:stretch>
        </p:blipFill>
        <p:spPr>
          <a:xfrm>
            <a:off x="2438681" y="1293532"/>
            <a:ext cx="6552918" cy="407298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3">
            <a:extLst>
              <a:ext uri="{FF2B5EF4-FFF2-40B4-BE49-F238E27FC236}">
                <a16:creationId xmlns:a16="http://schemas.microsoft.com/office/drawing/2014/main" id="{4B849250-90E5-4609-927A-E748CEE5C1D7}"/>
              </a:ext>
            </a:extLst>
          </p:cNvPr>
          <p:cNvPicPr>
            <a:picLocks noChangeAspect="1"/>
          </p:cNvPicPr>
          <p:nvPr/>
        </p:nvPicPr>
        <p:blipFill>
          <a:blip r:embed="rId3"/>
          <a:stretch>
            <a:fillRect/>
          </a:stretch>
        </p:blipFill>
        <p:spPr>
          <a:xfrm>
            <a:off x="3947532" y="6136212"/>
            <a:ext cx="3883103" cy="721787"/>
          </a:xfrm>
          <a:prstGeom prst="rect">
            <a:avLst/>
          </a:prstGeom>
        </p:spPr>
      </p:pic>
      <p:sp>
        <p:nvSpPr>
          <p:cNvPr id="5" name="Title 4">
            <a:extLst>
              <a:ext uri="{FF2B5EF4-FFF2-40B4-BE49-F238E27FC236}">
                <a16:creationId xmlns:a16="http://schemas.microsoft.com/office/drawing/2014/main" id="{EFEEBB2C-77B2-46DE-83AB-F64E96E596AC}"/>
              </a:ext>
            </a:extLst>
          </p:cNvPr>
          <p:cNvSpPr>
            <a:spLocks noGrp="1"/>
          </p:cNvSpPr>
          <p:nvPr>
            <p:ph type="title" idx="4294967295"/>
          </p:nvPr>
        </p:nvSpPr>
        <p:spPr>
          <a:xfrm>
            <a:off x="752475" y="362144"/>
            <a:ext cx="10687050" cy="1047750"/>
          </a:xfrm>
        </p:spPr>
        <p:txBody>
          <a:bodyPr>
            <a:normAutofit/>
          </a:bodyPr>
          <a:lstStyle/>
          <a:p>
            <a:r>
              <a:rPr lang="en-GB" sz="2000" dirty="0"/>
              <a:t>Under-Represented Minority Percentages by Student and Employee Type</a:t>
            </a:r>
            <a:endParaRPr lang="en-US" sz="2000" dirty="0"/>
          </a:p>
        </p:txBody>
      </p:sp>
    </p:spTree>
    <p:extLst>
      <p:ext uri="{BB962C8B-B14F-4D97-AF65-F5344CB8AC3E}">
        <p14:creationId xmlns:p14="http://schemas.microsoft.com/office/powerpoint/2010/main" val="3261304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8D675-9554-4C66-9E2E-0074C72DD168}"/>
              </a:ext>
            </a:extLst>
          </p:cNvPr>
          <p:cNvSpPr>
            <a:spLocks noGrp="1"/>
          </p:cNvSpPr>
          <p:nvPr>
            <p:ph type="title"/>
          </p:nvPr>
        </p:nvSpPr>
        <p:spPr>
          <a:xfrm>
            <a:off x="347609" y="190032"/>
            <a:ext cx="9603275" cy="1049235"/>
          </a:xfrm>
        </p:spPr>
        <p:txBody>
          <a:bodyPr>
            <a:normAutofit fontScale="90000"/>
          </a:bodyPr>
          <a:lstStyle/>
          <a:p>
            <a:r>
              <a:rPr lang="en-US" dirty="0"/>
              <a:t>Racial diversity among students at California’s public colleges 2016-17</a:t>
            </a:r>
            <a:br>
              <a:rPr lang="en-US" dirty="0"/>
            </a:br>
            <a:r>
              <a:rPr lang="en-US" sz="1000" dirty="0">
                <a:hlinkClick r:id="rId2"/>
              </a:rPr>
              <a:t>https://edsource.org/2018/whites-dominate-california-college-faculties-while-students-are-more-diverse-study-shows/594268</a:t>
            </a:r>
            <a:endParaRPr lang="en-US" sz="1000" dirty="0">
              <a:solidFill>
                <a:srgbClr val="FF0000"/>
              </a:solidFill>
            </a:endParaRPr>
          </a:p>
        </p:txBody>
      </p:sp>
      <p:pic>
        <p:nvPicPr>
          <p:cNvPr id="4" name="Picture 3">
            <a:extLst>
              <a:ext uri="{FF2B5EF4-FFF2-40B4-BE49-F238E27FC236}">
                <a16:creationId xmlns:a16="http://schemas.microsoft.com/office/drawing/2014/main" id="{0948BCDF-3D41-42A0-BDC2-08EA67C162D7}"/>
              </a:ext>
            </a:extLst>
          </p:cNvPr>
          <p:cNvPicPr>
            <a:picLocks noChangeAspect="1"/>
          </p:cNvPicPr>
          <p:nvPr/>
        </p:nvPicPr>
        <p:blipFill>
          <a:blip r:embed="rId3"/>
          <a:stretch>
            <a:fillRect/>
          </a:stretch>
        </p:blipFill>
        <p:spPr>
          <a:xfrm>
            <a:off x="7961009" y="5348177"/>
            <a:ext cx="4230991" cy="786452"/>
          </a:xfrm>
          <a:prstGeom prst="rect">
            <a:avLst/>
          </a:prstGeom>
        </p:spPr>
      </p:pic>
      <p:graphicFrame>
        <p:nvGraphicFramePr>
          <p:cNvPr id="6" name="Chart 5">
            <a:extLst>
              <a:ext uri="{FF2B5EF4-FFF2-40B4-BE49-F238E27FC236}">
                <a16:creationId xmlns:a16="http://schemas.microsoft.com/office/drawing/2014/main" id="{35413D0A-A05A-4134-9DB0-9C0C0D72EB8A}"/>
              </a:ext>
            </a:extLst>
          </p:cNvPr>
          <p:cNvGraphicFramePr/>
          <p:nvPr>
            <p:extLst>
              <p:ext uri="{D42A27DB-BD31-4B8C-83A1-F6EECF244321}">
                <p14:modId xmlns:p14="http://schemas.microsoft.com/office/powerpoint/2010/main" val="392425180"/>
              </p:ext>
            </p:extLst>
          </p:nvPr>
        </p:nvGraphicFramePr>
        <p:xfrm>
          <a:off x="598853" y="2103671"/>
          <a:ext cx="3827721" cy="26506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F89FE8FF-D5E9-4175-BF26-3D01EEC01B1F}"/>
              </a:ext>
            </a:extLst>
          </p:cNvPr>
          <p:cNvGraphicFramePr/>
          <p:nvPr>
            <p:extLst>
              <p:ext uri="{D42A27DB-BD31-4B8C-83A1-F6EECF244321}">
                <p14:modId xmlns:p14="http://schemas.microsoft.com/office/powerpoint/2010/main" val="1699382294"/>
              </p:ext>
            </p:extLst>
          </p:nvPr>
        </p:nvGraphicFramePr>
        <p:xfrm>
          <a:off x="4426574" y="2103671"/>
          <a:ext cx="3702598" cy="26506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7CB6F8DB-D942-4888-A4D0-725FBEE9CA35}"/>
              </a:ext>
            </a:extLst>
          </p:cNvPr>
          <p:cNvGraphicFramePr/>
          <p:nvPr>
            <p:extLst>
              <p:ext uri="{D42A27DB-BD31-4B8C-83A1-F6EECF244321}">
                <p14:modId xmlns:p14="http://schemas.microsoft.com/office/powerpoint/2010/main" val="542456144"/>
              </p:ext>
            </p:extLst>
          </p:nvPr>
        </p:nvGraphicFramePr>
        <p:xfrm>
          <a:off x="8129172" y="2103672"/>
          <a:ext cx="3643424" cy="265065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2795071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4341</TotalTime>
  <Words>888</Words>
  <Application>Microsoft Office PowerPoint</Application>
  <PresentationFormat>Widescreen</PresentationFormat>
  <Paragraphs>84</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Gill Sans MT</vt:lpstr>
      <vt:lpstr>Gallery</vt:lpstr>
      <vt:lpstr>How do we measure diversity to better represent actual faculty diversification?</vt:lpstr>
      <vt:lpstr>WHY Does Diversification matter?</vt:lpstr>
      <vt:lpstr>TODAY’S AGENDA:  *Welcome and Introductions  *Workforce Diversity Defined  *Define Diversity  *Faculty Diversity (FD) Discussion   *FD Moving From an Organization                                                                                                                                                            Value to Practice Through Institutional Strategies  *Group activity </vt:lpstr>
      <vt:lpstr>What is Workforce Diversity ?</vt:lpstr>
      <vt:lpstr>PowerPoint Presentation</vt:lpstr>
      <vt:lpstr>Why is it Important for Faculty and Administrators to Dialogue and Align Goals to Hire for Diversity?     </vt:lpstr>
      <vt:lpstr>Educational Benefits of Faculty Diversity</vt:lpstr>
      <vt:lpstr>Under-Represented Minority Percentages by Student and Employee Type</vt:lpstr>
      <vt:lpstr>Racial diversity among students at California’s public colleges 2016-17 https://edsource.org/2018/whites-dominate-california-college-faculties-while-students-are-more-diverse-study-shows/594268</vt:lpstr>
      <vt:lpstr>Vision for Success Diversity Taskforce</vt:lpstr>
      <vt:lpstr>Resolution to solve systemic practices</vt:lpstr>
      <vt:lpstr>Additional Benefits of Faculty Diversity</vt:lpstr>
      <vt:lpstr>What are Best Collaborative Practices for Faculty and Administrators to Hire for Diversity?</vt:lpstr>
      <vt:lpstr>Achieving Common Ground Through Developing and Maintaining Institutional Commitment to Faculty Diversity</vt:lpstr>
      <vt:lpstr>THANK FOR YOUR TIME!</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measure diversity to better represent actual faculty diversification?</dc:title>
  <dc:creator>Jay P</dc:creator>
  <cp:lastModifiedBy>Silvester Henderson</cp:lastModifiedBy>
  <cp:revision>20</cp:revision>
  <dcterms:created xsi:type="dcterms:W3CDTF">2020-01-10T20:31:04Z</dcterms:created>
  <dcterms:modified xsi:type="dcterms:W3CDTF">2020-01-17T00:51:22Z</dcterms:modified>
</cp:coreProperties>
</file>