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Default Extension="docx" ContentType="application/vnd.openxmlformats-officedocument.wordprocessingml.document"/>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8"/>
  </p:notesMasterIdLst>
  <p:sldIdLst>
    <p:sldId id="288" r:id="rId2"/>
    <p:sldId id="287" r:id="rId3"/>
    <p:sldId id="330" r:id="rId4"/>
    <p:sldId id="289" r:id="rId5"/>
    <p:sldId id="317" r:id="rId6"/>
    <p:sldId id="319" r:id="rId7"/>
    <p:sldId id="320" r:id="rId8"/>
    <p:sldId id="318" r:id="rId9"/>
    <p:sldId id="290" r:id="rId10"/>
    <p:sldId id="292" r:id="rId11"/>
    <p:sldId id="293" r:id="rId12"/>
    <p:sldId id="294" r:id="rId13"/>
    <p:sldId id="291" r:id="rId14"/>
    <p:sldId id="295" r:id="rId15"/>
    <p:sldId id="329" r:id="rId16"/>
    <p:sldId id="297" r:id="rId17"/>
    <p:sldId id="296" r:id="rId18"/>
    <p:sldId id="322" r:id="rId19"/>
    <p:sldId id="323" r:id="rId20"/>
    <p:sldId id="299" r:id="rId21"/>
    <p:sldId id="300" r:id="rId22"/>
    <p:sldId id="305" r:id="rId23"/>
    <p:sldId id="306" r:id="rId24"/>
    <p:sldId id="307" r:id="rId25"/>
    <p:sldId id="308" r:id="rId26"/>
    <p:sldId id="309" r:id="rId27"/>
    <p:sldId id="311" r:id="rId28"/>
    <p:sldId id="312" r:id="rId29"/>
    <p:sldId id="313" r:id="rId30"/>
    <p:sldId id="324" r:id="rId31"/>
    <p:sldId id="325" r:id="rId32"/>
    <p:sldId id="326" r:id="rId33"/>
    <p:sldId id="316" r:id="rId34"/>
    <p:sldId id="327" r:id="rId35"/>
    <p:sldId id="328" r:id="rId36"/>
    <p:sldId id="314"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a="http://schemas.openxmlformats.org/drawingml/2006/main" xmlns:r="http://schemas.openxmlformats.org/officeDocument/2006/relationships" xmlns:p="http://schemas.openxmlformats.org/presentationml/2006/main" xmlns:mc="http://schemas.openxmlformats.org/markup-compatibility/2006" xmlns:mv="urn:schemas-microsoft-com:mac:vml"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276996"/>
    <a:srgbClr val="6C6C6C"/>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FD5EFAAD-0ECE-453E-9831-46B23BE46B34}">
      <p15:chartTrackingRefBased xmlns:a="http://schemas.openxmlformats.org/drawingml/2006/main" xmlns:r="http://schemas.openxmlformats.org/officeDocument/2006/relationships" xmlns:p="http://schemas.openxmlformats.org/presentationml/2006/main" xmlns:mc="http://schemas.openxmlformats.org/markup-compatibility/2006" xmlns:mv="urn:schemas-microsoft-com:mac:vml"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42"/>
    <p:restoredTop sz="94667"/>
  </p:normalViewPr>
  <p:slideViewPr>
    <p:cSldViewPr snapToGrid="0" snapToObjects="1">
      <p:cViewPr varScale="1">
        <p:scale>
          <a:sx n="138" d="100"/>
          <a:sy n="138" d="100"/>
        </p:scale>
        <p:origin x="-67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900E7A-7A23-8242-B7F3-489F3EE371CB}" type="datetimeFigureOut">
              <a:rPr lang="en-US" smtClean="0"/>
              <a:pPr/>
              <a:t>1/24/16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D9B432-1D0D-C64A-8055-10DDB5129B2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899969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pPr/>
              <a:t>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49052024"/>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39C4D7-A5F3-D541-B6C3-D470F622AFDA}" type="slidenum">
              <a:rPr lang="en-US" smtClean="0"/>
              <a:pPr/>
              <a:t>26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D.1</a:t>
            </a:r>
            <a:r>
              <a:rPr lang="en-US" baseline="0" dirty="0" smtClean="0"/>
              <a:t> trips up many faculty and is very easy to address – if you require students to use any sort of software, you need to ensure that they have that software when they need it. </a:t>
            </a:r>
          </a:p>
        </p:txBody>
      </p:sp>
      <p:sp>
        <p:nvSpPr>
          <p:cNvPr id="4" name="Slide Number Placeholder 3"/>
          <p:cNvSpPr>
            <a:spLocks noGrp="1"/>
          </p:cNvSpPr>
          <p:nvPr>
            <p:ph type="sldNum" sz="quarter" idx="10"/>
          </p:nvPr>
        </p:nvSpPr>
        <p:spPr/>
        <p:txBody>
          <a:bodyPr/>
          <a:lstStyle/>
          <a:p>
            <a:fld id="{9CD9B432-1D0D-C64A-8055-10DDB5129B2F}" type="slidenum">
              <a:rPr lang="en-US" smtClean="0"/>
              <a:pPr/>
              <a:t>29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 to include in your course when</a:t>
            </a:r>
            <a:r>
              <a:rPr lang="en-US" baseline="0" dirty="0" smtClean="0"/>
              <a:t> appropriate.</a:t>
            </a:r>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pPr/>
              <a:t>31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41500245"/>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Best Practices for Online Courses</a:t>
            </a:r>
          </a:p>
          <a:p>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a:t>
            </a:r>
            <a:r>
              <a:rPr lang="en-US" dirty="0" err="1" smtClean="0"/>
              <a:t>www.qualitymatters.org</a:t>
            </a:r>
            <a:r>
              <a:rPr lang="en-US" dirty="0" smtClean="0"/>
              <a:t>/higher-education-program</a:t>
            </a:r>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Early versions</a:t>
            </a:r>
            <a:r>
              <a:rPr lang="en-US" baseline="0" dirty="0" smtClean="0"/>
              <a:t> of the trade-marked rubric are in the public domain. http://www.elo.iastate.edu/files/2014/03/Quality_Matters_Rubric.pdf</a:t>
            </a:r>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http://www.blackboard.com/getdoc/7deaf501-4674-41b9-b2f2-554441ba099b/2012-blackboard-exemplary-course-rubric.aspx</a:t>
            </a:r>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http://www.inacol.org/wp-content/uploads/2015/02/national-standards-for-quality-online-courses-v2.pdf</a:t>
            </a:r>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a:t>
            </a:r>
            <a:r>
              <a:rPr lang="en-US" dirty="0" err="1" smtClean="0"/>
              <a:t>sites.google.com/site/coursedesignrubricoeifinal</a:t>
            </a:r>
            <a:r>
              <a:rPr lang="en-US" dirty="0" smtClean="0"/>
              <a:t>/</a:t>
            </a:r>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minimum score required can’t be achieved</a:t>
            </a:r>
            <a:r>
              <a:rPr lang="en-US" baseline="0" dirty="0" smtClean="0"/>
              <a:t> without at lease some scores being in the “distinguished” range.</a:t>
            </a:r>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minimum score required can’t be achieved</a:t>
            </a:r>
            <a:r>
              <a:rPr lang="en-US" baseline="0" dirty="0" smtClean="0"/>
              <a:t> without at lease some scores being in the “distinguished” range.</a:t>
            </a:r>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39C4D7-A5F3-D541-B6C3-D470F622AFDA}"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DB7A9F-7502-C94C-A1F1-7C54E10EE10B}" type="datetimeFigureOut">
              <a:rPr lang="en-US" smtClean="0"/>
              <a:pPr/>
              <a:t>1/24/16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804C7-3C5E-104F-AE6E-20B8167A851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85916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B7A9F-7502-C94C-A1F1-7C54E10EE10B}" type="datetimeFigureOut">
              <a:rPr lang="en-US" smtClean="0"/>
              <a:pPr/>
              <a:t>1/24/16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804C7-3C5E-104F-AE6E-20B8167A851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1502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B7A9F-7502-C94C-A1F1-7C54E10EE10B}" type="datetimeFigureOut">
              <a:rPr lang="en-US" smtClean="0"/>
              <a:pPr/>
              <a:t>1/24/16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804C7-3C5E-104F-AE6E-20B8167A851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4480151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B7A9F-7502-C94C-A1F1-7C54E10EE10B}" type="datetimeFigureOut">
              <a:rPr lang="en-US" smtClean="0"/>
              <a:pPr/>
              <a:t>1/24/16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804C7-3C5E-104F-AE6E-20B8167A851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1129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DB7A9F-7502-C94C-A1F1-7C54E10EE10B}" type="datetimeFigureOut">
              <a:rPr lang="en-US" smtClean="0"/>
              <a:pPr/>
              <a:t>1/24/16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804C7-3C5E-104F-AE6E-20B8167A851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77355234"/>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DB7A9F-7502-C94C-A1F1-7C54E10EE10B}" type="datetimeFigureOut">
              <a:rPr lang="en-US" smtClean="0"/>
              <a:pPr/>
              <a:t>1/24/16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804C7-3C5E-104F-AE6E-20B8167A851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376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DB7A9F-7502-C94C-A1F1-7C54E10EE10B}" type="datetimeFigureOut">
              <a:rPr lang="en-US" smtClean="0"/>
              <a:pPr/>
              <a:t>1/24/16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F804C7-3C5E-104F-AE6E-20B8167A851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30479732"/>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DB7A9F-7502-C94C-A1F1-7C54E10EE10B}" type="datetimeFigureOut">
              <a:rPr lang="en-US" smtClean="0"/>
              <a:pPr/>
              <a:t>1/24/16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F804C7-3C5E-104F-AE6E-20B8167A851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36769767"/>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B7A9F-7502-C94C-A1F1-7C54E10EE10B}" type="datetimeFigureOut">
              <a:rPr lang="en-US" smtClean="0"/>
              <a:pPr/>
              <a:t>1/24/16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F804C7-3C5E-104F-AE6E-20B8167A851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2768864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B7A9F-7502-C94C-A1F1-7C54E10EE10B}" type="datetimeFigureOut">
              <a:rPr lang="en-US" smtClean="0"/>
              <a:pPr/>
              <a:t>1/24/16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804C7-3C5E-104F-AE6E-20B8167A851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0226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B7A9F-7502-C94C-A1F1-7C54E10EE10B}" type="datetimeFigureOut">
              <a:rPr lang="en-US" smtClean="0"/>
              <a:pPr/>
              <a:t>1/24/16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804C7-3C5E-104F-AE6E-20B8167A851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740143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B7A9F-7502-C94C-A1F1-7C54E10EE10B}" type="datetimeFigureOut">
              <a:rPr lang="en-US" smtClean="0"/>
              <a:pPr/>
              <a:t>1/24/16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F804C7-3C5E-104F-AE6E-20B8167A851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16400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www2.ed.gov/about/offices/list/ope/fipse/index.html" TargetMode="External"/><Relationship Id="rId4" Type="http://schemas.openxmlformats.org/officeDocument/2006/relationships/hyperlink" Target="https://www.qualitymatters.org/higher-education-program"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package" Target="../embeddings/Microsoft_Word_Document1.docx"/></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pps.3cmediasolutions.org/oei/" TargetMode="External"/><Relationship Id="rId3"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hyperlink" Target="http://www.java.com/en/download/index.jsp" TargetMode="External"/><Relationship Id="rId4" Type="http://schemas.openxmlformats.org/officeDocument/2006/relationships/hyperlink" Target="http://get.adobe.com/reader/" TargetMode="External"/><Relationship Id="rId5" Type="http://schemas.openxmlformats.org/officeDocument/2006/relationships/hyperlink" Target="http://get.adobe.com/flashplayer/" TargetMode="External"/><Relationship Id="rId6" Type="http://schemas.openxmlformats.org/officeDocument/2006/relationships/hyperlink" Target="http://windows.microsoft.com/en-us/windows/windows-media-player" TargetMode="External"/><Relationship Id="rId7" Type="http://schemas.openxmlformats.org/officeDocument/2006/relationships/hyperlink" Target="http://www.apple.com/quicktime/download/" TargetMode="External"/><Relationship Id="rId8" Type="http://schemas.openxmlformats.org/officeDocument/2006/relationships/hyperlink" Target="http://www.microsoft.com/silverlight/"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t.ly/OEI-D2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ccconlineed.org/faculty-resources" TargetMode="External"/><Relationship Id="rId4" Type="http://schemas.openxmlformats.org/officeDocument/2006/relationships/hyperlink" Target="http://ccconlineed.org/" TargetMode="External"/><Relationship Id="rId5" Type="http://schemas.openxmlformats.org/officeDocument/2006/relationships/hyperlink" Target="http://ccctechedge.org/" TargetMode="External"/><Relationship Id="rId1" Type="http://schemas.openxmlformats.org/officeDocument/2006/relationships/slideLayout" Target="../slideLayouts/slideLayout2.xml"/><Relationship Id="rId2" Type="http://schemas.openxmlformats.org/officeDocument/2006/relationships/hyperlink" Target="mailto:mpilati@ccconlineed.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513443" y="2016205"/>
            <a:ext cx="8242098" cy="2517745"/>
          </a:xfrm>
        </p:spPr>
        <p:txBody>
          <a:bodyPr>
            <a:normAutofit fontScale="90000"/>
          </a:bodyPr>
          <a:lstStyle/>
          <a:p>
            <a:r>
              <a:rPr lang="en-US" b="1" dirty="0" smtClean="0">
                <a:latin typeface="Avenir Book"/>
                <a:cs typeface="Avenir Book"/>
              </a:rPr>
              <a:t>Promoting Online Course Quality:</a:t>
            </a:r>
            <a:br>
              <a:rPr lang="en-US" b="1" dirty="0" smtClean="0">
                <a:latin typeface="Avenir Book"/>
                <a:cs typeface="Avenir Book"/>
              </a:rPr>
            </a:br>
            <a:r>
              <a:rPr lang="en-US" b="1" dirty="0" smtClean="0">
                <a:latin typeface="Avenir Book"/>
                <a:cs typeface="Avenir Book"/>
              </a:rPr>
              <a:t>Adopting and Employing a Standard to Improve </a:t>
            </a:r>
            <a:br>
              <a:rPr lang="en-US" b="1" dirty="0" smtClean="0">
                <a:latin typeface="Avenir Book"/>
                <a:cs typeface="Avenir Book"/>
              </a:rPr>
            </a:br>
            <a:r>
              <a:rPr lang="en-US" b="1" dirty="0" smtClean="0">
                <a:latin typeface="Avenir Book"/>
                <a:cs typeface="Avenir Book"/>
              </a:rPr>
              <a:t>Student Outcomes</a:t>
            </a:r>
            <a:endParaRPr lang="en-US" dirty="0">
              <a:latin typeface="Avenir Book"/>
              <a:cs typeface="Avenir Book"/>
            </a:endParaRPr>
          </a:p>
        </p:txBody>
      </p:sp>
      <p:sp>
        <p:nvSpPr>
          <p:cNvPr id="5" name="Subtitle 4"/>
          <p:cNvSpPr>
            <a:spLocks noGrp="1"/>
          </p:cNvSpPr>
          <p:nvPr>
            <p:ph type="subTitle" idx="1"/>
          </p:nvPr>
        </p:nvSpPr>
        <p:spPr>
          <a:xfrm>
            <a:off x="1078542" y="4655540"/>
            <a:ext cx="7086600" cy="1752600"/>
          </a:xfrm>
        </p:spPr>
        <p:txBody>
          <a:bodyPr>
            <a:normAutofit fontScale="85000" lnSpcReduction="10000"/>
          </a:bodyPr>
          <a:lstStyle/>
          <a:p>
            <a:r>
              <a:rPr lang="en-US" i="1" dirty="0" smtClean="0"/>
              <a:t>Dolores Davison, ASCCC Facilitator</a:t>
            </a:r>
            <a:r>
              <a:rPr lang="en-US" dirty="0" smtClean="0"/>
              <a:t/>
            </a:r>
            <a:br>
              <a:rPr lang="en-US" dirty="0" smtClean="0"/>
            </a:br>
            <a:r>
              <a:rPr lang="en-US" i="1" dirty="0" smtClean="0"/>
              <a:t>Pat James, Online Education Initiative</a:t>
            </a:r>
            <a:r>
              <a:rPr lang="en-US" dirty="0" smtClean="0"/>
              <a:t/>
            </a:r>
            <a:br>
              <a:rPr lang="en-US" dirty="0" smtClean="0"/>
            </a:br>
            <a:r>
              <a:rPr lang="en-US" i="1" dirty="0" smtClean="0"/>
              <a:t>Michelle </a:t>
            </a:r>
            <a:r>
              <a:rPr lang="en-US" i="1" dirty="0" err="1" smtClean="0"/>
              <a:t>Pilati</a:t>
            </a:r>
            <a:r>
              <a:rPr lang="en-US" i="1" dirty="0" smtClean="0"/>
              <a:t>, Online Education Initiative</a:t>
            </a:r>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Matters</a:t>
            </a:r>
            <a:endParaRPr lang="en-US" dirty="0"/>
          </a:p>
        </p:txBody>
      </p:sp>
      <p:sp>
        <p:nvSpPr>
          <p:cNvPr id="3" name="Content Placeholder 2"/>
          <p:cNvSpPr>
            <a:spLocks noGrp="1"/>
          </p:cNvSpPr>
          <p:nvPr>
            <p:ph idx="1"/>
          </p:nvPr>
        </p:nvSpPr>
        <p:spPr>
          <a:xfrm>
            <a:off x="457200" y="1282539"/>
            <a:ext cx="8229600" cy="4525963"/>
          </a:xfrm>
        </p:spPr>
        <p:txBody>
          <a:bodyPr>
            <a:normAutofit lnSpcReduction="10000"/>
          </a:bodyPr>
          <a:lstStyle/>
          <a:p>
            <a:r>
              <a:rPr lang="en-US" dirty="0" smtClean="0"/>
              <a:t>“Originating from a </a:t>
            </a:r>
            <a:r>
              <a:rPr lang="en-US" b="1" dirty="0" smtClean="0">
                <a:hlinkClick r:id="rId3"/>
              </a:rPr>
              <a:t>Fund for the Improvement of Postsecondary Education</a:t>
            </a:r>
            <a:r>
              <a:rPr lang="en-US" dirty="0" smtClean="0"/>
              <a:t> (FIPSE) grant project, QM is now a self-supporting organization offering institutional subscriptions and a range of fee-based services including QM-managed course reviews and an array of professional development opportunities.”</a:t>
            </a:r>
            <a:endParaRPr lang="en-US" dirty="0"/>
          </a:p>
        </p:txBody>
      </p:sp>
      <p:sp>
        <p:nvSpPr>
          <p:cNvPr id="4" name="Rectangle 3"/>
          <p:cNvSpPr/>
          <p:nvPr/>
        </p:nvSpPr>
        <p:spPr>
          <a:xfrm>
            <a:off x="218710" y="5754462"/>
            <a:ext cx="4875177" cy="646331"/>
          </a:xfrm>
          <a:prstGeom prst="rect">
            <a:avLst/>
          </a:prstGeom>
        </p:spPr>
        <p:txBody>
          <a:bodyPr wrap="square">
            <a:spAutoFit/>
          </a:bodyPr>
          <a:lstStyle/>
          <a:p>
            <a:r>
              <a:rPr lang="en-US" dirty="0">
                <a:hlinkClick r:id="rId4"/>
              </a:rPr>
              <a:t>https://www.qualitymatters.org/higher-education-</a:t>
            </a:r>
            <a:r>
              <a:rPr lang="en-US" dirty="0" smtClean="0">
                <a:hlinkClick r:id="rId4"/>
              </a:rPr>
              <a:t>program</a:t>
            </a:r>
            <a:r>
              <a:rPr lang="en-US" dirty="0" smtClean="0"/>
              <a:t>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Quality Matters Rubric Standards 2011-2013</a:t>
            </a:r>
            <a:endParaRPr lang="en-US" dirty="0"/>
          </a:p>
        </p:txBody>
      </p:sp>
      <p:sp>
        <p:nvSpPr>
          <p:cNvPr id="3" name="Content Placeholder 2"/>
          <p:cNvSpPr>
            <a:spLocks noGrp="1"/>
          </p:cNvSpPr>
          <p:nvPr>
            <p:ph idx="1"/>
          </p:nvPr>
        </p:nvSpPr>
        <p:spPr/>
        <p:txBody>
          <a:bodyPr/>
          <a:lstStyle/>
          <a:p>
            <a:pPr marL="514350" indent="-514350">
              <a:buFont typeface="+mj-ea"/>
              <a:buAutoNum type="circleNumDbPlain"/>
            </a:pPr>
            <a:r>
              <a:rPr lang="en-US" dirty="0" smtClean="0"/>
              <a:t>Course Overview and Intro</a:t>
            </a:r>
          </a:p>
          <a:p>
            <a:pPr marL="514350" indent="-514350">
              <a:buFont typeface="+mj-ea"/>
              <a:buAutoNum type="circleNumDbPlain"/>
            </a:pPr>
            <a:r>
              <a:rPr lang="en-US" dirty="0" smtClean="0"/>
              <a:t>Learning Objectives</a:t>
            </a:r>
          </a:p>
          <a:p>
            <a:pPr marL="514350" indent="-514350">
              <a:buFont typeface="+mj-ea"/>
              <a:buAutoNum type="circleNumDbPlain"/>
            </a:pPr>
            <a:r>
              <a:rPr lang="en-US" dirty="0" smtClean="0"/>
              <a:t>Assessment and Measurement</a:t>
            </a:r>
          </a:p>
          <a:p>
            <a:pPr marL="514350" indent="-514350">
              <a:buFont typeface="+mj-ea"/>
              <a:buAutoNum type="circleNumDbPlain"/>
            </a:pPr>
            <a:r>
              <a:rPr lang="en-US" dirty="0" smtClean="0"/>
              <a:t>Instructional Materials</a:t>
            </a:r>
          </a:p>
          <a:p>
            <a:pPr marL="514350" indent="-514350">
              <a:buFont typeface="+mj-ea"/>
              <a:buAutoNum type="circleNumDbPlain"/>
            </a:pPr>
            <a:r>
              <a:rPr lang="en-US" dirty="0" smtClean="0"/>
              <a:t>Learner Interaction and Engagement</a:t>
            </a:r>
          </a:p>
          <a:p>
            <a:pPr marL="514350" indent="-514350">
              <a:buFont typeface="+mj-ea"/>
              <a:buAutoNum type="circleNumDbPlain"/>
            </a:pPr>
            <a:r>
              <a:rPr lang="en-US" dirty="0" smtClean="0"/>
              <a:t>Learner Support</a:t>
            </a:r>
          </a:p>
          <a:p>
            <a:pPr marL="514350" indent="-514350">
              <a:buFont typeface="+mj-ea"/>
              <a:buAutoNum type="circleNumDbPlain"/>
            </a:pPr>
            <a:r>
              <a:rPr lang="en-US" dirty="0" smtClean="0"/>
              <a:t>Accessibility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Blackboard Exemplary Course Program Rubric</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ea"/>
              <a:buAutoNum type="circleNumDbPlain"/>
            </a:pPr>
            <a:r>
              <a:rPr lang="en-US" dirty="0" smtClean="0"/>
              <a:t>Course Design (Goals &amp; Objectives, Content Presentation, Learner Engagement, Tech. Use)</a:t>
            </a:r>
          </a:p>
          <a:p>
            <a:pPr marL="514350" indent="-514350">
              <a:buFont typeface="+mj-ea"/>
              <a:buAutoNum type="circleNumDbPlain"/>
            </a:pPr>
            <a:r>
              <a:rPr lang="en-US" dirty="0" smtClean="0"/>
              <a:t>Interaction &amp; Collaboration (Communication Strategies, Dev. of a Learning Comm., Interaction Logistics)</a:t>
            </a:r>
          </a:p>
          <a:p>
            <a:pPr marL="514350" indent="-514350">
              <a:buFont typeface="+mj-ea"/>
              <a:buAutoNum type="circleNumDbPlain"/>
            </a:pPr>
            <a:r>
              <a:rPr lang="en-US" dirty="0" smtClean="0"/>
              <a:t>Assessment (Expectations, Assessment Design, Self-assessment)</a:t>
            </a:r>
          </a:p>
          <a:p>
            <a:pPr marL="514350" indent="-514350">
              <a:buFont typeface="+mj-ea"/>
              <a:buAutoNum type="circleNumDbPlain"/>
            </a:pPr>
            <a:r>
              <a:rPr lang="en-US" dirty="0" smtClean="0"/>
              <a:t>Learner Support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858"/>
            <a:ext cx="8229600" cy="1143000"/>
          </a:xfrm>
        </p:spPr>
        <p:txBody>
          <a:bodyPr>
            <a:normAutofit fontScale="90000"/>
          </a:bodyPr>
          <a:lstStyle/>
          <a:p>
            <a:r>
              <a:rPr lang="en-US" dirty="0" err="1" smtClean="0"/>
              <a:t>iNACOL</a:t>
            </a:r>
            <a:r>
              <a:rPr lang="en-US" dirty="0" smtClean="0"/>
              <a:t> National Standards for Quality Online Courses</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International Association for K-12 Online Learning</a:t>
            </a:r>
          </a:p>
          <a:p>
            <a:r>
              <a:rPr lang="en-US" dirty="0" smtClean="0"/>
              <a:t>Quality guidelines for:</a:t>
            </a:r>
          </a:p>
          <a:p>
            <a:pPr marL="971550" lvl="1" indent="-514350">
              <a:buFont typeface="+mj-ea"/>
              <a:buAutoNum type="circleNumDbPlain"/>
            </a:pPr>
            <a:r>
              <a:rPr lang="en-US" dirty="0" smtClean="0"/>
              <a:t>Online course content</a:t>
            </a:r>
          </a:p>
          <a:p>
            <a:pPr marL="971550" lvl="1" indent="-514350">
              <a:buFont typeface="+mj-ea"/>
              <a:buAutoNum type="circleNumDbPlain"/>
            </a:pPr>
            <a:r>
              <a:rPr lang="en-US" dirty="0" smtClean="0"/>
              <a:t>Instructional design</a:t>
            </a:r>
          </a:p>
          <a:p>
            <a:pPr marL="971550" lvl="1" indent="-514350">
              <a:buFont typeface="+mj-ea"/>
              <a:buAutoNum type="circleNumDbPlain"/>
            </a:pPr>
            <a:r>
              <a:rPr lang="en-US" dirty="0" smtClean="0"/>
              <a:t>Technology</a:t>
            </a:r>
          </a:p>
          <a:p>
            <a:pPr marL="971550" lvl="1" indent="-514350">
              <a:buFont typeface="+mj-ea"/>
              <a:buAutoNum type="circleNumDbPlain"/>
            </a:pPr>
            <a:r>
              <a:rPr lang="en-US" dirty="0" smtClean="0"/>
              <a:t>Student assessment</a:t>
            </a:r>
          </a:p>
          <a:p>
            <a:pPr marL="971550" lvl="1" indent="-514350">
              <a:buFont typeface="+mj-ea"/>
              <a:buAutoNum type="circleNumDbPlain"/>
            </a:pPr>
            <a:r>
              <a:rPr lang="en-US" dirty="0" smtClean="0"/>
              <a:t>Course management</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8576"/>
            <a:ext cx="8229600" cy="1011624"/>
          </a:xfrm>
        </p:spPr>
        <p:txBody>
          <a:bodyPr>
            <a:normAutofit fontScale="90000"/>
          </a:bodyPr>
          <a:lstStyle/>
          <a:p>
            <a:r>
              <a:rPr lang="en-US" dirty="0"/>
              <a:t>Online Education Initiative Course </a:t>
            </a:r>
            <a:r>
              <a:rPr lang="en-US" dirty="0" smtClean="0"/>
              <a:t>Design Rubric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Actual OEI course review process consists of:</a:t>
            </a:r>
          </a:p>
          <a:p>
            <a:pPr lvl="1"/>
            <a:r>
              <a:rPr lang="en-US" dirty="0" smtClean="0"/>
              <a:t>Responses on an application that assesses teaching practice</a:t>
            </a:r>
          </a:p>
          <a:p>
            <a:pPr lvl="1"/>
            <a:r>
              <a:rPr lang="en-US" dirty="0" smtClean="0"/>
              <a:t>Review of course design</a:t>
            </a:r>
          </a:p>
          <a:p>
            <a:pPr>
              <a:buNone/>
            </a:pPr>
            <a:r>
              <a:rPr lang="en-US" dirty="0" smtClean="0"/>
              <a:t>The OEI Course Design Rubric consists of:</a:t>
            </a:r>
          </a:p>
          <a:p>
            <a:pPr marL="514350" indent="-514350">
              <a:buFont typeface="+mj-lt"/>
              <a:buAutoNum type="alphaUcPeriod"/>
            </a:pPr>
            <a:r>
              <a:rPr lang="en-US" dirty="0" smtClean="0"/>
              <a:t>Course Design</a:t>
            </a:r>
          </a:p>
          <a:p>
            <a:pPr marL="514350" indent="-514350">
              <a:buFont typeface="+mj-lt"/>
              <a:buAutoNum type="alphaUcPeriod"/>
            </a:pPr>
            <a:r>
              <a:rPr lang="en-US" dirty="0" smtClean="0"/>
              <a:t>Interaction and Collaboration</a:t>
            </a:r>
          </a:p>
          <a:p>
            <a:pPr marL="514350" indent="-514350">
              <a:buFont typeface="+mj-lt"/>
              <a:buAutoNum type="alphaUcPeriod"/>
            </a:pPr>
            <a:r>
              <a:rPr lang="en-US" dirty="0" smtClean="0"/>
              <a:t>Assessment</a:t>
            </a:r>
          </a:p>
          <a:p>
            <a:pPr marL="514350" indent="-514350">
              <a:buFont typeface="+mj-lt"/>
              <a:buAutoNum type="alphaUcPeriod"/>
            </a:pPr>
            <a:r>
              <a:rPr lang="en-US" dirty="0" smtClean="0"/>
              <a:t>Learner Support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09421723"/>
              </p:ext>
            </p:extLst>
          </p:nvPr>
        </p:nvGraphicFramePr>
        <p:xfrm>
          <a:off x="387350" y="493457"/>
          <a:ext cx="8369300" cy="5080000"/>
        </p:xfrm>
        <a:graphic>
          <a:graphicData uri="http://schemas.openxmlformats.org/presentationml/2006/ole">
            <p:oleObj spid="_x0000_s1027" name="Document" r:id="rId3" imgW="8368992" imgH="5079813" progId="Word.Document.12">
              <p:embed/>
            </p:oleObj>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4039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OEI Numeric Scores</a:t>
            </a:r>
            <a:endParaRPr lang="en-US" dirty="0"/>
          </a:p>
        </p:txBody>
      </p:sp>
      <p:sp>
        <p:nvSpPr>
          <p:cNvPr id="3" name="Content Placeholder 2"/>
          <p:cNvSpPr>
            <a:spLocks noGrp="1"/>
          </p:cNvSpPr>
          <p:nvPr>
            <p:ph idx="1"/>
          </p:nvPr>
        </p:nvSpPr>
        <p:spPr/>
        <p:txBody>
          <a:bodyPr/>
          <a:lstStyle/>
          <a:p>
            <a:r>
              <a:rPr lang="en-US" dirty="0" smtClean="0"/>
              <a:t>Distinguished to Exemplary (5-6)</a:t>
            </a:r>
          </a:p>
          <a:p>
            <a:r>
              <a:rPr lang="en-US" dirty="0" smtClean="0"/>
              <a:t>Satisfactory to Accomplished (3-4)</a:t>
            </a:r>
          </a:p>
          <a:p>
            <a:r>
              <a:rPr lang="en-US" dirty="0" smtClean="0"/>
              <a:t>Promising (2)</a:t>
            </a:r>
          </a:p>
          <a:p>
            <a:r>
              <a:rPr lang="en-US" dirty="0" smtClean="0"/>
              <a:t>Incomplete (1)</a:t>
            </a:r>
          </a:p>
          <a:p>
            <a:r>
              <a:rPr lang="en-US" dirty="0" smtClean="0"/>
              <a:t>Not Evident (0)</a:t>
            </a:r>
          </a:p>
          <a:p>
            <a:pPr>
              <a:buNone/>
            </a:pPr>
            <a:endParaRPr lang="en-US" dirty="0"/>
          </a:p>
        </p:txBody>
      </p:sp>
      <p:pic>
        <p:nvPicPr>
          <p:cNvPr id="5" name="Picture 4" descr="Focus on Quality.jpg"/>
          <p:cNvPicPr>
            <a:picLocks noChangeAspect="1"/>
          </p:cNvPicPr>
          <p:nvPr/>
        </p:nvPicPr>
        <p:blipFill>
          <a:blip r:embed="rId2"/>
          <a:stretch>
            <a:fillRect/>
          </a:stretch>
        </p:blipFill>
        <p:spPr>
          <a:xfrm>
            <a:off x="5048914" y="3029609"/>
            <a:ext cx="2477612" cy="247761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OEI Approval Process</a:t>
            </a:r>
            <a:endParaRPr lang="en-US" dirty="0"/>
          </a:p>
        </p:txBody>
      </p:sp>
      <p:sp>
        <p:nvSpPr>
          <p:cNvPr id="3" name="Content Placeholder 2"/>
          <p:cNvSpPr>
            <a:spLocks noGrp="1"/>
          </p:cNvSpPr>
          <p:nvPr>
            <p:ph idx="1"/>
          </p:nvPr>
        </p:nvSpPr>
        <p:spPr>
          <a:xfrm>
            <a:off x="457200" y="1303677"/>
            <a:ext cx="8229600" cy="4708525"/>
          </a:xfrm>
        </p:spPr>
        <p:txBody>
          <a:bodyPr>
            <a:normAutofit fontScale="92500" lnSpcReduction="10000"/>
          </a:bodyPr>
          <a:lstStyle/>
          <a:p>
            <a:pPr>
              <a:buNone/>
            </a:pPr>
            <a:r>
              <a:rPr lang="en-US" dirty="0" smtClean="0"/>
              <a:t>For a course to be approved for delivery as part of the OEI process the following criteria must be met:</a:t>
            </a:r>
            <a:endParaRPr lang="en-US" b="1" dirty="0" smtClean="0"/>
          </a:p>
          <a:p>
            <a:pPr marL="514350" indent="-514350">
              <a:buFont typeface="+mj-ea"/>
              <a:buAutoNum type="circleNumDbPlain"/>
            </a:pPr>
            <a:r>
              <a:rPr lang="en-US" dirty="0" smtClean="0"/>
              <a:t>A minimum score of 3 in each sub-category, requiring at least some sub-categories to score in the accomplished to distinguished ranges</a:t>
            </a:r>
            <a:endParaRPr lang="en-US" b="1" dirty="0" smtClean="0"/>
          </a:p>
          <a:p>
            <a:pPr marL="514350" indent="-514350">
              <a:buFont typeface="+mj-ea"/>
              <a:buAutoNum type="circleNumDbPlain"/>
            </a:pPr>
            <a:r>
              <a:rPr lang="en-US" dirty="0" smtClean="0"/>
              <a:t>A minimum cumulative score of 51 (70%)</a:t>
            </a:r>
            <a:endParaRPr lang="en-US" b="1" dirty="0" smtClean="0"/>
          </a:p>
          <a:p>
            <a:pPr marL="514350" indent="-514350">
              <a:buFont typeface="+mj-ea"/>
              <a:buAutoNum type="circleNumDbPlain"/>
            </a:pPr>
            <a:r>
              <a:rPr lang="en-US" dirty="0" smtClean="0"/>
              <a:t>Inclusion of a component with content related to the OEI</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Course Design Rubric for the OEI</a:t>
            </a:r>
            <a:endParaRPr lang="en-US" dirty="0"/>
          </a:p>
        </p:txBody>
      </p:sp>
      <p:sp>
        <p:nvSpPr>
          <p:cNvPr id="3" name="Content Placeholder 2"/>
          <p:cNvSpPr>
            <a:spLocks noGrp="1"/>
          </p:cNvSpPr>
          <p:nvPr>
            <p:ph idx="1"/>
          </p:nvPr>
        </p:nvSpPr>
        <p:spPr>
          <a:xfrm>
            <a:off x="457200" y="1417638"/>
            <a:ext cx="8229600" cy="4708525"/>
          </a:xfrm>
        </p:spPr>
        <p:txBody>
          <a:bodyPr>
            <a:normAutofit/>
          </a:bodyPr>
          <a:lstStyle/>
          <a:p>
            <a:r>
              <a:rPr lang="en-US" sz="3600" dirty="0" smtClean="0"/>
              <a:t>Modified after 1</a:t>
            </a:r>
            <a:r>
              <a:rPr lang="en-US" sz="3600" baseline="30000" dirty="0" smtClean="0"/>
              <a:t>st</a:t>
            </a:r>
            <a:r>
              <a:rPr lang="en-US" sz="3600" dirty="0" smtClean="0"/>
              <a:t> use</a:t>
            </a:r>
          </a:p>
          <a:p>
            <a:r>
              <a:rPr lang="en-US" sz="3600" dirty="0" smtClean="0"/>
              <a:t>Integrated into @ONE’s modified series of courses for “certification”</a:t>
            </a:r>
          </a:p>
          <a:p>
            <a:r>
              <a:rPr lang="en-US" sz="3600" dirty="0" smtClean="0"/>
              <a:t>Course modules to be linked to elements of Rubric</a:t>
            </a:r>
          </a:p>
          <a:p>
            <a:r>
              <a:rPr lang="en-US" sz="3600" dirty="0" smtClean="0"/>
              <a:t>Specific sub-area resources coming soon</a:t>
            </a:r>
            <a:endParaRPr lang="en-US" sz="36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00766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might such a rubric </a:t>
            </a:r>
            <a:r>
              <a:rPr lang="en-US" dirty="0" smtClean="0"/>
              <a:t/>
            </a:r>
            <a:br>
              <a:rPr lang="en-US" dirty="0" smtClean="0"/>
            </a:br>
            <a:r>
              <a:rPr lang="en-US" dirty="0" smtClean="0"/>
              <a:t>be used </a:t>
            </a:r>
            <a:r>
              <a:rPr lang="en-US" dirty="0"/>
              <a:t>locally?</a:t>
            </a:r>
          </a:p>
        </p:txBody>
      </p:sp>
      <p:sp>
        <p:nvSpPr>
          <p:cNvPr id="3" name="Content Placeholder 2"/>
          <p:cNvSpPr>
            <a:spLocks noGrp="1"/>
          </p:cNvSpPr>
          <p:nvPr>
            <p:ph idx="1"/>
          </p:nvPr>
        </p:nvSpPr>
        <p:spPr/>
        <p:txBody>
          <a:bodyPr>
            <a:normAutofit/>
          </a:bodyPr>
          <a:lstStyle/>
          <a:p>
            <a:r>
              <a:rPr lang="en-US" sz="3600" dirty="0" smtClean="0"/>
              <a:t>Identify connections to accreditation</a:t>
            </a:r>
          </a:p>
          <a:p>
            <a:r>
              <a:rPr lang="en-US" sz="3600" dirty="0" smtClean="0"/>
              <a:t>Identify connections to Title 5 requirements</a:t>
            </a:r>
          </a:p>
          <a:p>
            <a:r>
              <a:rPr lang="en-US" sz="3600" dirty="0" smtClean="0"/>
              <a:t>Identify connections to legal requirements</a:t>
            </a:r>
            <a:endParaRPr lang="en-US" sz="36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5438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198" y="1451590"/>
            <a:ext cx="8460481" cy="4525963"/>
          </a:xfrm>
        </p:spPr>
        <p:txBody>
          <a:bodyPr>
            <a:normAutofit/>
          </a:bodyPr>
          <a:lstStyle/>
          <a:p>
            <a:r>
              <a:rPr lang="en-US" sz="4000" dirty="0" smtClean="0"/>
              <a:t>Why adopt </a:t>
            </a:r>
            <a:r>
              <a:rPr lang="en-US" sz="4000" smtClean="0"/>
              <a:t>a standard</a:t>
            </a:r>
            <a:r>
              <a:rPr lang="en-US" sz="4000" dirty="0" smtClean="0"/>
              <a:t>?</a:t>
            </a:r>
          </a:p>
          <a:p>
            <a:r>
              <a:rPr lang="en-US" sz="4000" dirty="0" smtClean="0"/>
              <a:t>Sample Standards</a:t>
            </a:r>
          </a:p>
          <a:p>
            <a:r>
              <a:rPr lang="en-US" sz="4000" dirty="0" smtClean="0"/>
              <a:t>The OEI Course Design Rubric</a:t>
            </a:r>
          </a:p>
          <a:p>
            <a:r>
              <a:rPr lang="en-US" sz="4000" dirty="0" smtClean="0"/>
              <a:t>Integrating a Course Design Standard</a:t>
            </a:r>
          </a:p>
          <a:p>
            <a:endParaRPr lang="en-US"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Course Design</a:t>
            </a:r>
            <a:endParaRPr lang="en-US" dirty="0"/>
          </a:p>
        </p:txBody>
      </p:sp>
      <p:sp>
        <p:nvSpPr>
          <p:cNvPr id="3" name="Content Placeholder 2"/>
          <p:cNvSpPr>
            <a:spLocks noGrp="1"/>
          </p:cNvSpPr>
          <p:nvPr>
            <p:ph idx="1"/>
          </p:nvPr>
        </p:nvSpPr>
        <p:spPr>
          <a:xfrm>
            <a:off x="457200" y="1274600"/>
            <a:ext cx="8229600" cy="4525963"/>
          </a:xfrm>
        </p:spPr>
        <p:txBody>
          <a:bodyPr>
            <a:normAutofit fontScale="92500" lnSpcReduction="10000"/>
          </a:bodyPr>
          <a:lstStyle/>
          <a:p>
            <a:r>
              <a:rPr lang="en-US" dirty="0" smtClean="0"/>
              <a:t>Course Design addresses elements of instructional design. </a:t>
            </a:r>
          </a:p>
          <a:p>
            <a:r>
              <a:rPr lang="en-US" dirty="0" smtClean="0"/>
              <a:t>For the purpose of this program, course design includes such elements as:</a:t>
            </a:r>
          </a:p>
          <a:p>
            <a:pPr lvl="1"/>
            <a:r>
              <a:rPr lang="en-US" dirty="0" smtClean="0"/>
              <a:t>structure of the course,</a:t>
            </a:r>
          </a:p>
          <a:p>
            <a:pPr lvl="1"/>
            <a:r>
              <a:rPr lang="en-US" dirty="0" smtClean="0"/>
              <a:t>learning objectives, </a:t>
            </a:r>
          </a:p>
          <a:p>
            <a:pPr lvl="1"/>
            <a:r>
              <a:rPr lang="en-US" dirty="0" smtClean="0"/>
              <a:t>organization of content, and </a:t>
            </a:r>
          </a:p>
          <a:p>
            <a:pPr lvl="1"/>
            <a:r>
              <a:rPr lang="en-US" dirty="0" smtClean="0"/>
              <a:t>instructional strategies.</a:t>
            </a:r>
          </a:p>
          <a:p>
            <a:r>
              <a:rPr lang="en-US" dirty="0" smtClean="0"/>
              <a:t>What does it take to be “</a:t>
            </a:r>
            <a:r>
              <a:rPr lang="en-US" b="1" dirty="0" smtClean="0"/>
              <a:t>Distinguished to Exemplary</a:t>
            </a:r>
            <a:r>
              <a:rPr lang="en-US" dirty="0" smtClean="0"/>
              <a:t>”?</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Course Design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Objectives are made available in a variety of areas in the course (within the syllabus and each individual learning unit or module).</a:t>
            </a:r>
          </a:p>
          <a:p>
            <a:r>
              <a:rPr lang="en-US" dirty="0" smtClean="0"/>
              <a:t>Content is made available or “chunked” in manageable segments (i.e., presented in distinct learning units or modules).</a:t>
            </a:r>
          </a:p>
          <a:p>
            <a:r>
              <a:rPr lang="en-US" dirty="0" smtClean="0"/>
              <a:t>It is clear how the instructional strategies will enable students to reach course objectives.</a:t>
            </a:r>
          </a:p>
          <a:p>
            <a:r>
              <a:rPr lang="en-US" dirty="0" smtClean="0"/>
              <a:t>Learners have the opportunity to give anonymous feedback to the instructor regarding course design and course content both during course delivery and after course completion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 Interaction and Collaboration</a:t>
            </a:r>
            <a:endParaRPr lang="en-US" dirty="0"/>
          </a:p>
        </p:txBody>
      </p:sp>
      <p:sp>
        <p:nvSpPr>
          <p:cNvPr id="3" name="Content Placeholder 2"/>
          <p:cNvSpPr>
            <a:spLocks noGrp="1"/>
          </p:cNvSpPr>
          <p:nvPr>
            <p:ph idx="1"/>
          </p:nvPr>
        </p:nvSpPr>
        <p:spPr>
          <a:xfrm>
            <a:off x="457200" y="1469960"/>
            <a:ext cx="8229600" cy="4525963"/>
          </a:xfrm>
        </p:spPr>
        <p:txBody>
          <a:bodyPr>
            <a:normAutofit fontScale="85000" lnSpcReduction="10000"/>
          </a:bodyPr>
          <a:lstStyle/>
          <a:p>
            <a:r>
              <a:rPr lang="en-US" dirty="0" smtClean="0"/>
              <a:t>“Interaction” denotes communication between and among learners and instructors, synchronously or asynchronously.</a:t>
            </a:r>
          </a:p>
          <a:p>
            <a:r>
              <a:rPr lang="en-US" dirty="0" smtClean="0"/>
              <a:t>“Collaboration” is a subset of interaction and refers specifically to those activities in which groups are working interdependently toward a shared result.</a:t>
            </a:r>
          </a:p>
          <a:p>
            <a:r>
              <a:rPr lang="en-US" dirty="0" smtClean="0"/>
              <a:t>A learning community is defined here as the sense of belonging to a group, rather than each student perceiving himself/herself studying independently.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 Interaction and Collaboration</a:t>
            </a:r>
            <a:endParaRPr lang="en-US" dirty="0"/>
          </a:p>
        </p:txBody>
      </p:sp>
      <p:sp>
        <p:nvSpPr>
          <p:cNvPr id="3" name="Content Placeholder 2"/>
          <p:cNvSpPr>
            <a:spLocks noGrp="1"/>
          </p:cNvSpPr>
          <p:nvPr>
            <p:ph idx="1"/>
          </p:nvPr>
        </p:nvSpPr>
        <p:spPr>
          <a:xfrm>
            <a:off x="457200" y="1471227"/>
            <a:ext cx="8229600" cy="4525963"/>
          </a:xfrm>
        </p:spPr>
        <p:txBody>
          <a:bodyPr/>
          <a:lstStyle/>
          <a:p>
            <a:r>
              <a:rPr lang="en-US" sz="3600" dirty="0" smtClean="0"/>
              <a:t>Communication Strategies</a:t>
            </a:r>
          </a:p>
          <a:p>
            <a:r>
              <a:rPr lang="en-US" sz="3600" dirty="0" smtClean="0"/>
              <a:t>Development of Learning Community </a:t>
            </a:r>
          </a:p>
          <a:p>
            <a:r>
              <a:rPr lang="en-US" sz="3600" dirty="0" smtClean="0"/>
              <a:t>Interaction Logistics</a:t>
            </a:r>
          </a:p>
          <a:p>
            <a:endParaRPr lang="en-US" dirty="0"/>
          </a:p>
        </p:txBody>
      </p:sp>
      <p:pic>
        <p:nvPicPr>
          <p:cNvPr id="4" name="Picture 2" descr="http://img.ehowcdn.com/article-new/ehow/images/a07/29/43/learn-greek-home-800x800.jpg"/>
          <p:cNvPicPr>
            <a:picLocks noChangeAspect="1" noChangeArrowheads="1"/>
          </p:cNvPicPr>
          <p:nvPr/>
        </p:nvPicPr>
        <p:blipFill>
          <a:blip r:embed="rId2" cstate="print"/>
          <a:srcRect/>
          <a:stretch>
            <a:fillRect/>
          </a:stretch>
        </p:blipFill>
        <p:spPr bwMode="auto">
          <a:xfrm>
            <a:off x="5639760" y="3020743"/>
            <a:ext cx="3226131" cy="21534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B.1 Communication Strategies</a:t>
            </a:r>
          </a:p>
        </p:txBody>
      </p:sp>
      <p:sp>
        <p:nvSpPr>
          <p:cNvPr id="3" name="Content Placeholder 2"/>
          <p:cNvSpPr>
            <a:spLocks noGrp="1"/>
          </p:cNvSpPr>
          <p:nvPr>
            <p:ph idx="1"/>
          </p:nvPr>
        </p:nvSpPr>
        <p:spPr>
          <a:xfrm>
            <a:off x="457200" y="1372280"/>
            <a:ext cx="8229600" cy="4525963"/>
          </a:xfrm>
        </p:spPr>
        <p:txBody>
          <a:bodyPr>
            <a:normAutofit fontScale="55000" lnSpcReduction="20000"/>
          </a:bodyPr>
          <a:lstStyle/>
          <a:p>
            <a:r>
              <a:rPr lang="en-US" sz="3840" dirty="0" smtClean="0"/>
              <a:t>Contact information for the instructor is easy to find and includes multiple forms of communication.</a:t>
            </a:r>
          </a:p>
          <a:p>
            <a:r>
              <a:rPr lang="en-US" sz="3840" dirty="0" smtClean="0"/>
              <a:t>Expected response time for replies is included.</a:t>
            </a:r>
          </a:p>
          <a:p>
            <a:r>
              <a:rPr lang="en-US" sz="3840" dirty="0" smtClean="0"/>
              <a:t>The instructor’s role within the course is explained. </a:t>
            </a:r>
          </a:p>
          <a:p>
            <a:r>
              <a:rPr lang="en-US" sz="3840" dirty="0" smtClean="0"/>
              <a:t>There are plentiful opportunities for interaction, as appropriate.</a:t>
            </a:r>
          </a:p>
          <a:p>
            <a:r>
              <a:rPr lang="en-US" sz="3840" dirty="0" smtClean="0"/>
              <a:t>Communication strategies promote critical thinking or other higher order thinking aligned with learning objectives.</a:t>
            </a:r>
          </a:p>
          <a:p>
            <a:r>
              <a:rPr lang="en-US" sz="3840" dirty="0" smtClean="0"/>
              <a:t>Communication activities benefit from timely interactions and facilitate “rapid response” communication (i.e., students gain practice discussing course content extemporaneously without looking up basic, declarative information).</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596900"/>
            <a:ext cx="8501972" cy="850899"/>
          </a:xfrm>
        </p:spPr>
        <p:txBody>
          <a:bodyPr>
            <a:normAutofit fontScale="90000"/>
          </a:bodyPr>
          <a:lstStyle/>
          <a:p>
            <a:r>
              <a:rPr lang="en-US" dirty="0" smtClean="0"/>
              <a:t>B.2 </a:t>
            </a:r>
            <a:r>
              <a:rPr lang="en-US" sz="3200" dirty="0" smtClean="0"/>
              <a:t>Development of Learning Community </a:t>
            </a:r>
            <a:br>
              <a:rPr lang="en-US" sz="3200" dirty="0" smtClean="0"/>
            </a:br>
            <a:endParaRPr lang="en-US" dirty="0"/>
          </a:p>
        </p:txBody>
      </p:sp>
      <p:sp>
        <p:nvSpPr>
          <p:cNvPr id="3" name="Content Placeholder 2"/>
          <p:cNvSpPr>
            <a:spLocks noGrp="1"/>
          </p:cNvSpPr>
          <p:nvPr>
            <p:ph idx="1"/>
          </p:nvPr>
        </p:nvSpPr>
        <p:spPr>
          <a:xfrm>
            <a:off x="457200" y="1469960"/>
            <a:ext cx="8229600" cy="4525963"/>
          </a:xfrm>
        </p:spPr>
        <p:txBody>
          <a:bodyPr>
            <a:normAutofit fontScale="62500" lnSpcReduction="20000"/>
          </a:bodyPr>
          <a:lstStyle/>
          <a:p>
            <a:r>
              <a:rPr lang="en-US" sz="3600" dirty="0" smtClean="0"/>
              <a:t>Instructors have a plan for initiating contact prior to or at the beginning of class and at regular intervals during the course.</a:t>
            </a:r>
          </a:p>
          <a:p>
            <a:r>
              <a:rPr lang="en-US" sz="3600" dirty="0" smtClean="0"/>
              <a:t>Communication activities are designed to help build a sense of community among learners.</a:t>
            </a:r>
          </a:p>
          <a:p>
            <a:r>
              <a:rPr lang="en-US" sz="3600" dirty="0" smtClean="0"/>
              <a:t>Student-to-student interactions are required as part of the course.</a:t>
            </a:r>
          </a:p>
          <a:p>
            <a:r>
              <a:rPr lang="en-US" sz="3600" dirty="0" smtClean="0"/>
              <a:t>Students are encouraged to initiate communication with the instructor.</a:t>
            </a:r>
          </a:p>
          <a:p>
            <a:r>
              <a:rPr lang="en-US" sz="3600" dirty="0" smtClean="0"/>
              <a:t>Collaboration activities (if included) reinforce course content and learning outcomes, while building workplace-useful skills such as teamwork, cooperation, negotiation, and consensus-building.</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B.3 </a:t>
            </a:r>
            <a:r>
              <a:rPr lang="en-US" sz="3200" dirty="0" smtClean="0"/>
              <a:t>Interaction Logistics</a:t>
            </a:r>
            <a:br>
              <a:rPr lang="en-US" sz="3200" dirty="0" smtClean="0"/>
            </a:br>
            <a:endParaRPr lang="en-US" dirty="0"/>
          </a:p>
        </p:txBody>
      </p:sp>
      <p:sp>
        <p:nvSpPr>
          <p:cNvPr id="3" name="Content Placeholder 2"/>
          <p:cNvSpPr>
            <a:spLocks noGrp="1"/>
          </p:cNvSpPr>
          <p:nvPr>
            <p:ph idx="1"/>
          </p:nvPr>
        </p:nvSpPr>
        <p:spPr>
          <a:xfrm>
            <a:off x="457200" y="1307160"/>
            <a:ext cx="8229600" cy="4525963"/>
          </a:xfrm>
        </p:spPr>
        <p:txBody>
          <a:bodyPr>
            <a:normAutofit fontScale="70000" lnSpcReduction="20000"/>
          </a:bodyPr>
          <a:lstStyle/>
          <a:p>
            <a:r>
              <a:rPr lang="en-US" sz="3600" dirty="0" smtClean="0"/>
              <a:t>Guidelines explaining required levels of participation are provided.</a:t>
            </a:r>
          </a:p>
          <a:p>
            <a:r>
              <a:rPr lang="en-US" sz="3600" dirty="0" smtClean="0"/>
              <a:t>Expectations regarding the quality of communications are clearly defined.</a:t>
            </a:r>
          </a:p>
          <a:p>
            <a:r>
              <a:rPr lang="en-US" sz="3600" dirty="0" smtClean="0"/>
              <a:t>A rubric or equivalent grading document is included to explain how participation will be evaluated.</a:t>
            </a:r>
          </a:p>
          <a:p>
            <a:r>
              <a:rPr lang="en-US" sz="3600" dirty="0" smtClean="0"/>
              <a:t>The instructor plans to participate actively in communication activities, including providing feedback to students.</a:t>
            </a:r>
          </a:p>
          <a:p>
            <a:r>
              <a:rPr lang="en-US" sz="3600" dirty="0" smtClean="0"/>
              <a:t>The instructor plans to use communication tools effectively to provide course updates, reminders, special announcements, etc.</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Principles</a:t>
            </a:r>
            <a:endParaRPr lang="en-US" dirty="0"/>
          </a:p>
        </p:txBody>
      </p:sp>
      <p:sp>
        <p:nvSpPr>
          <p:cNvPr id="3" name="Content Placeholder 2"/>
          <p:cNvSpPr>
            <a:spLocks noGrp="1"/>
          </p:cNvSpPr>
          <p:nvPr>
            <p:ph idx="1"/>
          </p:nvPr>
        </p:nvSpPr>
        <p:spPr/>
        <p:txBody>
          <a:bodyPr>
            <a:normAutofit/>
          </a:bodyPr>
          <a:lstStyle/>
          <a:p>
            <a:r>
              <a:rPr lang="en-US" sz="3200" dirty="0" smtClean="0"/>
              <a:t>Clear and complete communication – about expectations and how the course works.</a:t>
            </a:r>
          </a:p>
          <a:p>
            <a:r>
              <a:rPr lang="en-US" sz="3200" dirty="0" smtClean="0"/>
              <a:t>Purposeful activities and interaction.</a:t>
            </a:r>
          </a:p>
          <a:p>
            <a:r>
              <a:rPr lang="en-US" sz="3200" dirty="0" smtClean="0"/>
              <a:t>Promoting connection – to course content, to other students. </a:t>
            </a:r>
            <a:endParaRPr lang="en-US"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Assessment</a:t>
            </a:r>
            <a:endParaRPr lang="en-US" dirty="0"/>
          </a:p>
        </p:txBody>
      </p:sp>
      <p:sp>
        <p:nvSpPr>
          <p:cNvPr id="3" name="Content Placeholder 2"/>
          <p:cNvSpPr>
            <a:spLocks noGrp="1"/>
          </p:cNvSpPr>
          <p:nvPr>
            <p:ph idx="1"/>
          </p:nvPr>
        </p:nvSpPr>
        <p:spPr/>
        <p:txBody>
          <a:bodyPr/>
          <a:lstStyle/>
          <a:p>
            <a:r>
              <a:rPr lang="en-US" dirty="0" smtClean="0"/>
              <a:t>Tied to outcomes</a:t>
            </a:r>
          </a:p>
          <a:p>
            <a:r>
              <a:rPr lang="en-US" dirty="0" smtClean="0"/>
              <a:t>Match the ability of the online platforms</a:t>
            </a:r>
          </a:p>
          <a:p>
            <a:r>
              <a:rPr lang="en-US" dirty="0" smtClean="0"/>
              <a:t>Multiple Measures of Assessment (authentication)</a:t>
            </a:r>
          </a:p>
          <a:p>
            <a:r>
              <a:rPr lang="en-US" dirty="0" smtClean="0"/>
              <a:t>Use samples and rubrics</a:t>
            </a:r>
          </a:p>
          <a:p>
            <a:endParaRPr lang="en-US" dirty="0"/>
          </a:p>
          <a:p>
            <a:endParaRPr lang="en-US" dirty="0" smtClean="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208774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Learner Support</a:t>
            </a:r>
            <a:endParaRPr lang="en-US" dirty="0"/>
          </a:p>
        </p:txBody>
      </p:sp>
      <p:sp>
        <p:nvSpPr>
          <p:cNvPr id="3" name="Content Placeholder 2"/>
          <p:cNvSpPr>
            <a:spLocks noGrp="1"/>
          </p:cNvSpPr>
          <p:nvPr>
            <p:ph idx="1"/>
          </p:nvPr>
        </p:nvSpPr>
        <p:spPr>
          <a:xfrm>
            <a:off x="257006" y="1709737"/>
            <a:ext cx="8229600" cy="4373563"/>
          </a:xfrm>
        </p:spPr>
        <p:txBody>
          <a:bodyPr/>
          <a:lstStyle/>
          <a:p>
            <a:pPr marL="514350" indent="-514350">
              <a:buFont typeface="+mj-lt"/>
              <a:buAutoNum type="arabicPeriod"/>
            </a:pPr>
            <a:r>
              <a:rPr lang="en-US" dirty="0" smtClean="0">
                <a:solidFill>
                  <a:srgbClr val="FF0000"/>
                </a:solidFill>
              </a:rPr>
              <a:t>Supplemental Software and Resources</a:t>
            </a:r>
          </a:p>
          <a:p>
            <a:pPr marL="514350" indent="-514350">
              <a:buFont typeface="+mj-lt"/>
              <a:buAutoNum type="arabicPeriod"/>
            </a:pPr>
            <a:r>
              <a:rPr lang="en-US" dirty="0" smtClean="0"/>
              <a:t>Course and institutional policies and support</a:t>
            </a:r>
          </a:p>
          <a:p>
            <a:pPr marL="514350" indent="-514350">
              <a:buFont typeface="+mj-lt"/>
              <a:buAutoNum type="arabicPeriod"/>
            </a:pPr>
            <a:r>
              <a:rPr lang="en-US" dirty="0" smtClean="0"/>
              <a:t>Technical Accessibility</a:t>
            </a:r>
          </a:p>
          <a:p>
            <a:pPr marL="514350" indent="-514350">
              <a:buFont typeface="+mj-lt"/>
              <a:buAutoNum type="arabicPeriod"/>
            </a:pPr>
            <a:r>
              <a:rPr lang="en-US" dirty="0" smtClean="0"/>
              <a:t>Accommodations</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95986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70159" y="284096"/>
            <a:ext cx="5276291" cy="5089254"/>
          </a:xfrm>
        </p:spPr>
        <p:txBody>
          <a:bodyPr>
            <a:normAutofit/>
          </a:bodyPr>
          <a:lstStyle/>
          <a:p>
            <a:r>
              <a:rPr lang="en-US" dirty="0" smtClean="0"/>
              <a:t>Why should your college consider adopting standards for DE course design?</a:t>
            </a:r>
            <a:endParaRPr lang="en-US" dirty="0"/>
          </a:p>
        </p:txBody>
      </p:sp>
      <p:pic>
        <p:nvPicPr>
          <p:cNvPr id="6" name="Picture 5"/>
          <p:cNvPicPr>
            <a:picLocks noChangeAspect="1"/>
          </p:cNvPicPr>
          <p:nvPr/>
        </p:nvPicPr>
        <p:blipFill>
          <a:blip r:embed="rId3"/>
          <a:stretch>
            <a:fillRect/>
          </a:stretch>
        </p:blipFill>
        <p:spPr>
          <a:xfrm>
            <a:off x="526975" y="1195782"/>
            <a:ext cx="3043494" cy="39497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72505651"/>
      </p:ext>
    </p:extLst>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2917"/>
            <a:ext cx="6514804" cy="1143000"/>
          </a:xfrm>
        </p:spPr>
        <p:txBody>
          <a:bodyPr>
            <a:normAutofit fontScale="90000"/>
          </a:bodyPr>
          <a:lstStyle/>
          <a:p>
            <a:r>
              <a:rPr lang="en-US" dirty="0"/>
              <a:t>Supplemental Software and Resources</a:t>
            </a:r>
            <a:br>
              <a:rPr lang="en-US" dirty="0"/>
            </a:br>
            <a:endParaRPr lang="en-US" dirty="0"/>
          </a:p>
        </p:txBody>
      </p:sp>
      <p:sp>
        <p:nvSpPr>
          <p:cNvPr id="3" name="Content Placeholder 2"/>
          <p:cNvSpPr>
            <a:spLocks noGrp="1"/>
          </p:cNvSpPr>
          <p:nvPr>
            <p:ph idx="1"/>
          </p:nvPr>
        </p:nvSpPr>
        <p:spPr>
          <a:xfrm>
            <a:off x="457200" y="2666579"/>
            <a:ext cx="8229600" cy="4525963"/>
          </a:xfrm>
        </p:spPr>
        <p:txBody>
          <a:bodyPr>
            <a:normAutofit/>
          </a:bodyPr>
          <a:lstStyle/>
          <a:p>
            <a:r>
              <a:rPr lang="en-US" sz="3600" dirty="0" smtClean="0"/>
              <a:t>Online Student Readiness Tutorials</a:t>
            </a:r>
          </a:p>
          <a:p>
            <a:r>
              <a:rPr lang="en-US" sz="3600" dirty="0">
                <a:hlinkClick r:id="rId2"/>
              </a:rPr>
              <a:t>http://apps.3cmediasolutions.org/oei</a:t>
            </a:r>
            <a:r>
              <a:rPr lang="en-US" sz="3600" dirty="0" smtClean="0">
                <a:hlinkClick r:id="rId2"/>
              </a:rPr>
              <a:t>/</a:t>
            </a:r>
            <a:endParaRPr lang="en-US" sz="3600" dirty="0" smtClean="0"/>
          </a:p>
          <a:p>
            <a:r>
              <a:rPr lang="en-US" sz="3600" dirty="0" smtClean="0"/>
              <a:t>02</a:t>
            </a:r>
            <a:r>
              <a:rPr lang="en-US" sz="3600" dirty="0"/>
              <a:t>-Getting Tech Ready</a:t>
            </a:r>
          </a:p>
        </p:txBody>
      </p:sp>
      <p:pic>
        <p:nvPicPr>
          <p:cNvPr id="4" name="Picture 3"/>
          <p:cNvPicPr>
            <a:picLocks noChangeAspect="1"/>
          </p:cNvPicPr>
          <p:nvPr/>
        </p:nvPicPr>
        <p:blipFill>
          <a:blip r:embed="rId3"/>
          <a:stretch>
            <a:fillRect/>
          </a:stretch>
        </p:blipFill>
        <p:spPr>
          <a:xfrm rot="20763651">
            <a:off x="6300128" y="924857"/>
            <a:ext cx="1852372" cy="14718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185662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Resources </a:t>
            </a:r>
            <a:endParaRPr lang="en-US" dirty="0"/>
          </a:p>
        </p:txBody>
      </p:sp>
      <p:sp>
        <p:nvSpPr>
          <p:cNvPr id="3" name="Content Placeholder 2"/>
          <p:cNvSpPr>
            <a:spLocks noGrp="1"/>
          </p:cNvSpPr>
          <p:nvPr>
            <p:ph idx="1"/>
          </p:nvPr>
        </p:nvSpPr>
        <p:spPr>
          <a:xfrm>
            <a:off x="324279" y="1417638"/>
            <a:ext cx="8647447" cy="4525963"/>
          </a:xfrm>
        </p:spPr>
        <p:txBody>
          <a:bodyPr>
            <a:normAutofit/>
          </a:bodyPr>
          <a:lstStyle/>
          <a:p>
            <a:r>
              <a:rPr lang="en-US" b="1" dirty="0"/>
              <a:t>Java</a:t>
            </a:r>
            <a:r>
              <a:rPr lang="en-US" dirty="0"/>
              <a:t> - </a:t>
            </a:r>
            <a:r>
              <a:rPr lang="en-US" sz="2100" dirty="0">
                <a:hlinkClick r:id="rId3"/>
              </a:rPr>
              <a:t>http://www.java.com/en/download/index.jsp</a:t>
            </a:r>
            <a:r>
              <a:rPr lang="en-US" sz="2100" dirty="0"/>
              <a:t> </a:t>
            </a:r>
            <a:endParaRPr lang="en-US" sz="2100" dirty="0" smtClean="0"/>
          </a:p>
          <a:p>
            <a:r>
              <a:rPr lang="en-US" b="1" dirty="0" smtClean="0"/>
              <a:t>Adobe </a:t>
            </a:r>
            <a:r>
              <a:rPr lang="en-US" b="1" dirty="0"/>
              <a:t>Reader </a:t>
            </a:r>
            <a:r>
              <a:rPr lang="en-US" dirty="0"/>
              <a:t>- </a:t>
            </a:r>
            <a:r>
              <a:rPr lang="en-US" sz="2100" dirty="0">
                <a:hlinkClick r:id="rId4"/>
              </a:rPr>
              <a:t>http://get.adobe.com/reader</a:t>
            </a:r>
            <a:r>
              <a:rPr lang="en-US" sz="2100" dirty="0" smtClean="0">
                <a:hlinkClick r:id="rId4"/>
              </a:rPr>
              <a:t>/</a:t>
            </a:r>
            <a:r>
              <a:rPr lang="en-US" sz="2100" dirty="0" smtClean="0"/>
              <a:t> </a:t>
            </a:r>
            <a:endParaRPr lang="en-US" sz="2100" dirty="0"/>
          </a:p>
          <a:p>
            <a:r>
              <a:rPr lang="en-US" b="1" dirty="0"/>
              <a:t>Adobe Flash Player </a:t>
            </a:r>
            <a:r>
              <a:rPr lang="en-US" dirty="0"/>
              <a:t>- </a:t>
            </a:r>
            <a:r>
              <a:rPr lang="en-US" sz="2100" dirty="0">
                <a:hlinkClick r:id="rId5"/>
              </a:rPr>
              <a:t>http://get.adobe.com/flashplayer</a:t>
            </a:r>
            <a:r>
              <a:rPr lang="en-US" sz="2100" dirty="0" smtClean="0">
                <a:hlinkClick r:id="rId5"/>
              </a:rPr>
              <a:t>/</a:t>
            </a:r>
            <a:r>
              <a:rPr lang="en-US" sz="2100" dirty="0" smtClean="0"/>
              <a:t> </a:t>
            </a:r>
            <a:endParaRPr lang="en-US" sz="2100" dirty="0"/>
          </a:p>
          <a:p>
            <a:r>
              <a:rPr lang="en-US" b="1" dirty="0"/>
              <a:t>Windows Media Player </a:t>
            </a:r>
            <a:r>
              <a:rPr lang="en-US" dirty="0"/>
              <a:t>- </a:t>
            </a:r>
            <a:r>
              <a:rPr lang="en-US" sz="2100" dirty="0">
                <a:hlinkClick r:id="rId6"/>
              </a:rPr>
              <a:t>http://windows.microsoft.com/en-us/windows/windows-media-</a:t>
            </a:r>
            <a:r>
              <a:rPr lang="en-US" sz="2100" dirty="0" smtClean="0">
                <a:hlinkClick r:id="rId6"/>
              </a:rPr>
              <a:t>player</a:t>
            </a:r>
            <a:r>
              <a:rPr lang="en-US" sz="2100" dirty="0" smtClean="0"/>
              <a:t> </a:t>
            </a:r>
            <a:endParaRPr lang="en-US" sz="2100" dirty="0"/>
          </a:p>
          <a:p>
            <a:r>
              <a:rPr lang="en-US" b="1" dirty="0" err="1"/>
              <a:t>Quicktime</a:t>
            </a:r>
            <a:r>
              <a:rPr lang="en-US" dirty="0"/>
              <a:t> - </a:t>
            </a:r>
            <a:r>
              <a:rPr lang="en-US" sz="1900" dirty="0">
                <a:hlinkClick r:id="rId7"/>
              </a:rPr>
              <a:t>http://www.apple.com/quicktime/download</a:t>
            </a:r>
            <a:r>
              <a:rPr lang="en-US" sz="1900" dirty="0" smtClean="0">
                <a:hlinkClick r:id="rId7"/>
              </a:rPr>
              <a:t>/</a:t>
            </a:r>
            <a:r>
              <a:rPr lang="en-US" sz="1900" dirty="0" smtClean="0"/>
              <a:t> </a:t>
            </a:r>
            <a:endParaRPr lang="en-US" sz="1900" dirty="0"/>
          </a:p>
          <a:p>
            <a:r>
              <a:rPr lang="en-US" b="1" dirty="0"/>
              <a:t>Microsoft Silverlight: </a:t>
            </a:r>
            <a:r>
              <a:rPr lang="en-US" sz="1800" dirty="0">
                <a:hlinkClick r:id="rId8"/>
              </a:rPr>
              <a:t>http://www.microsoft.com/silverlight</a:t>
            </a:r>
            <a:r>
              <a:rPr lang="en-US" sz="1800" dirty="0" smtClean="0">
                <a:hlinkClick r:id="rId8"/>
              </a:rPr>
              <a:t>/</a:t>
            </a:r>
            <a:r>
              <a:rPr lang="en-US" sz="1800" dirty="0" smtClean="0"/>
              <a:t> </a:t>
            </a:r>
            <a:endParaRPr lang="en-US" sz="1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523467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How do you make course design standards a part of your DE program?</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415964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Consumnes</a:t>
            </a:r>
            <a:r>
              <a:rPr lang="en-US" dirty="0" smtClean="0"/>
              <a:t> River College</a:t>
            </a:r>
            <a:endParaRPr lang="en-US" dirty="0"/>
          </a:p>
        </p:txBody>
      </p:sp>
      <p:sp>
        <p:nvSpPr>
          <p:cNvPr id="3" name="Content Placeholder 2"/>
          <p:cNvSpPr>
            <a:spLocks noGrp="1"/>
          </p:cNvSpPr>
          <p:nvPr>
            <p:ph idx="1"/>
          </p:nvPr>
        </p:nvSpPr>
        <p:spPr>
          <a:xfrm>
            <a:off x="457200" y="1417638"/>
            <a:ext cx="8229600" cy="4525963"/>
          </a:xfrm>
        </p:spPr>
        <p:txBody>
          <a:bodyPr>
            <a:normAutofit fontScale="70000" lnSpcReduction="20000"/>
          </a:bodyPr>
          <a:lstStyle/>
          <a:p>
            <a:r>
              <a:rPr lang="en-US" dirty="0" smtClean="0">
                <a:hlinkClick r:id="rId2"/>
              </a:rPr>
              <a:t>http://bit.ly/OEI-D2L</a:t>
            </a:r>
            <a:endParaRPr lang="en-US" dirty="0" smtClean="0"/>
          </a:p>
          <a:p>
            <a:r>
              <a:rPr lang="en-US" dirty="0" smtClean="0"/>
              <a:t>Developed a CMS-specific guide for getting to exemplary – with critical accreditation reminders embedded</a:t>
            </a:r>
          </a:p>
          <a:p>
            <a:r>
              <a:rPr lang="en-US" b="1" dirty="0" smtClean="0"/>
              <a:t>A.1. Objectives - </a:t>
            </a:r>
            <a:r>
              <a:rPr lang="en-US" b="1" u="sng" dirty="0" smtClean="0"/>
              <a:t>Do the following in D2L…</a:t>
            </a:r>
            <a:endParaRPr lang="en-US" b="1" dirty="0" smtClean="0"/>
          </a:p>
          <a:p>
            <a:pPr fontAlgn="base"/>
            <a:r>
              <a:rPr lang="en-US" dirty="0" smtClean="0"/>
              <a:t>A content item called Syllabus in an eponymous root-level module (or a root-level module with a title like Course Information) includes the student learning outcomes for the course</a:t>
            </a:r>
          </a:p>
          <a:p>
            <a:pPr lvl="1" fontAlgn="base"/>
            <a:r>
              <a:rPr lang="en-US" b="1" i="1" dirty="0" smtClean="0"/>
              <a:t>Accreditation note: </a:t>
            </a:r>
            <a:r>
              <a:rPr lang="en-US" dirty="0" smtClean="0"/>
              <a:t>The outcomes should be the same as on the official course outline of record</a:t>
            </a:r>
          </a:p>
          <a:p>
            <a:pPr fontAlgn="base"/>
            <a:r>
              <a:rPr lang="en-US" dirty="0" smtClean="0"/>
              <a:t>The assignments section of the syllabus says how success on each assignment helps achieve outcomes </a:t>
            </a:r>
          </a:p>
          <a:p>
            <a:pPr fontAlgn="base"/>
            <a:r>
              <a:rPr lang="en-US" dirty="0" smtClean="0"/>
              <a:t>Overview for each unit/module say how its material and activities help achieve outcomes</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68"/>
            <a:ext cx="8229600" cy="1143000"/>
          </a:xfrm>
        </p:spPr>
        <p:txBody>
          <a:bodyPr/>
          <a:lstStyle/>
          <a:p>
            <a:r>
              <a:rPr lang="en-US" dirty="0" smtClean="0"/>
              <a:t>Merritt College</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4" name="Picture 3"/>
          <p:cNvPicPr>
            <a:picLocks noChangeAspect="1"/>
          </p:cNvPicPr>
          <p:nvPr/>
        </p:nvPicPr>
        <p:blipFill>
          <a:blip r:embed="rId3"/>
          <a:stretch>
            <a:fillRect/>
          </a:stretch>
        </p:blipFill>
        <p:spPr>
          <a:xfrm>
            <a:off x="457200" y="1013248"/>
            <a:ext cx="8473992" cy="5350057"/>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044640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American River College DE Course Checklist</a:t>
            </a:r>
          </a:p>
        </p:txBody>
      </p:sp>
      <p:sp>
        <p:nvSpPr>
          <p:cNvPr id="3" name="Content Placeholder 2"/>
          <p:cNvSpPr>
            <a:spLocks noGrp="1"/>
          </p:cNvSpPr>
          <p:nvPr>
            <p:ph idx="1"/>
          </p:nvPr>
        </p:nvSpPr>
        <p:spPr/>
        <p:txBody>
          <a:bodyPr>
            <a:normAutofit fontScale="70000" lnSpcReduction="20000"/>
          </a:bodyPr>
          <a:lstStyle/>
          <a:p>
            <a:r>
              <a:rPr lang="en-US" dirty="0" smtClean="0"/>
              <a:t>Adapted from Portland Community College’s “Query Guide for Online Course Design at PCC” and the CCC Online Education Initiative’s “Course Design Rubric for the Online Education Initiative.”</a:t>
            </a:r>
          </a:p>
          <a:p>
            <a:endParaRPr lang="en-US" dirty="0" smtClean="0"/>
          </a:p>
          <a:p>
            <a:r>
              <a:rPr lang="en-US" dirty="0" smtClean="0"/>
              <a:t>This self-assessment is designed to give you an idea of how well your hybrid and/or DE courses are meeting the requirements of our state regulations (Title 5), </a:t>
            </a:r>
          </a:p>
          <a:p>
            <a:endParaRPr lang="en-US" dirty="0" smtClean="0"/>
          </a:p>
          <a:p>
            <a:r>
              <a:rPr lang="en-US" dirty="0" smtClean="0"/>
              <a:t>ACCJC, and the U.S. Department of Education. This checklist focuses on two categories only — Regular Effective Contact (REC) and Accessibility. For a comprehensive assessment tool, check out the Online Education Initiative – Course Design Rubric.</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869800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a:xfrm>
            <a:off x="457200" y="1274598"/>
            <a:ext cx="8229600" cy="4525963"/>
          </a:xfrm>
        </p:spPr>
        <p:txBody>
          <a:bodyPr>
            <a:normAutofit/>
          </a:bodyPr>
          <a:lstStyle/>
          <a:p>
            <a:pPr marL="0" lvl="0" indent="0" algn="ctr">
              <a:buNone/>
              <a:defRPr sz="1800">
                <a:solidFill>
                  <a:srgbClr val="000000"/>
                </a:solidFill>
              </a:defRPr>
            </a:pPr>
            <a:r>
              <a:rPr lang="en-US" sz="3200" dirty="0" smtClean="0">
                <a:solidFill>
                  <a:srgbClr val="595959"/>
                </a:solidFill>
                <a:latin typeface="Verdana"/>
                <a:ea typeface="Verdana"/>
                <a:cs typeface="Verdana"/>
                <a:sym typeface="Verdana"/>
              </a:rPr>
              <a:t>Michelle </a:t>
            </a:r>
            <a:r>
              <a:rPr lang="en-US" sz="3200" dirty="0" err="1" smtClean="0">
                <a:solidFill>
                  <a:srgbClr val="595959"/>
                </a:solidFill>
                <a:latin typeface="Verdana"/>
                <a:ea typeface="Verdana"/>
                <a:cs typeface="Verdana"/>
                <a:sym typeface="Verdana"/>
              </a:rPr>
              <a:t>Pilati</a:t>
            </a:r>
            <a:endParaRPr lang="en-US" sz="3200" dirty="0" smtClean="0">
              <a:solidFill>
                <a:srgbClr val="595959"/>
              </a:solidFill>
              <a:latin typeface="Verdana"/>
              <a:ea typeface="Verdana"/>
              <a:cs typeface="Verdana"/>
              <a:sym typeface="Verdana"/>
            </a:endParaRPr>
          </a:p>
          <a:p>
            <a:pPr marL="0" lvl="0" indent="0" algn="ctr">
              <a:buNone/>
              <a:defRPr sz="1800">
                <a:solidFill>
                  <a:srgbClr val="000000"/>
                </a:solidFill>
              </a:defRPr>
            </a:pPr>
            <a:r>
              <a:rPr lang="en-US" sz="2200" dirty="0" smtClean="0">
                <a:solidFill>
                  <a:srgbClr val="595959"/>
                </a:solidFill>
                <a:latin typeface="Verdana"/>
                <a:ea typeface="Verdana"/>
                <a:cs typeface="Verdana"/>
                <a:sym typeface="Verdana"/>
              </a:rPr>
              <a:t>Interim Chief Professional Development Officer</a:t>
            </a:r>
          </a:p>
          <a:p>
            <a:pPr marL="0" lvl="0" indent="0" algn="ctr">
              <a:buNone/>
              <a:defRPr sz="1800">
                <a:solidFill>
                  <a:srgbClr val="000000"/>
                </a:solidFill>
              </a:defRPr>
            </a:pPr>
            <a:r>
              <a:rPr lang="en-US" sz="2200" dirty="0" smtClean="0">
                <a:solidFill>
                  <a:srgbClr val="595959"/>
                </a:solidFill>
                <a:latin typeface="Verdana"/>
                <a:ea typeface="Verdana"/>
                <a:cs typeface="Verdana"/>
                <a:sym typeface="Verdana"/>
                <a:hlinkClick r:id="rId2"/>
              </a:rPr>
              <a:t>mpilati@ccconlineed.org</a:t>
            </a:r>
            <a:endParaRPr lang="en-US" sz="2200" dirty="0" smtClean="0">
              <a:solidFill>
                <a:srgbClr val="595959"/>
              </a:solidFill>
              <a:latin typeface="Verdana"/>
              <a:ea typeface="Verdana"/>
              <a:cs typeface="Verdana"/>
              <a:sym typeface="Verdana"/>
            </a:endParaRPr>
          </a:p>
          <a:p>
            <a:pPr marL="0" lvl="0" indent="0" algn="ctr">
              <a:buNone/>
              <a:defRPr sz="1800">
                <a:solidFill>
                  <a:srgbClr val="000000"/>
                </a:solidFill>
              </a:defRPr>
            </a:pPr>
            <a:endParaRPr lang="en-US" sz="2200" dirty="0" smtClean="0">
              <a:solidFill>
                <a:srgbClr val="595959"/>
              </a:solidFill>
              <a:latin typeface="Verdana"/>
              <a:ea typeface="Verdana"/>
              <a:cs typeface="Verdana"/>
              <a:sym typeface="Verdana"/>
            </a:endParaRPr>
          </a:p>
          <a:p>
            <a:pPr marL="0" lvl="0" indent="0" algn="ctr">
              <a:buNone/>
              <a:defRPr sz="1800">
                <a:solidFill>
                  <a:srgbClr val="000000"/>
                </a:solidFill>
              </a:defRPr>
            </a:pPr>
            <a:r>
              <a:rPr lang="en-US" sz="2200" dirty="0" smtClean="0">
                <a:solidFill>
                  <a:srgbClr val="595959"/>
                </a:solidFill>
                <a:latin typeface="Verdana"/>
                <a:ea typeface="Verdana"/>
                <a:cs typeface="Verdana"/>
                <a:sym typeface="Verdana"/>
              </a:rPr>
              <a:t>OEI Course Design Rubric</a:t>
            </a:r>
            <a:br>
              <a:rPr lang="en-US" sz="2200" dirty="0" smtClean="0">
                <a:solidFill>
                  <a:srgbClr val="595959"/>
                </a:solidFill>
                <a:latin typeface="Verdana"/>
                <a:ea typeface="Verdana"/>
                <a:cs typeface="Verdana"/>
                <a:sym typeface="Verdana"/>
              </a:rPr>
            </a:br>
            <a:r>
              <a:rPr lang="en-US" sz="2200" dirty="0">
                <a:solidFill>
                  <a:srgbClr val="595959"/>
                </a:solidFill>
                <a:latin typeface="Verdana"/>
                <a:ea typeface="Verdana"/>
                <a:cs typeface="Verdana"/>
                <a:sym typeface="Verdana"/>
                <a:hlinkClick r:id="rId3"/>
              </a:rPr>
              <a:t>http://ccconlineed.org/faculty-</a:t>
            </a:r>
            <a:r>
              <a:rPr lang="en-US" sz="2200" dirty="0" smtClean="0">
                <a:solidFill>
                  <a:srgbClr val="595959"/>
                </a:solidFill>
                <a:latin typeface="Verdana"/>
                <a:ea typeface="Verdana"/>
                <a:cs typeface="Verdana"/>
                <a:sym typeface="Verdana"/>
                <a:hlinkClick r:id="rId3"/>
              </a:rPr>
              <a:t>resources</a:t>
            </a:r>
            <a:endParaRPr lang="en-US" sz="2200" dirty="0" smtClean="0">
              <a:solidFill>
                <a:srgbClr val="595959"/>
              </a:solidFill>
              <a:latin typeface="Verdana"/>
              <a:ea typeface="Verdana"/>
              <a:cs typeface="Verdana"/>
              <a:sym typeface="Verdana"/>
            </a:endParaRPr>
          </a:p>
          <a:p>
            <a:pPr marL="0" lvl="0" indent="0" algn="ctr">
              <a:buNone/>
              <a:defRPr sz="1800">
                <a:solidFill>
                  <a:srgbClr val="000000"/>
                </a:solidFill>
              </a:defRPr>
            </a:pPr>
            <a:endParaRPr lang="en-US" sz="2800" dirty="0" smtClean="0">
              <a:solidFill>
                <a:srgbClr val="595959"/>
              </a:solidFill>
              <a:latin typeface="Verdana"/>
              <a:ea typeface="Verdana"/>
              <a:cs typeface="Verdana"/>
              <a:sym typeface="Verdana"/>
            </a:endParaRPr>
          </a:p>
          <a:p>
            <a:pPr marL="0" lvl="0" indent="0" algn="ctr">
              <a:buNone/>
              <a:defRPr sz="1800">
                <a:solidFill>
                  <a:srgbClr val="000000"/>
                </a:solidFill>
              </a:defRPr>
            </a:pPr>
            <a:r>
              <a:rPr lang="en-US" sz="2800" dirty="0" smtClean="0">
                <a:solidFill>
                  <a:srgbClr val="595959"/>
                </a:solidFill>
                <a:latin typeface="Verdana"/>
                <a:ea typeface="Verdana"/>
                <a:cs typeface="Verdana"/>
                <a:sym typeface="Verdana"/>
              </a:rPr>
              <a:t>🌐</a:t>
            </a:r>
            <a:r>
              <a:rPr lang="en-US" sz="2800" dirty="0">
                <a:solidFill>
                  <a:srgbClr val="595959"/>
                </a:solidFill>
                <a:latin typeface="Verdana"/>
                <a:ea typeface="Verdana"/>
                <a:cs typeface="Verdana"/>
                <a:sym typeface="Verdana"/>
              </a:rPr>
              <a:t> </a:t>
            </a:r>
            <a:r>
              <a:rPr lang="en-US" sz="2800" dirty="0" smtClean="0">
                <a:solidFill>
                  <a:srgbClr val="595959"/>
                </a:solidFill>
                <a:latin typeface="Verdana"/>
                <a:ea typeface="Verdana"/>
                <a:cs typeface="Verdana"/>
                <a:sym typeface="Verdana"/>
                <a:hlinkClick r:id="rId4"/>
              </a:rPr>
              <a:t>http</a:t>
            </a:r>
            <a:r>
              <a:rPr lang="en-US" sz="2800" dirty="0">
                <a:solidFill>
                  <a:srgbClr val="595959"/>
                </a:solidFill>
                <a:latin typeface="Verdana"/>
                <a:ea typeface="Verdana"/>
                <a:cs typeface="Verdana"/>
                <a:sym typeface="Verdana"/>
                <a:hlinkClick r:id="rId4"/>
              </a:rPr>
              <a:t>://</a:t>
            </a:r>
            <a:r>
              <a:rPr lang="en-US" sz="2800" dirty="0" smtClean="0">
                <a:solidFill>
                  <a:srgbClr val="595959"/>
                </a:solidFill>
                <a:latin typeface="Verdana"/>
                <a:ea typeface="Verdana"/>
                <a:cs typeface="Verdana"/>
                <a:sym typeface="Verdana"/>
                <a:hlinkClick r:id="rId4"/>
              </a:rPr>
              <a:t>CCCOnlineEd.org</a:t>
            </a:r>
            <a:endParaRPr lang="en-US" sz="2800" dirty="0">
              <a:solidFill>
                <a:srgbClr val="595959"/>
              </a:solidFill>
              <a:latin typeface="Verdana"/>
              <a:ea typeface="Verdana"/>
              <a:cs typeface="Verdana"/>
              <a:sym typeface="Verdana"/>
            </a:endParaRPr>
          </a:p>
          <a:p>
            <a:pPr marL="0" lvl="0" indent="0" algn="ctr">
              <a:buNone/>
              <a:defRPr sz="1800">
                <a:solidFill>
                  <a:srgbClr val="000000"/>
                </a:solidFill>
              </a:defRPr>
            </a:pPr>
            <a:r>
              <a:rPr lang="en-US" sz="2000" dirty="0" smtClean="0">
                <a:solidFill>
                  <a:srgbClr val="595959"/>
                </a:solidFill>
                <a:latin typeface="Verdana"/>
                <a:ea typeface="Verdana"/>
                <a:cs typeface="Verdana"/>
                <a:sym typeface="Verdana"/>
              </a:rPr>
              <a:t>Additional Info and Blog </a:t>
            </a:r>
            <a:r>
              <a:rPr lang="en-US" sz="2000" dirty="0" smtClean="0">
                <a:solidFill>
                  <a:srgbClr val="595959"/>
                </a:solidFill>
                <a:latin typeface="Verdana"/>
                <a:ea typeface="Verdana"/>
                <a:cs typeface="Verdana"/>
                <a:sym typeface="Verdana"/>
                <a:hlinkClick r:id="rId5"/>
              </a:rPr>
              <a:t>http://CCCTechEdge.org</a:t>
            </a:r>
            <a:r>
              <a:rPr lang="en-US" sz="2000" dirty="0" smtClean="0">
                <a:solidFill>
                  <a:srgbClr val="595959"/>
                </a:solidFill>
                <a:latin typeface="Verdana"/>
                <a:ea typeface="Verdana"/>
                <a:cs typeface="Verdana"/>
                <a:sym typeface="Verdana"/>
              </a:rPr>
              <a:t> </a:t>
            </a:r>
            <a:endParaRPr lang="en-US" sz="2000" dirty="0">
              <a:solidFill>
                <a:srgbClr val="595959"/>
              </a:solidFill>
              <a:latin typeface="Verdana"/>
              <a:ea typeface="Verdana"/>
              <a:cs typeface="Verdana"/>
              <a:sym typeface="Verdana"/>
            </a:endParaRP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41561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537425"/>
            <a:ext cx="7772400" cy="1470025"/>
          </a:xfrm>
        </p:spPr>
        <p:txBody>
          <a:bodyPr/>
          <a:lstStyle/>
          <a:p>
            <a:r>
              <a:rPr lang="en-US" dirty="0" smtClean="0"/>
              <a:t>Why adopt a standard?</a:t>
            </a:r>
            <a:br>
              <a:rPr lang="en-US" dirty="0" smtClean="0"/>
            </a:b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ASCCC Resolution Fall 2015</a:t>
            </a:r>
            <a:endParaRPr lang="en-US" dirty="0"/>
          </a:p>
        </p:txBody>
      </p:sp>
      <p:sp>
        <p:nvSpPr>
          <p:cNvPr id="3" name="Content Placeholder 2"/>
          <p:cNvSpPr>
            <a:spLocks noGrp="1"/>
          </p:cNvSpPr>
          <p:nvPr>
            <p:ph idx="1"/>
          </p:nvPr>
        </p:nvSpPr>
        <p:spPr>
          <a:xfrm>
            <a:off x="341908" y="1404840"/>
            <a:ext cx="8612822" cy="4525963"/>
          </a:xfrm>
        </p:spPr>
        <p:txBody>
          <a:bodyPr>
            <a:normAutofit/>
          </a:bodyPr>
          <a:lstStyle/>
          <a:p>
            <a:r>
              <a:rPr lang="en-US" dirty="0"/>
              <a:t>Whereas, Faculty across California are considering migration to a new Course Management System (CMS) in conjunction with the adoption of the Canvas course management system by the Online Education Initiative (OEI);</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185721" y="5722873"/>
            <a:ext cx="4559300" cy="5461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70264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ASCCC Resolution Fall 2015</a:t>
            </a:r>
            <a:endParaRPr lang="en-US" dirty="0"/>
          </a:p>
        </p:txBody>
      </p:sp>
      <p:sp>
        <p:nvSpPr>
          <p:cNvPr id="3" name="Content Placeholder 2"/>
          <p:cNvSpPr>
            <a:spLocks noGrp="1"/>
          </p:cNvSpPr>
          <p:nvPr>
            <p:ph idx="1"/>
          </p:nvPr>
        </p:nvSpPr>
        <p:spPr>
          <a:xfrm>
            <a:off x="341908" y="1404840"/>
            <a:ext cx="8612822" cy="4525963"/>
          </a:xfrm>
        </p:spPr>
        <p:txBody>
          <a:bodyPr>
            <a:normAutofit/>
          </a:bodyPr>
          <a:lstStyle/>
          <a:p>
            <a:r>
              <a:rPr lang="en-US" dirty="0" smtClean="0"/>
              <a:t>Whereas</a:t>
            </a:r>
            <a:r>
              <a:rPr lang="en-US" dirty="0"/>
              <a:t>, Migration to a new CMS provides an opportunity for faculty to evaluate and update their online and hybrid courses, and colleges may wish to include their courses in the OEI Exchange, which will require compliance with certain standards as set forth by the OEI in its adopted rubric; and</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185721" y="5722873"/>
            <a:ext cx="4559300" cy="5461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96899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ASCCC Resolution Fall 2015</a:t>
            </a:r>
            <a:endParaRPr lang="en-US" dirty="0"/>
          </a:p>
        </p:txBody>
      </p:sp>
      <p:sp>
        <p:nvSpPr>
          <p:cNvPr id="3" name="Content Placeholder 2"/>
          <p:cNvSpPr>
            <a:spLocks noGrp="1"/>
          </p:cNvSpPr>
          <p:nvPr>
            <p:ph idx="1"/>
          </p:nvPr>
        </p:nvSpPr>
        <p:spPr>
          <a:xfrm>
            <a:off x="341908" y="1404840"/>
            <a:ext cx="8612822" cy="4525963"/>
          </a:xfrm>
        </p:spPr>
        <p:txBody>
          <a:bodyPr>
            <a:normAutofit/>
          </a:bodyPr>
          <a:lstStyle/>
          <a:p>
            <a:r>
              <a:rPr lang="en-US" dirty="0"/>
              <a:t>Whereas, Faculty are primarily responsible for all course content, academic rigor, and other standards, including regular and effective contact, regardless of instructional modality;</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185721" y="5722873"/>
            <a:ext cx="4559300" cy="5461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56530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918"/>
            <a:ext cx="8229600" cy="1143000"/>
          </a:xfrm>
        </p:spPr>
        <p:txBody>
          <a:bodyPr/>
          <a:lstStyle/>
          <a:p>
            <a:r>
              <a:rPr lang="en-US" dirty="0" smtClean="0"/>
              <a:t>ASCCC Resolution Fall 2015</a:t>
            </a:r>
            <a:endParaRPr lang="en-US" dirty="0"/>
          </a:p>
        </p:txBody>
      </p:sp>
      <p:sp>
        <p:nvSpPr>
          <p:cNvPr id="3" name="Content Placeholder 2"/>
          <p:cNvSpPr>
            <a:spLocks noGrp="1"/>
          </p:cNvSpPr>
          <p:nvPr>
            <p:ph idx="1"/>
          </p:nvPr>
        </p:nvSpPr>
        <p:spPr>
          <a:xfrm>
            <a:off x="457200" y="1812880"/>
            <a:ext cx="8229600" cy="4525963"/>
          </a:xfrm>
        </p:spPr>
        <p:txBody>
          <a:bodyPr>
            <a:normAutofit/>
          </a:bodyPr>
          <a:lstStyle/>
          <a:p>
            <a:r>
              <a:rPr lang="en-US" b="1" dirty="0" smtClean="0">
                <a:solidFill>
                  <a:srgbClr val="FF0000"/>
                </a:solidFill>
              </a:rPr>
              <a:t>Resolved</a:t>
            </a:r>
            <a:r>
              <a:rPr lang="en-US" dirty="0"/>
              <a:t>, That the Academic Senate for California Community Colleges encourage local senates to establish rubrics for online course standards. </a:t>
            </a:r>
          </a:p>
          <a:p>
            <a:endParaRPr lang="en-US" dirty="0"/>
          </a:p>
        </p:txBody>
      </p:sp>
      <p:pic>
        <p:nvPicPr>
          <p:cNvPr id="4" name="Picture 3"/>
          <p:cNvPicPr>
            <a:picLocks noChangeAspect="1"/>
          </p:cNvPicPr>
          <p:nvPr/>
        </p:nvPicPr>
        <p:blipFill>
          <a:blip r:embed="rId2"/>
          <a:stretch>
            <a:fillRect/>
          </a:stretch>
        </p:blipFill>
        <p:spPr>
          <a:xfrm>
            <a:off x="185721" y="5722873"/>
            <a:ext cx="4559300" cy="5461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24238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4638"/>
            <a:ext cx="8229600" cy="793000"/>
          </a:xfrm>
        </p:spPr>
        <p:txBody>
          <a:bodyPr>
            <a:normAutofit fontScale="90000"/>
          </a:bodyPr>
          <a:lstStyle/>
          <a:p>
            <a:r>
              <a:rPr lang="en-US" dirty="0" smtClean="0"/>
              <a:t>Sample Standards</a:t>
            </a:r>
            <a:br>
              <a:rPr lang="en-US" dirty="0" smtClean="0"/>
            </a:br>
            <a:endParaRPr lang="en-US" dirty="0"/>
          </a:p>
        </p:txBody>
      </p:sp>
      <p:sp>
        <p:nvSpPr>
          <p:cNvPr id="3" name="Content Placeholder 2"/>
          <p:cNvSpPr>
            <a:spLocks noGrp="1"/>
          </p:cNvSpPr>
          <p:nvPr>
            <p:ph idx="1"/>
          </p:nvPr>
        </p:nvSpPr>
        <p:spPr/>
        <p:txBody>
          <a:bodyPr/>
          <a:lstStyle/>
          <a:p>
            <a:r>
              <a:rPr lang="en-US" dirty="0" smtClean="0"/>
              <a:t>Quality Matters</a:t>
            </a:r>
          </a:p>
          <a:p>
            <a:r>
              <a:rPr lang="en-US" dirty="0" smtClean="0"/>
              <a:t>Blackboard Exemplary Course Rubric</a:t>
            </a:r>
          </a:p>
          <a:p>
            <a:r>
              <a:rPr lang="en-US" dirty="0" err="1" smtClean="0"/>
              <a:t>iNACOL</a:t>
            </a:r>
            <a:r>
              <a:rPr lang="en-US" dirty="0" smtClean="0"/>
              <a:t> National Standards for Quality Online Courses</a:t>
            </a:r>
          </a:p>
          <a:p>
            <a:r>
              <a:rPr lang="en-US" dirty="0"/>
              <a:t>CSU Chico’s Quality Online Learning and Teaching (QOLT, pronounced "colt")</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2705</TotalTime>
  <Words>1836</Words>
  <Application>Microsoft Macintosh PowerPoint</Application>
  <PresentationFormat>On-screen Show (4:3)</PresentationFormat>
  <Paragraphs>190</Paragraphs>
  <Slides>36</Slides>
  <Notes>13</Notes>
  <HiddenSlides>1</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Document</vt:lpstr>
      <vt:lpstr>Promoting Online Course Quality: Adopting and Employing a Standard to Improve  Student Outcomes</vt:lpstr>
      <vt:lpstr>Overview</vt:lpstr>
      <vt:lpstr>Why should your college consider adopting standards for DE course design?</vt:lpstr>
      <vt:lpstr>Why adopt a standard? </vt:lpstr>
      <vt:lpstr>ASCCC Resolution Fall 2015</vt:lpstr>
      <vt:lpstr>ASCCC Resolution Fall 2015</vt:lpstr>
      <vt:lpstr>ASCCC Resolution Fall 2015</vt:lpstr>
      <vt:lpstr>ASCCC Resolution Fall 2015</vt:lpstr>
      <vt:lpstr>Sample Standards </vt:lpstr>
      <vt:lpstr>Quality Matters</vt:lpstr>
      <vt:lpstr>Quality Matters Rubric Standards 2011-2013</vt:lpstr>
      <vt:lpstr>Blackboard Exemplary Course Program Rubric</vt:lpstr>
      <vt:lpstr>iNACOL National Standards for Quality Online Courses </vt:lpstr>
      <vt:lpstr>Online Education Initiative Course Design Rubric  </vt:lpstr>
      <vt:lpstr>Slide 15</vt:lpstr>
      <vt:lpstr>OEI Numeric Scores</vt:lpstr>
      <vt:lpstr>OEI Approval Process</vt:lpstr>
      <vt:lpstr>Course Design Rubric for the OEI</vt:lpstr>
      <vt:lpstr>How might such a rubric  be used locally?</vt:lpstr>
      <vt:lpstr>A. Course Design</vt:lpstr>
      <vt:lpstr>A. Course Design</vt:lpstr>
      <vt:lpstr>B. Interaction and Collaboration</vt:lpstr>
      <vt:lpstr>B. Interaction and Collaboration</vt:lpstr>
      <vt:lpstr>B.1 Communication Strategies</vt:lpstr>
      <vt:lpstr>B.2 Development of Learning Community  </vt:lpstr>
      <vt:lpstr>B.3 Interaction Logistics </vt:lpstr>
      <vt:lpstr>Basic Principles</vt:lpstr>
      <vt:lpstr>C. Assessment</vt:lpstr>
      <vt:lpstr>D. Learner Support</vt:lpstr>
      <vt:lpstr>Supplemental Software and Resources </vt:lpstr>
      <vt:lpstr>List of Resources </vt:lpstr>
      <vt:lpstr>How do you make course design standards a part of your DE program?</vt:lpstr>
      <vt:lpstr>Consumnes River College</vt:lpstr>
      <vt:lpstr>Merritt College</vt:lpstr>
      <vt:lpstr>American River College DE Course Checklist</vt:lpstr>
      <vt:lpstr>For more information: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FHDA FHDA</dc:creator>
  <cp:lastModifiedBy>Michelle Corselli</cp:lastModifiedBy>
  <cp:revision>49</cp:revision>
  <dcterms:created xsi:type="dcterms:W3CDTF">2016-01-24T22:24:40Z</dcterms:created>
  <dcterms:modified xsi:type="dcterms:W3CDTF">2016-01-24T22:25:08Z</dcterms:modified>
</cp:coreProperties>
</file>