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0" r:id="rId1"/>
  </p:sldMasterIdLst>
  <p:notesMasterIdLst>
    <p:notesMasterId r:id="rId30"/>
  </p:notesMasterIdLst>
  <p:handoutMasterIdLst>
    <p:handoutMasterId r:id="rId31"/>
  </p:handoutMasterIdLst>
  <p:sldIdLst>
    <p:sldId id="323" r:id="rId2"/>
    <p:sldId id="325" r:id="rId3"/>
    <p:sldId id="330" r:id="rId4"/>
    <p:sldId id="335" r:id="rId5"/>
    <p:sldId id="331" r:id="rId6"/>
    <p:sldId id="326" r:id="rId7"/>
    <p:sldId id="336" r:id="rId8"/>
    <p:sldId id="327" r:id="rId9"/>
    <p:sldId id="324" r:id="rId10"/>
    <p:sldId id="332" r:id="rId11"/>
    <p:sldId id="328" r:id="rId12"/>
    <p:sldId id="329" r:id="rId13"/>
    <p:sldId id="320" r:id="rId14"/>
    <p:sldId id="319" r:id="rId15"/>
    <p:sldId id="321" r:id="rId16"/>
    <p:sldId id="309" r:id="rId17"/>
    <p:sldId id="334" r:id="rId18"/>
    <p:sldId id="310" r:id="rId19"/>
    <p:sldId id="311" r:id="rId20"/>
    <p:sldId id="312" r:id="rId21"/>
    <p:sldId id="313" r:id="rId22"/>
    <p:sldId id="314" r:id="rId23"/>
    <p:sldId id="316" r:id="rId24"/>
    <p:sldId id="315" r:id="rId25"/>
    <p:sldId id="317" r:id="rId26"/>
    <p:sldId id="318" r:id="rId27"/>
    <p:sldId id="322" r:id="rId28"/>
    <p:sldId id="33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38" autoAdjust="0"/>
  </p:normalViewPr>
  <p:slideViewPr>
    <p:cSldViewPr snapToGrid="0" snapToObjects="1" showGuides="1">
      <p:cViewPr varScale="1">
        <p:scale>
          <a:sx n="86" d="100"/>
          <a:sy n="86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6371-D5E0-EE40-BCD3-B73362F41A68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F3FA7-CD37-FB42-BBE4-71F0161CB8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6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551F-4F9C-9F4B-AE33-3DD78B1D0FAE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094C-0097-9B40-A097-699330B7FA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2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3BEEA638-2B37-6746-89CD-7A0F2BA1198C}" type="datetimeFigureOut">
              <a:rPr lang="en-US" smtClean="0"/>
              <a:t>1/18/16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962B5EEC-C570-DF45-8B95-AE1D81DDF6A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oddj@yosemite.edu" TargetMode="External"/><Relationship Id="rId4" Type="http://schemas.openxmlformats.org/officeDocument/2006/relationships/hyperlink" Target="mailto:jstanskas@valleycollege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grande@cypresscollege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1248" y="500228"/>
            <a:ext cx="3884797" cy="5715000"/>
          </a:xfrm>
        </p:spPr>
        <p:txBody>
          <a:bodyPr>
            <a:normAutofit/>
          </a:bodyPr>
          <a:lstStyle/>
          <a:p>
            <a:r>
              <a:rPr lang="en-US" sz="5000" b="1" dirty="0" smtClean="0"/>
              <a:t>Baccalaureate Degrees in the California Community College System</a:t>
            </a:r>
            <a:endParaRPr lang="en-US" sz="5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8679" y="4003665"/>
            <a:ext cx="3989918" cy="3030052"/>
          </a:xfrm>
        </p:spPr>
        <p:txBody>
          <a:bodyPr/>
          <a:lstStyle/>
          <a:p>
            <a:r>
              <a:rPr lang="en-US" dirty="0" err="1" smtClean="0"/>
              <a:t>Jolena</a:t>
            </a:r>
            <a:r>
              <a:rPr lang="en-US" dirty="0" smtClean="0"/>
              <a:t> Grande, Cypress College</a:t>
            </a:r>
          </a:p>
          <a:p>
            <a:r>
              <a:rPr lang="en-US" dirty="0" smtClean="0"/>
              <a:t>James Todd, Modesto Junior College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Stanskas</a:t>
            </a:r>
            <a:r>
              <a:rPr lang="en-US" dirty="0" smtClean="0"/>
              <a:t>, ASCCC</a:t>
            </a:r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1312" y="277726"/>
            <a:ext cx="2291609" cy="358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90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902144"/>
          </a:xfrm>
        </p:spPr>
        <p:txBody>
          <a:bodyPr/>
          <a:lstStyle/>
          <a:p>
            <a:pPr algn="ctr"/>
            <a:r>
              <a:rPr lang="en-US" sz="4400" b="1" dirty="0" smtClean="0"/>
              <a:t>Degree Requirements</a:t>
            </a:r>
            <a:endParaRPr lang="en-US" sz="4400" b="1" dirty="0"/>
          </a:p>
        </p:txBody>
      </p:sp>
      <p:pic>
        <p:nvPicPr>
          <p:cNvPr id="4" name="Content Placeholder 3" descr="3091-982536-Range_Women_CLINICAL PROTECTION _U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787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902144"/>
          </a:xfrm>
        </p:spPr>
        <p:txBody>
          <a:bodyPr/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81069"/>
            <a:ext cx="7987700" cy="499113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Degree Requirements – Upper Division</a:t>
            </a:r>
          </a:p>
          <a:p>
            <a:r>
              <a:rPr lang="en-US" sz="4000" dirty="0" smtClean="0"/>
              <a:t>Degree Requirements – General Education</a:t>
            </a:r>
          </a:p>
          <a:p>
            <a:pPr lvl="4"/>
            <a:r>
              <a:rPr lang="en-US" sz="4000" dirty="0" smtClean="0"/>
              <a:t>Lower Division</a:t>
            </a:r>
          </a:p>
          <a:p>
            <a:pPr lvl="4"/>
            <a:r>
              <a:rPr lang="en-US" sz="4000" dirty="0" smtClean="0"/>
              <a:t>Upper Division</a:t>
            </a:r>
          </a:p>
          <a:p>
            <a:r>
              <a:rPr lang="en-US" sz="4000" dirty="0" smtClean="0"/>
              <a:t>Minimum Qualifications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298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416"/>
            <a:ext cx="7239000" cy="902144"/>
          </a:xfrm>
        </p:spPr>
        <p:txBody>
          <a:bodyPr/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39284"/>
            <a:ext cx="8405526" cy="5777023"/>
          </a:xfrm>
        </p:spPr>
        <p:txBody>
          <a:bodyPr numCol="2">
            <a:normAutofit/>
          </a:bodyPr>
          <a:lstStyle/>
          <a:p>
            <a:r>
              <a:rPr lang="en-US" sz="4000" dirty="0" smtClean="0"/>
              <a:t>Accreditation</a:t>
            </a:r>
          </a:p>
          <a:p>
            <a:pPr lvl="1"/>
            <a:r>
              <a:rPr lang="en-US" sz="3800" dirty="0" smtClean="0"/>
              <a:t>Substantive Change</a:t>
            </a:r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Support Services Needed</a:t>
            </a:r>
          </a:p>
          <a:p>
            <a:pPr lvl="1"/>
            <a:r>
              <a:rPr lang="en-US" sz="3600" dirty="0" smtClean="0"/>
              <a:t>Financial Aid</a:t>
            </a:r>
          </a:p>
          <a:p>
            <a:pPr lvl="1"/>
            <a:r>
              <a:rPr lang="en-US" sz="3600" dirty="0" smtClean="0"/>
              <a:t>Counseling</a:t>
            </a:r>
          </a:p>
          <a:p>
            <a:pPr lvl="1"/>
            <a:r>
              <a:rPr lang="en-US" sz="3600" dirty="0" smtClean="0"/>
              <a:t>Library and Learning Resources</a:t>
            </a:r>
          </a:p>
          <a:p>
            <a:pPr lvl="1"/>
            <a:r>
              <a:rPr lang="en-US" sz="3600" dirty="0" smtClean="0"/>
              <a:t>Admission Requirements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06" y="3321237"/>
            <a:ext cx="4926730" cy="24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4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6351" y="69057"/>
            <a:ext cx="7313613" cy="868362"/>
          </a:xfrm>
        </p:spPr>
        <p:txBody>
          <a:bodyPr/>
          <a:lstStyle/>
          <a:p>
            <a:r>
              <a:rPr lang="en-US" dirty="0" smtClean="0"/>
              <a:t>Disruptive Innovation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47864"/>
            <a:ext cx="7313613" cy="545463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More than 10 years in contemplation and unsuccessful legislation</a:t>
            </a:r>
          </a:p>
          <a:p>
            <a:r>
              <a:rPr lang="en-US" sz="2800" b="1" dirty="0" smtClean="0"/>
              <a:t>21 </a:t>
            </a:r>
            <a:r>
              <a:rPr lang="en-US" sz="2800" b="1" dirty="0"/>
              <a:t>states already </a:t>
            </a:r>
            <a:r>
              <a:rPr lang="en-US" sz="2800" b="1" dirty="0" smtClean="0"/>
              <a:t>innovating</a:t>
            </a:r>
            <a:endParaRPr lang="en-US" sz="2800" b="1" dirty="0"/>
          </a:p>
          <a:p>
            <a:r>
              <a:rPr lang="en-US" sz="2800" b="1" dirty="0" smtClean="0"/>
              <a:t>Industry and faculty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support sometimes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contradictory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/>
          </a:p>
          <a:p>
            <a:pPr>
              <a:spcBef>
                <a:spcPts val="0"/>
              </a:spcBef>
            </a:pPr>
            <a:r>
              <a:rPr lang="en-US" sz="2800" b="1" dirty="0" smtClean="0"/>
              <a:t>Passage of SB 850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California Community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Colleges Baccalaureate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Degree Pilot Program</a:t>
            </a:r>
          </a:p>
          <a:p>
            <a:pPr>
              <a:spcBef>
                <a:spcPts val="0"/>
              </a:spcBef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778" y="3092437"/>
            <a:ext cx="5002540" cy="34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53265" y="2601710"/>
            <a:ext cx="2913138" cy="868362"/>
          </a:xfrm>
        </p:spPr>
        <p:txBody>
          <a:bodyPr/>
          <a:lstStyle/>
          <a:p>
            <a:r>
              <a:rPr lang="en-US" dirty="0" smtClean="0"/>
              <a:t>Grace Under Pressure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457200"/>
            <a:ext cx="5217459" cy="62125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 smtClean="0"/>
              <a:t>Between September 28 and November 12, 2014, the local Academic Senates had to: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Call for interested faculty/programs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Entertain presentations of potential proposals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Determine which proposal to support and forward for district consultation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Present campus proposal to district curriculum coordinating committee 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Select a single program to forward for Board of Trustees’ consideration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Rally support from all district  faculty for the selected program and garner BOT support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b="1" dirty="0" smtClean="0"/>
              <a:t>Submit the Chancellor’s Office Intent to Participate</a:t>
            </a:r>
          </a:p>
          <a:p>
            <a:r>
              <a:rPr lang="en-US" sz="2400" b="1" dirty="0" smtClean="0"/>
              <a:t>Complete the formal proposal for submission to the Chancellor’s Office by December 19, 2014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027" y="4168520"/>
            <a:ext cx="3585973" cy="2689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630" y="165670"/>
            <a:ext cx="1845538" cy="18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8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65376" y="503238"/>
            <a:ext cx="2862637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Board of Governors Selection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879" y="503238"/>
            <a:ext cx="5577166" cy="5714999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In January 2015, the California Community Colleges Board of Governors initially approved 15 pilot colleges</a:t>
            </a:r>
          </a:p>
          <a:p>
            <a:r>
              <a:rPr lang="en-US" sz="2400" b="1" dirty="0" smtClean="0"/>
              <a:t>In March, final approval was granted to 13</a:t>
            </a:r>
          </a:p>
          <a:p>
            <a:r>
              <a:rPr lang="en-US" sz="2400" b="1" dirty="0" smtClean="0"/>
              <a:t>An additional 2 programs were selected in May, 2015</a:t>
            </a:r>
          </a:p>
          <a:p>
            <a:r>
              <a:rPr lang="en-US" sz="2400" b="1" dirty="0" smtClean="0"/>
              <a:t>Cypress and Modesto Junior College have respectively been working toward:</a:t>
            </a:r>
          </a:p>
          <a:p>
            <a:pPr lvl="1"/>
            <a:r>
              <a:rPr lang="en-US" b="1" dirty="0" smtClean="0"/>
              <a:t>Fall 2017 </a:t>
            </a:r>
            <a:r>
              <a:rPr lang="en-US" b="1" dirty="0"/>
              <a:t>initial enrollment in the Bachelor of Science in Funeral </a:t>
            </a:r>
            <a:r>
              <a:rPr lang="en-US" b="1" dirty="0" smtClean="0"/>
              <a:t>Service</a:t>
            </a:r>
          </a:p>
          <a:p>
            <a:pPr lvl="1"/>
            <a:r>
              <a:rPr lang="en-US" b="1" dirty="0" smtClean="0"/>
              <a:t>Fall 2016 initial enrollment in Bachelor of Science in Respiratory Care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98" y="2863060"/>
            <a:ext cx="2700651" cy="27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78" y="0"/>
            <a:ext cx="8699928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Cypress College convened a campus advisory committee consisting of representatives from: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Academic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Senate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Admissions and Records Office (Registrar and Evaluators)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Counseling Division (Articulation Officer and SSSP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&amp; Student Equity Directors)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Curriculum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Committee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Discipline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and General Education Faculty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Financial Aid Office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Library &amp; Learning Resources Staff (Student Support Services)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Administration (Vice Presidents of Finance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and Instruction; Instructional Dean and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CTE Dean; Institutional Research)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Campus and District Technology Staff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0" y="4826000"/>
            <a:ext cx="3175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19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78" y="0"/>
            <a:ext cx="8920806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Modesto Junior College convened a Respiratory Care Task Force consisting of representatives from:</a:t>
            </a:r>
          </a:p>
          <a:p>
            <a:pPr marL="0" indent="0">
              <a:buNone/>
            </a:pPr>
            <a:endParaRPr lang="en-US" sz="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Academic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Senate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Allied Health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Curriculum Committee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Executive Administration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Grants Office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General Education Faculty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Library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Marketing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Research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Student Services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Student Financial Services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Counseling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Enrollment Services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Admissions and Records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SSSP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846" y="1725716"/>
            <a:ext cx="4842538" cy="20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8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7720" y="690288"/>
            <a:ext cx="5994884" cy="6167712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Academic Senate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Determine what a generic bachelor degree will include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Determine what upper division courses will include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Establish the timeline for curriculum submission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Draft substantive change documents for ACCJC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248" y="4072692"/>
            <a:ext cx="3680752" cy="26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27" y="1"/>
            <a:ext cx="5494337" cy="5227982"/>
          </a:xfrm>
        </p:spPr>
        <p:txBody>
          <a:bodyPr>
            <a:normAutofit fontScale="92500" lnSpcReduction="10000"/>
          </a:bodyPr>
          <a:lstStyle/>
          <a:p>
            <a:pPr marL="6350" indent="0">
              <a:buNone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Admissions and Records </a:t>
            </a:r>
            <a:endParaRPr lang="en-US" sz="4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</a:rPr>
              <a:t>Determine what application materials need to be developed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</a:rPr>
              <a:t>Establish the procedure for applying to the program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</a:rPr>
              <a:t>Determine the evaluation criteria for applications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</a:rPr>
              <a:t>Assess the ability to implement with the current records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</a:rPr>
              <a:t>Query the ability of district IT to make changes to system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57" y="5227983"/>
            <a:ext cx="9144000" cy="1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001" y="457200"/>
            <a:ext cx="5958199" cy="9467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Overview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03912"/>
            <a:ext cx="8054547" cy="508082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Background to CCC Baccalaureate Degrees</a:t>
            </a:r>
          </a:p>
          <a:p>
            <a:r>
              <a:rPr lang="en-US" sz="3600" dirty="0" smtClean="0"/>
              <a:t>Degree Requirement Considerations</a:t>
            </a:r>
          </a:p>
          <a:p>
            <a:r>
              <a:rPr lang="en-US" sz="3600" dirty="0" smtClean="0"/>
              <a:t>Local Implementation 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	</a:t>
            </a:r>
            <a:r>
              <a:rPr lang="en-US" sz="3400" dirty="0" smtClean="0"/>
              <a:t>in Parallel </a:t>
            </a:r>
          </a:p>
          <a:p>
            <a:pPr marL="0" indent="0">
              <a:buNone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687" y="3435519"/>
            <a:ext cx="2857059" cy="32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397703" cy="6858000"/>
          </a:xfrm>
        </p:spPr>
        <p:txBody>
          <a:bodyPr>
            <a:normAutofit/>
          </a:bodyPr>
          <a:lstStyle/>
          <a:p>
            <a:pPr marL="6350" indent="0">
              <a:spcBef>
                <a:spcPts val="0"/>
              </a:spcBef>
              <a:buNone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Counseling,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Articulation Officer,</a:t>
            </a:r>
          </a:p>
          <a:p>
            <a:pPr marL="6350" indent="0">
              <a:spcBef>
                <a:spcPts val="0"/>
              </a:spcBef>
              <a:buNone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SSSP &amp; Student Equity</a:t>
            </a:r>
          </a:p>
          <a:p>
            <a:pPr marL="6350" indent="0">
              <a:spcBef>
                <a:spcPts val="0"/>
              </a:spcBef>
              <a:buNone/>
            </a:pP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b="1" dirty="0" smtClean="0"/>
              <a:t>Designate </a:t>
            </a:r>
            <a:r>
              <a:rPr lang="en-US" sz="2600" b="1" dirty="0"/>
              <a:t>a counselor for baccalaureate students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b="1" dirty="0" smtClean="0"/>
              <a:t>Design an educational plan for different scenarios of applicants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b="1" dirty="0" smtClean="0"/>
              <a:t>Discuss the transferability of CSU coursework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b="1" dirty="0" smtClean="0"/>
              <a:t>Determine what changes need to be made to the college catalog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b="1" dirty="0" smtClean="0"/>
              <a:t>Discuss the </a:t>
            </a:r>
            <a:r>
              <a:rPr lang="en-US" sz="2600" b="1" dirty="0" err="1" smtClean="0"/>
              <a:t>DegreeWorks</a:t>
            </a:r>
            <a:r>
              <a:rPr lang="en-US" sz="2600" b="1" dirty="0" smtClean="0"/>
              <a:t> challenges</a:t>
            </a:r>
            <a:endParaRPr lang="en-US" sz="26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66" y="3948440"/>
            <a:ext cx="2909559" cy="29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05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-32812"/>
            <a:ext cx="5150224" cy="676978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Curriculum Committee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 smtClean="0"/>
              <a:t>In tandem with the Academic Senate, determine the upper division requirements and degree completion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 smtClean="0"/>
              <a:t>Establish process for submitting the courses to the local committee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 smtClean="0"/>
              <a:t>Determine what changes need to be made to accommodate the state submission deadlines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b="1" dirty="0" smtClean="0"/>
              <a:t>Draft the program curriculum for inclusion in ACCJC substantive change documents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479" y="4082541"/>
            <a:ext cx="3539247" cy="265443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41953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5109882" cy="69924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Discipline and General Education Faculty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Determine what graduation requirements will be expected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Enlist GE faculty to write upper division curriculum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Support discipline faculty in developing courses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</a:rPr>
              <a:t>Determine level of professional development necessary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226" y="4091803"/>
            <a:ext cx="3619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82" y="20976"/>
            <a:ext cx="5127811" cy="6837024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</a:rPr>
              <a:t>Financial Aid Office</a:t>
            </a:r>
          </a:p>
          <a:p>
            <a:pPr marL="457200" lvl="1" indent="0">
              <a:buNone/>
            </a:pPr>
            <a:endParaRPr lang="en-US" sz="48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Discuss applying for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</a:rPr>
              <a:t>USDOE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 approval to offer financial aid to bachelor degree students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Determine staff availability to work specifically with </a:t>
            </a:r>
            <a:r>
              <a:rPr lang="en-US" sz="4200" b="1" dirty="0" err="1" smtClean="0">
                <a:solidFill>
                  <a:schemeClr val="bg2">
                    <a:lumMod val="10000"/>
                  </a:schemeClr>
                </a:solidFill>
              </a:rPr>
              <a:t>BDPP</a:t>
            </a: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 students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4200" b="1" dirty="0" smtClean="0">
                <a:solidFill>
                  <a:schemeClr val="bg2">
                    <a:lumMod val="10000"/>
                  </a:schemeClr>
                </a:solidFill>
              </a:rPr>
              <a:t>Determine financial aid available for students</a:t>
            </a:r>
            <a:endParaRPr lang="en-US" sz="4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17" y="4175020"/>
            <a:ext cx="4037839" cy="18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1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63671" cy="685800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</a:rPr>
              <a:t>Library &amp; Learning Resources Staff (Student Support Services)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</a:rPr>
              <a:t>Determine impact on database subscriptions and resource allocations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</a:rPr>
              <a:t>Discuss need for additional library research support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427" y="4197248"/>
            <a:ext cx="3980329" cy="22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88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-19365"/>
            <a:ext cx="5066386" cy="6877365"/>
          </a:xfrm>
        </p:spPr>
        <p:txBody>
          <a:bodyPr>
            <a:normAutofit fontScale="85000" lnSpcReduction="20000"/>
          </a:bodyPr>
          <a:lstStyle/>
          <a:p>
            <a:pPr marL="6350" indent="0">
              <a:buNone/>
            </a:pP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Administration </a:t>
            </a:r>
            <a:endParaRPr lang="en-US" sz="34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Vice Presidents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Instructional Deans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CTE Deans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Institutional Research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Determine level of support for faculty and program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Budget allocation of one-time funds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Discuss data elements </a:t>
            </a:r>
          </a:p>
          <a:p>
            <a:pPr marL="457200" lvl="1" indent="0">
              <a:buNone/>
            </a:pPr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that need to be collected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400" b="1" dirty="0" smtClean="0">
                <a:solidFill>
                  <a:schemeClr val="bg2">
                    <a:lumMod val="10000"/>
                  </a:schemeClr>
                </a:solidFill>
              </a:rPr>
              <a:t>Draft funding request for first three years</a:t>
            </a:r>
            <a:endParaRPr lang="en-US" sz="3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86" y="4293585"/>
            <a:ext cx="4094781" cy="159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40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-19365"/>
            <a:ext cx="5177118" cy="6877365"/>
          </a:xfrm>
        </p:spPr>
        <p:txBody>
          <a:bodyPr>
            <a:normAutofit lnSpcReduction="10000"/>
          </a:bodyPr>
          <a:lstStyle/>
          <a:p>
            <a:pPr marL="6350" indent="0">
              <a:buNone/>
            </a:pPr>
            <a:r>
              <a:rPr lang="en-US" sz="3800" b="1" dirty="0" smtClean="0">
                <a:solidFill>
                  <a:schemeClr val="bg2">
                    <a:lumMod val="10000"/>
                  </a:schemeClr>
                </a:solidFill>
              </a:rPr>
              <a:t>Campus and District Technology Staff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Determine changes needed in college application, student records, and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</a:rPr>
              <a:t>DegreeWorks</a:t>
            </a:r>
            <a:endParaRPr lang="en-US" sz="3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Discuss needed upgrades to Banner system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</a:rPr>
              <a:t>Create separate online application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258" y="4514477"/>
            <a:ext cx="4102742" cy="14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457200"/>
            <a:ext cx="4531659" cy="5714999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/>
              <a:t>Start planning now – what innovative programs are already on your campus/needed in your region</a:t>
            </a:r>
          </a:p>
          <a:p>
            <a:r>
              <a:rPr lang="en-US" sz="3600" b="1" dirty="0" smtClean="0"/>
              <a:t>Learn </a:t>
            </a:r>
            <a:r>
              <a:rPr lang="en-US" sz="3600" b="1" dirty="0"/>
              <a:t>from the 15 pilot </a:t>
            </a:r>
            <a:r>
              <a:rPr lang="en-US" sz="3600" b="1" dirty="0" smtClean="0"/>
              <a:t>programs—those that have gratuitously led the way for us to follow</a:t>
            </a:r>
          </a:p>
          <a:p>
            <a:r>
              <a:rPr lang="en-US" sz="3600" b="1" dirty="0" smtClean="0"/>
              <a:t>Provide input and feedback 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77164" y="457200"/>
            <a:ext cx="3185562" cy="383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Implementation</a:t>
            </a:r>
            <a:br>
              <a:rPr lang="en-US" sz="3500" dirty="0" smtClean="0"/>
            </a:br>
            <a:r>
              <a:rPr lang="en-US" sz="3500" dirty="0" smtClean="0"/>
              <a:t>Challenges and</a:t>
            </a:r>
            <a:br>
              <a:rPr lang="en-US" sz="3500" dirty="0" smtClean="0"/>
            </a:br>
            <a:r>
              <a:rPr lang="en-US" sz="3500" dirty="0" smtClean="0"/>
              <a:t>Hurdles</a:t>
            </a:r>
            <a:br>
              <a:rPr lang="en-US" sz="3500" dirty="0" smtClean="0"/>
            </a:br>
            <a:r>
              <a:rPr lang="en-US" sz="3500" dirty="0" smtClean="0"/>
              <a:t>at the </a:t>
            </a:r>
            <a:br>
              <a:rPr lang="en-US" sz="3500" dirty="0" smtClean="0"/>
            </a:br>
            <a:r>
              <a:rPr lang="en-US" sz="3500" dirty="0" smtClean="0"/>
              <a:t>Local Level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68" y="4021561"/>
            <a:ext cx="4252532" cy="28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5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7720316" cy="57149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 smtClean="0"/>
              <a:t>Questions?</a:t>
            </a:r>
          </a:p>
          <a:p>
            <a:endParaRPr lang="en-US" dirty="0" smtClean="0"/>
          </a:p>
          <a:p>
            <a:r>
              <a:rPr lang="en-US" sz="2800" dirty="0" err="1" smtClean="0"/>
              <a:t>Jolena</a:t>
            </a:r>
            <a:r>
              <a:rPr lang="en-US" sz="2800" dirty="0" smtClean="0"/>
              <a:t> </a:t>
            </a:r>
            <a:r>
              <a:rPr lang="en-US" sz="2800" dirty="0"/>
              <a:t>Grande:  </a:t>
            </a:r>
            <a:r>
              <a:rPr lang="en-US" sz="2800" dirty="0">
                <a:hlinkClick r:id="rId2"/>
              </a:rPr>
              <a:t>jgrande@</a:t>
            </a:r>
            <a:r>
              <a:rPr lang="en-US" sz="2800" dirty="0" smtClean="0">
                <a:hlinkClick r:id="rId2"/>
              </a:rPr>
              <a:t>cypresscollege.edu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James Todd:  </a:t>
            </a:r>
            <a:r>
              <a:rPr lang="en-US" sz="2800" dirty="0">
                <a:hlinkClick r:id="rId3"/>
              </a:rPr>
              <a:t>toddj@</a:t>
            </a:r>
            <a:r>
              <a:rPr lang="en-US" sz="2800" dirty="0" smtClean="0">
                <a:hlinkClick r:id="rId3"/>
              </a:rPr>
              <a:t>yosemite.edu</a:t>
            </a:r>
            <a:r>
              <a:rPr lang="en-US" sz="2800" dirty="0" smtClean="0"/>
              <a:t> </a:t>
            </a:r>
          </a:p>
          <a:p>
            <a:endParaRPr lang="en-US" sz="2800" dirty="0"/>
          </a:p>
          <a:p>
            <a:r>
              <a:rPr lang="en-US" sz="2800" dirty="0" smtClean="0"/>
              <a:t>John </a:t>
            </a:r>
            <a:r>
              <a:rPr lang="en-US" sz="2800" dirty="0" err="1" smtClean="0"/>
              <a:t>Stanskas</a:t>
            </a:r>
            <a:r>
              <a:rPr lang="en-US" sz="2800" dirty="0" smtClean="0"/>
              <a:t>:  </a:t>
            </a:r>
            <a:r>
              <a:rPr lang="en-US" sz="2800" dirty="0" smtClean="0">
                <a:hlinkClick r:id="rId4"/>
              </a:rPr>
              <a:t>jstanskas@valleycollege.edu</a:t>
            </a:r>
            <a:endParaRPr lang="en-US" sz="2800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400" b="1" dirty="0"/>
              <a:t>Thank You For Coming!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0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001" y="457200"/>
            <a:ext cx="5958199" cy="94671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03912"/>
            <a:ext cx="8054547" cy="5080826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There are </a:t>
            </a:r>
            <a:r>
              <a:rPr lang="en-US" sz="3000" dirty="0"/>
              <a:t>21 states </a:t>
            </a:r>
            <a:r>
              <a:rPr lang="en-US" sz="3000" dirty="0" smtClean="0"/>
              <a:t>with more than 50 community colleges offering baccalaureate degrees</a:t>
            </a:r>
          </a:p>
          <a:p>
            <a:r>
              <a:rPr lang="en-US" sz="3000" dirty="0" smtClean="0"/>
              <a:t>SB 850 (Block, 2014)</a:t>
            </a:r>
          </a:p>
          <a:p>
            <a:pPr marL="0" indent="0">
              <a:buNone/>
            </a:pPr>
            <a:r>
              <a:rPr lang="en-US" sz="3000" dirty="0" smtClean="0"/>
              <a:t>was signed by Governor </a:t>
            </a:r>
          </a:p>
          <a:p>
            <a:pPr marL="0" indent="0">
              <a:buNone/>
            </a:pPr>
            <a:r>
              <a:rPr lang="en-US" sz="3000" dirty="0" smtClean="0"/>
              <a:t>Brown on September 28, </a:t>
            </a:r>
          </a:p>
          <a:p>
            <a:pPr marL="0" indent="0">
              <a:buNone/>
            </a:pPr>
            <a:r>
              <a:rPr lang="en-US" sz="3000" dirty="0" smtClean="0"/>
              <a:t>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67" y="3380593"/>
            <a:ext cx="4678233" cy="31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001" y="457200"/>
            <a:ext cx="5958199" cy="946712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03912"/>
            <a:ext cx="8054547" cy="5080826"/>
          </a:xfrm>
        </p:spPr>
        <p:txBody>
          <a:bodyPr>
            <a:normAutofit fontScale="85000" lnSpcReduction="10000"/>
          </a:bodyPr>
          <a:lstStyle/>
          <a:p>
            <a:pPr lvl="8"/>
            <a:r>
              <a:rPr lang="en-US" sz="3000" dirty="0" smtClean="0"/>
              <a:t>The </a:t>
            </a:r>
            <a:r>
              <a:rPr lang="en-US" sz="3000" dirty="0"/>
              <a:t>Chancellor’s Office released the </a:t>
            </a:r>
            <a:r>
              <a:rPr lang="en-US" sz="3000" dirty="0" smtClean="0"/>
              <a:t>Application to Participate on </a:t>
            </a:r>
            <a:r>
              <a:rPr lang="en-US" sz="3000" dirty="0"/>
              <a:t>November </a:t>
            </a:r>
            <a:r>
              <a:rPr lang="en-US" sz="3000" dirty="0" smtClean="0"/>
              <a:t>21, 2014 with a deadline of December 19, 2014 </a:t>
            </a:r>
          </a:p>
          <a:p>
            <a:r>
              <a:rPr lang="en-US" sz="3600" dirty="0" smtClean="0"/>
              <a:t>34 applications were received</a:t>
            </a:r>
            <a:endParaRPr lang="en-US" sz="3600" dirty="0"/>
          </a:p>
          <a:p>
            <a:r>
              <a:rPr lang="en-US" sz="3600" dirty="0" smtClean="0"/>
              <a:t>Steps of the Application Review included: Applicant webinar, FAQs, recruitment of readers, Readers’ webinar, distribution of applications to readers, collection of scores, ranking scores, and making recommendations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66" y="581451"/>
            <a:ext cx="3213849" cy="24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0314_USC467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638"/>
            <a:ext cx="9144000" cy="5632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154" y="393128"/>
            <a:ext cx="7481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Why the Legislature and Public Want CCC-Baccalaureates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0180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95" y="457201"/>
            <a:ext cx="6448405" cy="902144"/>
          </a:xfrm>
        </p:spPr>
        <p:txBody>
          <a:bodyPr/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345"/>
            <a:ext cx="7764880" cy="48128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BOG gave provisional approval to 15 applications for the pilot in January 2015</a:t>
            </a:r>
          </a:p>
          <a:p>
            <a:r>
              <a:rPr lang="en-US" sz="2800" dirty="0" smtClean="0"/>
              <a:t>BOG gave 12 programs final approval in March 2015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The Chancellor’s Office </a:t>
            </a:r>
            <a:endParaRPr lang="en-US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released </a:t>
            </a:r>
            <a:r>
              <a:rPr lang="en-US" sz="2800" dirty="0"/>
              <a:t>the </a:t>
            </a:r>
            <a:r>
              <a:rPr lang="en-US" sz="2800" dirty="0" smtClean="0"/>
              <a:t>second Application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to </a:t>
            </a:r>
            <a:r>
              <a:rPr lang="en-US" sz="2800" dirty="0"/>
              <a:t>Participate on </a:t>
            </a:r>
            <a:r>
              <a:rPr lang="en-US" sz="2800" dirty="0" smtClean="0"/>
              <a:t>March 19,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with </a:t>
            </a:r>
            <a:r>
              <a:rPr lang="en-US" sz="2800" dirty="0"/>
              <a:t>a deadline of </a:t>
            </a:r>
            <a:r>
              <a:rPr lang="en-US" sz="2800" dirty="0" smtClean="0"/>
              <a:t>April 16, 2015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381" y="3299571"/>
            <a:ext cx="3125548" cy="31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95" y="457201"/>
            <a:ext cx="6448405" cy="902144"/>
          </a:xfrm>
        </p:spPr>
        <p:txBody>
          <a:bodyPr/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9345"/>
            <a:ext cx="7764880" cy="48128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14 </a:t>
            </a:r>
            <a:r>
              <a:rPr lang="en-US" sz="2800" dirty="0"/>
              <a:t>applications were </a:t>
            </a:r>
            <a:r>
              <a:rPr lang="en-US" sz="2800" dirty="0" smtClean="0"/>
              <a:t>received in the second round</a:t>
            </a:r>
            <a:endParaRPr lang="en-US" sz="2800" dirty="0"/>
          </a:p>
          <a:p>
            <a:r>
              <a:rPr lang="en-US" sz="2800" dirty="0" smtClean="0"/>
              <a:t>The steps </a:t>
            </a:r>
            <a:r>
              <a:rPr lang="en-US" sz="2800" dirty="0"/>
              <a:t>of the Application Review</a:t>
            </a:r>
            <a:r>
              <a:rPr lang="en-US" sz="2800" dirty="0" smtClean="0"/>
              <a:t> were the same as the ones in the first round</a:t>
            </a:r>
          </a:p>
          <a:p>
            <a:r>
              <a:rPr lang="en-US" sz="2800" dirty="0" smtClean="0"/>
              <a:t>BOG provided approval on the final 3 colleges in May 2015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785" y="3871220"/>
            <a:ext cx="4028015" cy="27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0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6736282"/>
              </p:ext>
            </p:extLst>
          </p:nvPr>
        </p:nvGraphicFramePr>
        <p:xfrm>
          <a:off x="499477" y="313916"/>
          <a:ext cx="7955581" cy="6295807"/>
        </p:xfrm>
        <a:graphic>
          <a:graphicData uri="http://schemas.openxmlformats.org/drawingml/2006/table">
            <a:tbl>
              <a:tblPr firstRow="1" firstCol="1" bandRow="1"/>
              <a:tblGrid>
                <a:gridCol w="3327655"/>
                <a:gridCol w="4627926"/>
              </a:tblGrid>
              <a:tr h="533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A1A1A"/>
                          </a:solidFill>
                          <a:effectLst/>
                          <a:latin typeface="Arial Black"/>
                          <a:ea typeface="Times New Roman"/>
                          <a:cs typeface="Arial"/>
                        </a:rPr>
                        <a:t>College</a:t>
                      </a:r>
                      <a:endParaRPr lang="en-US" sz="24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1A1A1A"/>
                          </a:solidFill>
                          <a:effectLst/>
                          <a:latin typeface="Arial Black"/>
                          <a:ea typeface="Times New Roman"/>
                          <a:cs typeface="Arial"/>
                        </a:rPr>
                        <a:t>Degree</a:t>
                      </a:r>
                      <a:endParaRPr lang="en-US" sz="24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Antelope Valley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Airframe Manufacturing Technology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Bakersfield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Industrial Automation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Cypress</a:t>
                      </a:r>
                      <a:endParaRPr lang="en-US" sz="18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Mortuary Science</a:t>
                      </a:r>
                      <a:endParaRPr lang="en-US" sz="18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Feather River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Equine and Ranch Management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Foothill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Dental Hygiene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Mira Costa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Biomanufacturing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Modesto</a:t>
                      </a:r>
                      <a:endParaRPr lang="en-US" sz="1800" b="1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Respiratory Care</a:t>
                      </a:r>
                      <a:endParaRPr lang="en-US" sz="18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Rio Hondo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Automotive Technology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San Diego Mesa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Health Information Management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Santa Ana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Occupational Studies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Santa Monica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Interaction Design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Shasta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Health Information Management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Skyline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Respiratory Therapy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Solano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Biomanufacturing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West Los Angeles</a:t>
                      </a:r>
                      <a:endParaRPr lang="en-US" sz="18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1A1A1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Dental Hygiene</a:t>
                      </a:r>
                      <a:endParaRPr lang="en-US" sz="18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1050" y="24987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7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902144"/>
          </a:xfrm>
        </p:spPr>
        <p:txBody>
          <a:bodyPr/>
          <a:lstStyle/>
          <a:p>
            <a:pPr algn="ctr"/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81069"/>
            <a:ext cx="7987700" cy="49911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 10 months after notification to the colleges, the framework for baccalaureate degrees was still being determined by the academic senate given</a:t>
            </a:r>
          </a:p>
          <a:p>
            <a:pPr lvl="1"/>
            <a:r>
              <a:rPr lang="en-US" sz="3200" dirty="0" smtClean="0"/>
              <a:t>Short timeline</a:t>
            </a:r>
          </a:p>
          <a:p>
            <a:pPr lvl="1"/>
            <a:r>
              <a:rPr lang="en-US" sz="3200" dirty="0" smtClean="0"/>
              <a:t>Public and political </a:t>
            </a:r>
            <a:endParaRPr lang="en-US" sz="3200" dirty="0"/>
          </a:p>
          <a:p>
            <a:pPr marL="457200" lvl="1" indent="0">
              <a:buNone/>
            </a:pPr>
            <a:r>
              <a:rPr lang="en-US" sz="3200" dirty="0" smtClean="0"/>
              <a:t>	pressure</a:t>
            </a:r>
          </a:p>
          <a:p>
            <a:pPr lvl="1"/>
            <a:r>
              <a:rPr lang="en-US" sz="3200" dirty="0" smtClean="0"/>
              <a:t>Intersystem strife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216" y="3422658"/>
            <a:ext cx="4560784" cy="30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9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6579</TotalTime>
  <Words>1033</Words>
  <Application>Microsoft Macintosh PowerPoint</Application>
  <PresentationFormat>On-screen Show (4:3)</PresentationFormat>
  <Paragraphs>220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Inkwell</vt:lpstr>
      <vt:lpstr>Baccalaureate Degrees in the California Community College System</vt:lpstr>
      <vt:lpstr>Overview</vt:lpstr>
      <vt:lpstr>Background</vt:lpstr>
      <vt:lpstr>Background</vt:lpstr>
      <vt:lpstr>PowerPoint Presentation</vt:lpstr>
      <vt:lpstr>Background</vt:lpstr>
      <vt:lpstr>Background</vt:lpstr>
      <vt:lpstr>PowerPoint Presentation</vt:lpstr>
      <vt:lpstr>Background</vt:lpstr>
      <vt:lpstr>Degree Requirements</vt:lpstr>
      <vt:lpstr>Background</vt:lpstr>
      <vt:lpstr>Background</vt:lpstr>
      <vt:lpstr>Disruptive Innovation</vt:lpstr>
      <vt:lpstr>Grace Under Pressure </vt:lpstr>
      <vt:lpstr>Board of Governors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Frontier for CCC Programs and Mission: The Community College Baccalaureate Degree Pilot</dc:title>
  <dc:creator>David Morse</dc:creator>
  <cp:lastModifiedBy>SBVC SBCCD</cp:lastModifiedBy>
  <cp:revision>104</cp:revision>
  <cp:lastPrinted>2015-05-07T05:46:10Z</cp:lastPrinted>
  <dcterms:created xsi:type="dcterms:W3CDTF">2015-04-07T00:51:19Z</dcterms:created>
  <dcterms:modified xsi:type="dcterms:W3CDTF">2016-01-19T00:40:09Z</dcterms:modified>
</cp:coreProperties>
</file>