
<file path=[Content_Types].xml><?xml version="1.0" encoding="utf-8"?>
<Types xmlns="http://schemas.openxmlformats.org/package/2006/content-types">
  <Override PartName="/ppt/notesSlides/notesSlide4.xml" ContentType="application/vnd.openxmlformats-officedocument.presentationml.notesSlide+xml"/>
  <Override PartName="/ppt/slideLayouts/slideLayout15.xml" ContentType="application/vnd.openxmlformats-officedocument.presentationml.slideLayout+xml"/>
  <Override PartName="/ppt/slides/slide9.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slideLayouts/slideLayout16.xml" ContentType="application/vnd.openxmlformats-officedocument.presentationml.slideLayout+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Layouts/slideLayout17.xml" ContentType="application/vnd.openxmlformats-officedocument.presentationml.slideLayout+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notesSlides/notesSlide7.xml" ContentType="application/vnd.openxmlformats-officedocument.presentationml.notesSlide+xml"/>
  <Override PartName="/ppt/notesSlides/notesSlide3.xml" ContentType="application/vnd.openxmlformats-officedocument.presentationml.notes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notesMasterIdLst>
    <p:notesMasterId r:id="rId14"/>
  </p:notesMasterIdLst>
  <p:sldIdLst>
    <p:sldId id="256" r:id="rId2"/>
    <p:sldId id="257" r:id="rId3"/>
    <p:sldId id="258" r:id="rId4"/>
    <p:sldId id="259" r:id="rId5"/>
    <p:sldId id="269" r:id="rId6"/>
    <p:sldId id="268" r:id="rId7"/>
    <p:sldId id="260" r:id="rId8"/>
    <p:sldId id="264" r:id="rId9"/>
    <p:sldId id="261" r:id="rId10"/>
    <p:sldId id="267" r:id="rId11"/>
    <p:sldId id="262" r:id="rId12"/>
    <p:sldId id="263"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40" autoAdjust="0"/>
    <p:restoredTop sz="94664" autoAdjust="0"/>
  </p:normalViewPr>
  <p:slideViewPr>
    <p:cSldViewPr snapToGrid="0" snapToObjects="1">
      <p:cViewPr varScale="1">
        <p:scale>
          <a:sx n="84" d="100"/>
          <a:sy n="84" d="100"/>
        </p:scale>
        <p:origin x="-1048" y="-96"/>
      </p:cViewPr>
      <p:guideLst>
        <p:guide orient="horz" pos="213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DB77ADE-3FEB-4BF1-9BCC-23747B4F5C66}" type="datetimeFigureOut">
              <a:rPr lang="en-US"/>
              <a:pPr>
                <a:defRPr/>
              </a:pPr>
              <a:t>4/7/15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0B8BE2D-8A76-48F6-B825-3D3566C6E0B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David</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1002FA-8E21-4553-AE04-0E511CD94966}" type="slidenum">
              <a:rPr lang="en-US"/>
              <a:pPr fontAlgn="base">
                <a:spcBef>
                  <a:spcPct val="0"/>
                </a:spcBef>
                <a:spcAft>
                  <a:spcPct val="0"/>
                </a:spcAft>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David</a:t>
            </a:r>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20EDD3-DA39-4763-AFD4-CA63CFDC3621}" type="slidenum">
              <a:rPr lang="en-US"/>
              <a:pPr fontAlgn="base">
                <a:spcBef>
                  <a:spcPct val="0"/>
                </a:spcBef>
                <a:spcAft>
                  <a:spcPct val="0"/>
                </a:spcAft>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Jeff</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4C7C3A-3358-4FA8-ACD8-FB3CB00E9654}"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Jeff</a:t>
            </a:r>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8E6F0F-F1A1-4070-A8D3-D8BE75CA1BDF}" type="slidenum">
              <a:rPr lang="en-US"/>
              <a:pPr fontAlgn="base">
                <a:spcBef>
                  <a:spcPct val="0"/>
                </a:spcBef>
                <a:spcAft>
                  <a:spcPct val="0"/>
                </a:spcAft>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John and Julie</a:t>
            </a:r>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5D75B8-4428-43ED-A09C-011423ABE32A}" type="slidenum">
              <a:rPr lang="en-US"/>
              <a:pPr fontAlgn="base">
                <a:spcBef>
                  <a:spcPct val="0"/>
                </a:spcBef>
                <a:spcAft>
                  <a:spcPct val="0"/>
                </a:spcAft>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Paul, with David chiming in</a:t>
            </a:r>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1AD79B-7665-4DEF-81EE-A1886DD3ACCD}" type="slidenum">
              <a:rPr lang="en-US"/>
              <a:pPr fontAlgn="base">
                <a:spcBef>
                  <a:spcPct val="0"/>
                </a:spcBef>
                <a:spcAft>
                  <a:spcPct val="0"/>
                </a:spcAft>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All</a:t>
            </a: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5E91B5-4DC3-4665-9F78-B7F4C9C81C94}" type="slidenum">
              <a:rPr lang="en-US"/>
              <a:pPr fontAlgn="base">
                <a:spcBef>
                  <a:spcPct val="0"/>
                </a:spcBef>
                <a:spcAft>
                  <a:spcPct val="0"/>
                </a:spcAft>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9"/>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p>
        </p:txBody>
      </p:sp>
      <p:sp>
        <p:nvSpPr>
          <p:cNvPr id="7" name="TextBox 14"/>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rPr>
              <a:t>+</a:t>
            </a:r>
          </a:p>
        </p:txBody>
      </p:sp>
      <p:sp>
        <p:nvSpPr>
          <p:cNvPr id="8" name="Rectangle 10"/>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11"/>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smtClean="0"/>
            </a:lvl1pPr>
          </a:lstStyle>
          <a:p>
            <a:pPr>
              <a:defRPr/>
            </a:pPr>
            <a:fld id="{AD62ACB4-2457-4556-A897-D46C7601CEC4}" type="datetimeFigureOut">
              <a:rPr lang="en-US"/>
              <a:pPr>
                <a:defRPr/>
              </a:pPr>
              <a:t>4/7/15</a:t>
            </a:fld>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7" name="Rectangle 7"/>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a:lvl1pPr>
          </a:lstStyle>
          <a:p>
            <a:pPr>
              <a:defRPr/>
            </a:pPr>
            <a:fld id="{EF74E63C-966B-4FAA-ADC7-F4AFC63F37BA}" type="datetimeFigureOut">
              <a:rPr lang="en-US"/>
              <a:pPr>
                <a:defRPr/>
              </a:pPr>
              <a:t>4/7/15</a:t>
            </a:fld>
            <a:endParaRPr 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pPr>
              <a:defRPr/>
            </a:pPr>
            <a:fld id="{A1CDDA6B-8DFC-4E0A-A38F-90096845E74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3"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7"/>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fld id="{B187CB26-F645-4E9A-8B53-03F50C313EAC}" type="datetimeFigureOut">
              <a:rPr lang="en-US"/>
              <a:pPr>
                <a:defRPr/>
              </a:pPr>
              <a:t>4/7/15</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30DBBFD6-48C2-4C40-AE35-CAC02270AF9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2"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p:txBody>
          <a:bodyPr/>
          <a:lstStyle>
            <a:lvl1pPr>
              <a:defRPr/>
            </a:lvl1pPr>
          </a:lstStyle>
          <a:p>
            <a:pPr>
              <a:defRPr/>
            </a:pPr>
            <a:fld id="{871C6415-62B0-42B5-AFD6-CF9A4FD90968}" type="datetimeFigureOut">
              <a:rPr lang="en-US"/>
              <a:pPr>
                <a:defRPr/>
              </a:pPr>
              <a:t>4/7/15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33D2FA21-2477-41AE-806B-2663940AE14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5"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8"/>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4C7867E6-12EB-4839-AECF-E855FB635B33}" type="datetimeFigureOut">
              <a:rPr lang="en-US"/>
              <a:pPr>
                <a:defRPr/>
              </a:pPr>
              <a:t>4/7/15</a:t>
            </a:fld>
            <a:endParaRPr 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10"/>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9"/>
          <p:cNvSpPr txBox="1"/>
          <p:nvPr/>
        </p:nvSpPr>
        <p:spPr>
          <a:xfrm>
            <a:off x="3989388" y="3370263"/>
            <a:ext cx="220662" cy="369887"/>
          </a:xfrm>
          <a:prstGeom prst="rect">
            <a:avLst/>
          </a:prstGeom>
          <a:noFill/>
        </p:spPr>
        <p:txBody>
          <a:bodyPr lIns="0" tIns="0" rIns="0" bIns="0">
            <a:spAutoFit/>
          </a:bodyPr>
          <a:lstStyle/>
          <a:p>
            <a:pPr fontAlgn="auto">
              <a:spcBef>
                <a:spcPts val="0"/>
              </a:spcBef>
              <a:spcAft>
                <a:spcPts val="0"/>
              </a:spcAft>
              <a:defRPr/>
            </a:pPr>
            <a:r>
              <a:rPr sz="2400" b="1">
                <a:solidFill>
                  <a:schemeClr val="accent1">
                    <a:lumMod val="60000"/>
                    <a:lumOff val="40000"/>
                  </a:schemeClr>
                </a:solidFill>
                <a:latin typeface="+mn-lt"/>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E9053901-0E6E-4279-B164-515FD662C8C3}" type="datetimeFigureOut">
              <a:rPr lang="en-US"/>
              <a:pPr>
                <a:defRPr/>
              </a:pPr>
              <a:t>4/7/15</a:t>
            </a:fld>
            <a:endParaRPr 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F651F0F8-4D10-4DFE-9CF5-5845C3B6FE58}"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5" name="Rectangle 7"/>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8"/>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9"/>
          <p:cNvSpPr txBox="1"/>
          <p:nvPr/>
        </p:nvSpPr>
        <p:spPr>
          <a:xfrm>
            <a:off x="327025" y="4632325"/>
            <a:ext cx="220663" cy="369888"/>
          </a:xfrm>
          <a:prstGeom prst="rect">
            <a:avLst/>
          </a:prstGeom>
          <a:noFill/>
        </p:spPr>
        <p:txBody>
          <a:bodyPr lIns="0" tIns="0" rIns="0" bIns="0">
            <a:spAutoFit/>
          </a:bodyPr>
          <a:lstStyle/>
          <a:p>
            <a:pPr fontAlgn="auto">
              <a:spcBef>
                <a:spcPts val="0"/>
              </a:spcBef>
              <a:spcAft>
                <a:spcPts val="0"/>
              </a:spcAft>
              <a:defRPr/>
            </a:pPr>
            <a:r>
              <a:rPr sz="2400" b="1">
                <a:solidFill>
                  <a:schemeClr val="accent1">
                    <a:lumMod val="60000"/>
                    <a:lumOff val="40000"/>
                  </a:schemeClr>
                </a:solidFill>
                <a:latin typeface="+mn-lt"/>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1F7280DF-55FB-435D-B03F-B8FE4F92BEC1}" type="datetimeFigureOut">
              <a:rPr lang="en-US"/>
              <a:pPr>
                <a:defRPr/>
              </a:pPr>
              <a:t>4/7/15</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1807311E-F79B-4F51-91A6-21E0D284D71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6" name="Rectangle 7"/>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8"/>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rPr>
              <a:t>+</a:t>
            </a:r>
          </a:p>
        </p:txBody>
      </p:sp>
      <p:sp>
        <p:nvSpPr>
          <p:cNvPr id="8" name="Rectangle 9"/>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5211763" y="6235700"/>
            <a:ext cx="1349375" cy="365125"/>
          </a:xfrm>
        </p:spPr>
        <p:txBody>
          <a:bodyPr/>
          <a:lstStyle>
            <a:lvl1pPr>
              <a:defRPr smtClean="0">
                <a:solidFill>
                  <a:schemeClr val="bg1"/>
                </a:solidFill>
              </a:defRPr>
            </a:lvl1pPr>
          </a:lstStyle>
          <a:p>
            <a:pPr>
              <a:defRPr/>
            </a:pPr>
            <a:fld id="{709FCEE9-EB60-4F42-A3B7-74FD4871687B}" type="datetimeFigureOut">
              <a:rPr lang="en-US"/>
              <a:pPr>
                <a:defRPr/>
              </a:pPr>
              <a:t>4/7/15</a:t>
            </a:fld>
            <a:endParaRPr 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26F027EC-08B1-4C77-AF8F-0B0924C09B4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7"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8"/>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rPr>
              <a:t>+</a:t>
            </a:r>
          </a:p>
        </p:txBody>
      </p:sp>
      <p:sp>
        <p:nvSpPr>
          <p:cNvPr id="9" name="Rectangle 9"/>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10"/>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Click icon to add picture</a:t>
            </a:r>
            <a:endParaRPr noProof="0"/>
          </a:p>
        </p:txBody>
      </p:sp>
      <p:sp>
        <p:nvSpPr>
          <p:cNvPr id="11" name="Date Placeholder 4"/>
          <p:cNvSpPr>
            <a:spLocks noGrp="1"/>
          </p:cNvSpPr>
          <p:nvPr>
            <p:ph type="dt" sz="half" idx="16"/>
          </p:nvPr>
        </p:nvSpPr>
        <p:spPr>
          <a:xfrm>
            <a:off x="3048000" y="6235700"/>
            <a:ext cx="1347788" cy="365125"/>
          </a:xfrm>
        </p:spPr>
        <p:txBody>
          <a:bodyPr/>
          <a:lstStyle>
            <a:lvl1pPr>
              <a:defRPr smtClean="0">
                <a:solidFill>
                  <a:schemeClr val="bg1"/>
                </a:solidFill>
              </a:defRPr>
            </a:lvl1pPr>
          </a:lstStyle>
          <a:p>
            <a:pPr>
              <a:defRPr/>
            </a:pPr>
            <a:fld id="{EFF139CA-82DC-4B30-8937-C28D1A72BF78}" type="datetimeFigureOut">
              <a:rPr lang="en-US"/>
              <a:pPr>
                <a:defRPr/>
              </a:pPr>
              <a:t>4/7/15</a:t>
            </a:fld>
            <a:endParaRPr 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a:lvl1pPr>
          </a:lstStyle>
          <a:p>
            <a:pPr>
              <a:defRPr/>
            </a:pPr>
            <a:fld id="{50BA03A5-2B02-4139-8A43-FA66FC999FDF}"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7" name="Rectangle 10"/>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9"/>
          <p:cNvSpPr txBox="1"/>
          <p:nvPr/>
        </p:nvSpPr>
        <p:spPr>
          <a:xfrm>
            <a:off x="4749800" y="3370263"/>
            <a:ext cx="220663" cy="369887"/>
          </a:xfrm>
          <a:prstGeom prst="rect">
            <a:avLst/>
          </a:prstGeom>
          <a:noFill/>
        </p:spPr>
        <p:txBody>
          <a:bodyPr lIns="0" tIns="0" rIns="0" bIns="0">
            <a:spAutoFit/>
          </a:bodyPr>
          <a:lstStyle/>
          <a:p>
            <a:pPr fontAlgn="auto">
              <a:spcBef>
                <a:spcPts val="0"/>
              </a:spcBef>
              <a:spcAft>
                <a:spcPts val="0"/>
              </a:spcAft>
              <a:defRPr/>
            </a:pPr>
            <a:r>
              <a:rPr sz="2400" b="1">
                <a:solidFill>
                  <a:schemeClr val="accent1">
                    <a:lumMod val="60000"/>
                    <a:lumOff val="40000"/>
                  </a:schemeClr>
                </a:solidFill>
                <a:latin typeface="+mn-lt"/>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fld id="{0B253144-E06E-42D2-AB7E-14A3C21CF172}" type="datetimeFigureOut">
              <a:rPr lang="en-US"/>
              <a:pPr>
                <a:defRPr/>
              </a:pPr>
              <a:t>4/7/15</a:t>
            </a:fld>
            <a:endParaRPr 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B45F7490-B4AA-499E-ACC6-2F3224355F65}"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4"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8"/>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AE372D23-8ABE-422A-A9EC-70C730CC4EED}" type="datetimeFigureOut">
              <a:rPr lang="en-US"/>
              <a:pPr>
                <a:defRPr/>
              </a:pPr>
              <a:t>4/7/15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D4C974A-D14D-434D-8188-776340B449F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4" name="Rectangle 6"/>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8"/>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6" name="Rectangle 9"/>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CD883944-7428-4AF4-A032-23FF20CD9F81}" type="datetimeFigureOut">
              <a:rPr lang="en-US"/>
              <a:pPr>
                <a:defRPr/>
              </a:pPr>
              <a:t>4/7/15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B4D32F7-9514-49F7-AB2D-4246C5E88E19}"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4" name="Rectangle 9"/>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8"/>
          <p:cNvSpPr txBox="1"/>
          <p:nvPr/>
        </p:nvSpPr>
        <p:spPr>
          <a:xfrm rot="16200000">
            <a:off x="8593932" y="561181"/>
            <a:ext cx="260350" cy="554037"/>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063BC7B5-A5F4-473B-94BD-BCDD5D22CB28}" type="datetimeFigureOut">
              <a:rPr lang="en-US"/>
              <a:pPr>
                <a:defRPr/>
              </a:pPr>
              <a:t>4/7/15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077C3A5-4676-4C55-95F0-702947C1C3A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5"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8"/>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4B1587FD-32DC-4738-87AD-097A692DA824}" type="datetimeFigureOut">
              <a:rPr lang="en-US"/>
              <a:pPr>
                <a:defRPr/>
              </a:pPr>
              <a:t>4/7/15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2BA2AD7-6772-4BA7-8275-CF9B9A6603D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9"/>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14"/>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smtClean="0"/>
              <a:t>Click icon to add picture</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smtClean="0"/>
            </a:lvl1pPr>
          </a:lstStyle>
          <a:p>
            <a:pPr>
              <a:defRPr/>
            </a:pPr>
            <a:fld id="{3F007EE3-169B-472B-A7DF-D0D47228456B}" type="datetimeFigureOut">
              <a:rPr lang="en-US"/>
              <a:pPr>
                <a:defRPr/>
              </a:pPr>
              <a:t>4/7/15</a:t>
            </a:fld>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Rectangle 6"/>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p:nvPr/>
        </p:nvSpPr>
        <p:spPr>
          <a:xfrm>
            <a:off x="2003425" y="3111500"/>
            <a:ext cx="260350" cy="614363"/>
          </a:xfrm>
          <a:prstGeom prst="rect">
            <a:avLst/>
          </a:prstGeom>
          <a:noFill/>
        </p:spPr>
        <p:txBody>
          <a:bodyPr lIns="0" tIns="0" rIns="0" bIns="0">
            <a:spAutoFit/>
          </a:bodyPr>
          <a:lstStyle/>
          <a:p>
            <a:pPr fontAlgn="auto">
              <a:spcBef>
                <a:spcPts val="0"/>
              </a:spcBef>
              <a:spcAft>
                <a:spcPts val="0"/>
              </a:spcAft>
              <a:defRPr/>
            </a:pPr>
            <a:r>
              <a:rPr sz="4000" b="1">
                <a:solidFill>
                  <a:schemeClr val="accent1">
                    <a:lumMod val="60000"/>
                    <a:lumOff val="40000"/>
                  </a:schemeClr>
                </a:solidFill>
                <a:latin typeface="+mn-lt"/>
              </a:rPr>
              <a:t>+</a:t>
            </a:r>
          </a:p>
        </p:txBody>
      </p:sp>
      <p:sp>
        <p:nvSpPr>
          <p:cNvPr id="6"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smtClean="0">
                <a:solidFill>
                  <a:schemeClr val="bg1"/>
                </a:solidFill>
              </a:defRPr>
            </a:lvl1pPr>
          </a:lstStyle>
          <a:p>
            <a:pPr>
              <a:defRPr/>
            </a:pPr>
            <a:fld id="{D15865FD-E493-4A49-B61D-2B2F841717F3}" type="datetimeFigureOut">
              <a:rPr lang="en-US"/>
              <a:pPr>
                <a:defRPr/>
              </a:pPr>
              <a:t>4/7/15</a:t>
            </a:fld>
            <a:endParaRPr 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pPr>
              <a:defRPr/>
            </a:pPr>
            <a:fld id="{66D542B3-53B8-42FC-AC3F-FC71D5D9EF5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5" name="Rectangle 10"/>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11"/>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fld id="{1FD080FB-B2F6-4125-83D3-67616558BC59}" type="datetimeFigureOut">
              <a:rPr lang="en-US"/>
              <a:pPr>
                <a:defRPr/>
              </a:pPr>
              <a:t>4/7/15</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50D92E7D-0242-46DE-AF3D-E704EDCDA74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7" name="Rectangle 9"/>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11"/>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fld id="{4793B37E-E28E-4DFE-AF13-F01A6FBEF391}" type="datetimeFigureOut">
              <a:rPr lang="en-US"/>
              <a:pPr>
                <a:defRPr/>
              </a:pPr>
              <a:t>4/7/15</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E3AD40F7-EF1D-4419-93EB-2FE3B006F8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5"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6" name="Rectangle 1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fld id="{48EE1B8D-133C-4F2E-B157-FB67FACBF105}" type="datetimeFigureOut">
              <a:rPr lang="en-US"/>
              <a:pPr>
                <a:defRPr/>
              </a:pPr>
              <a:t>4/7/15</a:t>
            </a:fld>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10484A6E-88D7-4AB3-87B3-696C51C87A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6" name="Rectangle 7"/>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a:lvl1pPr>
          </a:lstStyle>
          <a:p>
            <a:pPr>
              <a:defRPr/>
            </a:pPr>
            <a:fld id="{B8454D83-3C1C-4833-ADBB-20E49D07041F}" type="datetimeFigureOut">
              <a:rPr lang="en-US"/>
              <a:pPr>
                <a:defRPr/>
              </a:pPr>
              <a:t>4/7/15</a:t>
            </a:fld>
            <a:endParaRPr 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a:lvl1pPr>
          </a:lstStyle>
          <a:p>
            <a:pPr>
              <a:defRPr/>
            </a:pPr>
            <a:fld id="{A7F04A18-AE18-48D7-BE0E-760823D8E4C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lIns="91440" tIns="45720" rIns="91440" bIns="45720" rtlCol="0" anchor="ctr"/>
          <a:lstStyle>
            <a:lvl1pPr algn="r" fontAlgn="auto">
              <a:spcBef>
                <a:spcPts val="0"/>
              </a:spcBef>
              <a:spcAft>
                <a:spcPts val="0"/>
              </a:spcAft>
              <a:defRPr sz="1100" smtClean="0">
                <a:solidFill>
                  <a:schemeClr val="tx1">
                    <a:lumMod val="65000"/>
                    <a:lumOff val="35000"/>
                  </a:schemeClr>
                </a:solidFill>
                <a:latin typeface="+mn-lt"/>
              </a:defRPr>
            </a:lvl1pPr>
          </a:lstStyle>
          <a:p>
            <a:pPr>
              <a:defRPr/>
            </a:pPr>
            <a:fld id="{D51A60D9-8336-4939-A7E5-98F251AD52EA}" type="datetimeFigureOut">
              <a:rPr lang="en-US"/>
              <a:pPr>
                <a:defRPr/>
              </a:pPr>
              <a:t>4/7/15</a:t>
            </a:fld>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lIns="91440" tIns="45720" rIns="91440" bIns="45720" rtlCol="0" anchor="ctr"/>
          <a:lstStyle>
            <a:lvl1pPr algn="r" fontAlgn="auto">
              <a:spcBef>
                <a:spcPts val="0"/>
              </a:spcBef>
              <a:spcAft>
                <a:spcPts val="0"/>
              </a:spcAft>
              <a:defRPr sz="1400" smtClean="0">
                <a:solidFill>
                  <a:schemeClr val="bg1"/>
                </a:solidFill>
                <a:latin typeface="+mn-lt"/>
              </a:defRPr>
            </a:lvl1pPr>
          </a:lstStyle>
          <a:p>
            <a:pPr>
              <a:defRPr/>
            </a:pPr>
            <a:fld id="{E4C31ECF-4A02-4987-BA28-983C672A2E9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 id="2147483710" r:id="rId18"/>
    <p:sldLayoutId id="2147483711" r:id="rId19"/>
    <p:sldLayoutId id="2147483712" r:id="rId20"/>
  </p:sldLayoutIdLst>
  <p:txStyles>
    <p:titleStyle>
      <a:lvl1pPr algn="l" rtl="0" fontAlgn="base">
        <a:spcBef>
          <a:spcPct val="0"/>
        </a:spcBef>
        <a:spcAft>
          <a:spcPct val="0"/>
        </a:spcAft>
        <a:defRPr sz="3600" kern="1200">
          <a:solidFill>
            <a:schemeClr val="accent1"/>
          </a:solidFill>
          <a:latin typeface="+mj-lt"/>
          <a:ea typeface="+mj-ea"/>
          <a:cs typeface="+mj-cs"/>
        </a:defRPr>
      </a:lvl1pPr>
      <a:lvl2pPr algn="l" rtl="0" fontAlgn="base">
        <a:spcBef>
          <a:spcPct val="0"/>
        </a:spcBef>
        <a:spcAft>
          <a:spcPct val="0"/>
        </a:spcAft>
        <a:defRPr sz="3600">
          <a:solidFill>
            <a:schemeClr val="accent1"/>
          </a:solidFill>
          <a:latin typeface="Rockwell" pitchFamily="18" charset="0"/>
        </a:defRPr>
      </a:lvl2pPr>
      <a:lvl3pPr algn="l" rtl="0" fontAlgn="base">
        <a:spcBef>
          <a:spcPct val="0"/>
        </a:spcBef>
        <a:spcAft>
          <a:spcPct val="0"/>
        </a:spcAft>
        <a:defRPr sz="3600">
          <a:solidFill>
            <a:schemeClr val="accent1"/>
          </a:solidFill>
          <a:latin typeface="Rockwell" pitchFamily="18" charset="0"/>
        </a:defRPr>
      </a:lvl3pPr>
      <a:lvl4pPr algn="l" rtl="0" fontAlgn="base">
        <a:spcBef>
          <a:spcPct val="0"/>
        </a:spcBef>
        <a:spcAft>
          <a:spcPct val="0"/>
        </a:spcAft>
        <a:defRPr sz="3600">
          <a:solidFill>
            <a:schemeClr val="accent1"/>
          </a:solidFill>
          <a:latin typeface="Rockwell" pitchFamily="18" charset="0"/>
        </a:defRPr>
      </a:lvl4pPr>
      <a:lvl5pPr algn="l" rtl="0" fontAlgn="base">
        <a:spcBef>
          <a:spcPct val="0"/>
        </a:spcBef>
        <a:spcAft>
          <a:spcPct val="0"/>
        </a:spcAft>
        <a:defRPr sz="3600">
          <a:solidFill>
            <a:schemeClr val="accent1"/>
          </a:solidFill>
          <a:latin typeface="Rockwell" pitchFamily="18" charset="0"/>
        </a:defRPr>
      </a:lvl5pPr>
      <a:lvl6pPr marL="457200" algn="l" rtl="0" fontAlgn="base">
        <a:spcBef>
          <a:spcPct val="0"/>
        </a:spcBef>
        <a:spcAft>
          <a:spcPct val="0"/>
        </a:spcAft>
        <a:defRPr sz="3600">
          <a:solidFill>
            <a:schemeClr val="accent1"/>
          </a:solidFill>
          <a:latin typeface="Rockwell" pitchFamily="18" charset="0"/>
        </a:defRPr>
      </a:lvl6pPr>
      <a:lvl7pPr marL="914400" algn="l" rtl="0" fontAlgn="base">
        <a:spcBef>
          <a:spcPct val="0"/>
        </a:spcBef>
        <a:spcAft>
          <a:spcPct val="0"/>
        </a:spcAft>
        <a:defRPr sz="3600">
          <a:solidFill>
            <a:schemeClr val="accent1"/>
          </a:solidFill>
          <a:latin typeface="Rockwell" pitchFamily="18" charset="0"/>
        </a:defRPr>
      </a:lvl7pPr>
      <a:lvl8pPr marL="1371600" algn="l" rtl="0" fontAlgn="base">
        <a:spcBef>
          <a:spcPct val="0"/>
        </a:spcBef>
        <a:spcAft>
          <a:spcPct val="0"/>
        </a:spcAft>
        <a:defRPr sz="3600">
          <a:solidFill>
            <a:schemeClr val="accent1"/>
          </a:solidFill>
          <a:latin typeface="Rockwell" pitchFamily="18" charset="0"/>
        </a:defRPr>
      </a:lvl8pPr>
      <a:lvl9pPr marL="1828800" algn="l" rtl="0" fontAlgn="base">
        <a:spcBef>
          <a:spcPct val="0"/>
        </a:spcBef>
        <a:spcAft>
          <a:spcPct val="0"/>
        </a:spcAft>
        <a:defRPr sz="3600">
          <a:solidFill>
            <a:schemeClr val="accent1"/>
          </a:solidFill>
          <a:latin typeface="Rockwell" pitchFamily="18" charset="0"/>
        </a:defRPr>
      </a:lvl9pPr>
    </p:titleStyle>
    <p:bodyStyle>
      <a:lvl1pPr marL="228600" indent="-228600" algn="l" rtl="0" fontAlgn="base">
        <a:spcBef>
          <a:spcPts val="2000"/>
        </a:spcBef>
        <a:spcAft>
          <a:spcPct val="0"/>
        </a:spcAft>
        <a:buClr>
          <a:schemeClr val="accent1"/>
        </a:buClr>
        <a:buSzPct val="75000"/>
        <a:buFont typeface="Wingdings" pitchFamily="2" charset="2"/>
        <a:buChar char="n"/>
        <a:defRPr sz="2000" kern="1200">
          <a:solidFill>
            <a:srgbClr val="595959"/>
          </a:solidFill>
          <a:latin typeface="+mn-lt"/>
          <a:ea typeface="+mn-ea"/>
          <a:cs typeface="+mn-cs"/>
        </a:defRPr>
      </a:lvl1pPr>
      <a:lvl2pPr marL="457200" indent="-228600" algn="l" rtl="0" fontAlgn="base">
        <a:spcBef>
          <a:spcPts val="600"/>
        </a:spcBef>
        <a:spcAft>
          <a:spcPct val="0"/>
        </a:spcAft>
        <a:buClr>
          <a:srgbClr val="B870B8"/>
        </a:buClr>
        <a:buSzPct val="75000"/>
        <a:buFont typeface="Wingdings" pitchFamily="2" charset="2"/>
        <a:buChar char="n"/>
        <a:defRPr kern="1200">
          <a:solidFill>
            <a:srgbClr val="595959"/>
          </a:solidFill>
          <a:latin typeface="+mn-lt"/>
          <a:ea typeface="+mn-ea"/>
          <a:cs typeface="+mn-cs"/>
        </a:defRPr>
      </a:lvl2pPr>
      <a:lvl3pPr marL="685800" indent="-228600" algn="l" rtl="0" fontAlgn="base">
        <a:spcBef>
          <a:spcPts val="600"/>
        </a:spcBef>
        <a:spcAft>
          <a:spcPct val="0"/>
        </a:spcAft>
        <a:buClr>
          <a:schemeClr val="accent1"/>
        </a:buClr>
        <a:buSzPct val="75000"/>
        <a:buFont typeface="Wingdings" pitchFamily="2" charset="2"/>
        <a:buChar char="n"/>
        <a:defRPr kern="1200">
          <a:solidFill>
            <a:srgbClr val="595959"/>
          </a:solidFill>
          <a:latin typeface="+mn-lt"/>
          <a:ea typeface="+mn-ea"/>
          <a:cs typeface="+mn-cs"/>
        </a:defRPr>
      </a:lvl3pPr>
      <a:lvl4pPr marL="914400" indent="-228600" algn="l" rtl="0" fontAlgn="base">
        <a:spcBef>
          <a:spcPts val="600"/>
        </a:spcBef>
        <a:spcAft>
          <a:spcPct val="0"/>
        </a:spcAft>
        <a:buClr>
          <a:srgbClr val="B870B8"/>
        </a:buClr>
        <a:buSzPct val="75000"/>
        <a:buFont typeface="Wingdings" pitchFamily="2" charset="2"/>
        <a:buChar char="n"/>
        <a:defRPr kern="1200">
          <a:solidFill>
            <a:srgbClr val="595959"/>
          </a:solidFill>
          <a:latin typeface="+mn-lt"/>
          <a:ea typeface="+mn-ea"/>
          <a:cs typeface="+mn-cs"/>
        </a:defRPr>
      </a:lvl4pPr>
      <a:lvl5pPr marL="1143000" indent="-228600" algn="l" rtl="0" fontAlgn="base">
        <a:spcBef>
          <a:spcPts val="600"/>
        </a:spcBef>
        <a:spcAft>
          <a:spcPct val="0"/>
        </a:spcAft>
        <a:buClr>
          <a:schemeClr val="accent1"/>
        </a:buClr>
        <a:buSzPct val="75000"/>
        <a:buFont typeface="Wingdings" pitchFamily="2" charset="2"/>
        <a:buChar char="n"/>
        <a:defRPr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morse@lbcc.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11175" y="1009650"/>
            <a:ext cx="3833813" cy="3157538"/>
          </a:xfrm>
        </p:spPr>
        <p:txBody>
          <a:bodyPr rtlCol="0">
            <a:normAutofit fontScale="90000"/>
          </a:bodyPr>
          <a:lstStyle/>
          <a:p>
            <a:pPr fontAlgn="auto">
              <a:spcAft>
                <a:spcPts val="0"/>
              </a:spcAft>
              <a:defRPr/>
            </a:pPr>
            <a:r>
              <a:rPr lang="en-US" b="1" dirty="0">
                <a:solidFill>
                  <a:srgbClr val="000000"/>
                </a:solidFill>
              </a:rPr>
              <a:t>A New Form of Professional Development: The Institutional Effectiveness Program and the Success Center for California Community Colleges</a:t>
            </a:r>
            <a:r>
              <a:rPr lang="en-US" b="1" dirty="0"/>
              <a:t>	</a:t>
            </a:r>
            <a:br>
              <a:rPr lang="en-US" b="1" dirty="0"/>
            </a:br>
            <a:endParaRPr lang="en-US" dirty="0"/>
          </a:p>
        </p:txBody>
      </p:sp>
      <p:sp>
        <p:nvSpPr>
          <p:cNvPr id="3" name="Subtitle 2"/>
          <p:cNvSpPr>
            <a:spLocks noGrp="1"/>
          </p:cNvSpPr>
          <p:nvPr>
            <p:ph type="subTitle" idx="1"/>
          </p:nvPr>
        </p:nvSpPr>
        <p:spPr>
          <a:xfrm>
            <a:off x="3430588" y="4795838"/>
            <a:ext cx="5260975" cy="1495425"/>
          </a:xfrm>
        </p:spPr>
        <p:txBody>
          <a:bodyPr rtlCol="0">
            <a:noAutofit/>
          </a:bodyPr>
          <a:lstStyle/>
          <a:p>
            <a:pPr fontAlgn="auto">
              <a:spcAft>
                <a:spcPts val="0"/>
              </a:spcAft>
              <a:defRPr/>
            </a:pPr>
            <a:r>
              <a:rPr lang="en-US" i="1" dirty="0" smtClean="0">
                <a:solidFill>
                  <a:srgbClr val="000000"/>
                </a:solidFill>
              </a:rPr>
              <a:t>David Morse, ASCCC President</a:t>
            </a:r>
          </a:p>
          <a:p>
            <a:pPr fontAlgn="auto">
              <a:spcAft>
                <a:spcPts val="0"/>
              </a:spcAft>
              <a:defRPr/>
            </a:pPr>
            <a:r>
              <a:rPr lang="en-US" i="1" dirty="0" smtClean="0">
                <a:solidFill>
                  <a:srgbClr val="000000"/>
                </a:solidFill>
              </a:rPr>
              <a:t>Julie </a:t>
            </a:r>
            <a:r>
              <a:rPr lang="en-US" i="1" dirty="0">
                <a:solidFill>
                  <a:srgbClr val="000000"/>
                </a:solidFill>
              </a:rPr>
              <a:t>Bruno,</a:t>
            </a:r>
            <a:r>
              <a:rPr lang="en-US" i="1" dirty="0" smtClean="0">
                <a:solidFill>
                  <a:srgbClr val="000000"/>
                </a:solidFill>
              </a:rPr>
              <a:t> ASCCC Vice</a:t>
            </a:r>
            <a:r>
              <a:rPr lang="en-US" i="1" dirty="0">
                <a:solidFill>
                  <a:srgbClr val="000000"/>
                </a:solidFill>
              </a:rPr>
              <a:t>-President</a:t>
            </a:r>
            <a:endParaRPr lang="en-US" i="1" dirty="0" smtClean="0">
              <a:solidFill>
                <a:srgbClr val="000000"/>
              </a:solidFill>
            </a:endParaRPr>
          </a:p>
          <a:p>
            <a:pPr fontAlgn="auto">
              <a:spcAft>
                <a:spcPts val="0"/>
              </a:spcAft>
              <a:defRPr/>
            </a:pPr>
            <a:r>
              <a:rPr lang="en-US" i="1" dirty="0" smtClean="0">
                <a:solidFill>
                  <a:srgbClr val="000000"/>
                </a:solidFill>
              </a:rPr>
              <a:t>John </a:t>
            </a:r>
            <a:r>
              <a:rPr lang="en-US" i="1" dirty="0" err="1" smtClean="0">
                <a:solidFill>
                  <a:srgbClr val="000000"/>
                </a:solidFill>
              </a:rPr>
              <a:t>Stanskas</a:t>
            </a:r>
            <a:r>
              <a:rPr lang="en-US" i="1" dirty="0" smtClean="0">
                <a:solidFill>
                  <a:srgbClr val="000000"/>
                </a:solidFill>
              </a:rPr>
              <a:t>, ASCCC Secretary</a:t>
            </a:r>
          </a:p>
          <a:p>
            <a:pPr fontAlgn="auto">
              <a:spcAft>
                <a:spcPts val="0"/>
              </a:spcAft>
              <a:defRPr/>
            </a:pPr>
            <a:r>
              <a:rPr lang="en-US" i="1" dirty="0">
                <a:solidFill>
                  <a:srgbClr val="000000"/>
                </a:solidFill>
              </a:rPr>
              <a:t>Jeff </a:t>
            </a:r>
            <a:r>
              <a:rPr lang="en-US" i="1" dirty="0" err="1">
                <a:solidFill>
                  <a:srgbClr val="000000"/>
                </a:solidFill>
              </a:rPr>
              <a:t>Spano</a:t>
            </a:r>
            <a:r>
              <a:rPr lang="en-US" i="1" dirty="0">
                <a:solidFill>
                  <a:srgbClr val="000000"/>
                </a:solidFill>
              </a:rPr>
              <a:t>, Chancellor’s Office Institutional Effectiveness Division</a:t>
            </a:r>
            <a:endParaRPr lang="en-US" i="1" dirty="0" smtClean="0">
              <a:solidFill>
                <a:srgbClr val="000000"/>
              </a:solidFill>
            </a:endParaRPr>
          </a:p>
          <a:p>
            <a:pPr fontAlgn="auto">
              <a:spcAft>
                <a:spcPts val="0"/>
              </a:spcAft>
              <a:defRPr/>
            </a:pPr>
            <a:r>
              <a:rPr lang="en-US" i="1" dirty="0" smtClean="0">
                <a:solidFill>
                  <a:srgbClr val="000000"/>
                </a:solidFill>
              </a:rPr>
              <a:t>Paul </a:t>
            </a:r>
            <a:r>
              <a:rPr lang="en-US" i="1" dirty="0" err="1">
                <a:solidFill>
                  <a:srgbClr val="000000"/>
                </a:solidFill>
              </a:rPr>
              <a:t>Steenhausen</a:t>
            </a:r>
            <a:r>
              <a:rPr lang="en-US" i="1" dirty="0">
                <a:solidFill>
                  <a:srgbClr val="000000"/>
                </a:solidFill>
              </a:rPr>
              <a:t>, Executive Director, Success Center for </a:t>
            </a:r>
            <a:r>
              <a:rPr lang="en-US" i="1" dirty="0" err="1">
                <a:solidFill>
                  <a:srgbClr val="000000"/>
                </a:solidFill>
              </a:rPr>
              <a:t>CCCs</a:t>
            </a:r>
            <a:r>
              <a:rPr lang="en-US" i="1" dirty="0"/>
              <a:t>	</a:t>
            </a:r>
          </a:p>
          <a:p>
            <a:pPr fontAlgn="auto">
              <a:spcAft>
                <a:spcPts val="0"/>
              </a:spcAft>
              <a:defRPr/>
            </a:pPr>
            <a:endParaRPr lang="en-US" sz="1800" dirty="0"/>
          </a:p>
        </p:txBody>
      </p:sp>
      <p:pic>
        <p:nvPicPr>
          <p:cNvPr id="23556" name="Picture 6" descr="Logo_inline_web.png"/>
          <p:cNvPicPr>
            <a:picLocks noChangeAspect="1"/>
          </p:cNvPicPr>
          <p:nvPr/>
        </p:nvPicPr>
        <p:blipFill>
          <a:blip r:embed="rId2"/>
          <a:srcRect/>
          <a:stretch>
            <a:fillRect/>
          </a:stretch>
        </p:blipFill>
        <p:spPr bwMode="auto">
          <a:xfrm>
            <a:off x="4795838" y="3060700"/>
            <a:ext cx="1746250" cy="641350"/>
          </a:xfrm>
          <a:prstGeom prst="rect">
            <a:avLst/>
          </a:prstGeom>
          <a:noFill/>
          <a:ln w="9525">
            <a:noFill/>
            <a:miter lim="800000"/>
            <a:headEnd/>
            <a:tailEnd/>
          </a:ln>
        </p:spPr>
      </p:pic>
      <p:pic>
        <p:nvPicPr>
          <p:cNvPr id="23558" name="Picture 9" descr="Unknown.jpeg"/>
          <p:cNvPicPr>
            <a:picLocks noChangeAspect="1"/>
          </p:cNvPicPr>
          <p:nvPr/>
        </p:nvPicPr>
        <p:blipFill>
          <a:blip r:embed="rId3"/>
          <a:srcRect/>
          <a:stretch>
            <a:fillRect/>
          </a:stretch>
        </p:blipFill>
        <p:spPr bwMode="auto">
          <a:xfrm>
            <a:off x="6943726" y="539750"/>
            <a:ext cx="1747837" cy="1485900"/>
          </a:xfrm>
          <a:prstGeom prst="rect">
            <a:avLst/>
          </a:prstGeom>
          <a:noFill/>
          <a:ln w="9525">
            <a:noFill/>
            <a:miter lim="800000"/>
            <a:headEnd/>
            <a:tailEnd/>
          </a:ln>
        </p:spPr>
      </p:pic>
      <p:pic>
        <p:nvPicPr>
          <p:cNvPr id="23559" name="Picture 10" descr="fhlogo.jpg"/>
          <p:cNvPicPr>
            <a:picLocks noChangeAspect="1"/>
          </p:cNvPicPr>
          <p:nvPr/>
        </p:nvPicPr>
        <p:blipFill>
          <a:blip r:embed="rId4"/>
          <a:srcRect/>
          <a:stretch>
            <a:fillRect/>
          </a:stretch>
        </p:blipFill>
        <p:spPr bwMode="auto">
          <a:xfrm>
            <a:off x="6945313" y="3084513"/>
            <a:ext cx="1746250" cy="522287"/>
          </a:xfrm>
          <a:prstGeom prst="rect">
            <a:avLst/>
          </a:prstGeom>
          <a:noFill/>
          <a:ln w="9525">
            <a:noFill/>
            <a:miter lim="800000"/>
            <a:headEnd/>
            <a:tailEnd/>
          </a:ln>
        </p:spPr>
      </p:pic>
      <p:pic>
        <p:nvPicPr>
          <p:cNvPr id="9" name="Picture 8" descr="footer_img.jpg"/>
          <p:cNvPicPr>
            <a:picLocks noChangeAspect="1"/>
          </p:cNvPicPr>
          <p:nvPr/>
        </p:nvPicPr>
        <p:blipFill>
          <a:blip r:embed="rId5"/>
          <a:stretch>
            <a:fillRect/>
          </a:stretch>
        </p:blipFill>
        <p:spPr>
          <a:xfrm>
            <a:off x="4572001" y="200433"/>
            <a:ext cx="2098674" cy="2110398"/>
          </a:xfrm>
          <a:prstGeom prst="rect">
            <a:avLst/>
          </a:prstGeom>
        </p:spPr>
      </p:pic>
      <p:pic>
        <p:nvPicPr>
          <p:cNvPr id="10" name="Picture 9" descr="logo_work.jpg"/>
          <p:cNvPicPr>
            <a:picLocks noChangeAspect="1"/>
          </p:cNvPicPr>
          <p:nvPr/>
        </p:nvPicPr>
        <p:blipFill>
          <a:blip r:embed="rId6"/>
          <a:stretch>
            <a:fillRect/>
          </a:stretch>
        </p:blipFill>
        <p:spPr>
          <a:xfrm>
            <a:off x="314611" y="4795838"/>
            <a:ext cx="2583851" cy="193501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Success Center for California Community Colleges</a:t>
            </a:r>
            <a:endParaRPr lang="en-US" dirty="0"/>
          </a:p>
        </p:txBody>
      </p:sp>
      <p:sp>
        <p:nvSpPr>
          <p:cNvPr id="37890" name="Content Placeholder 2"/>
          <p:cNvSpPr>
            <a:spLocks noGrp="1"/>
          </p:cNvSpPr>
          <p:nvPr>
            <p:ph idx="1"/>
          </p:nvPr>
        </p:nvSpPr>
        <p:spPr/>
        <p:txBody>
          <a:bodyPr/>
          <a:lstStyle/>
          <a:p>
            <a:r>
              <a:rPr lang="en-US" sz="2400" smtClean="0"/>
              <a:t>Key focus on professional development—To enhance learning opportunities for faculty and staff and increase access to effective practices.</a:t>
            </a:r>
          </a:p>
          <a:p>
            <a:pPr lvl="1"/>
            <a:r>
              <a:rPr lang="en-US" sz="2400" smtClean="0"/>
              <a:t>Major project: Online professional development clearinghouse (portal).</a:t>
            </a:r>
          </a:p>
          <a:p>
            <a:pPr lvl="2"/>
            <a:r>
              <a:rPr lang="en-US" sz="2400" smtClean="0"/>
              <a:t>Will be used as tool by IEPI to help colleges.</a:t>
            </a:r>
          </a:p>
          <a:p>
            <a:pPr lvl="1"/>
            <a:r>
              <a:rPr lang="en-US" sz="2400" smtClean="0"/>
              <a:t>Facilitate IEPI professional development workgroup on regional workshop planning. </a:t>
            </a:r>
          </a:p>
          <a:p>
            <a:r>
              <a:rPr lang="en-US" sz="2400" smtClean="0"/>
              <a:t>Other priorities include C-ID expansion and policy analysis.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Questions and Answers</a:t>
            </a:r>
          </a:p>
        </p:txBody>
      </p:sp>
      <p:sp>
        <p:nvSpPr>
          <p:cNvPr id="38914" name="Content Placeholder 2"/>
          <p:cNvSpPr>
            <a:spLocks noGrp="1"/>
          </p:cNvSpPr>
          <p:nvPr>
            <p:ph idx="1"/>
          </p:nvPr>
        </p:nvSpPr>
        <p:spPr/>
        <p:txBody>
          <a:bodyPr/>
          <a:lstStyle/>
          <a:p>
            <a:pPr algn="ctr">
              <a:buFont typeface="Wingdings" pitchFamily="2" charset="2"/>
              <a:buNone/>
            </a:pPr>
            <a:endParaRPr lang="en-US" smtClean="0"/>
          </a:p>
          <a:p>
            <a:pPr algn="ctr">
              <a:buFont typeface="Wingdings" pitchFamily="2" charset="2"/>
              <a:buNone/>
            </a:pPr>
            <a:endParaRPr lang="en-US" smtClean="0"/>
          </a:p>
          <a:p>
            <a:pPr algn="ctr">
              <a:buFont typeface="Wingdings" pitchFamily="2" charset="2"/>
              <a:buNone/>
            </a:pPr>
            <a:r>
              <a:rPr lang="en-US" sz="3200" smtClean="0"/>
              <a:t>What more would you like to know?</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Thank You for Coming</a:t>
            </a:r>
          </a:p>
        </p:txBody>
      </p:sp>
      <p:sp>
        <p:nvSpPr>
          <p:cNvPr id="40962" name="Content Placeholder 2"/>
          <p:cNvSpPr>
            <a:spLocks noGrp="1"/>
          </p:cNvSpPr>
          <p:nvPr>
            <p:ph idx="1"/>
          </p:nvPr>
        </p:nvSpPr>
        <p:spPr/>
        <p:txBody>
          <a:bodyPr/>
          <a:lstStyle/>
          <a:p>
            <a:pPr algn="ctr">
              <a:buFont typeface="Wingdings" pitchFamily="2" charset="2"/>
              <a:buNone/>
            </a:pPr>
            <a:r>
              <a:rPr lang="en-US" smtClean="0"/>
              <a:t>David Morse:  </a:t>
            </a:r>
            <a:r>
              <a:rPr lang="en-US" smtClean="0">
                <a:hlinkClick r:id="rId2"/>
              </a:rPr>
              <a:t>dmorse@lbcc.edu</a:t>
            </a:r>
            <a:endParaRPr lang="en-US" smtClean="0"/>
          </a:p>
          <a:p>
            <a:pPr algn="ctr">
              <a:buFont typeface="Wingdings" pitchFamily="2" charset="2"/>
              <a:buNone/>
            </a:pPr>
            <a:r>
              <a:rPr lang="en-US" smtClean="0"/>
              <a:t>Julie Bruno: jbruno@sierracollege.edu</a:t>
            </a:r>
          </a:p>
          <a:p>
            <a:pPr algn="ctr">
              <a:buFont typeface="Wingdings" pitchFamily="2" charset="2"/>
              <a:buNone/>
            </a:pPr>
            <a:r>
              <a:rPr lang="en-US" smtClean="0"/>
              <a:t>John Stanskas: jstanskas@valleycollege.edu</a:t>
            </a:r>
          </a:p>
          <a:p>
            <a:pPr algn="ctr">
              <a:buFont typeface="Wingdings" pitchFamily="2" charset="2"/>
              <a:buNone/>
            </a:pPr>
            <a:r>
              <a:rPr lang="en-US" smtClean="0"/>
              <a:t>Jeff Spano: jspano@CCCCO.edu</a:t>
            </a:r>
          </a:p>
          <a:p>
            <a:pPr algn="ctr">
              <a:buFont typeface="Wingdings" pitchFamily="2" charset="2"/>
              <a:buNone/>
            </a:pPr>
            <a:r>
              <a:rPr lang="en-US" smtClean="0"/>
              <a:t>Paul Steenhausen: psteenhausen@CCCCO.edu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Overview:  What is the IEPI?</a:t>
            </a:r>
          </a:p>
        </p:txBody>
      </p:sp>
      <p:sp>
        <p:nvSpPr>
          <p:cNvPr id="3" name="Content Placeholder 2"/>
          <p:cNvSpPr>
            <a:spLocks noGrp="1"/>
          </p:cNvSpPr>
          <p:nvPr>
            <p:ph idx="1"/>
          </p:nvPr>
        </p:nvSpPr>
        <p:spPr/>
        <p:txBody>
          <a:bodyPr>
            <a:noAutofit/>
          </a:bodyPr>
          <a:lstStyle/>
          <a:p>
            <a:pPr>
              <a:lnSpc>
                <a:spcPct val="90000"/>
              </a:lnSpc>
              <a:buFont typeface="Wingdings" pitchFamily="2" charset="2"/>
              <a:buNone/>
            </a:pPr>
            <a:r>
              <a:rPr lang="en-US" sz="2100" dirty="0" smtClean="0"/>
              <a:t>	Institutional Effectiveness Partnership Initiative</a:t>
            </a:r>
          </a:p>
          <a:p>
            <a:pPr lvl="1">
              <a:lnSpc>
                <a:spcPct val="90000"/>
              </a:lnSpc>
            </a:pPr>
            <a:r>
              <a:rPr lang="en-US" sz="2100" dirty="0" smtClean="0"/>
              <a:t>Created by the Governor and Legislature in 2014-15 budget</a:t>
            </a:r>
          </a:p>
          <a:p>
            <a:pPr lvl="1">
              <a:lnSpc>
                <a:spcPct val="90000"/>
              </a:lnSpc>
            </a:pPr>
            <a:r>
              <a:rPr lang="en-US" sz="2100" dirty="0" smtClean="0"/>
              <a:t>Request for Applications issued in October 2014 to award a grant for a program that would “develop an Institutional Effectiveness and Technical Assistance Program for the benefit of all California Community Colleges and students”</a:t>
            </a:r>
          </a:p>
          <a:p>
            <a:pPr lvl="1">
              <a:lnSpc>
                <a:spcPct val="90000"/>
              </a:lnSpc>
            </a:pPr>
            <a:r>
              <a:rPr lang="en-US" sz="2100" dirty="0" smtClean="0"/>
              <a:t>BOG awarded five-year grant Nov. 2014 to College of the Canyons for $2.5 million per year</a:t>
            </a:r>
          </a:p>
          <a:p>
            <a:pPr lvl="1">
              <a:lnSpc>
                <a:spcPct val="90000"/>
              </a:lnSpc>
            </a:pPr>
            <a:r>
              <a:rPr lang="en-US" sz="2100" dirty="0" smtClean="0"/>
              <a:t>Chancellor’s Office created a new division of Institutional Effectiveness under new Vice-Chancellor Theresa </a:t>
            </a:r>
            <a:r>
              <a:rPr lang="en-US" sz="2100" dirty="0" err="1" smtClean="0"/>
              <a:t>Tena</a:t>
            </a:r>
            <a:endParaRPr lang="en-US" sz="21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Overview:  What is the IEPI?</a:t>
            </a:r>
          </a:p>
        </p:txBody>
      </p:sp>
      <p:sp>
        <p:nvSpPr>
          <p:cNvPr id="3" name="Content Placeholder 2"/>
          <p:cNvSpPr>
            <a:spLocks noGrp="1"/>
          </p:cNvSpPr>
          <p:nvPr>
            <p:ph idx="1"/>
          </p:nvPr>
        </p:nvSpPr>
        <p:spPr/>
        <p:txBody>
          <a:bodyPr>
            <a:normAutofit lnSpcReduction="10000"/>
          </a:bodyPr>
          <a:lstStyle/>
          <a:p>
            <a:pPr marL="342900" lvl="1" indent="-342900">
              <a:lnSpc>
                <a:spcPct val="90000"/>
              </a:lnSpc>
              <a:buFont typeface="Arial" charset="0"/>
              <a:buChar char="•"/>
            </a:pPr>
            <a:r>
              <a:rPr lang="en-US" sz="2800" smtClean="0"/>
              <a:t>Intent is to provide assistance to colleges and districts wishing to improve performance, especially in four specific areas:</a:t>
            </a:r>
          </a:p>
          <a:p>
            <a:pPr marL="742950" lvl="2" indent="-342900">
              <a:lnSpc>
                <a:spcPct val="90000"/>
              </a:lnSpc>
            </a:pPr>
            <a:r>
              <a:rPr lang="en-US" sz="2400" smtClean="0"/>
              <a:t>Accreditation Status</a:t>
            </a:r>
          </a:p>
          <a:p>
            <a:pPr marL="742950" lvl="2" indent="-342900">
              <a:lnSpc>
                <a:spcPct val="90000"/>
              </a:lnSpc>
            </a:pPr>
            <a:r>
              <a:rPr lang="en-US" sz="2400" smtClean="0"/>
              <a:t>Fiscal Viability</a:t>
            </a:r>
          </a:p>
          <a:p>
            <a:pPr marL="742950" lvl="2" indent="-342900">
              <a:lnSpc>
                <a:spcPct val="90000"/>
              </a:lnSpc>
            </a:pPr>
            <a:r>
              <a:rPr lang="en-US" sz="2400" smtClean="0"/>
              <a:t>Student Performance and Outcomes</a:t>
            </a:r>
          </a:p>
          <a:p>
            <a:pPr marL="742950" lvl="2" indent="-342900">
              <a:lnSpc>
                <a:spcPct val="90000"/>
              </a:lnSpc>
            </a:pPr>
            <a:r>
              <a:rPr lang="en-US" sz="2400" smtClean="0"/>
              <a:t>Compliance with state and federal guidelines</a:t>
            </a:r>
          </a:p>
          <a:p>
            <a:pPr marL="342900" lvl="1" indent="-342900">
              <a:lnSpc>
                <a:spcPct val="90000"/>
              </a:lnSpc>
              <a:buFont typeface="Arial" charset="0"/>
              <a:buChar char="•"/>
            </a:pPr>
            <a:r>
              <a:rPr lang="en-US" sz="2400" smtClean="0"/>
              <a:t>Also includes requirement for adopting a framework of indicators and college goals in these four areas.  </a:t>
            </a:r>
            <a:endParaRPr lang="en-US" smtClean="0"/>
          </a:p>
          <a:p>
            <a:pPr marL="742950" lvl="2" indent="-342900">
              <a:lnSpc>
                <a:spcPct val="90000"/>
              </a:lnSpc>
            </a:pPr>
            <a:endParaRPr lang="en-US" smtClean="0"/>
          </a:p>
          <a:p>
            <a:pPr>
              <a:lnSpc>
                <a:spcPct val="90000"/>
              </a:lnSpc>
            </a:pP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z="3200" smtClean="0"/>
              <a:t>IEPI Goals, Components and Structure</a:t>
            </a:r>
          </a:p>
        </p:txBody>
      </p:sp>
      <p:sp>
        <p:nvSpPr>
          <p:cNvPr id="28674" name="Content Placeholder 2"/>
          <p:cNvSpPr>
            <a:spLocks noGrp="1"/>
          </p:cNvSpPr>
          <p:nvPr>
            <p:ph idx="1"/>
          </p:nvPr>
        </p:nvSpPr>
        <p:spPr/>
        <p:txBody>
          <a:bodyPr/>
          <a:lstStyle/>
          <a:p>
            <a:pPr>
              <a:buFont typeface="Wingdings" pitchFamily="2" charset="2"/>
              <a:buNone/>
            </a:pPr>
            <a:r>
              <a:rPr lang="en-US" smtClean="0"/>
              <a:t>	IEPI Overall Goal:</a:t>
            </a:r>
          </a:p>
          <a:p>
            <a:pPr>
              <a:buFont typeface="Wingdings" pitchFamily="2" charset="2"/>
              <a:buNone/>
            </a:pPr>
            <a:r>
              <a:rPr lang="en-US" smtClean="0"/>
              <a:t>	“The goal of this initiative is to help advance colleges’ institutional effectiveness and in the process, significantly reduce the number of accreditation sanctions and audit issues, and most importantly, enhance the system’s ability to effectively serve students. An important focus of the grant is to draw on the exceptional expertise and innovation from within the system in advancing best practices and avoiding potential pitfalls.” </a:t>
            </a:r>
          </a:p>
          <a:p>
            <a:pPr>
              <a:buFont typeface="Wingdings" pitchFamily="2" charset="2"/>
              <a:buNone/>
            </a:pPr>
            <a:r>
              <a:rPr lang="en-US" smtClean="0"/>
              <a:t>	-- from http://www3.canyons.edu/Offices/IEPI/faq.html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p:txBody>
          <a:bodyPr/>
          <a:lstStyle/>
          <a:p>
            <a:r>
              <a:rPr lang="en-US" sz="3200" smtClean="0"/>
              <a:t>IEPI Goals, Components and Structure</a:t>
            </a:r>
          </a:p>
        </p:txBody>
      </p:sp>
      <p:sp>
        <p:nvSpPr>
          <p:cNvPr id="62467" name="Rectangle 3"/>
          <p:cNvSpPr>
            <a:spLocks noGrp="1"/>
          </p:cNvSpPr>
          <p:nvPr>
            <p:ph type="body" idx="4294967295"/>
          </p:nvPr>
        </p:nvSpPr>
        <p:spPr/>
        <p:txBody>
          <a:bodyPr/>
          <a:lstStyle/>
          <a:p>
            <a:r>
              <a:rPr lang="en-US" sz="2800" smtClean="0"/>
              <a:t>Major Components of the IEPI:</a:t>
            </a:r>
          </a:p>
          <a:p>
            <a:pPr lvl="1"/>
            <a:r>
              <a:rPr lang="en-US" sz="2400" smtClean="0"/>
              <a:t>Framework of Indicators</a:t>
            </a:r>
          </a:p>
          <a:p>
            <a:pPr lvl="1"/>
            <a:r>
              <a:rPr lang="en-US" sz="2400" smtClean="0"/>
              <a:t>Professional Development</a:t>
            </a:r>
          </a:p>
          <a:p>
            <a:pPr lvl="1"/>
            <a:r>
              <a:rPr lang="en-US" sz="2400" smtClean="0"/>
              <a:t>Technical Assistance through Partnership Resource Teams</a:t>
            </a:r>
            <a:br>
              <a:rPr lang="en-US" sz="2400" smtClean="0"/>
            </a:br>
            <a:endParaRPr lang="en-US"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z="3200" smtClean="0"/>
              <a:t>IEPI Goals, Components and Structure</a:t>
            </a:r>
          </a:p>
        </p:txBody>
      </p:sp>
      <p:sp>
        <p:nvSpPr>
          <p:cNvPr id="30722" name="Content Placeholder 2"/>
          <p:cNvSpPr>
            <a:spLocks noGrp="1"/>
          </p:cNvSpPr>
          <p:nvPr>
            <p:ph idx="1"/>
          </p:nvPr>
        </p:nvSpPr>
        <p:spPr/>
        <p:txBody>
          <a:bodyPr/>
          <a:lstStyle/>
          <a:p>
            <a:r>
              <a:rPr lang="en-US" sz="2800" smtClean="0"/>
              <a:t>IEPI Structure</a:t>
            </a:r>
          </a:p>
          <a:p>
            <a:pPr lvl="1"/>
            <a:r>
              <a:rPr lang="en-US" sz="2400" smtClean="0"/>
              <a:t>Executive Committee </a:t>
            </a:r>
          </a:p>
          <a:p>
            <a:pPr lvl="2"/>
            <a:r>
              <a:rPr lang="en-US" sz="2400" smtClean="0"/>
              <a:t>Representatives from Chancellor’s Office, College of the Canyons, Academic Senate, Success Center for CCC, Foothill College</a:t>
            </a:r>
          </a:p>
          <a:p>
            <a:pPr lvl="1"/>
            <a:r>
              <a:rPr lang="en-US" sz="2400" smtClean="0"/>
              <a:t>Advisory Committee and four workgroups</a:t>
            </a:r>
          </a:p>
          <a:p>
            <a:pPr lvl="2"/>
            <a:r>
              <a:rPr lang="en-US" sz="2400" smtClean="0"/>
              <a:t>Over 50 members, including eight ASCCC appointments</a:t>
            </a:r>
          </a:p>
          <a:p>
            <a:pPr lvl="2"/>
            <a:r>
              <a:rPr lang="en-US" sz="2400" smtClean="0"/>
              <a:t>Represent 16 Statewide Organizations</a:t>
            </a:r>
          </a:p>
          <a:p>
            <a:pPr lvl="2"/>
            <a:endParaRPr lang="en-US" sz="2400" smtClean="0"/>
          </a:p>
          <a:p>
            <a:pPr lvl="2"/>
            <a:endParaRPr lang="en-US"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IEPI Advisory Committee</a:t>
            </a:r>
          </a:p>
        </p:txBody>
      </p:sp>
      <p:sp>
        <p:nvSpPr>
          <p:cNvPr id="32770" name="Content Placeholder 2"/>
          <p:cNvSpPr>
            <a:spLocks noGrp="1"/>
          </p:cNvSpPr>
          <p:nvPr>
            <p:ph idx="1"/>
          </p:nvPr>
        </p:nvSpPr>
        <p:spPr/>
        <p:txBody>
          <a:bodyPr/>
          <a:lstStyle/>
          <a:p>
            <a:r>
              <a:rPr lang="en-US" sz="2400" smtClean="0"/>
              <a:t>Workgroup Structure and Updates</a:t>
            </a:r>
          </a:p>
          <a:p>
            <a:pPr lvl="1"/>
            <a:r>
              <a:rPr lang="en-US" sz="2400" smtClean="0"/>
              <a:t>Indicators</a:t>
            </a:r>
          </a:p>
          <a:p>
            <a:pPr lvl="1"/>
            <a:r>
              <a:rPr lang="en-US" sz="2400" smtClean="0"/>
              <a:t>Professional Development</a:t>
            </a:r>
          </a:p>
          <a:p>
            <a:pPr lvl="1"/>
            <a:r>
              <a:rPr lang="en-US" sz="2400" smtClean="0"/>
              <a:t>Technical Assistance</a:t>
            </a:r>
          </a:p>
          <a:p>
            <a:pPr lvl="1"/>
            <a:r>
              <a:rPr lang="en-US" sz="2400" smtClean="0"/>
              <a:t>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Indicators	</a:t>
            </a:r>
          </a:p>
        </p:txBody>
      </p:sp>
      <p:sp>
        <p:nvSpPr>
          <p:cNvPr id="34818" name="Content Placeholder 2"/>
          <p:cNvSpPr>
            <a:spLocks noGrp="1"/>
          </p:cNvSpPr>
          <p:nvPr>
            <p:ph idx="1"/>
          </p:nvPr>
        </p:nvSpPr>
        <p:spPr/>
        <p:txBody>
          <a:bodyPr/>
          <a:lstStyle/>
          <a:p>
            <a:r>
              <a:rPr lang="en-US" sz="2400" dirty="0" smtClean="0"/>
              <a:t>Four Required Indicators in Version1.0</a:t>
            </a:r>
          </a:p>
          <a:p>
            <a:pPr lvl="1"/>
            <a:r>
              <a:rPr lang="en-US" sz="2400" dirty="0" smtClean="0"/>
              <a:t>Course Completion Rate</a:t>
            </a:r>
          </a:p>
          <a:p>
            <a:pPr lvl="1"/>
            <a:r>
              <a:rPr lang="en-US" sz="2400" dirty="0" smtClean="0"/>
              <a:t>Accreditation Status</a:t>
            </a:r>
          </a:p>
          <a:p>
            <a:pPr lvl="1"/>
            <a:r>
              <a:rPr lang="en-US" sz="2400" dirty="0" smtClean="0"/>
              <a:t>Audit Findings</a:t>
            </a:r>
          </a:p>
          <a:p>
            <a:pPr lvl="1"/>
            <a:r>
              <a:rPr lang="en-US" sz="2400" dirty="0" smtClean="0"/>
              <a:t>Fund Balance</a:t>
            </a:r>
          </a:p>
          <a:p>
            <a:r>
              <a:rPr lang="en-US" sz="2400" dirty="0" smtClean="0"/>
              <a:t>What has to be done now</a:t>
            </a:r>
          </a:p>
          <a:p>
            <a:r>
              <a:rPr lang="en-US" sz="2400" dirty="0" smtClean="0"/>
              <a:t>Future of Indicators and Version 2.0</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 calcmode="lin" valueType="num">
                                      <p:cBhvr additive="base">
                                        <p:cTn id="7" dur="500" fill="hold"/>
                                        <p:tgtEl>
                                          <p:spTgt spid="348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4818">
                                            <p:txEl>
                                              <p:pRg st="1" end="1"/>
                                            </p:txEl>
                                          </p:spTgt>
                                        </p:tgtEl>
                                        <p:attrNameLst>
                                          <p:attrName>style.visibility</p:attrName>
                                        </p:attrNameLst>
                                      </p:cBhvr>
                                      <p:to>
                                        <p:strVal val="visible"/>
                                      </p:to>
                                    </p:set>
                                    <p:anim calcmode="lin" valueType="num">
                                      <p:cBhvr additive="base">
                                        <p:cTn id="11" dur="500" fill="hold"/>
                                        <p:tgtEl>
                                          <p:spTgt spid="3481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481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4818">
                                            <p:txEl>
                                              <p:pRg st="2" end="2"/>
                                            </p:txEl>
                                          </p:spTgt>
                                        </p:tgtEl>
                                        <p:attrNameLst>
                                          <p:attrName>style.visibility</p:attrName>
                                        </p:attrNameLst>
                                      </p:cBhvr>
                                      <p:to>
                                        <p:strVal val="visible"/>
                                      </p:to>
                                    </p:set>
                                    <p:anim calcmode="lin" valueType="num">
                                      <p:cBhvr additive="base">
                                        <p:cTn id="15" dur="500" fill="hold"/>
                                        <p:tgtEl>
                                          <p:spTgt spid="3481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4818">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accel="50000" decel="50000" fill="hold" grpId="0" nodeType="withEffect">
                                  <p:stCondLst>
                                    <p:cond delay="0"/>
                                  </p:stCondLst>
                                  <p:childTnLst>
                                    <p:set>
                                      <p:cBhvr>
                                        <p:cTn id="18" dur="1" fill="hold">
                                          <p:stCondLst>
                                            <p:cond delay="0"/>
                                          </p:stCondLst>
                                        </p:cTn>
                                        <p:tgtEl>
                                          <p:spTgt spid="34818">
                                            <p:txEl>
                                              <p:pRg st="3" end="3"/>
                                            </p:txEl>
                                          </p:spTgt>
                                        </p:tgtEl>
                                        <p:attrNameLst>
                                          <p:attrName>style.visibility</p:attrName>
                                        </p:attrNameLst>
                                      </p:cBhvr>
                                      <p:to>
                                        <p:strVal val="visible"/>
                                      </p:to>
                                    </p:set>
                                    <p:anim calcmode="lin" valueType="num">
                                      <p:cBhvr additive="base">
                                        <p:cTn id="19" dur="500" fill="hold"/>
                                        <p:tgtEl>
                                          <p:spTgt spid="3481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1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accel="50000" decel="50000" fill="hold" grpId="0" nodeType="withEffect">
                                  <p:stCondLst>
                                    <p:cond delay="0"/>
                                  </p:stCondLst>
                                  <p:childTnLst>
                                    <p:set>
                                      <p:cBhvr>
                                        <p:cTn id="22" dur="1" fill="hold">
                                          <p:stCondLst>
                                            <p:cond delay="0"/>
                                          </p:stCondLst>
                                        </p:cTn>
                                        <p:tgtEl>
                                          <p:spTgt spid="34818">
                                            <p:txEl>
                                              <p:pRg st="4" end="4"/>
                                            </p:txEl>
                                          </p:spTgt>
                                        </p:tgtEl>
                                        <p:attrNameLst>
                                          <p:attrName>style.visibility</p:attrName>
                                        </p:attrNameLst>
                                      </p:cBhvr>
                                      <p:to>
                                        <p:strVal val="visible"/>
                                      </p:to>
                                    </p:set>
                                    <p:anim calcmode="lin" valueType="num">
                                      <p:cBhvr additive="base">
                                        <p:cTn id="23" dur="500" fill="hold"/>
                                        <p:tgtEl>
                                          <p:spTgt spid="3481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48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accel="50000" decel="50000" fill="hold" grpId="0" nodeType="clickEffect">
                                  <p:stCondLst>
                                    <p:cond delay="0"/>
                                  </p:stCondLst>
                                  <p:childTnLst>
                                    <p:set>
                                      <p:cBhvr>
                                        <p:cTn id="28" dur="1" fill="hold">
                                          <p:stCondLst>
                                            <p:cond delay="0"/>
                                          </p:stCondLst>
                                        </p:cTn>
                                        <p:tgtEl>
                                          <p:spTgt spid="34818">
                                            <p:txEl>
                                              <p:pRg st="5" end="5"/>
                                            </p:txEl>
                                          </p:spTgt>
                                        </p:tgtEl>
                                        <p:attrNameLst>
                                          <p:attrName>style.visibility</p:attrName>
                                        </p:attrNameLst>
                                      </p:cBhvr>
                                      <p:to>
                                        <p:strVal val="visible"/>
                                      </p:to>
                                    </p:set>
                                    <p:anim calcmode="lin" valueType="num">
                                      <p:cBhvr additive="base">
                                        <p:cTn id="29" dur="500" fill="hold"/>
                                        <p:tgtEl>
                                          <p:spTgt spid="34818">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481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accel="50000" decel="50000" fill="hold" grpId="0" nodeType="clickEffect">
                                  <p:stCondLst>
                                    <p:cond delay="0"/>
                                  </p:stCondLst>
                                  <p:childTnLst>
                                    <p:set>
                                      <p:cBhvr>
                                        <p:cTn id="34" dur="1" fill="hold">
                                          <p:stCondLst>
                                            <p:cond delay="0"/>
                                          </p:stCondLst>
                                        </p:cTn>
                                        <p:tgtEl>
                                          <p:spTgt spid="34818">
                                            <p:txEl>
                                              <p:pRg st="6" end="6"/>
                                            </p:txEl>
                                          </p:spTgt>
                                        </p:tgtEl>
                                        <p:attrNameLst>
                                          <p:attrName>style.visibility</p:attrName>
                                        </p:attrNameLst>
                                      </p:cBhvr>
                                      <p:to>
                                        <p:strVal val="visible"/>
                                      </p:to>
                                    </p:set>
                                    <p:anim calcmode="lin" valueType="num">
                                      <p:cBhvr additive="base">
                                        <p:cTn id="35" dur="500" fill="hold"/>
                                        <p:tgtEl>
                                          <p:spTgt spid="34818">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481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Success Center for California Community Colleges</a:t>
            </a:r>
            <a:endParaRPr lang="en-US" dirty="0"/>
          </a:p>
        </p:txBody>
      </p:sp>
      <p:sp>
        <p:nvSpPr>
          <p:cNvPr id="35842" name="Content Placeholder 2"/>
          <p:cNvSpPr>
            <a:spLocks noGrp="1"/>
          </p:cNvSpPr>
          <p:nvPr>
            <p:ph idx="1"/>
          </p:nvPr>
        </p:nvSpPr>
        <p:spPr/>
        <p:txBody>
          <a:bodyPr/>
          <a:lstStyle/>
          <a:p>
            <a:r>
              <a:rPr lang="en-US" sz="2400" smtClean="0"/>
              <a:t>Funded with seed monies from The Kresge Foundation.</a:t>
            </a:r>
          </a:p>
          <a:p>
            <a:pPr lvl="1"/>
            <a:r>
              <a:rPr lang="en-US" sz="2400" smtClean="0"/>
              <a:t>Leverage state funds and other private monies for projects.</a:t>
            </a:r>
          </a:p>
          <a:p>
            <a:r>
              <a:rPr lang="en-US" sz="2400" smtClean="0"/>
              <a:t>Housed in Foundation for CCC.</a:t>
            </a:r>
          </a:p>
          <a:p>
            <a:pPr lvl="1"/>
            <a:r>
              <a:rPr lang="en-US" sz="2400" smtClean="0"/>
              <a:t>Tightly integrated into CCC Chancellor’s Office operations.</a:t>
            </a:r>
          </a:p>
          <a:p>
            <a:r>
              <a:rPr lang="en-US" sz="2400" smtClean="0"/>
              <a:t>Guided by 11-member advisory board.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177</TotalTime>
  <Words>606</Words>
  <Application>Microsoft Macintosh PowerPoint</Application>
  <PresentationFormat>On-screen Show (4:3)</PresentationFormat>
  <Paragraphs>85</Paragraphs>
  <Slides>12</Slides>
  <Notes>7</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Advantage</vt:lpstr>
      <vt:lpstr>A New Form of Professional Development: The Institutional Effectiveness Program and the Success Center for California Community Colleges  </vt:lpstr>
      <vt:lpstr>Overview:  What is the IEPI?</vt:lpstr>
      <vt:lpstr>Overview:  What is the IEPI?</vt:lpstr>
      <vt:lpstr>IEPI Goals, Components and Structure</vt:lpstr>
      <vt:lpstr>IEPI Goals, Components and Structure</vt:lpstr>
      <vt:lpstr>IEPI Goals, Components and Structure</vt:lpstr>
      <vt:lpstr>IEPI Advisory Committee</vt:lpstr>
      <vt:lpstr>Indicators </vt:lpstr>
      <vt:lpstr>Success Center for California Community Colleges</vt:lpstr>
      <vt:lpstr>Success Center for California Community Colleges</vt:lpstr>
      <vt:lpstr>Questions and Answers</vt:lpstr>
      <vt:lpstr>Thank You for Coming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Form of Professional Development: The Institutional Effectiveness Program and the Success Center for California Community Colleges</dc:title>
  <dc:creator>David Morse</dc:creator>
  <cp:lastModifiedBy>David Morse</cp:lastModifiedBy>
  <cp:revision>20</cp:revision>
  <dcterms:created xsi:type="dcterms:W3CDTF">2015-04-07T23:47:02Z</dcterms:created>
  <dcterms:modified xsi:type="dcterms:W3CDTF">2015-04-07T23:47:37Z</dcterms:modified>
</cp:coreProperties>
</file>