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tiff" ContentType="image/tif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4"/>
  </p:notesMasterIdLst>
  <p:handoutMasterIdLst>
    <p:handoutMasterId r:id="rId25"/>
  </p:handoutMasterIdLst>
  <p:sldIdLst>
    <p:sldId id="256" r:id="rId2"/>
    <p:sldId id="257" r:id="rId3"/>
    <p:sldId id="279" r:id="rId4"/>
    <p:sldId id="287" r:id="rId5"/>
    <p:sldId id="288" r:id="rId6"/>
    <p:sldId id="267" r:id="rId7"/>
    <p:sldId id="289" r:id="rId8"/>
    <p:sldId id="290" r:id="rId9"/>
    <p:sldId id="260" r:id="rId10"/>
    <p:sldId id="262" r:id="rId11"/>
    <p:sldId id="271" r:id="rId12"/>
    <p:sldId id="277" r:id="rId13"/>
    <p:sldId id="264" r:id="rId14"/>
    <p:sldId id="265" r:id="rId15"/>
    <p:sldId id="272" r:id="rId16"/>
    <p:sldId id="258" r:id="rId17"/>
    <p:sldId id="273" r:id="rId18"/>
    <p:sldId id="268" r:id="rId19"/>
    <p:sldId id="269" r:id="rId20"/>
    <p:sldId id="270" r:id="rId21"/>
    <p:sldId id="266" r:id="rId22"/>
    <p:sldId id="26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96"/>
    <p:restoredTop sz="83661"/>
  </p:normalViewPr>
  <p:slideViewPr>
    <p:cSldViewPr snapToGrid="0" snapToObjects="1">
      <p:cViewPr varScale="1">
        <p:scale>
          <a:sx n="95" d="100"/>
          <a:sy n="95" d="100"/>
        </p:scale>
        <p:origin x="254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217191008306"/>
          <c:y val="0.0160875160875161"/>
          <c:w val="0.616274210642369"/>
          <c:h val="0.878012292382371"/>
        </c:manualLayout>
      </c:layout>
      <c:doughnutChart>
        <c:varyColors val="1"/>
        <c:ser>
          <c:idx val="0"/>
          <c:order val="0"/>
          <c:tx>
            <c:strRef>
              <c:f>Sheet1!$B$1</c:f>
              <c:strCache>
                <c:ptCount val="1"/>
                <c:pt idx="0">
                  <c:v>Faculty Data</c:v>
                </c:pt>
              </c:strCache>
            </c:strRef>
          </c:tx>
          <c:spPr>
            <a:solidFill>
              <a:srgbClr val="2C4D75"/>
            </a:solidFill>
            <a:ln>
              <a:noFill/>
            </a:ln>
          </c:spPr>
          <c:dPt>
            <c:idx val="0"/>
            <c:bubble3D val="0"/>
            <c:spPr>
              <a:solidFill>
                <a:schemeClr val="bg1">
                  <a:lumMod val="50000"/>
                </a:schemeClr>
              </a:solidFill>
              <a:ln w="19050">
                <a:noFill/>
              </a:ln>
              <a:effectLst/>
            </c:spPr>
            <c:extLst xmlns:c16r2="http://schemas.microsoft.com/office/drawing/2015/06/chart">
              <c:ext xmlns:c16="http://schemas.microsoft.com/office/drawing/2014/chart" uri="{C3380CC4-5D6E-409C-BE32-E72D297353CC}">
                <c16:uniqueId val="{00000001-0F22-44A5-8F56-A10CAF68E6FD}"/>
              </c:ext>
            </c:extLst>
          </c:dPt>
          <c:dPt>
            <c:idx val="1"/>
            <c:bubble3D val="0"/>
            <c:spPr>
              <a:solidFill>
                <a:srgbClr val="205C85"/>
              </a:solidFill>
              <a:ln w="19050">
                <a:noFill/>
              </a:ln>
              <a:effectLst/>
            </c:spPr>
            <c:extLst xmlns:c16r2="http://schemas.microsoft.com/office/drawing/2015/06/chart">
              <c:ext xmlns:c16="http://schemas.microsoft.com/office/drawing/2014/chart" uri="{C3380CC4-5D6E-409C-BE32-E72D297353CC}">
                <c16:uniqueId val="{00000003-0F22-44A5-8F56-A10CAF68E6FD}"/>
              </c:ext>
            </c:extLst>
          </c:dPt>
          <c:dPt>
            <c:idx val="2"/>
            <c:bubble3D val="0"/>
            <c:spPr>
              <a:solidFill>
                <a:srgbClr val="D15420"/>
              </a:solidFill>
              <a:ln w="19050">
                <a:noFill/>
              </a:ln>
              <a:effectLst/>
            </c:spPr>
            <c:extLst xmlns:c16r2="http://schemas.microsoft.com/office/drawing/2015/06/chart">
              <c:ext xmlns:c16="http://schemas.microsoft.com/office/drawing/2014/chart" uri="{C3380CC4-5D6E-409C-BE32-E72D297353CC}">
                <c16:uniqueId val="{00000005-0F22-44A5-8F56-A10CAF68E6FD}"/>
              </c:ext>
            </c:extLst>
          </c:dPt>
          <c:dPt>
            <c:idx val="3"/>
            <c:bubble3D val="0"/>
            <c:spPr>
              <a:solidFill>
                <a:srgbClr val="D08629"/>
              </a:solidFill>
              <a:ln w="19050">
                <a:noFill/>
              </a:ln>
              <a:effectLst/>
            </c:spPr>
            <c:extLst xmlns:c16r2="http://schemas.microsoft.com/office/drawing/2015/06/chart">
              <c:ext xmlns:c16="http://schemas.microsoft.com/office/drawing/2014/chart" uri="{C3380CC4-5D6E-409C-BE32-E72D297353CC}">
                <c16:uniqueId val="{00000007-0F22-44A5-8F56-A10CAF68E6FD}"/>
              </c:ext>
            </c:extLst>
          </c:dPt>
          <c:dPt>
            <c:idx val="4"/>
            <c:bubble3D val="0"/>
            <c:spPr>
              <a:solidFill>
                <a:srgbClr val="C5D3D9"/>
              </a:solidFill>
              <a:ln w="19050">
                <a:noFill/>
              </a:ln>
              <a:effectLst/>
            </c:spPr>
            <c:extLst xmlns:c16r2="http://schemas.microsoft.com/office/drawing/2015/06/chart">
              <c:ext xmlns:c16="http://schemas.microsoft.com/office/drawing/2014/chart" uri="{C3380CC4-5D6E-409C-BE32-E72D297353CC}">
                <c16:uniqueId val="{00000009-0F22-44A5-8F56-A10CAF68E6FD}"/>
              </c:ext>
            </c:extLst>
          </c:dPt>
          <c:dPt>
            <c:idx val="5"/>
            <c:bubble3D val="0"/>
            <c:spPr>
              <a:solidFill>
                <a:srgbClr val="56AEA8"/>
              </a:solidFill>
              <a:ln w="19050">
                <a:noFill/>
              </a:ln>
              <a:effectLst/>
            </c:spPr>
            <c:extLst xmlns:c16r2="http://schemas.microsoft.com/office/drawing/2015/06/chart">
              <c:ext xmlns:c16="http://schemas.microsoft.com/office/drawing/2014/chart" uri="{C3380CC4-5D6E-409C-BE32-E72D297353CC}">
                <c16:uniqueId val="{0000000B-0F22-44A5-8F56-A10CAF68E6FD}"/>
              </c:ext>
            </c:extLst>
          </c:dPt>
          <c:cat>
            <c:strRef>
              <c:f>Sheet1!$A$2:$A$7</c:f>
              <c:strCache>
                <c:ptCount val="6"/>
                <c:pt idx="0">
                  <c:v>AANHPI</c:v>
                </c:pt>
                <c:pt idx="1">
                  <c:v>African-
American</c:v>
                </c:pt>
                <c:pt idx="2">
                  <c:v>Latinx</c:v>
                </c:pt>
                <c:pt idx="3">
                  <c:v>Other*</c:v>
                </c:pt>
                <c:pt idx="4">
                  <c:v>Unknown</c:v>
                </c:pt>
                <c:pt idx="5">
                  <c:v>White</c:v>
                </c:pt>
              </c:strCache>
            </c:strRef>
          </c:cat>
          <c:val>
            <c:numRef>
              <c:f>Sheet1!$B$2:$B$7</c:f>
              <c:numCache>
                <c:formatCode>0.0%</c:formatCode>
                <c:ptCount val="6"/>
                <c:pt idx="0">
                  <c:v>0.08</c:v>
                </c:pt>
                <c:pt idx="1">
                  <c:v>0.02</c:v>
                </c:pt>
                <c:pt idx="2">
                  <c:v>0.1</c:v>
                </c:pt>
                <c:pt idx="3">
                  <c:v>0.01</c:v>
                </c:pt>
                <c:pt idx="4">
                  <c:v>0.01</c:v>
                </c:pt>
                <c:pt idx="5">
                  <c:v>0.76</c:v>
                </c:pt>
              </c:numCache>
            </c:numRef>
          </c:val>
          <c:extLst xmlns:c16r2="http://schemas.microsoft.com/office/drawing/2015/06/chart">
            <c:ext xmlns:c16="http://schemas.microsoft.com/office/drawing/2014/chart" uri="{C3380CC4-5D6E-409C-BE32-E72D297353CC}">
              <c16:uniqueId val="{00000010-0F22-44A5-8F56-A10CAF68E6FD}"/>
            </c:ext>
          </c:extLst>
        </c:ser>
        <c:dLbls>
          <c:showLegendKey val="0"/>
          <c:showVal val="0"/>
          <c:showCatName val="0"/>
          <c:showSerName val="0"/>
          <c:showPercent val="0"/>
          <c:showBubbleSize val="0"/>
          <c:showLeaderLines val="1"/>
        </c:dLbls>
        <c:firstSliceAng val="344"/>
        <c:holeSize val="75"/>
      </c:doughnutChart>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765246341681"/>
          <c:y val="0.0160875546664479"/>
          <c:w val="0.616274210642369"/>
          <c:h val="0.878012292382371"/>
        </c:manualLayout>
      </c:layout>
      <c:doughnutChart>
        <c:varyColors val="1"/>
        <c:ser>
          <c:idx val="0"/>
          <c:order val="0"/>
          <c:tx>
            <c:strRef>
              <c:f>Sheet1!$B$1</c:f>
              <c:strCache>
                <c:ptCount val="1"/>
                <c:pt idx="0">
                  <c:v>Student Data</c:v>
                </c:pt>
              </c:strCache>
            </c:strRef>
          </c:tx>
          <c:spPr>
            <a:solidFill>
              <a:srgbClr val="2C4D75"/>
            </a:solidFill>
            <a:ln>
              <a:noFill/>
            </a:ln>
          </c:spPr>
          <c:dPt>
            <c:idx val="0"/>
            <c:bubble3D val="0"/>
            <c:spPr>
              <a:solidFill>
                <a:srgbClr val="7F7F7F"/>
              </a:solidFill>
              <a:ln w="19050">
                <a:noFill/>
              </a:ln>
              <a:effectLst/>
            </c:spPr>
            <c:extLst xmlns:c16r2="http://schemas.microsoft.com/office/drawing/2015/06/chart">
              <c:ext xmlns:c16="http://schemas.microsoft.com/office/drawing/2014/chart" uri="{C3380CC4-5D6E-409C-BE32-E72D297353CC}">
                <c16:uniqueId val="{00000001-0F22-44A5-8F56-A10CAF68E6FD}"/>
              </c:ext>
            </c:extLst>
          </c:dPt>
          <c:dPt>
            <c:idx val="1"/>
            <c:bubble3D val="0"/>
            <c:spPr>
              <a:solidFill>
                <a:srgbClr val="205C85"/>
              </a:solidFill>
              <a:ln w="19050">
                <a:noFill/>
              </a:ln>
              <a:effectLst/>
            </c:spPr>
            <c:extLst xmlns:c16r2="http://schemas.microsoft.com/office/drawing/2015/06/chart">
              <c:ext xmlns:c16="http://schemas.microsoft.com/office/drawing/2014/chart" uri="{C3380CC4-5D6E-409C-BE32-E72D297353CC}">
                <c16:uniqueId val="{00000003-0F22-44A5-8F56-A10CAF68E6FD}"/>
              </c:ext>
            </c:extLst>
          </c:dPt>
          <c:dPt>
            <c:idx val="2"/>
            <c:bubble3D val="0"/>
            <c:spPr>
              <a:solidFill>
                <a:srgbClr val="D15420"/>
              </a:solidFill>
              <a:ln w="19050">
                <a:noFill/>
              </a:ln>
              <a:effectLst/>
            </c:spPr>
            <c:extLst xmlns:c16r2="http://schemas.microsoft.com/office/drawing/2015/06/chart">
              <c:ext xmlns:c16="http://schemas.microsoft.com/office/drawing/2014/chart" uri="{C3380CC4-5D6E-409C-BE32-E72D297353CC}">
                <c16:uniqueId val="{00000005-0F22-44A5-8F56-A10CAF68E6FD}"/>
              </c:ext>
            </c:extLst>
          </c:dPt>
          <c:dPt>
            <c:idx val="3"/>
            <c:bubble3D val="0"/>
            <c:spPr>
              <a:solidFill>
                <a:srgbClr val="D08629"/>
              </a:solidFill>
              <a:ln w="19050">
                <a:noFill/>
              </a:ln>
              <a:effectLst/>
            </c:spPr>
            <c:extLst xmlns:c16r2="http://schemas.microsoft.com/office/drawing/2015/06/chart">
              <c:ext xmlns:c16="http://schemas.microsoft.com/office/drawing/2014/chart" uri="{C3380CC4-5D6E-409C-BE32-E72D297353CC}">
                <c16:uniqueId val="{00000007-0F22-44A5-8F56-A10CAF68E6FD}"/>
              </c:ext>
            </c:extLst>
          </c:dPt>
          <c:dPt>
            <c:idx val="4"/>
            <c:bubble3D val="0"/>
            <c:spPr>
              <a:solidFill>
                <a:srgbClr val="C5D3D9"/>
              </a:solidFill>
              <a:ln w="19050">
                <a:noFill/>
              </a:ln>
              <a:effectLst/>
            </c:spPr>
            <c:extLst xmlns:c16r2="http://schemas.microsoft.com/office/drawing/2015/06/chart">
              <c:ext xmlns:c16="http://schemas.microsoft.com/office/drawing/2014/chart" uri="{C3380CC4-5D6E-409C-BE32-E72D297353CC}">
                <c16:uniqueId val="{00000009-0F22-44A5-8F56-A10CAF68E6FD}"/>
              </c:ext>
            </c:extLst>
          </c:dPt>
          <c:dPt>
            <c:idx val="5"/>
            <c:bubble3D val="0"/>
            <c:spPr>
              <a:solidFill>
                <a:srgbClr val="56AEA8"/>
              </a:solidFill>
              <a:ln w="19050">
                <a:noFill/>
              </a:ln>
              <a:effectLst/>
            </c:spPr>
            <c:extLst xmlns:c16r2="http://schemas.microsoft.com/office/drawing/2015/06/chart">
              <c:ext xmlns:c16="http://schemas.microsoft.com/office/drawing/2014/chart" uri="{C3380CC4-5D6E-409C-BE32-E72D297353CC}">
                <c16:uniqueId val="{0000000B-0F22-44A5-8F56-A10CAF68E6FD}"/>
              </c:ext>
            </c:extLst>
          </c:dPt>
          <c:cat>
            <c:strRef>
              <c:f>Sheet1!$A$2:$A$7</c:f>
              <c:strCache>
                <c:ptCount val="6"/>
                <c:pt idx="0">
                  <c:v>AANHPI</c:v>
                </c:pt>
                <c:pt idx="1">
                  <c:v>African-
American</c:v>
                </c:pt>
                <c:pt idx="2">
                  <c:v>Latinx</c:v>
                </c:pt>
                <c:pt idx="3">
                  <c:v>Other*</c:v>
                </c:pt>
                <c:pt idx="4">
                  <c:v>Unknown</c:v>
                </c:pt>
                <c:pt idx="5">
                  <c:v>White</c:v>
                </c:pt>
              </c:strCache>
            </c:strRef>
          </c:cat>
          <c:val>
            <c:numRef>
              <c:f>Sheet1!$B$2:$B$7</c:f>
              <c:numCache>
                <c:formatCode>0.0%</c:formatCode>
                <c:ptCount val="6"/>
                <c:pt idx="0">
                  <c:v>0.16</c:v>
                </c:pt>
                <c:pt idx="1">
                  <c:v>0.03</c:v>
                </c:pt>
                <c:pt idx="2">
                  <c:v>0.34</c:v>
                </c:pt>
                <c:pt idx="3">
                  <c:v>0.07</c:v>
                </c:pt>
                <c:pt idx="4">
                  <c:v>0.02</c:v>
                </c:pt>
                <c:pt idx="5">
                  <c:v>0.37</c:v>
                </c:pt>
              </c:numCache>
            </c:numRef>
          </c:val>
          <c:extLst xmlns:c16r2="http://schemas.microsoft.com/office/drawing/2015/06/chart">
            <c:ext xmlns:c16="http://schemas.microsoft.com/office/drawing/2014/chart" uri="{C3380CC4-5D6E-409C-BE32-E72D297353CC}">
              <c16:uniqueId val="{00000010-0F22-44A5-8F56-A10CAF68E6FD}"/>
            </c:ext>
          </c:extLst>
        </c:ser>
        <c:dLbls>
          <c:showLegendKey val="0"/>
          <c:showVal val="0"/>
          <c:showCatName val="0"/>
          <c:showSerName val="0"/>
          <c:showPercent val="0"/>
          <c:showBubbleSize val="0"/>
          <c:showLeaderLines val="1"/>
        </c:dLbls>
        <c:firstSliceAng val="344"/>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Female</c:v>
                </c:pt>
              </c:strCache>
            </c:strRef>
          </c:tx>
          <c:spPr>
            <a:solidFill>
              <a:srgbClr val="D15420"/>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1" i="0" u="none" strike="noStrike" kern="1200" baseline="0">
                    <a:solidFill>
                      <a:srgbClr val="D15420"/>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Sheet1!$A$2:$A$7</c:f>
              <c:strCache>
                <c:ptCount val="6"/>
                <c:pt idx="0">
                  <c:v>AANHPI</c:v>
                </c:pt>
                <c:pt idx="1">
                  <c:v>African-
American</c:v>
                </c:pt>
                <c:pt idx="2">
                  <c:v>Latinx</c:v>
                </c:pt>
                <c:pt idx="3">
                  <c:v>Other</c:v>
                </c:pt>
                <c:pt idx="4">
                  <c:v>Unknown</c:v>
                </c:pt>
                <c:pt idx="5">
                  <c:v>White</c:v>
                </c:pt>
              </c:strCache>
            </c:strRef>
          </c:cat>
          <c:val>
            <c:numRef>
              <c:f>Sheet1!$B$2:$B$7</c:f>
              <c:numCache>
                <c:formatCode>0%</c:formatCode>
                <c:ptCount val="6"/>
                <c:pt idx="0">
                  <c:v>0.04</c:v>
                </c:pt>
                <c:pt idx="1">
                  <c:v>0.01</c:v>
                </c:pt>
                <c:pt idx="2">
                  <c:v>0.06</c:v>
                </c:pt>
                <c:pt idx="3">
                  <c:v>0.0</c:v>
                </c:pt>
                <c:pt idx="4">
                  <c:v>0.01</c:v>
                </c:pt>
                <c:pt idx="5">
                  <c:v>0.4</c:v>
                </c:pt>
              </c:numCache>
            </c:numRef>
          </c:val>
          <c:extLst xmlns:c16r2="http://schemas.microsoft.com/office/drawing/2015/06/chart">
            <c:ext xmlns:c16="http://schemas.microsoft.com/office/drawing/2014/chart" uri="{C3380CC4-5D6E-409C-BE32-E72D297353CC}">
              <c16:uniqueId val="{00000000-3B34-4586-B80B-387AC09442E5}"/>
            </c:ext>
          </c:extLst>
        </c:ser>
        <c:ser>
          <c:idx val="1"/>
          <c:order val="1"/>
          <c:tx>
            <c:strRef>
              <c:f>Sheet1!$C$1</c:f>
              <c:strCache>
                <c:ptCount val="1"/>
                <c:pt idx="0">
                  <c:v>Male</c:v>
                </c:pt>
              </c:strCache>
            </c:strRef>
          </c:tx>
          <c:spPr>
            <a:solidFill>
              <a:srgbClr val="1096B2"/>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1" i="0" u="none" strike="noStrike" kern="1200" baseline="0">
                    <a:solidFill>
                      <a:srgbClr val="1096B2"/>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Sheet1!$A$2:$A$7</c:f>
              <c:strCache>
                <c:ptCount val="6"/>
                <c:pt idx="0">
                  <c:v>AANHPI</c:v>
                </c:pt>
                <c:pt idx="1">
                  <c:v>African-
American</c:v>
                </c:pt>
                <c:pt idx="2">
                  <c:v>Latinx</c:v>
                </c:pt>
                <c:pt idx="3">
                  <c:v>Other</c:v>
                </c:pt>
                <c:pt idx="4">
                  <c:v>Unknown</c:v>
                </c:pt>
                <c:pt idx="5">
                  <c:v>White</c:v>
                </c:pt>
              </c:strCache>
            </c:strRef>
          </c:cat>
          <c:val>
            <c:numRef>
              <c:f>Sheet1!$C$2:$C$7</c:f>
              <c:numCache>
                <c:formatCode>0%</c:formatCode>
                <c:ptCount val="6"/>
                <c:pt idx="0">
                  <c:v>0.04</c:v>
                </c:pt>
                <c:pt idx="1">
                  <c:v>0.01</c:v>
                </c:pt>
                <c:pt idx="2">
                  <c:v>0.04</c:v>
                </c:pt>
                <c:pt idx="3">
                  <c:v>0.01</c:v>
                </c:pt>
                <c:pt idx="4">
                  <c:v>0.0</c:v>
                </c:pt>
                <c:pt idx="5">
                  <c:v>0.36</c:v>
                </c:pt>
              </c:numCache>
            </c:numRef>
          </c:val>
          <c:extLst xmlns:c16r2="http://schemas.microsoft.com/office/drawing/2015/06/chart">
            <c:ext xmlns:c16="http://schemas.microsoft.com/office/drawing/2014/chart" uri="{C3380CC4-5D6E-409C-BE32-E72D297353CC}">
              <c16:uniqueId val="{00000003-3B34-4586-B80B-387AC09442E5}"/>
            </c:ext>
          </c:extLst>
        </c:ser>
        <c:dLbls>
          <c:dLblPos val="outEnd"/>
          <c:showLegendKey val="0"/>
          <c:showVal val="1"/>
          <c:showCatName val="0"/>
          <c:showSerName val="0"/>
          <c:showPercent val="0"/>
          <c:showBubbleSize val="0"/>
        </c:dLbls>
        <c:gapWidth val="62"/>
        <c:overlap val="-9"/>
        <c:axId val="-2037486928"/>
        <c:axId val="-2023412416"/>
      </c:barChart>
      <c:catAx>
        <c:axId val="-2037486928"/>
        <c:scaling>
          <c:orientation val="minMax"/>
        </c:scaling>
        <c:delete val="0"/>
        <c:axPos val="b"/>
        <c:majorGridlines>
          <c:spPr>
            <a:ln w="15875" cap="rnd" cmpd="sng" algn="ctr">
              <a:solidFill>
                <a:srgbClr val="DEE0EA"/>
              </a:solidFill>
              <a:prstDash val="sysDot"/>
              <a:round/>
            </a:ln>
            <a:effectLst/>
          </c:spPr>
        </c:majorGridlines>
        <c:numFmt formatCode="General" sourceLinked="1"/>
        <c:majorTickMark val="none"/>
        <c:minorTickMark val="none"/>
        <c:tickLblPos val="nextTo"/>
        <c:spPr>
          <a:noFill/>
          <a:ln w="9525" cap="flat" cmpd="sng" algn="ctr">
            <a:solidFill>
              <a:srgbClr val="DEE0EA"/>
            </a:solidFill>
            <a:round/>
          </a:ln>
          <a:effectLst/>
        </c:spPr>
        <c:txPr>
          <a:bodyPr rot="-60000000" spcFirstLastPara="1" vertOverflow="ellipsis" vert="horz" wrap="square" anchor="ctr" anchorCtr="1"/>
          <a:lstStyle/>
          <a:p>
            <a:pPr>
              <a:defRPr sz="1064" b="1" i="0" u="none" strike="noStrike" kern="1200" cap="none" spc="0" normalizeH="0" baseline="0">
                <a:solidFill>
                  <a:srgbClr val="5A493D"/>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023412416"/>
        <c:crosses val="autoZero"/>
        <c:auto val="1"/>
        <c:lblAlgn val="ctr"/>
        <c:lblOffset val="100"/>
        <c:noMultiLvlLbl val="0"/>
      </c:catAx>
      <c:valAx>
        <c:axId val="-2023412416"/>
        <c:scaling>
          <c:orientation val="minMax"/>
          <c:max val="0.5"/>
        </c:scaling>
        <c:delete val="0"/>
        <c:axPos val="l"/>
        <c:numFmt formatCode="0%" sourceLinked="1"/>
        <c:majorTickMark val="out"/>
        <c:minorTickMark val="none"/>
        <c:tickLblPos val="nextTo"/>
        <c:spPr>
          <a:noFill/>
          <a:ln w="9525" cap="flat" cmpd="sng" algn="ctr">
            <a:solidFill>
              <a:srgbClr val="DEE0EA"/>
            </a:solidFill>
            <a:round/>
          </a:ln>
          <a:effectLst/>
        </c:spPr>
        <c:txPr>
          <a:bodyPr rot="-60000000" spcFirstLastPara="1" vertOverflow="ellipsis" vert="horz" wrap="square" anchor="ctr" anchorCtr="1"/>
          <a:lstStyle/>
          <a:p>
            <a:pPr>
              <a:defRPr sz="1050" b="0" i="0" u="none" strike="noStrike" kern="1200" baseline="0">
                <a:solidFill>
                  <a:srgbClr val="C5D3D9"/>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037486928"/>
        <c:crosses val="autoZero"/>
        <c:crossBetween val="between"/>
        <c:majorUnit val="0.1"/>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Female</c:v>
                </c:pt>
              </c:strCache>
            </c:strRef>
          </c:tx>
          <c:spPr>
            <a:solidFill>
              <a:srgbClr val="D15420"/>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1" i="0" u="none" strike="noStrike" kern="1200" baseline="0">
                    <a:solidFill>
                      <a:srgbClr val="D15420"/>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Sheet1!$A$2:$A$7</c:f>
              <c:strCache>
                <c:ptCount val="6"/>
                <c:pt idx="0">
                  <c:v>AANHPI</c:v>
                </c:pt>
                <c:pt idx="1">
                  <c:v>African-
American</c:v>
                </c:pt>
                <c:pt idx="2">
                  <c:v>Latinx</c:v>
                </c:pt>
                <c:pt idx="3">
                  <c:v>Other</c:v>
                </c:pt>
                <c:pt idx="4">
                  <c:v>Unknown</c:v>
                </c:pt>
                <c:pt idx="5">
                  <c:v>White</c:v>
                </c:pt>
              </c:strCache>
            </c:strRef>
          </c:cat>
          <c:val>
            <c:numRef>
              <c:f>Sheet1!$B$2:$B$7</c:f>
              <c:numCache>
                <c:formatCode>0%</c:formatCode>
                <c:ptCount val="6"/>
                <c:pt idx="0">
                  <c:v>0.09</c:v>
                </c:pt>
                <c:pt idx="1">
                  <c:v>0.01</c:v>
                </c:pt>
                <c:pt idx="2">
                  <c:v>0.21</c:v>
                </c:pt>
                <c:pt idx="3">
                  <c:v>0.04</c:v>
                </c:pt>
                <c:pt idx="4">
                  <c:v>0.01</c:v>
                </c:pt>
                <c:pt idx="5">
                  <c:v>0.23</c:v>
                </c:pt>
              </c:numCache>
            </c:numRef>
          </c:val>
          <c:extLst xmlns:c16r2="http://schemas.microsoft.com/office/drawing/2015/06/chart">
            <c:ext xmlns:c16="http://schemas.microsoft.com/office/drawing/2014/chart" uri="{C3380CC4-5D6E-409C-BE32-E72D297353CC}">
              <c16:uniqueId val="{00000000-3B34-4586-B80B-387AC09442E5}"/>
            </c:ext>
          </c:extLst>
        </c:ser>
        <c:ser>
          <c:idx val="1"/>
          <c:order val="1"/>
          <c:tx>
            <c:strRef>
              <c:f>Sheet1!$C$1</c:f>
              <c:strCache>
                <c:ptCount val="1"/>
                <c:pt idx="0">
                  <c:v>Male</c:v>
                </c:pt>
              </c:strCache>
            </c:strRef>
          </c:tx>
          <c:spPr>
            <a:solidFill>
              <a:srgbClr val="1096B2"/>
            </a:solidFill>
            <a:ln>
              <a:noFill/>
            </a:ln>
            <a:effectLst/>
          </c:spPr>
          <c:invertIfNegative val="0"/>
          <c:dLbls>
            <c:spPr>
              <a:noFill/>
              <a:ln>
                <a:noFill/>
              </a:ln>
              <a:effectLst/>
            </c:spPr>
            <c:txPr>
              <a:bodyPr rot="0" spcFirstLastPara="1" vertOverflow="clip" horzOverflow="clip" vert="horz" wrap="square" lIns="38100" tIns="19050" rIns="38100" bIns="19050" anchor="ctr" anchorCtr="1">
                <a:spAutoFit/>
              </a:bodyPr>
              <a:lstStyle/>
              <a:p>
                <a:pPr>
                  <a:defRPr sz="1064" b="1" i="0" u="none" strike="noStrike" kern="1200" baseline="0">
                    <a:solidFill>
                      <a:srgbClr val="1096B2"/>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Sheet1!$A$2:$A$7</c:f>
              <c:strCache>
                <c:ptCount val="6"/>
                <c:pt idx="0">
                  <c:v>AANHPI</c:v>
                </c:pt>
                <c:pt idx="1">
                  <c:v>African-
American</c:v>
                </c:pt>
                <c:pt idx="2">
                  <c:v>Latinx</c:v>
                </c:pt>
                <c:pt idx="3">
                  <c:v>Other</c:v>
                </c:pt>
                <c:pt idx="4">
                  <c:v>Unknown</c:v>
                </c:pt>
                <c:pt idx="5">
                  <c:v>White</c:v>
                </c:pt>
              </c:strCache>
            </c:strRef>
          </c:cat>
          <c:val>
            <c:numRef>
              <c:f>Sheet1!$C$2:$C$7</c:f>
              <c:numCache>
                <c:formatCode>0%</c:formatCode>
                <c:ptCount val="6"/>
                <c:pt idx="0">
                  <c:v>0.07</c:v>
                </c:pt>
                <c:pt idx="1">
                  <c:v>0.02</c:v>
                </c:pt>
                <c:pt idx="2">
                  <c:v>0.13</c:v>
                </c:pt>
                <c:pt idx="3">
                  <c:v>0.03</c:v>
                </c:pt>
                <c:pt idx="4">
                  <c:v>0.01</c:v>
                </c:pt>
                <c:pt idx="5">
                  <c:v>0.14</c:v>
                </c:pt>
              </c:numCache>
            </c:numRef>
          </c:val>
          <c:extLst xmlns:c16r2="http://schemas.microsoft.com/office/drawing/2015/06/chart">
            <c:ext xmlns:c16="http://schemas.microsoft.com/office/drawing/2014/chart" uri="{C3380CC4-5D6E-409C-BE32-E72D297353CC}">
              <c16:uniqueId val="{00000003-3B34-4586-B80B-387AC09442E5}"/>
            </c:ext>
          </c:extLst>
        </c:ser>
        <c:dLbls>
          <c:dLblPos val="outEnd"/>
          <c:showLegendKey val="0"/>
          <c:showVal val="1"/>
          <c:showCatName val="0"/>
          <c:showSerName val="0"/>
          <c:showPercent val="0"/>
          <c:showBubbleSize val="0"/>
        </c:dLbls>
        <c:gapWidth val="62"/>
        <c:overlap val="-9"/>
        <c:axId val="-2018487872"/>
        <c:axId val="-2028029312"/>
      </c:barChart>
      <c:catAx>
        <c:axId val="-2018487872"/>
        <c:scaling>
          <c:orientation val="minMax"/>
        </c:scaling>
        <c:delete val="0"/>
        <c:axPos val="b"/>
        <c:majorGridlines>
          <c:spPr>
            <a:ln w="15875" cap="rnd" cmpd="sng" algn="ctr">
              <a:solidFill>
                <a:srgbClr val="DEE0EA"/>
              </a:solidFill>
              <a:prstDash val="sysDot"/>
              <a:round/>
            </a:ln>
            <a:effectLst/>
          </c:spPr>
        </c:majorGridlines>
        <c:numFmt formatCode="General" sourceLinked="1"/>
        <c:majorTickMark val="none"/>
        <c:minorTickMark val="none"/>
        <c:tickLblPos val="nextTo"/>
        <c:spPr>
          <a:noFill/>
          <a:ln w="9525" cap="flat" cmpd="sng" algn="ctr">
            <a:solidFill>
              <a:srgbClr val="DEE0EA"/>
            </a:solidFill>
            <a:round/>
          </a:ln>
          <a:effectLst/>
        </c:spPr>
        <c:txPr>
          <a:bodyPr rot="-60000000" spcFirstLastPara="1" vertOverflow="ellipsis" vert="horz" wrap="square" anchor="ctr" anchorCtr="1"/>
          <a:lstStyle/>
          <a:p>
            <a:pPr>
              <a:defRPr sz="1064" b="1" i="0" u="none" strike="noStrike" kern="1200" cap="none" spc="0" normalizeH="0" baseline="0">
                <a:solidFill>
                  <a:srgbClr val="5A493D"/>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028029312"/>
        <c:crosses val="autoZero"/>
        <c:auto val="1"/>
        <c:lblAlgn val="ctr"/>
        <c:lblOffset val="100"/>
        <c:noMultiLvlLbl val="0"/>
      </c:catAx>
      <c:valAx>
        <c:axId val="-2028029312"/>
        <c:scaling>
          <c:orientation val="minMax"/>
          <c:max val="0.5"/>
        </c:scaling>
        <c:delete val="0"/>
        <c:axPos val="l"/>
        <c:numFmt formatCode="0%" sourceLinked="1"/>
        <c:majorTickMark val="out"/>
        <c:minorTickMark val="none"/>
        <c:tickLblPos val="nextTo"/>
        <c:spPr>
          <a:noFill/>
          <a:ln w="9525" cap="flat" cmpd="sng" algn="ctr">
            <a:solidFill>
              <a:srgbClr val="DEE0EA"/>
            </a:solidFill>
            <a:round/>
          </a:ln>
          <a:effectLst/>
        </c:spPr>
        <c:txPr>
          <a:bodyPr rot="-60000000" spcFirstLastPara="1" vertOverflow="ellipsis" vert="horz" wrap="square" anchor="ctr" anchorCtr="1"/>
          <a:lstStyle/>
          <a:p>
            <a:pPr>
              <a:defRPr sz="1050" b="0" i="0" u="none" strike="noStrike" kern="1200" baseline="0">
                <a:solidFill>
                  <a:srgbClr val="C5D3D9"/>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018487872"/>
        <c:crosses val="autoZero"/>
        <c:crossBetween val="between"/>
        <c:majorUnit val="0.1"/>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9C9EC-5296-D44A-A7E3-9D50F2CBDD28}" type="datetimeFigureOut">
              <a:rPr lang="en-US" smtClean="0"/>
              <a:t>2/23/19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E1346-2993-0F4D-AEB3-7C0F53CDDF6D}" type="slidenum">
              <a:rPr lang="en-US" smtClean="0"/>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C79D6-1503-7C47-8D3D-9B8B046E9A19}" type="datetimeFigureOut">
              <a:rPr lang="en-US" smtClean="0"/>
              <a:t>2/23/19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8C551-7708-9B49-90E3-D153F408E572}" type="slidenum">
              <a:rPr lang="en-US" smtClean="0"/>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extLst>
      <p:ext uri="{BB962C8B-B14F-4D97-AF65-F5344CB8AC3E}">
        <p14:creationId xmlns:p14="http://schemas.microsoft.com/office/powerpoint/2010/main" val="577175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CUE Faculty Hiring Toolkit</a:t>
            </a:r>
          </a:p>
          <a:p>
            <a:r>
              <a:rPr lang="en-US" dirty="0"/>
              <a:t>Institutional bias manifests in faculty hiring</a:t>
            </a:r>
            <a:r>
              <a:rPr lang="en-US" baseline="0" dirty="0"/>
              <a:t> in “merit” and “fit”.  </a:t>
            </a:r>
          </a:p>
          <a:p>
            <a:r>
              <a:rPr lang="en-US" baseline="0" dirty="0"/>
              <a:t>Merit- the quality of being particularly good or worthy (institutional prestige, degrees, connections, experience) </a:t>
            </a:r>
            <a:r>
              <a:rPr lang="en-US" baseline="0" dirty="0" err="1"/>
              <a:t>Minoritized</a:t>
            </a:r>
            <a:r>
              <a:rPr lang="en-US" baseline="0" dirty="0"/>
              <a:t> racial groups have an inequitable access and have been disproportionately impacted. </a:t>
            </a:r>
          </a:p>
          <a:p>
            <a:r>
              <a:rPr lang="en-US" baseline="0" dirty="0"/>
              <a:t>Fit- suitable quality, standard or type to me a required purpose (reflect existing faculty backgrounds, collegiality, shared interests) Homogeneity bias.  Individuals prefer candidates that are similar to themselves. </a:t>
            </a:r>
          </a:p>
          <a:p>
            <a:r>
              <a:rPr lang="en-US" baseline="0" dirty="0"/>
              <a:t>Merit and fit can </a:t>
            </a:r>
            <a:r>
              <a:rPr lang="en-US" baseline="0" dirty="0" err="1"/>
              <a:t>empede</a:t>
            </a:r>
            <a:r>
              <a:rPr lang="en-US" baseline="0" dirty="0"/>
              <a:t> equitable hiring processes.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17</a:t>
            </a:fld>
            <a:endParaRPr lang="en-US"/>
          </a:p>
        </p:txBody>
      </p:sp>
    </p:spTree>
    <p:extLst>
      <p:ext uri="{BB962C8B-B14F-4D97-AF65-F5344CB8AC3E}">
        <p14:creationId xmlns:p14="http://schemas.microsoft.com/office/powerpoint/2010/main" val="848431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p>
        </p:txBody>
      </p:sp>
      <p:sp>
        <p:nvSpPr>
          <p:cNvPr id="4" name="Slide Number Placeholder 3"/>
          <p:cNvSpPr>
            <a:spLocks noGrp="1"/>
          </p:cNvSpPr>
          <p:nvPr>
            <p:ph type="sldNum" sz="quarter" idx="10"/>
          </p:nvPr>
        </p:nvSpPr>
        <p:spPr/>
        <p:txBody>
          <a:bodyPr/>
          <a:lstStyle/>
          <a:p>
            <a:fld id="{A898C551-7708-9B49-90E3-D153F408E572}" type="slidenum">
              <a:rPr lang="en-US" smtClean="0"/>
              <a:t>18</a:t>
            </a:fld>
            <a:endParaRPr lang="en-US"/>
          </a:p>
        </p:txBody>
      </p:sp>
    </p:spTree>
    <p:extLst>
      <p:ext uri="{BB962C8B-B14F-4D97-AF65-F5344CB8AC3E}">
        <p14:creationId xmlns:p14="http://schemas.microsoft.com/office/powerpoint/2010/main" val="2143191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21</a:t>
            </a:fld>
            <a:endParaRPr lang="en-US"/>
          </a:p>
        </p:txBody>
      </p:sp>
    </p:spTree>
    <p:extLst>
      <p:ext uri="{BB962C8B-B14F-4D97-AF65-F5344CB8AC3E}">
        <p14:creationId xmlns:p14="http://schemas.microsoft.com/office/powerpoint/2010/main" val="24496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B7815E-02A8-4EF3-B1F8-7FE615CFD4DF}" type="slidenum">
              <a:rPr lang="en-US" smtClean="0"/>
              <a:t>4</a:t>
            </a:fld>
            <a:endParaRPr lang="en-US" dirty="0"/>
          </a:p>
        </p:txBody>
      </p:sp>
    </p:spTree>
    <p:extLst>
      <p:ext uri="{BB962C8B-B14F-4D97-AF65-F5344CB8AC3E}">
        <p14:creationId xmlns:p14="http://schemas.microsoft.com/office/powerpoint/2010/main" val="3486355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B7815E-02A8-4EF3-B1F8-7FE615CFD4DF}" type="slidenum">
              <a:rPr lang="en-US" smtClean="0"/>
              <a:t>6</a:t>
            </a:fld>
            <a:endParaRPr lang="en-US" dirty="0"/>
          </a:p>
        </p:txBody>
      </p:sp>
    </p:spTree>
    <p:extLst>
      <p:ext uri="{BB962C8B-B14F-4D97-AF65-F5344CB8AC3E}">
        <p14:creationId xmlns:p14="http://schemas.microsoft.com/office/powerpoint/2010/main" val="1756832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B7815E-02A8-4EF3-B1F8-7FE615CFD4DF}" type="slidenum">
              <a:rPr lang="en-US" smtClean="0"/>
              <a:t>7</a:t>
            </a:fld>
            <a:endParaRPr lang="en-US" dirty="0"/>
          </a:p>
        </p:txBody>
      </p:sp>
    </p:spTree>
    <p:extLst>
      <p:ext uri="{BB962C8B-B14F-4D97-AF65-F5344CB8AC3E}">
        <p14:creationId xmlns:p14="http://schemas.microsoft.com/office/powerpoint/2010/main" val="364058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B7815E-02A8-4EF3-B1F8-7FE615CFD4DF}" type="slidenum">
              <a:rPr lang="en-US" smtClean="0"/>
              <a:t>8</a:t>
            </a:fld>
            <a:endParaRPr lang="en-US" dirty="0"/>
          </a:p>
        </p:txBody>
      </p:sp>
    </p:spTree>
    <p:extLst>
      <p:ext uri="{BB962C8B-B14F-4D97-AF65-F5344CB8AC3E}">
        <p14:creationId xmlns:p14="http://schemas.microsoft.com/office/powerpoint/2010/main" val="581602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a:t>
            </a:r>
            <a:r>
              <a:rPr lang="en-US" baseline="0" dirty="0"/>
              <a:t>- </a:t>
            </a:r>
            <a:r>
              <a:rPr lang="en-US" baseline="0" dirty="0" err="1"/>
              <a:t>Staats</a:t>
            </a:r>
            <a:r>
              <a:rPr lang="en-US" baseline="0" dirty="0"/>
              <a:t>, Cheryl.  </a:t>
            </a:r>
            <a:r>
              <a:rPr lang="en-US" dirty="0"/>
              <a:t>Understanding</a:t>
            </a:r>
            <a:r>
              <a:rPr lang="en-US" baseline="0" dirty="0"/>
              <a:t> </a:t>
            </a:r>
            <a:r>
              <a:rPr lang="en-US" dirty="0"/>
              <a:t>Implicit Bias:  What Educators Should Know.  American Educator: Winter 2015-16.</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t>
            </a:r>
            <a:r>
              <a:rPr lang="en-US" sz="1200" kern="1200" dirty="0">
                <a:solidFill>
                  <a:schemeClr val="tx1"/>
                </a:solidFill>
                <a:effectLst/>
                <a:latin typeface="+mn-lt"/>
                <a:ea typeface="+mn-ea"/>
                <a:cs typeface="+mn-cs"/>
              </a:rPr>
              <a:t>Operating outside of our conscious awareness, implicit biases are pervasive, and they can challenge even the most well-intentioned and egalitarian-minded individuals, resulting in actions and outcomes that do not necessarily align with explicit intentions.”</a:t>
            </a:r>
            <a:endParaRPr lang="en-US" dirty="0"/>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9</a:t>
            </a:fld>
            <a:endParaRPr lang="en-US"/>
          </a:p>
        </p:txBody>
      </p:sp>
    </p:spTree>
    <p:extLst>
      <p:ext uri="{BB962C8B-B14F-4D97-AF65-F5344CB8AC3E}">
        <p14:creationId xmlns:p14="http://schemas.microsoft.com/office/powerpoint/2010/main" val="369879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898C551-7708-9B49-90E3-D153F408E572}" type="slidenum">
              <a:rPr lang="en-US" smtClean="0"/>
              <a:t>11</a:t>
            </a:fld>
            <a:endParaRPr lang="en-US"/>
          </a:p>
        </p:txBody>
      </p:sp>
    </p:spTree>
    <p:extLst>
      <p:ext uri="{BB962C8B-B14F-4D97-AF65-F5344CB8AC3E}">
        <p14:creationId xmlns:p14="http://schemas.microsoft.com/office/powerpoint/2010/main" val="1608740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cue.usc.edu</a:t>
            </a:r>
            <a:r>
              <a:rPr lang="en-US" dirty="0"/>
              <a:t>/about/equity/equity-mindedness/  </a:t>
            </a:r>
          </a:p>
          <a:p>
            <a:r>
              <a:rPr lang="en-US" dirty="0"/>
              <a:t>“Equity-Mindedness” refers to the perspective or mode of thinking exhibited by practitioners who call attention to patterns of inequity in student outcomes. These practitioners are willing to take personal and institutional responsibility for the success of their students, and critically reassess their own practices. It also requires that practitioners are race-conscious and aware of the social and historical context of exclusionary practices in American Higher Education.”</a:t>
            </a:r>
          </a:p>
        </p:txBody>
      </p:sp>
      <p:sp>
        <p:nvSpPr>
          <p:cNvPr id="4" name="Slide Number Placeholder 3"/>
          <p:cNvSpPr>
            <a:spLocks noGrp="1"/>
          </p:cNvSpPr>
          <p:nvPr>
            <p:ph type="sldNum" sz="quarter" idx="10"/>
          </p:nvPr>
        </p:nvSpPr>
        <p:spPr/>
        <p:txBody>
          <a:bodyPr/>
          <a:lstStyle/>
          <a:p>
            <a:fld id="{A898C551-7708-9B49-90E3-D153F408E572}" type="slidenum">
              <a:rPr lang="en-US" smtClean="0"/>
              <a:t>15</a:t>
            </a:fld>
            <a:endParaRPr lang="en-US"/>
          </a:p>
        </p:txBody>
      </p:sp>
    </p:spTree>
    <p:extLst>
      <p:ext uri="{BB962C8B-B14F-4D97-AF65-F5344CB8AC3E}">
        <p14:creationId xmlns:p14="http://schemas.microsoft.com/office/powerpoint/2010/main" val="1118298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for the audience:</a:t>
            </a:r>
          </a:p>
          <a:p>
            <a:r>
              <a:rPr lang="en-US" dirty="0"/>
              <a:t>Does</a:t>
            </a:r>
            <a:r>
              <a:rPr lang="en-US" baseline="0" dirty="0"/>
              <a:t> this resonate with you based on your experience with hiring committees.  Participants shared. </a:t>
            </a:r>
          </a:p>
          <a:p>
            <a:r>
              <a:rPr lang="en-US" baseline="0" dirty="0"/>
              <a:t>What did you do to address the bias in that moment?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16</a:t>
            </a:fld>
            <a:endParaRPr lang="en-US"/>
          </a:p>
        </p:txBody>
      </p:sp>
    </p:spTree>
    <p:extLst>
      <p:ext uri="{BB962C8B-B14F-4D97-AF65-F5344CB8AC3E}">
        <p14:creationId xmlns:p14="http://schemas.microsoft.com/office/powerpoint/2010/main" val="198303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Saturday, February 23,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t>Saturday, February 23,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Saturday, February 23,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Saturday, February 23,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Saturday, February 23,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Saturday, February 23,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Saturday, February 23,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Saturday, February 23,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Saturday, February 23,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Saturday, February 23,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Saturday, February 23,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Saturday, February 23, 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9.jpeg"/><Relationship Id="rId1" Type="http://schemas.openxmlformats.org/officeDocument/2006/relationships/video" Target="https://www.youtube.com/embed/MRASZPQDPv0" TargetMode="Externa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cruzmayra@deanza.edu" TargetMode="External"/><Relationship Id="rId3" Type="http://schemas.openxmlformats.org/officeDocument/2006/relationships/hyperlink" Target="mailto:byron.breland@sjeccd.edu"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ue.usc.edu/about/equity/equity-mindedness/" TargetMode="External"/><Relationship Id="rId4" Type="http://schemas.openxmlformats.org/officeDocument/2006/relationships/hyperlink" Target="http://kirwaninstitute.osu.edu/wp-content/uploads/2015/05/2015-kirwan-implicit-bias.pdf" TargetMode="External"/><Relationship Id="rId5" Type="http://schemas.openxmlformats.org/officeDocument/2006/relationships/hyperlink" Target="https://collegecampaign.org/portfolio/left-out-report/" TargetMode="External"/><Relationship Id="rId6" Type="http://schemas.openxmlformats.org/officeDocument/2006/relationships/hyperlink" Target="https://implicit.harvard.edu/implicit/" TargetMode="External"/><Relationship Id="rId7" Type="http://schemas.openxmlformats.org/officeDocument/2006/relationships/hyperlink" Target="https://www.youtube.com/watch?v=lWb4i-ZPE0Q"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video" Target="https://www.youtube.com/embed/yz0QT-ZZ0SI" TargetMode="External"/><Relationship Id="rId2" Type="http://schemas.openxmlformats.org/officeDocument/2006/relationships/slideLayout" Target="../slideLayouts/slideLayout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svg"/><Relationship Id="rId5" Type="http://schemas.openxmlformats.org/officeDocument/2006/relationships/chart" Target="../charts/chart1.xml"/><Relationship Id="rId6"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svg"/><Relationship Id="rId5"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sv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sv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800" b="1" cap="none" dirty="0">
                <a:latin typeface="Times New Roman"/>
                <a:cs typeface="Times New Roman"/>
              </a:rPr>
              <a:t>Implicit Bias</a:t>
            </a:r>
            <a:r>
              <a:rPr lang="en-US" sz="4000" b="1" cap="none" dirty="0">
                <a:latin typeface="Times New Roman"/>
                <a:cs typeface="Times New Roman"/>
              </a:rPr>
              <a:t/>
            </a:r>
            <a:br>
              <a:rPr lang="en-US" sz="4000" b="1" cap="none" dirty="0">
                <a:latin typeface="Times New Roman"/>
                <a:cs typeface="Times New Roman"/>
              </a:rPr>
            </a:br>
            <a:r>
              <a:rPr lang="en-US" sz="3600" b="1" cap="none" dirty="0">
                <a:latin typeface="Times New Roman"/>
                <a:cs typeface="Times New Roman"/>
              </a:rPr>
              <a:t>General Session</a:t>
            </a:r>
          </a:p>
        </p:txBody>
      </p:sp>
      <p:sp>
        <p:nvSpPr>
          <p:cNvPr id="3" name="Subtitle 2"/>
          <p:cNvSpPr>
            <a:spLocks noGrp="1"/>
          </p:cNvSpPr>
          <p:nvPr>
            <p:ph type="subTitle" idx="1"/>
          </p:nvPr>
        </p:nvSpPr>
        <p:spPr>
          <a:xfrm>
            <a:off x="1409700" y="3505200"/>
            <a:ext cx="6400800" cy="1752600"/>
          </a:xfrm>
        </p:spPr>
        <p:txBody>
          <a:bodyPr>
            <a:normAutofit/>
          </a:bodyPr>
          <a:lstStyle/>
          <a:p>
            <a:pPr algn="ctr"/>
            <a:r>
              <a:rPr lang="en-US" dirty="0"/>
              <a:t>Mayra Cruz, Area B Representative ASCCC </a:t>
            </a:r>
          </a:p>
          <a:p>
            <a:pPr algn="ctr"/>
            <a:r>
              <a:rPr lang="en-US" dirty="0"/>
              <a:t>Dr. Byron Clift </a:t>
            </a:r>
            <a:r>
              <a:rPr lang="en-US" dirty="0" err="1"/>
              <a:t>Breland</a:t>
            </a:r>
            <a:r>
              <a:rPr lang="en-US" dirty="0"/>
              <a:t>, Chancellor San Jose- Evergreen Community College District</a:t>
            </a:r>
          </a:p>
          <a:p>
            <a:endParaRPr lang="en-US" dirty="0">
              <a:latin typeface="Times New Roman"/>
              <a:cs typeface="Times New Roman"/>
            </a:endParaRPr>
          </a:p>
        </p:txBody>
      </p:sp>
      <p:pic>
        <p:nvPicPr>
          <p:cNvPr id="5" name="Picture 4" descr="ASCCC_Logo"/>
          <p:cNvPicPr/>
          <p:nvPr/>
        </p:nvPicPr>
        <p:blipFill>
          <a:blip r:embed="rId3"/>
          <a:srcRect/>
          <a:stretch>
            <a:fillRect/>
          </a:stretch>
        </p:blipFill>
        <p:spPr bwMode="auto">
          <a:xfrm>
            <a:off x="2596348" y="480823"/>
            <a:ext cx="3878026" cy="890777"/>
          </a:xfrm>
          <a:prstGeom prst="rect">
            <a:avLst/>
          </a:prstGeom>
          <a:noFill/>
          <a:ln w="9525">
            <a:noFill/>
            <a:miter lim="800000"/>
            <a:headEnd/>
            <a:tailEnd/>
          </a:ln>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9228" y="4859720"/>
            <a:ext cx="7932319" cy="1487310"/>
          </a:xfrm>
          <a:prstGeom prst="rect">
            <a:avLst/>
          </a:prstGeom>
        </p:spPr>
      </p:pic>
    </p:spTree>
    <p:extLst>
      <p:ext uri="{BB962C8B-B14F-4D97-AF65-F5344CB8AC3E}">
        <p14:creationId xmlns:p14="http://schemas.microsoft.com/office/powerpoint/2010/main" val="257138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Explicit Bias Refers to:</a:t>
            </a:r>
          </a:p>
        </p:txBody>
      </p:sp>
      <p:sp>
        <p:nvSpPr>
          <p:cNvPr id="3" name="Content Placeholder 2"/>
          <p:cNvSpPr>
            <a:spLocks noGrp="1"/>
          </p:cNvSpPr>
          <p:nvPr>
            <p:ph idx="1"/>
          </p:nvPr>
        </p:nvSpPr>
        <p:spPr>
          <a:xfrm>
            <a:off x="1161393" y="1813034"/>
            <a:ext cx="8229600" cy="4876800"/>
          </a:xfrm>
        </p:spPr>
        <p:txBody>
          <a:bodyPr>
            <a:normAutofit/>
          </a:bodyPr>
          <a:lstStyle/>
          <a:p>
            <a:r>
              <a:rPr lang="en-US" sz="4000" dirty="0"/>
              <a:t>Attitudes and beliefs we have about a person or group on a conscious level. </a:t>
            </a:r>
          </a:p>
          <a:p>
            <a:r>
              <a:rPr lang="en-US" sz="4000" dirty="0"/>
              <a:t>Often, these </a:t>
            </a:r>
            <a:r>
              <a:rPr lang="en-US" sz="4000" b="1" dirty="0"/>
              <a:t>biases</a:t>
            </a:r>
            <a:r>
              <a:rPr lang="en-US" sz="4000" dirty="0"/>
              <a:t> and their expressions arise as the direct result of a perceived threat.</a:t>
            </a:r>
          </a:p>
        </p:txBody>
      </p:sp>
    </p:spTree>
    <p:extLst>
      <p:ext uri="{BB962C8B-B14F-4D97-AF65-F5344CB8AC3E}">
        <p14:creationId xmlns:p14="http://schemas.microsoft.com/office/powerpoint/2010/main" val="122734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mage result for Explicit Bias"/>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159525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184703"/>
            <a:ext cx="9071848" cy="5102914"/>
          </a:xfrm>
          <a:prstGeom prst="rect">
            <a:avLst/>
          </a:prstGeom>
        </p:spPr>
      </p:pic>
    </p:spTree>
    <p:extLst>
      <p:ext uri="{BB962C8B-B14F-4D97-AF65-F5344CB8AC3E}">
        <p14:creationId xmlns:p14="http://schemas.microsoft.com/office/powerpoint/2010/main" val="670141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45" y="722585"/>
            <a:ext cx="8902261" cy="1190297"/>
          </a:xfrm>
        </p:spPr>
        <p:txBody>
          <a:bodyPr>
            <a:noAutofit/>
          </a:bodyPr>
          <a:lstStyle/>
          <a:p>
            <a:pPr algn="ctr"/>
            <a:r>
              <a:rPr lang="en-US" sz="3800" b="1" dirty="0"/>
              <a:t>Key Characteristics of Implicit Biases:</a:t>
            </a:r>
            <a:r>
              <a:rPr lang="en-US" sz="3800" dirty="0"/>
              <a:t/>
            </a:r>
            <a:br>
              <a:rPr lang="en-US" sz="3800" dirty="0"/>
            </a:br>
            <a:endParaRPr lang="en-US" sz="3800" dirty="0"/>
          </a:p>
        </p:txBody>
      </p:sp>
      <p:sp>
        <p:nvSpPr>
          <p:cNvPr id="3" name="Content Placeholder 2"/>
          <p:cNvSpPr>
            <a:spLocks noGrp="1"/>
          </p:cNvSpPr>
          <p:nvPr>
            <p:ph idx="1"/>
          </p:nvPr>
        </p:nvSpPr>
        <p:spPr>
          <a:xfrm>
            <a:off x="325820" y="1650125"/>
            <a:ext cx="8723586" cy="4561490"/>
          </a:xfrm>
        </p:spPr>
        <p:txBody>
          <a:bodyPr anchor="ctr">
            <a:normAutofit/>
          </a:bodyPr>
          <a:lstStyle/>
          <a:p>
            <a:pPr lvl="0"/>
            <a:r>
              <a:rPr lang="en-US" sz="3500" dirty="0"/>
              <a:t>Are pervasive</a:t>
            </a:r>
          </a:p>
          <a:p>
            <a:pPr lvl="0"/>
            <a:r>
              <a:rPr lang="en-US" sz="3500" dirty="0"/>
              <a:t>Do not align with our declared values</a:t>
            </a:r>
          </a:p>
          <a:p>
            <a:pPr lvl="0"/>
            <a:r>
              <a:rPr lang="en-US" sz="3500" dirty="0"/>
              <a:t>Hold biases that favor our own in-group</a:t>
            </a:r>
          </a:p>
          <a:p>
            <a:pPr lvl="0"/>
            <a:r>
              <a:rPr lang="en-US" sz="3500" dirty="0"/>
              <a:t>Includes implicit beliefs (stereotypes) and implicit attitudes (prejudice)</a:t>
            </a:r>
          </a:p>
          <a:p>
            <a:pPr lvl="0"/>
            <a:r>
              <a:rPr lang="en-US" sz="3500" dirty="0"/>
              <a:t>Are malleable and we can “de-bias”(our brain)!</a:t>
            </a:r>
          </a:p>
          <a:p>
            <a:endParaRPr lang="en-US" dirty="0"/>
          </a:p>
        </p:txBody>
      </p:sp>
    </p:spTree>
    <p:extLst>
      <p:ext uri="{BB962C8B-B14F-4D97-AF65-F5344CB8AC3E}">
        <p14:creationId xmlns:p14="http://schemas.microsoft.com/office/powerpoint/2010/main" val="211727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52" y="459828"/>
            <a:ext cx="8749862" cy="990600"/>
          </a:xfrm>
        </p:spPr>
        <p:txBody>
          <a:bodyPr>
            <a:noAutofit/>
          </a:bodyPr>
          <a:lstStyle/>
          <a:p>
            <a:pPr algn="ctr"/>
            <a:r>
              <a:rPr lang="en-US" b="1" dirty="0"/>
              <a:t>7 steps to identify and address implicit bias:</a:t>
            </a:r>
          </a:p>
        </p:txBody>
      </p:sp>
      <p:sp>
        <p:nvSpPr>
          <p:cNvPr id="3" name="Content Placeholder 2"/>
          <p:cNvSpPr>
            <a:spLocks noGrp="1"/>
          </p:cNvSpPr>
          <p:nvPr>
            <p:ph idx="1"/>
          </p:nvPr>
        </p:nvSpPr>
        <p:spPr>
          <a:xfrm>
            <a:off x="310056" y="1618593"/>
            <a:ext cx="8229600" cy="4876800"/>
          </a:xfrm>
        </p:spPr>
        <p:txBody>
          <a:bodyPr/>
          <a:lstStyle/>
          <a:p>
            <a:pPr lvl="0"/>
            <a:r>
              <a:rPr lang="en-US" sz="3600" dirty="0"/>
              <a:t>Recognize the bias</a:t>
            </a:r>
          </a:p>
          <a:p>
            <a:pPr lvl="0"/>
            <a:r>
              <a:rPr lang="en-US" sz="3600" dirty="0"/>
              <a:t>Identify the bias</a:t>
            </a:r>
          </a:p>
          <a:p>
            <a:pPr lvl="0"/>
            <a:r>
              <a:rPr lang="en-US" sz="3600" dirty="0"/>
              <a:t>Dissect your bias</a:t>
            </a:r>
          </a:p>
          <a:p>
            <a:pPr lvl="0"/>
            <a:r>
              <a:rPr lang="en-US" sz="3600" dirty="0"/>
              <a:t>Decide which bias to address first</a:t>
            </a:r>
          </a:p>
          <a:p>
            <a:pPr lvl="0"/>
            <a:r>
              <a:rPr lang="en-US" sz="3600" dirty="0"/>
              <a:t>Look for common interest groups</a:t>
            </a:r>
          </a:p>
          <a:p>
            <a:pPr lvl="0"/>
            <a:r>
              <a:rPr lang="en-US" sz="3600" dirty="0"/>
              <a:t>“Erase” your bias</a:t>
            </a:r>
          </a:p>
          <a:p>
            <a:pPr lvl="0"/>
            <a:r>
              <a:rPr lang="en-US" sz="3600" dirty="0"/>
              <a:t>Be mindful of bias “kick back”</a:t>
            </a:r>
          </a:p>
          <a:p>
            <a:endParaRPr lang="en-US" dirty="0"/>
          </a:p>
        </p:txBody>
      </p:sp>
    </p:spTree>
    <p:extLst>
      <p:ext uri="{BB962C8B-B14F-4D97-AF65-F5344CB8AC3E}">
        <p14:creationId xmlns:p14="http://schemas.microsoft.com/office/powerpoint/2010/main" val="20641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622" y="2518475"/>
            <a:ext cx="8229600" cy="4339525"/>
          </a:xfrm>
        </p:spPr>
        <p:txBody>
          <a:bodyPr>
            <a:noAutofit/>
          </a:bodyPr>
          <a:lstStyle/>
          <a:p>
            <a:pPr marL="457200" indent="-457200">
              <a:buAutoNum type="arabicParenR"/>
            </a:pPr>
            <a:r>
              <a:rPr lang="en-US" dirty="0"/>
              <a:t>Understands the accountability and critical dimensions of equity.</a:t>
            </a:r>
          </a:p>
          <a:p>
            <a:pPr marL="457200" indent="-457200">
              <a:buAutoNum type="arabicParenR"/>
            </a:pPr>
            <a:r>
              <a:rPr lang="en-US" dirty="0"/>
              <a:t>Reframes race-based inequities as a problem of practice and views their elimination as an individual and collective responsibility. </a:t>
            </a:r>
          </a:p>
          <a:p>
            <a:pPr marL="457200" indent="-457200">
              <a:buAutoNum type="arabicParenR"/>
            </a:pPr>
            <a:r>
              <a:rPr lang="en-US" dirty="0"/>
              <a:t>Encourages positive race-consciousness.</a:t>
            </a:r>
          </a:p>
          <a:p>
            <a:pPr marL="457200" indent="-457200">
              <a:buAutoNum type="arabicParenR"/>
            </a:pPr>
            <a:r>
              <a:rPr lang="en-US" dirty="0"/>
              <a:t>Reflects on institutional and teaching practices and aims to make them more culturally responsive. </a:t>
            </a:r>
          </a:p>
          <a:p>
            <a:pPr marL="457200" indent="-457200">
              <a:buAutoNum type="arabicParenR"/>
            </a:pPr>
            <a:r>
              <a:rPr lang="en-US" dirty="0"/>
              <a:t>Strategically navigates resistance to equity efforts and aims to build buy-in among colleagues.  </a:t>
            </a:r>
          </a:p>
        </p:txBody>
      </p:sp>
      <p:sp>
        <p:nvSpPr>
          <p:cNvPr id="4" name="Title 3"/>
          <p:cNvSpPr>
            <a:spLocks noGrp="1"/>
          </p:cNvSpPr>
          <p:nvPr>
            <p:ph type="title"/>
          </p:nvPr>
        </p:nvSpPr>
        <p:spPr>
          <a:xfrm>
            <a:off x="3172033" y="743848"/>
            <a:ext cx="5768789" cy="1254898"/>
          </a:xfrm>
        </p:spPr>
        <p:txBody>
          <a:bodyPr>
            <a:normAutofit fontScale="90000"/>
          </a:bodyPr>
          <a:lstStyle/>
          <a:p>
            <a:r>
              <a:rPr lang="en-US" b="1" dirty="0"/>
              <a:t>Equity Mindedness Competencies </a:t>
            </a:r>
            <a:r>
              <a:rPr lang="en-US" sz="1600" b="1" dirty="0"/>
              <a:t>(Center for Urban Education)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51" y="-517266"/>
            <a:ext cx="3916084" cy="3777126"/>
          </a:xfrm>
          <a:prstGeom prst="rect">
            <a:avLst/>
          </a:prstGeom>
        </p:spPr>
      </p:pic>
    </p:spTree>
    <p:extLst>
      <p:ext uri="{BB962C8B-B14F-4D97-AF65-F5344CB8AC3E}">
        <p14:creationId xmlns:p14="http://schemas.microsoft.com/office/powerpoint/2010/main" val="167581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9941"/>
            <a:ext cx="8229600" cy="990600"/>
          </a:xfrm>
        </p:spPr>
        <p:txBody>
          <a:bodyPr>
            <a:normAutofit fontScale="90000"/>
          </a:bodyPr>
          <a:lstStyle/>
          <a:p>
            <a:r>
              <a:rPr lang="en-US" sz="3600" b="1" dirty="0"/>
              <a:t>Hiring Bias - Diversity &amp; Inclusion Dramas</a:t>
            </a:r>
            <a:r>
              <a:rPr lang="en-US" dirty="0"/>
              <a:t/>
            </a:r>
            <a:br>
              <a:rPr lang="en-US" dirty="0"/>
            </a:br>
            <a:endParaRPr lang="en-US" b="1" dirty="0"/>
          </a:p>
        </p:txBody>
      </p:sp>
      <p:pic>
        <p:nvPicPr>
          <p:cNvPr id="4" name="MRASZPQDPv0"/>
          <p:cNvPicPr>
            <a:picLocks noGrp="1" noRot="1" noChangeAspect="1"/>
          </p:cNvPicPr>
          <p:nvPr>
            <p:ph idx="1"/>
            <a:videoFile r:link="rId1"/>
          </p:nvPr>
        </p:nvPicPr>
        <p:blipFill>
          <a:blip r:embed="rId4"/>
          <a:stretch>
            <a:fillRect/>
          </a:stretch>
        </p:blipFill>
        <p:spPr>
          <a:xfrm>
            <a:off x="-364115" y="1304871"/>
            <a:ext cx="9872229" cy="5553129"/>
          </a:xfrm>
          <a:prstGeom prst="rect">
            <a:avLst/>
          </a:prstGeom>
        </p:spPr>
      </p:pic>
    </p:spTree>
    <p:extLst>
      <p:ext uri="{BB962C8B-B14F-4D97-AF65-F5344CB8AC3E}">
        <p14:creationId xmlns:p14="http://schemas.microsoft.com/office/powerpoint/2010/main" val="90801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4"/>
                                        </p:tgtEl>
                                      </p:cBhvr>
                                    </p:cmd>
                                  </p:childTnLst>
                                </p:cTn>
                              </p:par>
                            </p:childTnLst>
                          </p:cTn>
                        </p:par>
                      </p:childTnLst>
                    </p:cTn>
                  </p:par>
                </p:childTnLst>
              </p:cTn>
              <p:nextCondLst>
                <p:cond evt="onClick" delay="0">
                  <p:tgtEl>
                    <p:spTgt spid="4"/>
                  </p:tgtEl>
                </p:cond>
              </p:nextCondLst>
            </p:seq>
            <p:video>
              <p:cMediaNode>
                <p:cTn id="14" fill="hold" display="0">
                  <p:stCondLst>
                    <p:cond delay="indefinite"/>
                  </p:stCondLst>
                </p:cTn>
                <p:tgtEl>
                  <p:spTgt spid="4"/>
                </p:tgtEl>
              </p:cMediaNode>
            </p:video>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545"/>
            <a:ext cx="8229600" cy="990600"/>
          </a:xfrm>
        </p:spPr>
        <p:txBody>
          <a:bodyPr>
            <a:normAutofit fontScale="90000"/>
          </a:bodyPr>
          <a:lstStyle/>
          <a:p>
            <a:pPr algn="ctr"/>
            <a:r>
              <a:rPr lang="en-US" b="1" dirty="0"/>
              <a:t/>
            </a:r>
            <a:br>
              <a:rPr lang="en-US" b="1" dirty="0"/>
            </a:br>
            <a:r>
              <a:rPr lang="en-US" b="1" dirty="0"/>
              <a:t>Identifying and Mitigating Bias:</a:t>
            </a:r>
            <a:r>
              <a:rPr lang="en-US" dirty="0"/>
              <a:t/>
            </a:r>
            <a:br>
              <a:rPr lang="en-US" dirty="0"/>
            </a:br>
            <a:endParaRPr lang="en-US" dirty="0"/>
          </a:p>
        </p:txBody>
      </p:sp>
      <p:sp>
        <p:nvSpPr>
          <p:cNvPr id="3" name="Content Placeholder 2"/>
          <p:cNvSpPr>
            <a:spLocks noGrp="1"/>
          </p:cNvSpPr>
          <p:nvPr>
            <p:ph idx="1"/>
          </p:nvPr>
        </p:nvSpPr>
        <p:spPr>
          <a:xfrm>
            <a:off x="457200" y="1064172"/>
            <a:ext cx="8369300" cy="5257800"/>
          </a:xfrm>
        </p:spPr>
        <p:txBody>
          <a:bodyPr/>
          <a:lstStyle/>
          <a:p>
            <a:pPr marL="0" indent="0" algn="ctr">
              <a:buNone/>
            </a:pPr>
            <a:r>
              <a:rPr lang="en-US" dirty="0"/>
              <a:t>Equity minded conceptions of Merit &amp; Fit</a:t>
            </a:r>
          </a:p>
          <a:p>
            <a:pPr marL="0" indent="0" algn="ctr">
              <a:buNone/>
            </a:pPr>
            <a:r>
              <a:rPr lang="is-IS" b="1" dirty="0"/>
              <a:t>Can you think of examples found in the hiring process? </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734669939"/>
              </p:ext>
            </p:extLst>
          </p:nvPr>
        </p:nvGraphicFramePr>
        <p:xfrm>
          <a:off x="1173218" y="2054772"/>
          <a:ext cx="6804134" cy="4729386"/>
        </p:xfrm>
        <a:graphic>
          <a:graphicData uri="http://schemas.openxmlformats.org/drawingml/2006/table">
            <a:tbl>
              <a:tblPr firstRow="1" bandRow="1">
                <a:tableStyleId>{EB344D84-9AFB-497E-A393-DC336BA19D2E}</a:tableStyleId>
              </a:tblPr>
              <a:tblGrid>
                <a:gridCol w="3402067">
                  <a:extLst>
                    <a:ext uri="{9D8B030D-6E8A-4147-A177-3AD203B41FA5}">
                      <a16:colId xmlns:a16="http://schemas.microsoft.com/office/drawing/2014/main" xmlns="" val="20000"/>
                    </a:ext>
                  </a:extLst>
                </a:gridCol>
                <a:gridCol w="3402067">
                  <a:extLst>
                    <a:ext uri="{9D8B030D-6E8A-4147-A177-3AD203B41FA5}">
                      <a16:colId xmlns:a16="http://schemas.microsoft.com/office/drawing/2014/main" xmlns="" val="20001"/>
                    </a:ext>
                  </a:extLst>
                </a:gridCol>
              </a:tblGrid>
              <a:tr h="573926">
                <a:tc>
                  <a:txBody>
                    <a:bodyPr/>
                    <a:lstStyle/>
                    <a:p>
                      <a:pPr algn="ctr"/>
                      <a:r>
                        <a:rPr lang="en-US" sz="2000" b="1" dirty="0">
                          <a:solidFill>
                            <a:schemeClr val="accent1">
                              <a:lumMod val="50000"/>
                            </a:schemeClr>
                          </a:solidFill>
                        </a:rPr>
                        <a:t>MERIT</a:t>
                      </a:r>
                    </a:p>
                  </a:txBody>
                  <a:tcPr marL="99573" marR="99573" marT="49786" marB="49786"/>
                </a:tc>
                <a:tc>
                  <a:txBody>
                    <a:bodyPr/>
                    <a:lstStyle/>
                    <a:p>
                      <a:pPr algn="ctr"/>
                      <a:r>
                        <a:rPr lang="en-US" sz="2000" b="1" dirty="0">
                          <a:solidFill>
                            <a:schemeClr val="accent1">
                              <a:lumMod val="50000"/>
                            </a:schemeClr>
                          </a:solidFill>
                        </a:rPr>
                        <a:t>FIT</a:t>
                      </a:r>
                    </a:p>
                  </a:txBody>
                  <a:tcPr marL="99573" marR="99573" marT="49786" marB="49786"/>
                </a:tc>
                <a:extLst>
                  <a:ext uri="{0D108BD9-81ED-4DB2-BD59-A6C34878D82A}">
                    <a16:rowId xmlns:a16="http://schemas.microsoft.com/office/drawing/2014/main" xmlns="" val="10000"/>
                  </a:ext>
                </a:extLst>
              </a:tr>
              <a:tr h="697009">
                <a:tc>
                  <a:txBody>
                    <a:bodyPr/>
                    <a:lstStyle/>
                    <a:p>
                      <a:r>
                        <a:rPr lang="en-US" sz="2000" dirty="0"/>
                        <a:t>Experience teaching racial</a:t>
                      </a:r>
                      <a:r>
                        <a:rPr lang="en-US" sz="2000" baseline="0" dirty="0"/>
                        <a:t> &amp; ethnic students</a:t>
                      </a:r>
                      <a:endParaRPr lang="en-US" sz="2000" dirty="0"/>
                    </a:p>
                  </a:txBody>
                  <a:tcPr marL="99573" marR="99573" marT="49786" marB="49786"/>
                </a:tc>
                <a:tc>
                  <a:txBody>
                    <a:bodyPr/>
                    <a:lstStyle/>
                    <a:p>
                      <a:r>
                        <a:rPr lang="en-US" sz="2000" dirty="0"/>
                        <a:t>Reflects students’ racial and ethnic identities</a:t>
                      </a:r>
                    </a:p>
                  </a:txBody>
                  <a:tcPr marL="99573" marR="99573" marT="49786" marB="49786"/>
                </a:tc>
                <a:extLst>
                  <a:ext uri="{0D108BD9-81ED-4DB2-BD59-A6C34878D82A}">
                    <a16:rowId xmlns:a16="http://schemas.microsoft.com/office/drawing/2014/main" xmlns="" val="10001"/>
                  </a:ext>
                </a:extLst>
              </a:tr>
              <a:tr h="697009">
                <a:tc>
                  <a:txBody>
                    <a:bodyPr/>
                    <a:lstStyle/>
                    <a:p>
                      <a:r>
                        <a:rPr lang="en-US" sz="2000" dirty="0"/>
                        <a:t>Expertise with culturally relevant pedagogy</a:t>
                      </a:r>
                    </a:p>
                  </a:txBody>
                  <a:tcPr marL="99573" marR="99573" marT="49786" marB="49786"/>
                </a:tc>
                <a:tc>
                  <a:txBody>
                    <a:bodyPr/>
                    <a:lstStyle/>
                    <a:p>
                      <a:r>
                        <a:rPr lang="en-US" sz="2000" dirty="0"/>
                        <a:t>Holds high expectations for ethnic/racial students</a:t>
                      </a:r>
                    </a:p>
                  </a:txBody>
                  <a:tcPr marL="99573" marR="99573" marT="49786" marB="49786"/>
                </a:tc>
                <a:extLst>
                  <a:ext uri="{0D108BD9-81ED-4DB2-BD59-A6C34878D82A}">
                    <a16:rowId xmlns:a16="http://schemas.microsoft.com/office/drawing/2014/main" xmlns="" val="10002"/>
                  </a:ext>
                </a:extLst>
              </a:tr>
              <a:tr h="697009">
                <a:tc>
                  <a:txBody>
                    <a:bodyPr/>
                    <a:lstStyle/>
                    <a:p>
                      <a:r>
                        <a:rPr lang="en-US" sz="2000" dirty="0"/>
                        <a:t>Educated in social justice</a:t>
                      </a:r>
                      <a:r>
                        <a:rPr lang="en-US" sz="2000" baseline="0" dirty="0"/>
                        <a:t> and equity</a:t>
                      </a:r>
                      <a:endParaRPr lang="en-US" sz="2000" dirty="0"/>
                    </a:p>
                  </a:txBody>
                  <a:tcPr marL="99573" marR="99573" marT="49786" marB="49786"/>
                </a:tc>
                <a:tc>
                  <a:txBody>
                    <a:bodyPr/>
                    <a:lstStyle/>
                    <a:p>
                      <a:r>
                        <a:rPr lang="en-US" sz="2000" dirty="0"/>
                        <a:t>Connects with</a:t>
                      </a:r>
                      <a:r>
                        <a:rPr lang="en-US" sz="2000" baseline="0" dirty="0"/>
                        <a:t> students through multiple identities</a:t>
                      </a:r>
                      <a:endParaRPr lang="en-US" sz="2000" dirty="0"/>
                    </a:p>
                  </a:txBody>
                  <a:tcPr marL="99573" marR="99573" marT="49786" marB="49786"/>
                </a:tc>
                <a:extLst>
                  <a:ext uri="{0D108BD9-81ED-4DB2-BD59-A6C34878D82A}">
                    <a16:rowId xmlns:a16="http://schemas.microsoft.com/office/drawing/2014/main" xmlns="" val="10003"/>
                  </a:ext>
                </a:extLst>
              </a:tr>
              <a:tr h="697009">
                <a:tc>
                  <a:txBody>
                    <a:bodyPr/>
                    <a:lstStyle/>
                    <a:p>
                      <a:r>
                        <a:rPr lang="en-US" sz="2000" dirty="0"/>
                        <a:t>Experience acting as an equity advocate </a:t>
                      </a:r>
                    </a:p>
                  </a:txBody>
                  <a:tcPr marL="99573" marR="99573" marT="49786" marB="49786"/>
                </a:tc>
                <a:tc>
                  <a:txBody>
                    <a:bodyPr/>
                    <a:lstStyle/>
                    <a:p>
                      <a:r>
                        <a:rPr lang="en-US" sz="2000" dirty="0"/>
                        <a:t>Supports and furthers campus equity efforts</a:t>
                      </a:r>
                    </a:p>
                  </a:txBody>
                  <a:tcPr marL="99573" marR="99573" marT="49786" marB="49786"/>
                </a:tc>
                <a:extLst>
                  <a:ext uri="{0D108BD9-81ED-4DB2-BD59-A6C34878D82A}">
                    <a16:rowId xmlns:a16="http://schemas.microsoft.com/office/drawing/2014/main" xmlns="" val="10004"/>
                  </a:ext>
                </a:extLst>
              </a:tr>
              <a:tr h="1294445">
                <a:tc>
                  <a:txBody>
                    <a:bodyPr/>
                    <a:lstStyle/>
                    <a:p>
                      <a:r>
                        <a:rPr lang="en-US" sz="2000" dirty="0"/>
                        <a:t>Experience with self-reflection and willingness</a:t>
                      </a:r>
                      <a:r>
                        <a:rPr lang="en-US" sz="2000" baseline="0" dirty="0"/>
                        <a:t> to reflect on racialized outcomes of practice</a:t>
                      </a:r>
                      <a:endParaRPr lang="en-US" sz="2000" dirty="0"/>
                    </a:p>
                  </a:txBody>
                  <a:tcPr marL="99573" marR="99573" marT="49786" marB="49786"/>
                </a:tc>
                <a:tc>
                  <a:txBody>
                    <a:bodyPr/>
                    <a:lstStyle/>
                    <a:p>
                      <a:endParaRPr lang="en-US" sz="2000" dirty="0"/>
                    </a:p>
                  </a:txBody>
                  <a:tcPr marL="99573" marR="99573" marT="49786" marB="49786"/>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4303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8700"/>
            <a:ext cx="9144000" cy="6400800"/>
          </a:xfrm>
          <a:prstGeom prst="rect">
            <a:avLst/>
          </a:prstGeom>
        </p:spPr>
      </p:pic>
      <p:sp>
        <p:nvSpPr>
          <p:cNvPr id="2" name="Title 1"/>
          <p:cNvSpPr>
            <a:spLocks noGrp="1"/>
          </p:cNvSpPr>
          <p:nvPr>
            <p:ph type="title"/>
          </p:nvPr>
        </p:nvSpPr>
        <p:spPr/>
        <p:txBody>
          <a:bodyPr>
            <a:normAutofit fontScale="90000"/>
          </a:bodyPr>
          <a:lstStyle/>
          <a:p>
            <a:r>
              <a:rPr lang="en-US" sz="2700" b="1" dirty="0"/>
              <a:t/>
            </a:r>
            <a:br>
              <a:rPr lang="en-US" sz="2700" b="1" dirty="0"/>
            </a:br>
            <a:r>
              <a:rPr lang="en-US" sz="5300" b="1" dirty="0"/>
              <a:t>Activity: </a:t>
            </a:r>
            <a:r>
              <a:rPr lang="en-US" dirty="0"/>
              <a:t/>
            </a:r>
            <a:br>
              <a:rPr lang="en-US" dirty="0"/>
            </a:br>
            <a:endParaRPr lang="en-US" b="1" dirty="0"/>
          </a:p>
        </p:txBody>
      </p:sp>
      <p:sp>
        <p:nvSpPr>
          <p:cNvPr id="3" name="Content Placeholder 2"/>
          <p:cNvSpPr>
            <a:spLocks noGrp="1"/>
          </p:cNvSpPr>
          <p:nvPr>
            <p:ph idx="1"/>
          </p:nvPr>
        </p:nvSpPr>
        <p:spPr>
          <a:xfrm>
            <a:off x="457200" y="1537138"/>
            <a:ext cx="8229600" cy="3192517"/>
          </a:xfrm>
        </p:spPr>
        <p:txBody>
          <a:bodyPr>
            <a:normAutofit/>
          </a:bodyPr>
          <a:lstStyle/>
          <a:p>
            <a:pPr marL="0" indent="0" algn="ctr">
              <a:buNone/>
            </a:pPr>
            <a:r>
              <a:rPr lang="en-US" sz="4800" dirty="0"/>
              <a:t>Examining implicit bias in </a:t>
            </a:r>
            <a:r>
              <a:rPr lang="en-US" sz="4800" i="1" u="sng" dirty="0"/>
              <a:t>screening criteria </a:t>
            </a:r>
            <a:r>
              <a:rPr lang="en-US" sz="4800" dirty="0"/>
              <a:t>and in </a:t>
            </a:r>
            <a:r>
              <a:rPr lang="en-US" sz="4800" i="1" u="sng" dirty="0"/>
              <a:t>interview questions</a:t>
            </a:r>
            <a:endParaRPr lang="en-US" sz="4800" i="1" dirty="0"/>
          </a:p>
        </p:txBody>
      </p:sp>
    </p:spTree>
    <p:extLst>
      <p:ext uri="{BB962C8B-B14F-4D97-AF65-F5344CB8AC3E}">
        <p14:creationId xmlns:p14="http://schemas.microsoft.com/office/powerpoint/2010/main" val="173201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59;p32" descr="ttps://i.kinja-img.com/gawker-media/image/upload/t_original/ihsllhptnnm4vb7wuvgq.jpg"/>
          <p:cNvPicPr preferRelativeResize="0">
            <a:picLocks/>
          </p:cNvPicPr>
          <p:nvPr/>
        </p:nvPicPr>
        <p:blipFill rotWithShape="1">
          <a:blip r:embed="rId2">
            <a:alphaModFix/>
          </a:blip>
          <a:srcRect/>
          <a:stretch/>
        </p:blipFill>
        <p:spPr>
          <a:xfrm>
            <a:off x="457200" y="1849438"/>
            <a:ext cx="8229600" cy="4629150"/>
          </a:xfrm>
          <a:prstGeom prst="rect">
            <a:avLst/>
          </a:prstGeom>
          <a:noFill/>
          <a:ln>
            <a:noFill/>
          </a:ln>
        </p:spPr>
      </p:pic>
      <p:sp>
        <p:nvSpPr>
          <p:cNvPr id="2" name="Title 1"/>
          <p:cNvSpPr>
            <a:spLocks noGrp="1"/>
          </p:cNvSpPr>
          <p:nvPr>
            <p:ph type="title"/>
          </p:nvPr>
        </p:nvSpPr>
        <p:spPr>
          <a:xfrm>
            <a:off x="457200" y="533400"/>
            <a:ext cx="3421117" cy="990600"/>
          </a:xfrm>
        </p:spPr>
        <p:txBody>
          <a:bodyPr>
            <a:normAutofit fontScale="90000"/>
          </a:bodyPr>
          <a:lstStyle/>
          <a:p>
            <a:pPr algn="ctr"/>
            <a:r>
              <a:rPr lang="en-US" b="1" dirty="0"/>
              <a:t>Takeaways				</a:t>
            </a:r>
          </a:p>
        </p:txBody>
      </p:sp>
      <p:sp>
        <p:nvSpPr>
          <p:cNvPr id="5" name="Title 1"/>
          <p:cNvSpPr txBox="1">
            <a:spLocks/>
          </p:cNvSpPr>
          <p:nvPr/>
        </p:nvSpPr>
        <p:spPr>
          <a:xfrm>
            <a:off x="5265683" y="536028"/>
            <a:ext cx="3421117" cy="990600"/>
          </a:xfrm>
          <a:prstGeom prst="rect">
            <a:avLst/>
          </a:prstGeom>
        </p:spPr>
        <p:txBody>
          <a:bodyPr vert="horz" lIns="91440" tIns="45720" rIns="91440" bIns="45720" rtlCol="0" anchor="ctr">
            <a:normAutofit fontScale="900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b="1" dirty="0"/>
              <a:t>Questions				</a:t>
            </a:r>
          </a:p>
        </p:txBody>
      </p:sp>
    </p:spTree>
    <p:extLst>
      <p:ext uri="{BB962C8B-B14F-4D97-AF65-F5344CB8AC3E}">
        <p14:creationId xmlns:p14="http://schemas.microsoft.com/office/powerpoint/2010/main" val="212275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Times New Roman"/>
                <a:cs typeface="Times New Roman"/>
              </a:rPr>
              <a:t>Session Outcomes:</a:t>
            </a:r>
          </a:p>
        </p:txBody>
      </p:sp>
      <p:sp>
        <p:nvSpPr>
          <p:cNvPr id="3" name="Content Placeholder 2"/>
          <p:cNvSpPr>
            <a:spLocks noGrp="1"/>
          </p:cNvSpPr>
          <p:nvPr>
            <p:ph idx="1"/>
          </p:nvPr>
        </p:nvSpPr>
        <p:spPr/>
        <p:txBody>
          <a:bodyPr/>
          <a:lstStyle/>
          <a:p>
            <a:pPr marL="0" indent="0">
              <a:buNone/>
            </a:pPr>
            <a:r>
              <a:rPr lang="en-US" sz="3200" dirty="0"/>
              <a:t>Participants will…</a:t>
            </a:r>
          </a:p>
          <a:p>
            <a:pPr lvl="0"/>
            <a:r>
              <a:rPr lang="en-US" sz="3200" dirty="0"/>
              <a:t>Discuss the definition, terms an concepts of implicit bias</a:t>
            </a:r>
          </a:p>
          <a:p>
            <a:pPr lvl="0"/>
            <a:r>
              <a:rPr lang="en-US" sz="3200" dirty="0"/>
              <a:t>Review conditions that impact decision making, particularly while serving in hiring committees</a:t>
            </a:r>
          </a:p>
          <a:p>
            <a:pPr lvl="0"/>
            <a:r>
              <a:rPr lang="en-US" sz="3200" dirty="0"/>
              <a:t>Techniques for mitigating implicit bias in hiring</a:t>
            </a: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276242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For more information contact:</a:t>
            </a:r>
          </a:p>
        </p:txBody>
      </p:sp>
      <p:sp>
        <p:nvSpPr>
          <p:cNvPr id="3" name="Content Placeholder 2"/>
          <p:cNvSpPr>
            <a:spLocks noGrp="1"/>
          </p:cNvSpPr>
          <p:nvPr>
            <p:ph idx="1"/>
          </p:nvPr>
        </p:nvSpPr>
        <p:spPr/>
        <p:txBody>
          <a:bodyPr>
            <a:normAutofit/>
          </a:bodyPr>
          <a:lstStyle/>
          <a:p>
            <a:pPr marL="0" indent="0">
              <a:buNone/>
            </a:pPr>
            <a:r>
              <a:rPr lang="en-US" sz="2000" i="1" dirty="0"/>
              <a:t>Mayra Cruz</a:t>
            </a:r>
            <a:r>
              <a:rPr lang="en-US" sz="2000" dirty="0"/>
              <a:t>, Area B Representative ASCCC </a:t>
            </a:r>
          </a:p>
          <a:p>
            <a:pPr marL="0" indent="0">
              <a:buNone/>
            </a:pPr>
            <a:r>
              <a:rPr lang="en-US" sz="2000" dirty="0">
                <a:hlinkClick r:id="rId2"/>
              </a:rPr>
              <a:t>cruzmayra@deanza.edu</a:t>
            </a:r>
            <a:endParaRPr lang="en-US" sz="2000" dirty="0"/>
          </a:p>
          <a:p>
            <a:pPr marL="0" indent="0">
              <a:buNone/>
            </a:pPr>
            <a:endParaRPr lang="en-US" sz="2000" dirty="0"/>
          </a:p>
          <a:p>
            <a:pPr marL="0" indent="0">
              <a:buNone/>
            </a:pPr>
            <a:r>
              <a:rPr lang="en-US" sz="2000" i="1" dirty="0"/>
              <a:t>Byron D. Clift </a:t>
            </a:r>
            <a:r>
              <a:rPr lang="en-US" sz="2000" i="1" dirty="0" err="1"/>
              <a:t>Breland</a:t>
            </a:r>
            <a:r>
              <a:rPr lang="en-US" sz="2000" dirty="0"/>
              <a:t>, Ph.D.,</a:t>
            </a:r>
          </a:p>
          <a:p>
            <a:pPr marL="0" indent="0">
              <a:buNone/>
            </a:pPr>
            <a:r>
              <a:rPr lang="en-US" sz="2000" dirty="0"/>
              <a:t>Chancellor San Jose Evergreen Community College District</a:t>
            </a:r>
          </a:p>
          <a:p>
            <a:pPr marL="0" indent="0">
              <a:buNone/>
            </a:pPr>
            <a:r>
              <a:rPr lang="en-US" sz="2000" dirty="0">
                <a:hlinkClick r:id="rId3"/>
              </a:rPr>
              <a:t>byron.breland@sjeccd.edu</a:t>
            </a:r>
            <a:r>
              <a:rPr lang="en-US" sz="2000" dirty="0"/>
              <a:t> </a:t>
            </a:r>
          </a:p>
          <a:p>
            <a:endParaRPr lang="en-US" sz="2000" dirty="0"/>
          </a:p>
        </p:txBody>
      </p:sp>
    </p:spTree>
    <p:extLst>
      <p:ext uri="{BB962C8B-B14F-4D97-AF65-F5344CB8AC3E}">
        <p14:creationId xmlns:p14="http://schemas.microsoft.com/office/powerpoint/2010/main" val="166815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Resources</a:t>
            </a:r>
          </a:p>
        </p:txBody>
      </p:sp>
      <p:sp>
        <p:nvSpPr>
          <p:cNvPr id="3" name="Content Placeholder 2"/>
          <p:cNvSpPr>
            <a:spLocks noGrp="1"/>
          </p:cNvSpPr>
          <p:nvPr>
            <p:ph idx="1"/>
          </p:nvPr>
        </p:nvSpPr>
        <p:spPr>
          <a:xfrm>
            <a:off x="178904" y="1331843"/>
            <a:ext cx="8647044" cy="5387009"/>
          </a:xfrm>
        </p:spPr>
        <p:txBody>
          <a:bodyPr>
            <a:normAutofit fontScale="70000" lnSpcReduction="20000"/>
          </a:bodyPr>
          <a:lstStyle/>
          <a:p>
            <a:r>
              <a:rPr lang="en-US" dirty="0"/>
              <a:t>Center for Urban Education.  Equity Mindedness.  Retrieved on 2/15/19 from </a:t>
            </a:r>
            <a:r>
              <a:rPr lang="en-US" dirty="0">
                <a:hlinkClick r:id="rId3"/>
              </a:rPr>
              <a:t>https://cue.usc.edu/about/equity/equity-mindedness/</a:t>
            </a:r>
            <a:r>
              <a:rPr lang="en-US" dirty="0"/>
              <a:t> </a:t>
            </a:r>
          </a:p>
          <a:p>
            <a:pPr marL="0" indent="0">
              <a:buNone/>
            </a:pPr>
            <a:endParaRPr lang="en-US" dirty="0"/>
          </a:p>
          <a:p>
            <a:r>
              <a:rPr lang="en-US" dirty="0"/>
              <a:t>Cheryl </a:t>
            </a:r>
            <a:r>
              <a:rPr lang="en-US" dirty="0" err="1"/>
              <a:t>Staats</a:t>
            </a:r>
            <a:r>
              <a:rPr lang="en-US" dirty="0"/>
              <a:t>, Kelly </a:t>
            </a:r>
            <a:r>
              <a:rPr lang="en-US" dirty="0" err="1"/>
              <a:t>Capatosto</a:t>
            </a:r>
            <a:r>
              <a:rPr lang="en-US" dirty="0"/>
              <a:t>, Robin A. Wright, and </a:t>
            </a:r>
            <a:r>
              <a:rPr lang="en-US" dirty="0" err="1"/>
              <a:t>Danya</a:t>
            </a:r>
            <a:r>
              <a:rPr lang="en-US" dirty="0"/>
              <a:t> Contractor.  </a:t>
            </a:r>
            <a:r>
              <a:rPr lang="en-US" i="1" dirty="0"/>
              <a:t>State of the Science:  Implicit Bias</a:t>
            </a:r>
            <a:r>
              <a:rPr lang="en-US" dirty="0"/>
              <a:t>. Review 2015.  Kirwan Institute for the Study of Race and Ethnicity.</a:t>
            </a:r>
          </a:p>
          <a:p>
            <a:pPr marL="0" indent="0">
              <a:buNone/>
            </a:pPr>
            <a:r>
              <a:rPr lang="en-US" dirty="0">
                <a:hlinkClick r:id="rId4"/>
              </a:rPr>
              <a:t>http://kirwaninstitute.osu.edu/wp-content/uploads/2015/05/2015-kirwan-implicit-bias.pdf</a:t>
            </a:r>
            <a:endParaRPr lang="en-US" dirty="0"/>
          </a:p>
          <a:p>
            <a:endParaRPr lang="en-US" dirty="0"/>
          </a:p>
          <a:p>
            <a:r>
              <a:rPr lang="en-US" dirty="0"/>
              <a:t>The Campaign for College Opportunity.  (2017) Left Out: How Exclusion in California’s Colleges and Universities Hurts Our Values, Our Students, and Our Economy retrieved  on February 15, 2019 from  </a:t>
            </a:r>
            <a:r>
              <a:rPr lang="en-US" dirty="0">
                <a:hlinkClick r:id="rId5"/>
              </a:rPr>
              <a:t>https://collegecampaign.org/portfolio/left-out-report/</a:t>
            </a:r>
            <a:r>
              <a:rPr lang="en-US" dirty="0"/>
              <a:t>  </a:t>
            </a:r>
          </a:p>
          <a:p>
            <a:endParaRPr lang="en-US" dirty="0"/>
          </a:p>
          <a:p>
            <a:r>
              <a:rPr lang="en-US" dirty="0"/>
              <a:t>Project Implicit.  Retrieved on 2/15/19 from </a:t>
            </a:r>
            <a:r>
              <a:rPr lang="en-US" dirty="0">
                <a:hlinkClick r:id="rId6"/>
              </a:rPr>
              <a:t>https://implicit.harvard.edu/implicit/</a:t>
            </a:r>
            <a:r>
              <a:rPr lang="en-US" dirty="0"/>
              <a:t> </a:t>
            </a:r>
          </a:p>
          <a:p>
            <a:pPr marL="0" indent="0">
              <a:buNone/>
            </a:pPr>
            <a:endParaRPr lang="en-US" dirty="0"/>
          </a:p>
          <a:p>
            <a:r>
              <a:rPr lang="en-US" dirty="0" err="1"/>
              <a:t>Staats</a:t>
            </a:r>
            <a:r>
              <a:rPr lang="en-US" dirty="0"/>
              <a:t>, Cheryl.  Understanding Implicit Bias:  What Educators Should Know.  American Educator: Winter 2015-16. </a:t>
            </a:r>
          </a:p>
          <a:p>
            <a:pPr marL="0" indent="0">
              <a:buNone/>
            </a:pPr>
            <a:endParaRPr lang="en-US" dirty="0"/>
          </a:p>
          <a:p>
            <a:r>
              <a:rPr lang="en-US" dirty="0"/>
              <a:t>Implicit Bias 101 Retrieved on 2/15/19 from </a:t>
            </a:r>
            <a:r>
              <a:rPr lang="en-US" dirty="0">
                <a:hlinkClick r:id="rId7"/>
              </a:rPr>
              <a:t>https://www.youtube.com/watch?v=lWb4i-ZPE0Q</a:t>
            </a:r>
            <a:r>
              <a:rPr lang="en-US" dirty="0"/>
              <a:t> </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68029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632200"/>
            <a:ext cx="9144000" cy="2114856"/>
          </a:xfrm>
          <a:prstGeom prst="rect">
            <a:avLst/>
          </a:prstGeom>
        </p:spPr>
      </p:pic>
      <p:sp>
        <p:nvSpPr>
          <p:cNvPr id="5" name="TextBox 4"/>
          <p:cNvSpPr txBox="1"/>
          <p:nvPr/>
        </p:nvSpPr>
        <p:spPr>
          <a:xfrm>
            <a:off x="1581150" y="1524000"/>
            <a:ext cx="5981700" cy="1200329"/>
          </a:xfrm>
          <a:prstGeom prst="rect">
            <a:avLst/>
          </a:prstGeom>
          <a:noFill/>
        </p:spPr>
        <p:txBody>
          <a:bodyPr wrap="square" rtlCol="0">
            <a:spAutoFit/>
          </a:bodyPr>
          <a:lstStyle/>
          <a:p>
            <a:pPr algn="ctr"/>
            <a:r>
              <a:rPr lang="en-US" sz="7200" b="1" dirty="0"/>
              <a:t>Thank You!</a:t>
            </a:r>
          </a:p>
        </p:txBody>
      </p:sp>
    </p:spTree>
    <p:extLst>
      <p:ext uri="{BB962C8B-B14F-4D97-AF65-F5344CB8AC3E}">
        <p14:creationId xmlns:p14="http://schemas.microsoft.com/office/powerpoint/2010/main" val="91396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 Funny Lesson on Implicit Bias</a:t>
            </a:r>
          </a:p>
        </p:txBody>
      </p:sp>
      <p:pic>
        <p:nvPicPr>
          <p:cNvPr id="5" name="yz0QT-ZZ0SI"/>
          <p:cNvPicPr>
            <a:picLocks noGrp="1" noRot="1" noChangeAspect="1"/>
          </p:cNvPicPr>
          <p:nvPr>
            <p:ph idx="1"/>
            <a:videoFile r:link="rId1"/>
          </p:nvPr>
        </p:nvPicPr>
        <p:blipFill>
          <a:blip r:embed="rId3"/>
          <a:stretch>
            <a:fillRect/>
          </a:stretch>
        </p:blipFill>
        <p:spPr>
          <a:xfrm>
            <a:off x="-77076" y="1524000"/>
            <a:ext cx="9482667" cy="5334000"/>
          </a:xfrm>
          <a:prstGeom prst="rect">
            <a:avLst/>
          </a:prstGeom>
        </p:spPr>
      </p:pic>
    </p:spTree>
    <p:extLst>
      <p:ext uri="{BB962C8B-B14F-4D97-AF65-F5344CB8AC3E}">
        <p14:creationId xmlns:p14="http://schemas.microsoft.com/office/powerpoint/2010/main" val="85913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5"/>
                                        </p:tgtEl>
                                      </p:cBhvr>
                                    </p:cmd>
                                  </p:childTnLst>
                                </p:cTn>
                              </p:par>
                            </p:childTnLst>
                          </p:cTn>
                        </p:par>
                      </p:childTnLst>
                    </p:cTn>
                  </p:par>
                </p:childTnLst>
              </p:cTn>
              <p:nextCondLst>
                <p:cond evt="onClick" delay="0">
                  <p:tgtEl>
                    <p:spTgt spid="5"/>
                  </p:tgtEl>
                </p:cond>
              </p:nextCondLst>
            </p:seq>
            <p:video>
              <p:cMediaNode>
                <p:cTn id="14" fill="hold" display="0">
                  <p:stCondLst>
                    <p:cond delay="indefinite"/>
                  </p:stCondLst>
                </p:cTn>
                <p:tgtEl>
                  <p:spTgt spid="5"/>
                </p:tgtEl>
              </p:cMediaNode>
            </p:vide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Graphic 195">
            <a:extLst>
              <a:ext uri="{FF2B5EF4-FFF2-40B4-BE49-F238E27FC236}">
                <a16:creationId xmlns:a16="http://schemas.microsoft.com/office/drawing/2014/main" xmlns="" id="{4B799F90-F620-4C1E-B917-11FFFBBC8DD1}"/>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653896" y="0"/>
            <a:ext cx="2490104" cy="3251199"/>
          </a:xfrm>
          <a:prstGeom prst="rect">
            <a:avLst/>
          </a:prstGeom>
        </p:spPr>
      </p:pic>
      <p:pic>
        <p:nvPicPr>
          <p:cNvPr id="4" name="Graphic 3">
            <a:extLst>
              <a:ext uri="{FF2B5EF4-FFF2-40B4-BE49-F238E27FC236}">
                <a16:creationId xmlns:a16="http://schemas.microsoft.com/office/drawing/2014/main" xmlns="" id="{B8C404C1-93E3-4C13-B56E-F2DAB6E3BEE1}"/>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0800000">
            <a:off x="0" y="3606798"/>
            <a:ext cx="2490104" cy="3251199"/>
          </a:xfrm>
          <a:prstGeom prst="rect">
            <a:avLst/>
          </a:prstGeom>
        </p:spPr>
      </p:pic>
      <p:sp>
        <p:nvSpPr>
          <p:cNvPr id="6" name="Rectangle 5">
            <a:extLst>
              <a:ext uri="{FF2B5EF4-FFF2-40B4-BE49-F238E27FC236}">
                <a16:creationId xmlns:a16="http://schemas.microsoft.com/office/drawing/2014/main" xmlns="" id="{1AD6587B-7EB8-4BE8-92FF-52C2F75F4BDE}"/>
              </a:ext>
            </a:extLst>
          </p:cNvPr>
          <p:cNvSpPr/>
          <p:nvPr/>
        </p:nvSpPr>
        <p:spPr>
          <a:xfrm>
            <a:off x="0" y="0"/>
            <a:ext cx="9144000" cy="368088"/>
          </a:xfrm>
          <a:prstGeom prst="rect">
            <a:avLst/>
          </a:prstGeom>
          <a:solidFill>
            <a:srgbClr val="AD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6460ECDC-5C13-4466-96D0-BF35EC755A21}"/>
              </a:ext>
            </a:extLst>
          </p:cNvPr>
          <p:cNvSpPr txBox="1"/>
          <p:nvPr/>
        </p:nvSpPr>
        <p:spPr>
          <a:xfrm>
            <a:off x="225062" y="543136"/>
            <a:ext cx="7341326" cy="892552"/>
          </a:xfrm>
          <a:prstGeom prst="rect">
            <a:avLst/>
          </a:prstGeom>
          <a:noFill/>
        </p:spPr>
        <p:txBody>
          <a:bodyPr wrap="square" rtlCol="0">
            <a:spAutoFit/>
          </a:bodyPr>
          <a:lstStyle/>
          <a:p>
            <a:r>
              <a:rPr lang="en-US" sz="3200" spc="50" dirty="0">
                <a:solidFill>
                  <a:srgbClr val="5A493D"/>
                </a:solidFill>
                <a:latin typeface="ChunkFive Roman" panose="00000500000000000000" pitchFamily="50" charset="0"/>
                <a:ea typeface="Open Sans" panose="020B0606030504020204" pitchFamily="34" charset="0"/>
                <a:cs typeface="Open Sans" panose="020B0606030504020204" pitchFamily="34" charset="0"/>
              </a:rPr>
              <a:t>Left </a:t>
            </a:r>
            <a:r>
              <a:rPr lang="en-US" sz="3200" spc="50">
                <a:solidFill>
                  <a:srgbClr val="5A493D"/>
                </a:solidFill>
                <a:latin typeface="ChunkFive Roman" panose="00000500000000000000" pitchFamily="50" charset="0"/>
                <a:ea typeface="Open Sans" panose="020B0606030504020204" pitchFamily="34" charset="0"/>
                <a:cs typeface="Open Sans" panose="020B0606030504020204" pitchFamily="34" charset="0"/>
              </a:rPr>
              <a:t>Out </a:t>
            </a:r>
            <a:r>
              <a:rPr lang="en-US" sz="3200" spc="50" smtClean="0">
                <a:solidFill>
                  <a:srgbClr val="5A493D"/>
                </a:solidFill>
                <a:latin typeface="ChunkFive Roman" panose="00000500000000000000" pitchFamily="50" charset="0"/>
                <a:ea typeface="Open Sans" panose="020B0606030504020204" pitchFamily="34" charset="0"/>
                <a:cs typeface="Open Sans" panose="020B0606030504020204" pitchFamily="34" charset="0"/>
              </a:rPr>
              <a:t>Report/Yuba </a:t>
            </a:r>
            <a:r>
              <a:rPr lang="en-US" sz="3200" spc="50" dirty="0">
                <a:solidFill>
                  <a:srgbClr val="5A493D"/>
                </a:solidFill>
                <a:latin typeface="ChunkFive Roman" panose="00000500000000000000" pitchFamily="50" charset="0"/>
                <a:ea typeface="Open Sans" panose="020B0606030504020204" pitchFamily="34" charset="0"/>
                <a:cs typeface="Open Sans" panose="020B0606030504020204" pitchFamily="34" charset="0"/>
              </a:rPr>
              <a:t>College</a:t>
            </a:r>
          </a:p>
          <a:p>
            <a:r>
              <a:rPr lang="en-US" b="1" dirty="0">
                <a:solidFill>
                  <a:srgbClr val="5A493D"/>
                </a:solidFill>
                <a:latin typeface="Open Sans" panose="020B0606030504020204" pitchFamily="34" charset="0"/>
                <a:ea typeface="Open Sans" panose="020B0606030504020204" pitchFamily="34" charset="0"/>
                <a:cs typeface="Open Sans" panose="020B0606030504020204" pitchFamily="34" charset="0"/>
              </a:rPr>
              <a:t>Tenured Faculty vs. Student</a:t>
            </a:r>
          </a:p>
        </p:txBody>
      </p:sp>
      <p:cxnSp>
        <p:nvCxnSpPr>
          <p:cNvPr id="17" name="Straight Connector 16">
            <a:extLst>
              <a:ext uri="{FF2B5EF4-FFF2-40B4-BE49-F238E27FC236}">
                <a16:creationId xmlns:a16="http://schemas.microsoft.com/office/drawing/2014/main" xmlns="" id="{9ADD0423-3784-496B-A3E2-C5CFD2843068}"/>
              </a:ext>
            </a:extLst>
          </p:cNvPr>
          <p:cNvCxnSpPr>
            <a:cxnSpLocks/>
          </p:cNvCxnSpPr>
          <p:nvPr/>
        </p:nvCxnSpPr>
        <p:spPr>
          <a:xfrm flipV="1">
            <a:off x="4572000" y="1831314"/>
            <a:ext cx="0" cy="4493286"/>
          </a:xfrm>
          <a:prstGeom prst="line">
            <a:avLst/>
          </a:prstGeom>
          <a:ln w="25400" cap="rnd">
            <a:solidFill>
              <a:srgbClr val="DEE0EA"/>
            </a:solidFill>
            <a:prstDash val="sysDot"/>
            <a:round/>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xmlns="" id="{E0FD10F7-0062-4A41-AD86-66EFE4CE9AE6}"/>
              </a:ext>
            </a:extLst>
          </p:cNvPr>
          <p:cNvGrpSpPr/>
          <p:nvPr/>
        </p:nvGrpSpPr>
        <p:grpSpPr>
          <a:xfrm>
            <a:off x="225061" y="1894456"/>
            <a:ext cx="3276058" cy="307777"/>
            <a:chOff x="4948168" y="1446057"/>
            <a:chExt cx="3276058" cy="307777"/>
          </a:xfrm>
        </p:grpSpPr>
        <p:sp>
          <p:nvSpPr>
            <p:cNvPr id="53" name="Rectangle 52">
              <a:extLst>
                <a:ext uri="{FF2B5EF4-FFF2-40B4-BE49-F238E27FC236}">
                  <a16:creationId xmlns:a16="http://schemas.microsoft.com/office/drawing/2014/main" xmlns="" id="{09A309B5-94E7-47FF-AD10-0F96FFAE1FAD}"/>
                </a:ext>
              </a:extLst>
            </p:cNvPr>
            <p:cNvSpPr/>
            <p:nvPr/>
          </p:nvSpPr>
          <p:spPr>
            <a:xfrm>
              <a:off x="4948168" y="1446057"/>
              <a:ext cx="2402121" cy="307777"/>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wrap="square">
              <a:spAutoFit/>
            </a:bodyPr>
            <a:lstStyle/>
            <a:p>
              <a:pPr lvl="0" defTabSz="800100"/>
              <a:r>
                <a:rPr lang="en-US" sz="1400" b="1" dirty="0">
                  <a:solidFill>
                    <a:srgbClr val="A4AF3B"/>
                  </a:solidFill>
                  <a:latin typeface="Open Sans" panose="020B0606030504020204" pitchFamily="34" charset="0"/>
                  <a:ea typeface="Open Sans" panose="020B0606030504020204" pitchFamily="34" charset="0"/>
                  <a:cs typeface="Open Sans" panose="020B0606030504020204" pitchFamily="34" charset="0"/>
                </a:rPr>
                <a:t>TENURED FACULTY DATA </a:t>
              </a:r>
            </a:p>
          </p:txBody>
        </p:sp>
        <p:cxnSp>
          <p:nvCxnSpPr>
            <p:cNvPr id="54" name="Straight Connector 53">
              <a:extLst>
                <a:ext uri="{FF2B5EF4-FFF2-40B4-BE49-F238E27FC236}">
                  <a16:creationId xmlns:a16="http://schemas.microsoft.com/office/drawing/2014/main" xmlns="" id="{A0C476CF-EBF9-418B-A4D1-5A0B252AC27D}"/>
                </a:ext>
              </a:extLst>
            </p:cNvPr>
            <p:cNvCxnSpPr/>
            <p:nvPr/>
          </p:nvCxnSpPr>
          <p:spPr>
            <a:xfrm>
              <a:off x="5026549" y="1752035"/>
              <a:ext cx="3197677" cy="0"/>
            </a:xfrm>
            <a:prstGeom prst="line">
              <a:avLst/>
            </a:prstGeom>
            <a:ln w="19050">
              <a:solidFill>
                <a:srgbClr val="A4AF3B"/>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xmlns="" id="{3BF2E976-C46B-4D7D-84D5-B9144F7F7198}"/>
              </a:ext>
            </a:extLst>
          </p:cNvPr>
          <p:cNvGrpSpPr/>
          <p:nvPr/>
        </p:nvGrpSpPr>
        <p:grpSpPr>
          <a:xfrm>
            <a:off x="3168258" y="3484033"/>
            <a:ext cx="1309940" cy="466708"/>
            <a:chOff x="4535960" y="3039948"/>
            <a:chExt cx="3669483" cy="606402"/>
          </a:xfrm>
        </p:grpSpPr>
        <p:sp>
          <p:nvSpPr>
            <p:cNvPr id="56" name="TextBox 55">
              <a:extLst>
                <a:ext uri="{FF2B5EF4-FFF2-40B4-BE49-F238E27FC236}">
                  <a16:creationId xmlns:a16="http://schemas.microsoft.com/office/drawing/2014/main" xmlns="" id="{5E22377C-36B7-4986-BF95-3B9831F74BDF}"/>
                </a:ext>
              </a:extLst>
            </p:cNvPr>
            <p:cNvSpPr txBox="1"/>
            <p:nvPr/>
          </p:nvSpPr>
          <p:spPr>
            <a:xfrm>
              <a:off x="4535960" y="3039948"/>
              <a:ext cx="3669483" cy="399900"/>
            </a:xfrm>
            <a:prstGeom prst="rect">
              <a:avLst/>
            </a:prstGeom>
            <a:noFill/>
          </p:spPr>
          <p:txBody>
            <a:bodyPr wrap="square" rtlCol="0">
              <a:spAutoFit/>
            </a:bodyPr>
            <a:lstStyle/>
            <a:p>
              <a:pPr algn="ctr" defTabSz="935047">
                <a:defRPr/>
              </a:pPr>
              <a:r>
                <a:rPr lang="en-US" sz="1400" b="1" kern="0" dirty="0">
                  <a:solidFill>
                    <a:srgbClr val="BF9000"/>
                  </a:solidFill>
                  <a:latin typeface="Open Sans" panose="020B0606030504020204" pitchFamily="34" charset="0"/>
                  <a:ea typeface="Open Sans" panose="020B0606030504020204" pitchFamily="34" charset="0"/>
                  <a:cs typeface="Open Sans" panose="020B0606030504020204" pitchFamily="34" charset="0"/>
                </a:rPr>
                <a:t>1%</a:t>
              </a:r>
              <a:endParaRPr lang="en-US" sz="1400" kern="0" dirty="0">
                <a:solidFill>
                  <a:srgbClr val="BF9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 name="TextBox l198">
              <a:extLst>
                <a:ext uri="{FF2B5EF4-FFF2-40B4-BE49-F238E27FC236}">
                  <a16:creationId xmlns:a16="http://schemas.microsoft.com/office/drawing/2014/main" xmlns="" id="{DDFDA875-6056-43DF-9DF1-3CAC77AEA543}"/>
                </a:ext>
              </a:extLst>
            </p:cNvPr>
            <p:cNvSpPr txBox="1"/>
            <p:nvPr/>
          </p:nvSpPr>
          <p:spPr>
            <a:xfrm>
              <a:off x="4689634" y="3316433"/>
              <a:ext cx="3245762" cy="329917"/>
            </a:xfrm>
            <a:prstGeom prst="rect">
              <a:avLst/>
            </a:prstGeom>
            <a:noFill/>
          </p:spPr>
          <p:txBody>
            <a:bodyPr wrap="square" rtlCol="0">
              <a:spAutoFit/>
            </a:bodyPr>
            <a:lstStyle/>
            <a:p>
              <a:pPr algn="ctr" defTabSz="935047">
                <a:defRPr/>
              </a:pPr>
              <a:r>
                <a:rPr lang="en-US" sz="1050" kern="0" dirty="0">
                  <a:solidFill>
                    <a:srgbClr val="BF9000"/>
                  </a:solidFill>
                  <a:latin typeface="Open Sans Semibold" panose="020B0706030804020204" pitchFamily="34" charset="0"/>
                  <a:ea typeface="Open Sans Semibold" panose="020B0706030804020204" pitchFamily="34" charset="0"/>
                  <a:cs typeface="Open Sans Semibold" panose="020B0706030804020204" pitchFamily="34" charset="0"/>
                </a:rPr>
                <a:t>Other</a:t>
              </a:r>
            </a:p>
          </p:txBody>
        </p:sp>
      </p:grpSp>
      <p:grpSp>
        <p:nvGrpSpPr>
          <p:cNvPr id="143" name="Group 142">
            <a:extLst>
              <a:ext uri="{FF2B5EF4-FFF2-40B4-BE49-F238E27FC236}">
                <a16:creationId xmlns:a16="http://schemas.microsoft.com/office/drawing/2014/main" xmlns="" id="{B964F88C-A843-4B09-AD85-EB91FF8D0E54}"/>
              </a:ext>
            </a:extLst>
          </p:cNvPr>
          <p:cNvGrpSpPr/>
          <p:nvPr/>
        </p:nvGrpSpPr>
        <p:grpSpPr>
          <a:xfrm>
            <a:off x="5059614" y="1894456"/>
            <a:ext cx="3276057" cy="307777"/>
            <a:chOff x="4948169" y="1446057"/>
            <a:chExt cx="3276057" cy="307777"/>
          </a:xfrm>
        </p:grpSpPr>
        <p:sp>
          <p:nvSpPr>
            <p:cNvPr id="144" name="Rectangle 143">
              <a:extLst>
                <a:ext uri="{FF2B5EF4-FFF2-40B4-BE49-F238E27FC236}">
                  <a16:creationId xmlns:a16="http://schemas.microsoft.com/office/drawing/2014/main" xmlns="" id="{856E9EDA-D197-4305-954C-C80D86D133D2}"/>
                </a:ext>
              </a:extLst>
            </p:cNvPr>
            <p:cNvSpPr/>
            <p:nvPr/>
          </p:nvSpPr>
          <p:spPr>
            <a:xfrm>
              <a:off x="4948169" y="1446057"/>
              <a:ext cx="1590895" cy="307777"/>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wrap="square">
              <a:spAutoFit/>
            </a:bodyPr>
            <a:lstStyle/>
            <a:p>
              <a:pPr lvl="0" defTabSz="800100"/>
              <a:r>
                <a:rPr lang="en-US" sz="1400" b="1" dirty="0">
                  <a:solidFill>
                    <a:srgbClr val="A4AF3B"/>
                  </a:solidFill>
                  <a:latin typeface="Open Sans" panose="020B0606030504020204" pitchFamily="34" charset="0"/>
                  <a:ea typeface="Open Sans" panose="020B0606030504020204" pitchFamily="34" charset="0"/>
                  <a:cs typeface="Open Sans" panose="020B0606030504020204" pitchFamily="34" charset="0"/>
                </a:rPr>
                <a:t>STUDENT DATA </a:t>
              </a:r>
            </a:p>
          </p:txBody>
        </p:sp>
        <p:cxnSp>
          <p:nvCxnSpPr>
            <p:cNvPr id="145" name="Straight Connector 144">
              <a:extLst>
                <a:ext uri="{FF2B5EF4-FFF2-40B4-BE49-F238E27FC236}">
                  <a16:creationId xmlns:a16="http://schemas.microsoft.com/office/drawing/2014/main" xmlns="" id="{8F64A6C2-E810-49E1-8821-24675DD1A93F}"/>
                </a:ext>
              </a:extLst>
            </p:cNvPr>
            <p:cNvCxnSpPr/>
            <p:nvPr/>
          </p:nvCxnSpPr>
          <p:spPr>
            <a:xfrm>
              <a:off x="5026549" y="1752035"/>
              <a:ext cx="3197677" cy="0"/>
            </a:xfrm>
            <a:prstGeom prst="line">
              <a:avLst/>
            </a:prstGeom>
            <a:ln w="19050">
              <a:solidFill>
                <a:srgbClr val="A4AF3B"/>
              </a:solidFill>
            </a:ln>
          </p:spPr>
          <p:style>
            <a:lnRef idx="1">
              <a:schemeClr val="accent1"/>
            </a:lnRef>
            <a:fillRef idx="0">
              <a:schemeClr val="accent1"/>
            </a:fillRef>
            <a:effectRef idx="0">
              <a:schemeClr val="accent1"/>
            </a:effectRef>
            <a:fontRef idx="minor">
              <a:schemeClr val="tx1"/>
            </a:fontRef>
          </p:style>
        </p:cxnSp>
      </p:grpSp>
      <p:grpSp>
        <p:nvGrpSpPr>
          <p:cNvPr id="150" name="Group 149">
            <a:extLst>
              <a:ext uri="{FF2B5EF4-FFF2-40B4-BE49-F238E27FC236}">
                <a16:creationId xmlns:a16="http://schemas.microsoft.com/office/drawing/2014/main" xmlns="" id="{2D29FD0A-DD78-41EE-8C52-0B404A8B7304}"/>
              </a:ext>
            </a:extLst>
          </p:cNvPr>
          <p:cNvGrpSpPr/>
          <p:nvPr/>
        </p:nvGrpSpPr>
        <p:grpSpPr>
          <a:xfrm>
            <a:off x="7777838" y="2619107"/>
            <a:ext cx="1309940" cy="643771"/>
            <a:chOff x="4535960" y="3039948"/>
            <a:chExt cx="3669483" cy="836462"/>
          </a:xfrm>
        </p:grpSpPr>
        <p:sp>
          <p:nvSpPr>
            <p:cNvPr id="151" name="TextBox 150">
              <a:extLst>
                <a:ext uri="{FF2B5EF4-FFF2-40B4-BE49-F238E27FC236}">
                  <a16:creationId xmlns:a16="http://schemas.microsoft.com/office/drawing/2014/main" xmlns="" id="{11A86112-7374-4D9C-8388-EC2D83B108FF}"/>
                </a:ext>
              </a:extLst>
            </p:cNvPr>
            <p:cNvSpPr txBox="1"/>
            <p:nvPr/>
          </p:nvSpPr>
          <p:spPr>
            <a:xfrm>
              <a:off x="4535960" y="3039948"/>
              <a:ext cx="3669483" cy="399900"/>
            </a:xfrm>
            <a:prstGeom prst="rect">
              <a:avLst/>
            </a:prstGeom>
            <a:noFill/>
          </p:spPr>
          <p:txBody>
            <a:bodyPr wrap="square" rtlCol="0">
              <a:spAutoFit/>
            </a:bodyPr>
            <a:lstStyle/>
            <a:p>
              <a:pPr algn="ctr" defTabSz="935047">
                <a:defRPr/>
              </a:pPr>
              <a:r>
                <a:rPr lang="en-US" sz="1400" b="1" kern="0" dirty="0">
                  <a:solidFill>
                    <a:srgbClr val="205C85"/>
                  </a:solidFill>
                  <a:latin typeface="Open Sans" panose="020B0606030504020204" pitchFamily="34" charset="0"/>
                  <a:ea typeface="Open Sans" panose="020B0606030504020204" pitchFamily="34" charset="0"/>
                  <a:cs typeface="Open Sans" panose="020B0606030504020204" pitchFamily="34" charset="0"/>
                </a:rPr>
                <a:t>3%</a:t>
              </a:r>
              <a:endParaRPr lang="en-US" sz="1400" kern="0" dirty="0">
                <a:solidFill>
                  <a:srgbClr val="205C8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2" name="TextBox l198">
              <a:extLst>
                <a:ext uri="{FF2B5EF4-FFF2-40B4-BE49-F238E27FC236}">
                  <a16:creationId xmlns:a16="http://schemas.microsoft.com/office/drawing/2014/main" xmlns="" id="{5BC4323B-415F-4101-B270-F2AC2BB05C18}"/>
                </a:ext>
              </a:extLst>
            </p:cNvPr>
            <p:cNvSpPr txBox="1"/>
            <p:nvPr/>
          </p:nvSpPr>
          <p:spPr>
            <a:xfrm>
              <a:off x="4689635" y="3316433"/>
              <a:ext cx="3245762" cy="559977"/>
            </a:xfrm>
            <a:prstGeom prst="rect">
              <a:avLst/>
            </a:prstGeom>
            <a:noFill/>
          </p:spPr>
          <p:txBody>
            <a:bodyPr wrap="square" rtlCol="0">
              <a:spAutoFit/>
            </a:bodyPr>
            <a:lstStyle/>
            <a:p>
              <a:pPr algn="ctr" defTabSz="935047">
                <a:defRPr/>
              </a:pPr>
              <a:r>
                <a:rPr lang="en-US" sz="1050" kern="0" dirty="0">
                  <a:solidFill>
                    <a:srgbClr val="205C85"/>
                  </a:solidFill>
                  <a:latin typeface="Open Sans Semibold" panose="020B0706030804020204" pitchFamily="34" charset="0"/>
                  <a:ea typeface="Open Sans Semibold" panose="020B0706030804020204" pitchFamily="34" charset="0"/>
                  <a:cs typeface="Open Sans Semibold" panose="020B0706030804020204" pitchFamily="34" charset="0"/>
                </a:rPr>
                <a:t>African- </a:t>
              </a:r>
            </a:p>
            <a:p>
              <a:pPr algn="ctr" defTabSz="935047">
                <a:defRPr/>
              </a:pPr>
              <a:r>
                <a:rPr lang="en-US" sz="1050" kern="0" dirty="0">
                  <a:solidFill>
                    <a:srgbClr val="205C85"/>
                  </a:solidFill>
                  <a:latin typeface="Open Sans Semibold" panose="020B0706030804020204" pitchFamily="34" charset="0"/>
                  <a:ea typeface="Open Sans Semibold" panose="020B0706030804020204" pitchFamily="34" charset="0"/>
                  <a:cs typeface="Open Sans Semibold" panose="020B0706030804020204" pitchFamily="34" charset="0"/>
                </a:rPr>
                <a:t>American</a:t>
              </a:r>
            </a:p>
          </p:txBody>
        </p:sp>
      </p:grpSp>
      <p:cxnSp>
        <p:nvCxnSpPr>
          <p:cNvPr id="153" name="Elbow Connector 218">
            <a:extLst>
              <a:ext uri="{FF2B5EF4-FFF2-40B4-BE49-F238E27FC236}">
                <a16:creationId xmlns:a16="http://schemas.microsoft.com/office/drawing/2014/main" xmlns="" id="{611D3817-2009-4185-B315-0C09ED55F5E3}"/>
              </a:ext>
            </a:extLst>
          </p:cNvPr>
          <p:cNvCxnSpPr/>
          <p:nvPr/>
        </p:nvCxnSpPr>
        <p:spPr>
          <a:xfrm rot="10800000" flipV="1">
            <a:off x="7940370" y="3322773"/>
            <a:ext cx="451587" cy="481714"/>
          </a:xfrm>
          <a:prstGeom prst="bentConnector3">
            <a:avLst>
              <a:gd name="adj1" fmla="val 98163"/>
            </a:avLst>
          </a:prstGeom>
          <a:noFill/>
          <a:ln w="12700" cap="rnd" cmpd="sng" algn="ctr">
            <a:solidFill>
              <a:srgbClr val="205C85"/>
            </a:solidFill>
            <a:prstDash val="sysDot"/>
            <a:round/>
            <a:headEnd type="oval"/>
            <a:tailEnd type="none"/>
          </a:ln>
          <a:effectLst/>
        </p:spPr>
      </p:cxnSp>
      <p:grpSp>
        <p:nvGrpSpPr>
          <p:cNvPr id="163" name="Group 162">
            <a:extLst>
              <a:ext uri="{FF2B5EF4-FFF2-40B4-BE49-F238E27FC236}">
                <a16:creationId xmlns:a16="http://schemas.microsoft.com/office/drawing/2014/main" xmlns="" id="{37F66A69-FF72-4CB5-960F-A0BED67D06EA}"/>
              </a:ext>
            </a:extLst>
          </p:cNvPr>
          <p:cNvGrpSpPr/>
          <p:nvPr/>
        </p:nvGrpSpPr>
        <p:grpSpPr>
          <a:xfrm>
            <a:off x="7949417" y="5649137"/>
            <a:ext cx="1309940" cy="466708"/>
            <a:chOff x="4535960" y="3039948"/>
            <a:chExt cx="3669483" cy="606402"/>
          </a:xfrm>
        </p:grpSpPr>
        <p:sp>
          <p:nvSpPr>
            <p:cNvPr id="164" name="TextBox 163">
              <a:extLst>
                <a:ext uri="{FF2B5EF4-FFF2-40B4-BE49-F238E27FC236}">
                  <a16:creationId xmlns:a16="http://schemas.microsoft.com/office/drawing/2014/main" xmlns="" id="{0977CC58-3713-4C52-809D-C4F1F3B0AF17}"/>
                </a:ext>
              </a:extLst>
            </p:cNvPr>
            <p:cNvSpPr txBox="1"/>
            <p:nvPr/>
          </p:nvSpPr>
          <p:spPr>
            <a:xfrm>
              <a:off x="4535960" y="3039948"/>
              <a:ext cx="3669483" cy="399900"/>
            </a:xfrm>
            <a:prstGeom prst="rect">
              <a:avLst/>
            </a:prstGeom>
            <a:noFill/>
          </p:spPr>
          <p:txBody>
            <a:bodyPr wrap="square" rtlCol="0">
              <a:spAutoFit/>
            </a:bodyPr>
            <a:lstStyle/>
            <a:p>
              <a:pPr algn="ctr" defTabSz="935047">
                <a:defRPr/>
              </a:pPr>
              <a:r>
                <a:rPr lang="en-US" sz="1400" b="1" kern="0" dirty="0">
                  <a:solidFill>
                    <a:srgbClr val="D15420"/>
                  </a:solidFill>
                  <a:latin typeface="Open Sans" panose="020B0606030504020204" pitchFamily="34" charset="0"/>
                  <a:ea typeface="Open Sans" panose="020B0606030504020204" pitchFamily="34" charset="0"/>
                  <a:cs typeface="Open Sans" panose="020B0606030504020204" pitchFamily="34" charset="0"/>
                </a:rPr>
                <a:t>34%</a:t>
              </a:r>
              <a:endParaRPr lang="en-US" sz="1400" kern="0" dirty="0">
                <a:solidFill>
                  <a:srgbClr val="D1542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5" name="TextBox l198">
              <a:extLst>
                <a:ext uri="{FF2B5EF4-FFF2-40B4-BE49-F238E27FC236}">
                  <a16:creationId xmlns:a16="http://schemas.microsoft.com/office/drawing/2014/main" xmlns="" id="{3C61EE08-8D62-4BE8-8B7B-4859FEC8D58B}"/>
                </a:ext>
              </a:extLst>
            </p:cNvPr>
            <p:cNvSpPr txBox="1"/>
            <p:nvPr/>
          </p:nvSpPr>
          <p:spPr>
            <a:xfrm>
              <a:off x="4689634" y="3316433"/>
              <a:ext cx="3245762" cy="329917"/>
            </a:xfrm>
            <a:prstGeom prst="rect">
              <a:avLst/>
            </a:prstGeom>
            <a:noFill/>
          </p:spPr>
          <p:txBody>
            <a:bodyPr wrap="square" rtlCol="0">
              <a:spAutoFit/>
            </a:bodyPr>
            <a:lstStyle/>
            <a:p>
              <a:pPr algn="ctr" defTabSz="935047">
                <a:defRPr/>
              </a:pPr>
              <a:r>
                <a:rPr lang="en-US" sz="1050" kern="0" dirty="0">
                  <a:solidFill>
                    <a:srgbClr val="D15420"/>
                  </a:solidFill>
                  <a:latin typeface="Open Sans Semibold" panose="020B0706030804020204" pitchFamily="34" charset="0"/>
                  <a:ea typeface="Open Sans Semibold" panose="020B0706030804020204" pitchFamily="34" charset="0"/>
                  <a:cs typeface="Open Sans Semibold" panose="020B0706030804020204" pitchFamily="34" charset="0"/>
                </a:rPr>
                <a:t>Latinx</a:t>
              </a:r>
            </a:p>
          </p:txBody>
        </p:sp>
      </p:grpSp>
      <p:grpSp>
        <p:nvGrpSpPr>
          <p:cNvPr id="146" name="Group 145">
            <a:extLst>
              <a:ext uri="{FF2B5EF4-FFF2-40B4-BE49-F238E27FC236}">
                <a16:creationId xmlns:a16="http://schemas.microsoft.com/office/drawing/2014/main" xmlns="" id="{4E9E4135-FCAC-4130-B5E5-5A1A9E584047}"/>
              </a:ext>
            </a:extLst>
          </p:cNvPr>
          <p:cNvGrpSpPr/>
          <p:nvPr/>
        </p:nvGrpSpPr>
        <p:grpSpPr>
          <a:xfrm>
            <a:off x="5800656" y="2946247"/>
            <a:ext cx="1309940" cy="466708"/>
            <a:chOff x="4535960" y="3039948"/>
            <a:chExt cx="3669483" cy="606402"/>
          </a:xfrm>
        </p:grpSpPr>
        <p:sp>
          <p:nvSpPr>
            <p:cNvPr id="147" name="TextBox 146">
              <a:extLst>
                <a:ext uri="{FF2B5EF4-FFF2-40B4-BE49-F238E27FC236}">
                  <a16:creationId xmlns:a16="http://schemas.microsoft.com/office/drawing/2014/main" xmlns="" id="{58F5AF1F-9C64-481D-A148-ABEDECD27F57}"/>
                </a:ext>
              </a:extLst>
            </p:cNvPr>
            <p:cNvSpPr txBox="1"/>
            <p:nvPr/>
          </p:nvSpPr>
          <p:spPr>
            <a:xfrm>
              <a:off x="4535960" y="3039948"/>
              <a:ext cx="3669483" cy="399900"/>
            </a:xfrm>
            <a:prstGeom prst="rect">
              <a:avLst/>
            </a:prstGeom>
            <a:noFill/>
          </p:spPr>
          <p:txBody>
            <a:bodyPr wrap="square" rtlCol="0">
              <a:spAutoFit/>
            </a:bodyPr>
            <a:lstStyle/>
            <a:p>
              <a:pPr algn="ctr" defTabSz="935047">
                <a:defRPr/>
              </a:pPr>
              <a:r>
                <a:rPr lang="en-US" sz="1400" b="1" kern="0" dirty="0">
                  <a:solidFill>
                    <a:srgbClr val="7F7F7F"/>
                  </a:solidFill>
                  <a:latin typeface="Open Sans" panose="020B0606030504020204" pitchFamily="34" charset="0"/>
                  <a:ea typeface="Open Sans" panose="020B0606030504020204" pitchFamily="34" charset="0"/>
                  <a:cs typeface="Open Sans" panose="020B0606030504020204" pitchFamily="34" charset="0"/>
                </a:rPr>
                <a:t>16%</a:t>
              </a:r>
              <a:endParaRPr lang="en-US" sz="1400" kern="0" dirty="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8" name="TextBox l198">
              <a:extLst>
                <a:ext uri="{FF2B5EF4-FFF2-40B4-BE49-F238E27FC236}">
                  <a16:creationId xmlns:a16="http://schemas.microsoft.com/office/drawing/2014/main" xmlns="" id="{431D07E2-F82A-4B78-AC22-4597EE18F64A}"/>
                </a:ext>
              </a:extLst>
            </p:cNvPr>
            <p:cNvSpPr txBox="1"/>
            <p:nvPr/>
          </p:nvSpPr>
          <p:spPr>
            <a:xfrm>
              <a:off x="4689634" y="3316433"/>
              <a:ext cx="3245762" cy="329917"/>
            </a:xfrm>
            <a:prstGeom prst="rect">
              <a:avLst/>
            </a:prstGeom>
            <a:noFill/>
          </p:spPr>
          <p:txBody>
            <a:bodyPr wrap="square" rtlCol="0">
              <a:spAutoFit/>
            </a:bodyPr>
            <a:lstStyle/>
            <a:p>
              <a:pPr algn="ctr" defTabSz="935047">
                <a:defRPr/>
              </a:pPr>
              <a:r>
                <a:rPr lang="en-US" sz="1050" kern="0" dirty="0">
                  <a:solidFill>
                    <a:srgbClr val="7F7F7F"/>
                  </a:solidFill>
                  <a:latin typeface="Open Sans Semibold" panose="020B0706030804020204" pitchFamily="34" charset="0"/>
                  <a:ea typeface="Open Sans Semibold" panose="020B0706030804020204" pitchFamily="34" charset="0"/>
                  <a:cs typeface="Open Sans Semibold" panose="020B0706030804020204" pitchFamily="34" charset="0"/>
                </a:rPr>
                <a:t>AANHPI</a:t>
              </a:r>
            </a:p>
          </p:txBody>
        </p:sp>
      </p:grpSp>
      <p:cxnSp>
        <p:nvCxnSpPr>
          <p:cNvPr id="149" name="Elbow Connector 218">
            <a:extLst>
              <a:ext uri="{FF2B5EF4-FFF2-40B4-BE49-F238E27FC236}">
                <a16:creationId xmlns:a16="http://schemas.microsoft.com/office/drawing/2014/main" xmlns="" id="{DFA275AF-0896-4CDA-B3C2-704F8F4FC6B6}"/>
              </a:ext>
            </a:extLst>
          </p:cNvPr>
          <p:cNvCxnSpPr>
            <a:cxnSpLocks/>
          </p:cNvCxnSpPr>
          <p:nvPr/>
        </p:nvCxnSpPr>
        <p:spPr>
          <a:xfrm rot="10800000" flipH="1" flipV="1">
            <a:off x="6866413" y="3121794"/>
            <a:ext cx="254980" cy="451587"/>
          </a:xfrm>
          <a:prstGeom prst="bentConnector2">
            <a:avLst/>
          </a:prstGeom>
          <a:noFill/>
          <a:ln w="12700" cap="rnd" cmpd="sng" algn="ctr">
            <a:solidFill>
              <a:srgbClr val="7F7F7F"/>
            </a:solidFill>
            <a:prstDash val="sysDot"/>
            <a:round/>
            <a:headEnd type="oval"/>
            <a:tailEnd type="none"/>
          </a:ln>
          <a:effectLst/>
        </p:spPr>
      </p:cxnSp>
      <p:cxnSp>
        <p:nvCxnSpPr>
          <p:cNvPr id="159" name="Elbow Connector 222">
            <a:extLst>
              <a:ext uri="{FF2B5EF4-FFF2-40B4-BE49-F238E27FC236}">
                <a16:creationId xmlns:a16="http://schemas.microsoft.com/office/drawing/2014/main" xmlns="" id="{E2AB0C8F-6C89-4478-96F5-478A9340AEEF}"/>
              </a:ext>
            </a:extLst>
          </p:cNvPr>
          <p:cNvCxnSpPr>
            <a:cxnSpLocks/>
          </p:cNvCxnSpPr>
          <p:nvPr/>
        </p:nvCxnSpPr>
        <p:spPr>
          <a:xfrm flipH="1" flipV="1">
            <a:off x="7657581" y="5353879"/>
            <a:ext cx="583933" cy="528612"/>
          </a:xfrm>
          <a:prstGeom prst="bentConnector3">
            <a:avLst>
              <a:gd name="adj1" fmla="val 22060"/>
            </a:avLst>
          </a:prstGeom>
          <a:noFill/>
          <a:ln w="12700" cap="rnd" cmpd="sng" algn="ctr">
            <a:solidFill>
              <a:srgbClr val="D15420"/>
            </a:solidFill>
            <a:prstDash val="sysDot"/>
            <a:round/>
            <a:headEnd type="oval"/>
            <a:tailEnd type="none"/>
          </a:ln>
          <a:effectLst/>
        </p:spPr>
      </p:cxnSp>
      <p:grpSp>
        <p:nvGrpSpPr>
          <p:cNvPr id="172" name="Group 171">
            <a:extLst>
              <a:ext uri="{FF2B5EF4-FFF2-40B4-BE49-F238E27FC236}">
                <a16:creationId xmlns:a16="http://schemas.microsoft.com/office/drawing/2014/main" xmlns="" id="{F1F2EADA-35F7-4370-B3B7-48D11BEDDE8A}"/>
              </a:ext>
            </a:extLst>
          </p:cNvPr>
          <p:cNvGrpSpPr/>
          <p:nvPr/>
        </p:nvGrpSpPr>
        <p:grpSpPr>
          <a:xfrm>
            <a:off x="5960617" y="5933494"/>
            <a:ext cx="1309940" cy="466708"/>
            <a:chOff x="4535960" y="3039948"/>
            <a:chExt cx="3669483" cy="606402"/>
          </a:xfrm>
        </p:grpSpPr>
        <p:sp>
          <p:nvSpPr>
            <p:cNvPr id="173" name="TextBox 172">
              <a:extLst>
                <a:ext uri="{FF2B5EF4-FFF2-40B4-BE49-F238E27FC236}">
                  <a16:creationId xmlns:a16="http://schemas.microsoft.com/office/drawing/2014/main" xmlns="" id="{C59352C6-5704-447D-BC45-7FD320769F4F}"/>
                </a:ext>
              </a:extLst>
            </p:cNvPr>
            <p:cNvSpPr txBox="1"/>
            <p:nvPr/>
          </p:nvSpPr>
          <p:spPr>
            <a:xfrm>
              <a:off x="4535960" y="3039948"/>
              <a:ext cx="3669483" cy="399900"/>
            </a:xfrm>
            <a:prstGeom prst="rect">
              <a:avLst/>
            </a:prstGeom>
            <a:noFill/>
          </p:spPr>
          <p:txBody>
            <a:bodyPr wrap="square" rtlCol="0">
              <a:spAutoFit/>
            </a:bodyPr>
            <a:lstStyle/>
            <a:p>
              <a:pPr algn="ctr" defTabSz="935047">
                <a:defRPr/>
              </a:pPr>
              <a:r>
                <a:rPr lang="en-US" sz="1400" b="1" kern="0" dirty="0">
                  <a:solidFill>
                    <a:srgbClr val="BF9000"/>
                  </a:solidFill>
                  <a:latin typeface="Open Sans" panose="020B0606030504020204" pitchFamily="34" charset="0"/>
                  <a:ea typeface="Open Sans" panose="020B0606030504020204" pitchFamily="34" charset="0"/>
                  <a:cs typeface="Open Sans" panose="020B0606030504020204" pitchFamily="34" charset="0"/>
                </a:rPr>
                <a:t>7%</a:t>
              </a:r>
              <a:endParaRPr lang="en-US" sz="1400" kern="0" dirty="0">
                <a:solidFill>
                  <a:srgbClr val="BF9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4" name="TextBox l198">
              <a:extLst>
                <a:ext uri="{FF2B5EF4-FFF2-40B4-BE49-F238E27FC236}">
                  <a16:creationId xmlns:a16="http://schemas.microsoft.com/office/drawing/2014/main" xmlns="" id="{024C50F1-B044-487C-80FA-030EE0E85629}"/>
                </a:ext>
              </a:extLst>
            </p:cNvPr>
            <p:cNvSpPr txBox="1"/>
            <p:nvPr/>
          </p:nvSpPr>
          <p:spPr>
            <a:xfrm>
              <a:off x="4689634" y="3316433"/>
              <a:ext cx="3245762" cy="329917"/>
            </a:xfrm>
            <a:prstGeom prst="rect">
              <a:avLst/>
            </a:prstGeom>
            <a:noFill/>
          </p:spPr>
          <p:txBody>
            <a:bodyPr wrap="square" rtlCol="0">
              <a:spAutoFit/>
            </a:bodyPr>
            <a:lstStyle/>
            <a:p>
              <a:pPr algn="ctr" defTabSz="935047">
                <a:defRPr/>
              </a:pPr>
              <a:r>
                <a:rPr lang="en-US" sz="1050" kern="0" dirty="0">
                  <a:solidFill>
                    <a:srgbClr val="BF9000"/>
                  </a:solidFill>
                  <a:latin typeface="Open Sans Semibold" panose="020B0706030804020204" pitchFamily="34" charset="0"/>
                  <a:ea typeface="Open Sans Semibold" panose="020B0706030804020204" pitchFamily="34" charset="0"/>
                  <a:cs typeface="Open Sans Semibold" panose="020B0706030804020204" pitchFamily="34" charset="0"/>
                </a:rPr>
                <a:t>Other</a:t>
              </a:r>
            </a:p>
          </p:txBody>
        </p:sp>
      </p:grpSp>
      <p:grpSp>
        <p:nvGrpSpPr>
          <p:cNvPr id="156" name="Group 155">
            <a:extLst>
              <a:ext uri="{FF2B5EF4-FFF2-40B4-BE49-F238E27FC236}">
                <a16:creationId xmlns:a16="http://schemas.microsoft.com/office/drawing/2014/main" xmlns="" id="{F0A1A253-8CD6-45EC-BC58-8347F296F529}"/>
              </a:ext>
            </a:extLst>
          </p:cNvPr>
          <p:cNvGrpSpPr/>
          <p:nvPr/>
        </p:nvGrpSpPr>
        <p:grpSpPr>
          <a:xfrm>
            <a:off x="4687356" y="4060315"/>
            <a:ext cx="1223638" cy="479265"/>
            <a:chOff x="4423152" y="3834739"/>
            <a:chExt cx="1143000" cy="447681"/>
          </a:xfrm>
        </p:grpSpPr>
        <p:sp>
          <p:nvSpPr>
            <p:cNvPr id="157" name="TextBox 156">
              <a:extLst>
                <a:ext uri="{FF2B5EF4-FFF2-40B4-BE49-F238E27FC236}">
                  <a16:creationId xmlns:a16="http://schemas.microsoft.com/office/drawing/2014/main" xmlns="" id="{21837BA0-753D-4AE1-ACA9-B229AC79B599}"/>
                </a:ext>
              </a:extLst>
            </p:cNvPr>
            <p:cNvSpPr txBox="1"/>
            <p:nvPr/>
          </p:nvSpPr>
          <p:spPr>
            <a:xfrm>
              <a:off x="4651752" y="3834739"/>
              <a:ext cx="685800" cy="287494"/>
            </a:xfrm>
            <a:prstGeom prst="rect">
              <a:avLst/>
            </a:prstGeom>
            <a:noFill/>
          </p:spPr>
          <p:txBody>
            <a:bodyPr wrap="square" rtlCol="0">
              <a:spAutoFit/>
            </a:bodyPr>
            <a:lstStyle/>
            <a:p>
              <a:pPr algn="ctr"/>
              <a:r>
                <a:rPr lang="en-US" sz="1400" b="1" dirty="0">
                  <a:solidFill>
                    <a:srgbClr val="56AEA8"/>
                  </a:solidFill>
                  <a:latin typeface="Open Sans" panose="020B0606030504020204" pitchFamily="34" charset="0"/>
                  <a:ea typeface="Open Sans" panose="020B0606030504020204" pitchFamily="34" charset="0"/>
                  <a:cs typeface="Open Sans" panose="020B0606030504020204" pitchFamily="34" charset="0"/>
                </a:rPr>
                <a:t>37%</a:t>
              </a:r>
              <a:endParaRPr lang="en-US" sz="1400" dirty="0">
                <a:solidFill>
                  <a:srgbClr val="56AEA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8" name="TextBox 157">
              <a:extLst>
                <a:ext uri="{FF2B5EF4-FFF2-40B4-BE49-F238E27FC236}">
                  <a16:creationId xmlns:a16="http://schemas.microsoft.com/office/drawing/2014/main" xmlns="" id="{AB12992A-C4F3-4DBA-8559-E4E8E0C37E4F}"/>
                </a:ext>
              </a:extLst>
            </p:cNvPr>
            <p:cNvSpPr txBox="1"/>
            <p:nvPr/>
          </p:nvSpPr>
          <p:spPr>
            <a:xfrm>
              <a:off x="4423152" y="4045237"/>
              <a:ext cx="1143000" cy="237183"/>
            </a:xfrm>
            <a:prstGeom prst="rect">
              <a:avLst/>
            </a:prstGeom>
            <a:noFill/>
          </p:spPr>
          <p:txBody>
            <a:bodyPr wrap="square" rtlCol="0">
              <a:spAutoFit/>
            </a:bodyPr>
            <a:lstStyle/>
            <a:p>
              <a:pPr algn="ctr"/>
              <a:r>
                <a:rPr lang="en-US" sz="1050" dirty="0">
                  <a:solidFill>
                    <a:srgbClr val="56AEA8"/>
                  </a:solidFill>
                  <a:latin typeface="Open Sans Semibold" panose="020B0706030804020204" pitchFamily="34" charset="0"/>
                  <a:ea typeface="Open Sans Semibold" panose="020B0706030804020204" pitchFamily="34" charset="0"/>
                  <a:cs typeface="Open Sans Semibold" panose="020B0706030804020204" pitchFamily="34" charset="0"/>
                </a:rPr>
                <a:t>White</a:t>
              </a:r>
            </a:p>
          </p:txBody>
        </p:sp>
      </p:grpSp>
      <p:cxnSp>
        <p:nvCxnSpPr>
          <p:cNvPr id="185" name="Elbow Connector 218">
            <a:extLst>
              <a:ext uri="{FF2B5EF4-FFF2-40B4-BE49-F238E27FC236}">
                <a16:creationId xmlns:a16="http://schemas.microsoft.com/office/drawing/2014/main" xmlns="" id="{EA2F205A-DD91-428A-8D6C-46973301D565}"/>
              </a:ext>
            </a:extLst>
          </p:cNvPr>
          <p:cNvCxnSpPr>
            <a:cxnSpLocks/>
            <a:stCxn id="157" idx="3"/>
          </p:cNvCxnSpPr>
          <p:nvPr/>
        </p:nvCxnSpPr>
        <p:spPr>
          <a:xfrm>
            <a:off x="5666267" y="4214204"/>
            <a:ext cx="468339" cy="545375"/>
          </a:xfrm>
          <a:prstGeom prst="bentConnector2">
            <a:avLst/>
          </a:prstGeom>
          <a:noFill/>
          <a:ln w="12700" cap="rnd" cmpd="sng" algn="ctr">
            <a:solidFill>
              <a:srgbClr val="56AEA8"/>
            </a:solidFill>
            <a:prstDash val="sysDot"/>
            <a:round/>
            <a:headEnd type="oval"/>
            <a:tailEnd type="none"/>
          </a:ln>
          <a:effectLst/>
        </p:spPr>
      </p:cxnSp>
      <p:cxnSp>
        <p:nvCxnSpPr>
          <p:cNvPr id="187" name="Connector: Elbow 186">
            <a:extLst>
              <a:ext uri="{FF2B5EF4-FFF2-40B4-BE49-F238E27FC236}">
                <a16:creationId xmlns:a16="http://schemas.microsoft.com/office/drawing/2014/main" xmlns="" id="{B27F4141-5D5E-42F6-A155-F01FB0CCFA11}"/>
              </a:ext>
            </a:extLst>
          </p:cNvPr>
          <p:cNvCxnSpPr>
            <a:cxnSpLocks/>
          </p:cNvCxnSpPr>
          <p:nvPr/>
        </p:nvCxnSpPr>
        <p:spPr>
          <a:xfrm rot="10800000" flipV="1">
            <a:off x="6260510" y="5519354"/>
            <a:ext cx="440141" cy="154229"/>
          </a:xfrm>
          <a:prstGeom prst="bentConnector3">
            <a:avLst>
              <a:gd name="adj1" fmla="val 10848"/>
            </a:avLst>
          </a:prstGeom>
          <a:noFill/>
          <a:ln w="12700" cap="rnd" cmpd="sng" algn="ctr">
            <a:solidFill>
              <a:srgbClr val="97B0BB"/>
            </a:solidFill>
            <a:prstDash val="sysDot"/>
            <a:round/>
            <a:tailEnd type="oval"/>
          </a:ln>
          <a:effectLst/>
        </p:spPr>
      </p:cxnSp>
      <p:grpSp>
        <p:nvGrpSpPr>
          <p:cNvPr id="178" name="Group 177">
            <a:extLst>
              <a:ext uri="{FF2B5EF4-FFF2-40B4-BE49-F238E27FC236}">
                <a16:creationId xmlns:a16="http://schemas.microsoft.com/office/drawing/2014/main" xmlns="" id="{F78D89CA-87E9-4F01-9E2F-E8E1E99F0D43}"/>
              </a:ext>
            </a:extLst>
          </p:cNvPr>
          <p:cNvGrpSpPr/>
          <p:nvPr/>
        </p:nvGrpSpPr>
        <p:grpSpPr>
          <a:xfrm>
            <a:off x="5114652" y="5431167"/>
            <a:ext cx="1481726" cy="477081"/>
            <a:chOff x="7962824" y="3267786"/>
            <a:chExt cx="1384081" cy="445642"/>
          </a:xfrm>
        </p:grpSpPr>
        <p:sp>
          <p:nvSpPr>
            <p:cNvPr id="179" name="TextBox 178">
              <a:extLst>
                <a:ext uri="{FF2B5EF4-FFF2-40B4-BE49-F238E27FC236}">
                  <a16:creationId xmlns:a16="http://schemas.microsoft.com/office/drawing/2014/main" xmlns="" id="{216C123A-3FA8-4BED-BE70-AA9C248EB0CB}"/>
                </a:ext>
              </a:extLst>
            </p:cNvPr>
            <p:cNvSpPr txBox="1"/>
            <p:nvPr/>
          </p:nvSpPr>
          <p:spPr>
            <a:xfrm>
              <a:off x="8132362" y="3267786"/>
              <a:ext cx="1079350" cy="287495"/>
            </a:xfrm>
            <a:prstGeom prst="rect">
              <a:avLst/>
            </a:prstGeom>
            <a:noFill/>
          </p:spPr>
          <p:txBody>
            <a:bodyPr wrap="square" rtlCol="0">
              <a:spAutoFit/>
            </a:bodyPr>
            <a:lstStyle/>
            <a:p>
              <a:pPr algn="ctr" defTabSz="935047">
                <a:defRPr/>
              </a:pPr>
              <a:r>
                <a:rPr lang="en-US" sz="1400" b="1" kern="0" dirty="0">
                  <a:solidFill>
                    <a:srgbClr val="97B0BB"/>
                  </a:solidFill>
                  <a:latin typeface="Open Sans" panose="020B0606030504020204" pitchFamily="34" charset="0"/>
                  <a:ea typeface="Open Sans" panose="020B0606030504020204" pitchFamily="34" charset="0"/>
                  <a:cs typeface="Open Sans" panose="020B0606030504020204" pitchFamily="34" charset="0"/>
                </a:rPr>
                <a:t>2%</a:t>
              </a:r>
              <a:endParaRPr lang="en-US" sz="1400" kern="0" dirty="0">
                <a:solidFill>
                  <a:srgbClr val="97B0B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0" name="TextBox 179">
              <a:extLst>
                <a:ext uri="{FF2B5EF4-FFF2-40B4-BE49-F238E27FC236}">
                  <a16:creationId xmlns:a16="http://schemas.microsoft.com/office/drawing/2014/main" xmlns="" id="{0E37F5D1-5F6E-4CF3-A0BE-B431C9CB403C}"/>
                </a:ext>
              </a:extLst>
            </p:cNvPr>
            <p:cNvSpPr txBox="1"/>
            <p:nvPr/>
          </p:nvSpPr>
          <p:spPr>
            <a:xfrm>
              <a:off x="7962824" y="3476245"/>
              <a:ext cx="1384081" cy="237183"/>
            </a:xfrm>
            <a:prstGeom prst="rect">
              <a:avLst/>
            </a:prstGeom>
            <a:noFill/>
          </p:spPr>
          <p:txBody>
            <a:bodyPr wrap="square" rtlCol="0">
              <a:spAutoFit/>
            </a:bodyPr>
            <a:lstStyle/>
            <a:p>
              <a:pPr algn="ctr" defTabSz="935047">
                <a:defRPr/>
              </a:pPr>
              <a:r>
                <a:rPr lang="en-US" sz="1050" kern="0" dirty="0">
                  <a:solidFill>
                    <a:srgbClr val="97B0BB"/>
                  </a:solidFill>
                  <a:latin typeface="Open Sans Semibold" panose="020B0706030804020204" pitchFamily="34" charset="0"/>
                  <a:ea typeface="Open Sans Semibold" panose="020B0706030804020204" pitchFamily="34" charset="0"/>
                  <a:cs typeface="Open Sans Semibold" panose="020B0706030804020204" pitchFamily="34" charset="0"/>
                </a:rPr>
                <a:t>Unknown</a:t>
              </a:r>
            </a:p>
          </p:txBody>
        </p:sp>
      </p:grpSp>
      <p:grpSp>
        <p:nvGrpSpPr>
          <p:cNvPr id="125" name="Group 124">
            <a:extLst>
              <a:ext uri="{FF2B5EF4-FFF2-40B4-BE49-F238E27FC236}">
                <a16:creationId xmlns:a16="http://schemas.microsoft.com/office/drawing/2014/main" xmlns="" id="{A6F67D18-8CFE-4B4B-9D2F-B325280BB10C}"/>
              </a:ext>
            </a:extLst>
          </p:cNvPr>
          <p:cNvGrpSpPr/>
          <p:nvPr/>
        </p:nvGrpSpPr>
        <p:grpSpPr>
          <a:xfrm>
            <a:off x="246786" y="2946247"/>
            <a:ext cx="1309940" cy="466708"/>
            <a:chOff x="4535960" y="3039948"/>
            <a:chExt cx="3669483" cy="606402"/>
          </a:xfrm>
        </p:grpSpPr>
        <p:sp>
          <p:nvSpPr>
            <p:cNvPr id="126" name="TextBox 125">
              <a:extLst>
                <a:ext uri="{FF2B5EF4-FFF2-40B4-BE49-F238E27FC236}">
                  <a16:creationId xmlns:a16="http://schemas.microsoft.com/office/drawing/2014/main" xmlns="" id="{EF0CDDFE-3E09-4874-B792-8A9A5918FE8B}"/>
                </a:ext>
              </a:extLst>
            </p:cNvPr>
            <p:cNvSpPr txBox="1"/>
            <p:nvPr/>
          </p:nvSpPr>
          <p:spPr>
            <a:xfrm>
              <a:off x="4535960" y="3039948"/>
              <a:ext cx="3669483" cy="399900"/>
            </a:xfrm>
            <a:prstGeom prst="rect">
              <a:avLst/>
            </a:prstGeom>
            <a:noFill/>
          </p:spPr>
          <p:txBody>
            <a:bodyPr wrap="square" rtlCol="0">
              <a:spAutoFit/>
            </a:bodyPr>
            <a:lstStyle/>
            <a:p>
              <a:pPr algn="ctr" defTabSz="935047">
                <a:defRPr/>
              </a:pPr>
              <a:r>
                <a:rPr lang="en-US" sz="1400" b="1" kern="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8%</a:t>
              </a:r>
              <a:endParaRPr lang="en-US" sz="1400" kern="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TextBox l198">
              <a:extLst>
                <a:ext uri="{FF2B5EF4-FFF2-40B4-BE49-F238E27FC236}">
                  <a16:creationId xmlns:a16="http://schemas.microsoft.com/office/drawing/2014/main" xmlns="" id="{29B1DC94-33E7-48C1-A5F4-AE5C843A553E}"/>
                </a:ext>
              </a:extLst>
            </p:cNvPr>
            <p:cNvSpPr txBox="1"/>
            <p:nvPr/>
          </p:nvSpPr>
          <p:spPr>
            <a:xfrm>
              <a:off x="4689634" y="3316433"/>
              <a:ext cx="3245762" cy="329917"/>
            </a:xfrm>
            <a:prstGeom prst="rect">
              <a:avLst/>
            </a:prstGeom>
            <a:noFill/>
          </p:spPr>
          <p:txBody>
            <a:bodyPr wrap="square" rtlCol="0">
              <a:spAutoFit/>
            </a:bodyPr>
            <a:lstStyle/>
            <a:p>
              <a:pPr algn="ctr" defTabSz="935047">
                <a:defRPr/>
              </a:pPr>
              <a:r>
                <a:rPr lang="en-US" sz="1050" kern="0" dirty="0">
                  <a:solidFill>
                    <a:schemeClr val="bg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AANHPI</a:t>
              </a:r>
            </a:p>
          </p:txBody>
        </p:sp>
      </p:grpSp>
      <p:cxnSp>
        <p:nvCxnSpPr>
          <p:cNvPr id="128" name="Elbow Connector 218">
            <a:extLst>
              <a:ext uri="{FF2B5EF4-FFF2-40B4-BE49-F238E27FC236}">
                <a16:creationId xmlns:a16="http://schemas.microsoft.com/office/drawing/2014/main" xmlns="" id="{398E8010-3380-4BA1-AB73-67180936F1B2}"/>
              </a:ext>
            </a:extLst>
          </p:cNvPr>
          <p:cNvCxnSpPr>
            <a:cxnSpLocks/>
          </p:cNvCxnSpPr>
          <p:nvPr/>
        </p:nvCxnSpPr>
        <p:spPr>
          <a:xfrm rot="10800000" flipH="1" flipV="1">
            <a:off x="1312543" y="3121794"/>
            <a:ext cx="254980" cy="451587"/>
          </a:xfrm>
          <a:prstGeom prst="bentConnector2">
            <a:avLst/>
          </a:prstGeom>
          <a:noFill/>
          <a:ln w="12700" cap="rnd" cmpd="sng" algn="ctr">
            <a:solidFill>
              <a:srgbClr val="7F7F7F"/>
            </a:solidFill>
            <a:prstDash val="sysDot"/>
            <a:round/>
            <a:headEnd type="oval"/>
            <a:tailEnd type="none"/>
          </a:ln>
          <a:effectLst/>
        </p:spPr>
      </p:cxnSp>
      <p:grpSp>
        <p:nvGrpSpPr>
          <p:cNvPr id="133" name="Group 132">
            <a:extLst>
              <a:ext uri="{FF2B5EF4-FFF2-40B4-BE49-F238E27FC236}">
                <a16:creationId xmlns:a16="http://schemas.microsoft.com/office/drawing/2014/main" xmlns="" id="{09490C42-2DDA-4108-A44A-9041AFB73602}"/>
              </a:ext>
            </a:extLst>
          </p:cNvPr>
          <p:cNvGrpSpPr/>
          <p:nvPr/>
        </p:nvGrpSpPr>
        <p:grpSpPr>
          <a:xfrm>
            <a:off x="1873444" y="2466452"/>
            <a:ext cx="1309940" cy="643771"/>
            <a:chOff x="4535960" y="3039948"/>
            <a:chExt cx="3669483" cy="836462"/>
          </a:xfrm>
        </p:grpSpPr>
        <p:sp>
          <p:nvSpPr>
            <p:cNvPr id="134" name="TextBox 133">
              <a:extLst>
                <a:ext uri="{FF2B5EF4-FFF2-40B4-BE49-F238E27FC236}">
                  <a16:creationId xmlns:a16="http://schemas.microsoft.com/office/drawing/2014/main" xmlns="" id="{7BD2F6A9-0434-48CF-9831-F005790A110A}"/>
                </a:ext>
              </a:extLst>
            </p:cNvPr>
            <p:cNvSpPr txBox="1"/>
            <p:nvPr/>
          </p:nvSpPr>
          <p:spPr>
            <a:xfrm>
              <a:off x="4535960" y="3039948"/>
              <a:ext cx="3669483" cy="399900"/>
            </a:xfrm>
            <a:prstGeom prst="rect">
              <a:avLst/>
            </a:prstGeom>
            <a:noFill/>
          </p:spPr>
          <p:txBody>
            <a:bodyPr wrap="square" rtlCol="0">
              <a:spAutoFit/>
            </a:bodyPr>
            <a:lstStyle/>
            <a:p>
              <a:pPr algn="ctr" defTabSz="935047">
                <a:defRPr/>
              </a:pPr>
              <a:r>
                <a:rPr lang="en-US" sz="1400" b="1" kern="0" dirty="0">
                  <a:solidFill>
                    <a:srgbClr val="205C85"/>
                  </a:solidFill>
                  <a:latin typeface="Open Sans" panose="020B0606030504020204" pitchFamily="34" charset="0"/>
                  <a:ea typeface="Open Sans" panose="020B0606030504020204" pitchFamily="34" charset="0"/>
                  <a:cs typeface="Open Sans" panose="020B0606030504020204" pitchFamily="34" charset="0"/>
                </a:rPr>
                <a:t>2%</a:t>
              </a:r>
              <a:endParaRPr lang="en-US" sz="1400" kern="0" dirty="0">
                <a:solidFill>
                  <a:srgbClr val="205C8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5" name="TextBox l198">
              <a:extLst>
                <a:ext uri="{FF2B5EF4-FFF2-40B4-BE49-F238E27FC236}">
                  <a16:creationId xmlns:a16="http://schemas.microsoft.com/office/drawing/2014/main" xmlns="" id="{AFD65CB8-7C1D-49D9-99E5-C62BFFA226EC}"/>
                </a:ext>
              </a:extLst>
            </p:cNvPr>
            <p:cNvSpPr txBox="1"/>
            <p:nvPr/>
          </p:nvSpPr>
          <p:spPr>
            <a:xfrm>
              <a:off x="4689635" y="3316433"/>
              <a:ext cx="3245762" cy="559977"/>
            </a:xfrm>
            <a:prstGeom prst="rect">
              <a:avLst/>
            </a:prstGeom>
            <a:noFill/>
          </p:spPr>
          <p:txBody>
            <a:bodyPr wrap="square" rtlCol="0">
              <a:spAutoFit/>
            </a:bodyPr>
            <a:lstStyle/>
            <a:p>
              <a:pPr algn="ctr" defTabSz="935047">
                <a:defRPr/>
              </a:pPr>
              <a:r>
                <a:rPr lang="en-US" sz="1050" kern="0" dirty="0">
                  <a:solidFill>
                    <a:srgbClr val="205C85"/>
                  </a:solidFill>
                  <a:latin typeface="Open Sans Semibold" panose="020B0706030804020204" pitchFamily="34" charset="0"/>
                  <a:ea typeface="Open Sans Semibold" panose="020B0706030804020204" pitchFamily="34" charset="0"/>
                  <a:cs typeface="Open Sans Semibold" panose="020B0706030804020204" pitchFamily="34" charset="0"/>
                </a:rPr>
                <a:t>African- </a:t>
              </a:r>
            </a:p>
            <a:p>
              <a:pPr algn="ctr" defTabSz="935047">
                <a:defRPr/>
              </a:pPr>
              <a:r>
                <a:rPr lang="en-US" sz="1050" kern="0" dirty="0">
                  <a:solidFill>
                    <a:srgbClr val="205C85"/>
                  </a:solidFill>
                  <a:latin typeface="Open Sans Semibold" panose="020B0706030804020204" pitchFamily="34" charset="0"/>
                  <a:ea typeface="Open Sans Semibold" panose="020B0706030804020204" pitchFamily="34" charset="0"/>
                  <a:cs typeface="Open Sans Semibold" panose="020B0706030804020204" pitchFamily="34" charset="0"/>
                </a:rPr>
                <a:t>American</a:t>
              </a:r>
            </a:p>
          </p:txBody>
        </p:sp>
      </p:grpSp>
      <p:cxnSp>
        <p:nvCxnSpPr>
          <p:cNvPr id="136" name="Elbow Connector 218">
            <a:extLst>
              <a:ext uri="{FF2B5EF4-FFF2-40B4-BE49-F238E27FC236}">
                <a16:creationId xmlns:a16="http://schemas.microsoft.com/office/drawing/2014/main" xmlns="" id="{784BFA27-84EB-44EB-9AE3-11ADBE78C2F4}"/>
              </a:ext>
            </a:extLst>
          </p:cNvPr>
          <p:cNvCxnSpPr/>
          <p:nvPr/>
        </p:nvCxnSpPr>
        <p:spPr>
          <a:xfrm rot="10800000" flipV="1">
            <a:off x="2035976" y="3170118"/>
            <a:ext cx="451587" cy="481714"/>
          </a:xfrm>
          <a:prstGeom prst="bentConnector3">
            <a:avLst>
              <a:gd name="adj1" fmla="val 89898"/>
            </a:avLst>
          </a:prstGeom>
          <a:noFill/>
          <a:ln w="12700" cap="rnd" cmpd="sng" algn="ctr">
            <a:solidFill>
              <a:srgbClr val="007FA4"/>
            </a:solidFill>
            <a:prstDash val="sysDot"/>
            <a:round/>
            <a:headEnd type="oval"/>
            <a:tailEnd type="none"/>
          </a:ln>
          <a:effectLst/>
        </p:spPr>
      </p:cxnSp>
      <p:grpSp>
        <p:nvGrpSpPr>
          <p:cNvPr id="81" name="Group 80">
            <a:extLst>
              <a:ext uri="{FF2B5EF4-FFF2-40B4-BE49-F238E27FC236}">
                <a16:creationId xmlns:a16="http://schemas.microsoft.com/office/drawing/2014/main" xmlns="" id="{1260094C-EC57-4377-A50C-9020C0B2B87A}"/>
              </a:ext>
            </a:extLst>
          </p:cNvPr>
          <p:cNvGrpSpPr/>
          <p:nvPr/>
        </p:nvGrpSpPr>
        <p:grpSpPr>
          <a:xfrm>
            <a:off x="2826161" y="4119144"/>
            <a:ext cx="1481726" cy="477081"/>
            <a:chOff x="7962824" y="3267786"/>
            <a:chExt cx="1384081" cy="445642"/>
          </a:xfrm>
        </p:grpSpPr>
        <p:sp>
          <p:nvSpPr>
            <p:cNvPr id="83" name="TextBox 82">
              <a:extLst>
                <a:ext uri="{FF2B5EF4-FFF2-40B4-BE49-F238E27FC236}">
                  <a16:creationId xmlns:a16="http://schemas.microsoft.com/office/drawing/2014/main" xmlns="" id="{0FEBAFD5-9DDF-43DB-B76A-FA3B2B72D63F}"/>
                </a:ext>
              </a:extLst>
            </p:cNvPr>
            <p:cNvSpPr txBox="1"/>
            <p:nvPr/>
          </p:nvSpPr>
          <p:spPr>
            <a:xfrm>
              <a:off x="8132362" y="3267786"/>
              <a:ext cx="1079350" cy="287495"/>
            </a:xfrm>
            <a:prstGeom prst="rect">
              <a:avLst/>
            </a:prstGeom>
            <a:noFill/>
          </p:spPr>
          <p:txBody>
            <a:bodyPr wrap="square" rtlCol="0">
              <a:spAutoFit/>
            </a:bodyPr>
            <a:lstStyle/>
            <a:p>
              <a:pPr algn="ctr" defTabSz="935047">
                <a:defRPr/>
              </a:pPr>
              <a:r>
                <a:rPr lang="en-US" sz="1400" b="1" kern="0" dirty="0">
                  <a:solidFill>
                    <a:srgbClr val="97B0BB"/>
                  </a:solidFill>
                  <a:latin typeface="Open Sans" panose="020B0606030504020204" pitchFamily="34" charset="0"/>
                  <a:ea typeface="Open Sans" panose="020B0606030504020204" pitchFamily="34" charset="0"/>
                  <a:cs typeface="Open Sans" panose="020B0606030504020204" pitchFamily="34" charset="0"/>
                </a:rPr>
                <a:t>1%</a:t>
              </a:r>
              <a:endParaRPr lang="en-US" sz="1400" kern="0" dirty="0">
                <a:solidFill>
                  <a:srgbClr val="97B0B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4" name="TextBox 83">
              <a:extLst>
                <a:ext uri="{FF2B5EF4-FFF2-40B4-BE49-F238E27FC236}">
                  <a16:creationId xmlns:a16="http://schemas.microsoft.com/office/drawing/2014/main" xmlns="" id="{6C0541CF-CF92-4791-AB1F-3C0664DF4B86}"/>
                </a:ext>
              </a:extLst>
            </p:cNvPr>
            <p:cNvSpPr txBox="1"/>
            <p:nvPr/>
          </p:nvSpPr>
          <p:spPr>
            <a:xfrm>
              <a:off x="7962824" y="3476245"/>
              <a:ext cx="1384081" cy="237183"/>
            </a:xfrm>
            <a:prstGeom prst="rect">
              <a:avLst/>
            </a:prstGeom>
            <a:noFill/>
          </p:spPr>
          <p:txBody>
            <a:bodyPr wrap="square" rtlCol="0">
              <a:spAutoFit/>
            </a:bodyPr>
            <a:lstStyle/>
            <a:p>
              <a:pPr algn="ctr" defTabSz="935047">
                <a:defRPr/>
              </a:pPr>
              <a:r>
                <a:rPr lang="en-US" sz="1050" kern="0" dirty="0">
                  <a:solidFill>
                    <a:srgbClr val="97B0BB"/>
                  </a:solidFill>
                  <a:latin typeface="Open Sans Semibold" panose="020B0706030804020204" pitchFamily="34" charset="0"/>
                  <a:ea typeface="Open Sans Semibold" panose="020B0706030804020204" pitchFamily="34" charset="0"/>
                  <a:cs typeface="Open Sans Semibold" panose="020B0706030804020204" pitchFamily="34" charset="0"/>
                </a:rPr>
                <a:t>Unknown</a:t>
              </a:r>
            </a:p>
          </p:txBody>
        </p:sp>
      </p:grpSp>
      <p:cxnSp>
        <p:nvCxnSpPr>
          <p:cNvPr id="75" name="Elbow Connector 218">
            <a:extLst>
              <a:ext uri="{FF2B5EF4-FFF2-40B4-BE49-F238E27FC236}">
                <a16:creationId xmlns:a16="http://schemas.microsoft.com/office/drawing/2014/main" xmlns="" id="{B7E2ED33-D50A-4CF1-82DB-5073D11D43EF}"/>
              </a:ext>
            </a:extLst>
          </p:cNvPr>
          <p:cNvCxnSpPr>
            <a:cxnSpLocks/>
          </p:cNvCxnSpPr>
          <p:nvPr/>
        </p:nvCxnSpPr>
        <p:spPr>
          <a:xfrm rot="10800000" flipV="1">
            <a:off x="2686682" y="3718224"/>
            <a:ext cx="784588" cy="270551"/>
          </a:xfrm>
          <a:prstGeom prst="bentConnector3">
            <a:avLst>
              <a:gd name="adj1" fmla="val 63081"/>
            </a:avLst>
          </a:prstGeom>
          <a:noFill/>
          <a:ln w="12700" cap="rnd" cmpd="sng" algn="ctr">
            <a:solidFill>
              <a:schemeClr val="accent4">
                <a:lumMod val="75000"/>
              </a:schemeClr>
            </a:solidFill>
            <a:prstDash val="sysDot"/>
            <a:round/>
            <a:headEnd type="oval"/>
            <a:tailEnd type="none"/>
          </a:ln>
          <a:effectLst/>
        </p:spPr>
      </p:cxnSp>
      <p:grpSp>
        <p:nvGrpSpPr>
          <p:cNvPr id="76" name="Group 75">
            <a:extLst>
              <a:ext uri="{FF2B5EF4-FFF2-40B4-BE49-F238E27FC236}">
                <a16:creationId xmlns:a16="http://schemas.microsoft.com/office/drawing/2014/main" xmlns="" id="{8BD56592-713E-4EB4-8475-7D9465C958C1}"/>
              </a:ext>
            </a:extLst>
          </p:cNvPr>
          <p:cNvGrpSpPr/>
          <p:nvPr/>
        </p:nvGrpSpPr>
        <p:grpSpPr>
          <a:xfrm>
            <a:off x="2948984" y="5456479"/>
            <a:ext cx="1223638" cy="479265"/>
            <a:chOff x="4423152" y="3834739"/>
            <a:chExt cx="1143000" cy="447681"/>
          </a:xfrm>
        </p:grpSpPr>
        <p:sp>
          <p:nvSpPr>
            <p:cNvPr id="77" name="TextBox 76">
              <a:extLst>
                <a:ext uri="{FF2B5EF4-FFF2-40B4-BE49-F238E27FC236}">
                  <a16:creationId xmlns:a16="http://schemas.microsoft.com/office/drawing/2014/main" xmlns="" id="{A3146DC0-7EC7-470C-A776-CC9622751D64}"/>
                </a:ext>
              </a:extLst>
            </p:cNvPr>
            <p:cNvSpPr txBox="1"/>
            <p:nvPr/>
          </p:nvSpPr>
          <p:spPr>
            <a:xfrm>
              <a:off x="4651752" y="3834739"/>
              <a:ext cx="685800" cy="287494"/>
            </a:xfrm>
            <a:prstGeom prst="rect">
              <a:avLst/>
            </a:prstGeom>
            <a:noFill/>
          </p:spPr>
          <p:txBody>
            <a:bodyPr wrap="square" rtlCol="0">
              <a:spAutoFit/>
            </a:bodyPr>
            <a:lstStyle/>
            <a:p>
              <a:pPr algn="ctr"/>
              <a:r>
                <a:rPr lang="en-US" sz="1400" b="1" dirty="0">
                  <a:solidFill>
                    <a:srgbClr val="56AEA8"/>
                  </a:solidFill>
                  <a:latin typeface="Open Sans" panose="020B0606030504020204" pitchFamily="34" charset="0"/>
                  <a:ea typeface="Open Sans" panose="020B0606030504020204" pitchFamily="34" charset="0"/>
                  <a:cs typeface="Open Sans" panose="020B0606030504020204" pitchFamily="34" charset="0"/>
                </a:rPr>
                <a:t>76%</a:t>
              </a:r>
              <a:endParaRPr lang="en-US" sz="1400" dirty="0">
                <a:solidFill>
                  <a:srgbClr val="56AEA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8" name="TextBox 77">
              <a:extLst>
                <a:ext uri="{FF2B5EF4-FFF2-40B4-BE49-F238E27FC236}">
                  <a16:creationId xmlns:a16="http://schemas.microsoft.com/office/drawing/2014/main" xmlns="" id="{D544ACCA-238F-48D9-B008-12FB6C18B427}"/>
                </a:ext>
              </a:extLst>
            </p:cNvPr>
            <p:cNvSpPr txBox="1"/>
            <p:nvPr/>
          </p:nvSpPr>
          <p:spPr>
            <a:xfrm>
              <a:off x="4423152" y="4045237"/>
              <a:ext cx="1143000" cy="237183"/>
            </a:xfrm>
            <a:prstGeom prst="rect">
              <a:avLst/>
            </a:prstGeom>
            <a:noFill/>
          </p:spPr>
          <p:txBody>
            <a:bodyPr wrap="square" rtlCol="0">
              <a:spAutoFit/>
            </a:bodyPr>
            <a:lstStyle/>
            <a:p>
              <a:pPr algn="ctr"/>
              <a:r>
                <a:rPr lang="en-US" sz="1050" dirty="0">
                  <a:solidFill>
                    <a:srgbClr val="56AEA8"/>
                  </a:solidFill>
                  <a:latin typeface="Open Sans Semibold" panose="020B0706030804020204" pitchFamily="34" charset="0"/>
                  <a:ea typeface="Open Sans Semibold" panose="020B0706030804020204" pitchFamily="34" charset="0"/>
                  <a:cs typeface="Open Sans Semibold" panose="020B0706030804020204" pitchFamily="34" charset="0"/>
                </a:rPr>
                <a:t>White</a:t>
              </a:r>
            </a:p>
          </p:txBody>
        </p:sp>
      </p:grpSp>
      <p:cxnSp>
        <p:nvCxnSpPr>
          <p:cNvPr id="79" name="Elbow Connector 222">
            <a:extLst>
              <a:ext uri="{FF2B5EF4-FFF2-40B4-BE49-F238E27FC236}">
                <a16:creationId xmlns:a16="http://schemas.microsoft.com/office/drawing/2014/main" xmlns="" id="{31048B48-CD44-469C-89F8-EEAC4B1D7F08}"/>
              </a:ext>
            </a:extLst>
          </p:cNvPr>
          <p:cNvCxnSpPr>
            <a:cxnSpLocks/>
          </p:cNvCxnSpPr>
          <p:nvPr/>
        </p:nvCxnSpPr>
        <p:spPr>
          <a:xfrm flipH="1" flipV="1">
            <a:off x="2627194" y="5120525"/>
            <a:ext cx="583933" cy="528612"/>
          </a:xfrm>
          <a:prstGeom prst="bentConnector3">
            <a:avLst>
              <a:gd name="adj1" fmla="val 22060"/>
            </a:avLst>
          </a:prstGeom>
          <a:noFill/>
          <a:ln w="12700" cap="rnd" cmpd="sng" algn="ctr">
            <a:solidFill>
              <a:srgbClr val="56AEA8"/>
            </a:solidFill>
            <a:prstDash val="sysDot"/>
            <a:round/>
            <a:headEnd type="oval"/>
            <a:tailEnd type="none"/>
          </a:ln>
          <a:effectLst/>
        </p:spPr>
      </p:cxnSp>
      <p:grpSp>
        <p:nvGrpSpPr>
          <p:cNvPr id="137" name="Group 136">
            <a:extLst>
              <a:ext uri="{FF2B5EF4-FFF2-40B4-BE49-F238E27FC236}">
                <a16:creationId xmlns:a16="http://schemas.microsoft.com/office/drawing/2014/main" xmlns="" id="{760ED19F-78AF-4DCE-9A44-B8502C27148F}"/>
              </a:ext>
            </a:extLst>
          </p:cNvPr>
          <p:cNvGrpSpPr/>
          <p:nvPr/>
        </p:nvGrpSpPr>
        <p:grpSpPr>
          <a:xfrm>
            <a:off x="2559706" y="2893852"/>
            <a:ext cx="1309940" cy="466708"/>
            <a:chOff x="4535960" y="3039948"/>
            <a:chExt cx="3669483" cy="606402"/>
          </a:xfrm>
        </p:grpSpPr>
        <p:sp>
          <p:nvSpPr>
            <p:cNvPr id="138" name="TextBox 137">
              <a:extLst>
                <a:ext uri="{FF2B5EF4-FFF2-40B4-BE49-F238E27FC236}">
                  <a16:creationId xmlns:a16="http://schemas.microsoft.com/office/drawing/2014/main" xmlns="" id="{F98D756D-2D27-4DA8-ACE4-7D7D9B9935E6}"/>
                </a:ext>
              </a:extLst>
            </p:cNvPr>
            <p:cNvSpPr txBox="1"/>
            <p:nvPr/>
          </p:nvSpPr>
          <p:spPr>
            <a:xfrm>
              <a:off x="4535960" y="3039948"/>
              <a:ext cx="3669483" cy="399900"/>
            </a:xfrm>
            <a:prstGeom prst="rect">
              <a:avLst/>
            </a:prstGeom>
            <a:noFill/>
          </p:spPr>
          <p:txBody>
            <a:bodyPr wrap="square" rtlCol="0">
              <a:spAutoFit/>
            </a:bodyPr>
            <a:lstStyle/>
            <a:p>
              <a:pPr algn="ctr" defTabSz="935047">
                <a:defRPr/>
              </a:pPr>
              <a:r>
                <a:rPr lang="en-US" sz="1400" b="1" kern="0" dirty="0">
                  <a:solidFill>
                    <a:srgbClr val="D15420"/>
                  </a:solidFill>
                  <a:latin typeface="Open Sans" panose="020B0606030504020204" pitchFamily="34" charset="0"/>
                  <a:ea typeface="Open Sans" panose="020B0606030504020204" pitchFamily="34" charset="0"/>
                  <a:cs typeface="Open Sans" panose="020B0606030504020204" pitchFamily="34" charset="0"/>
                </a:rPr>
                <a:t>10%</a:t>
              </a:r>
              <a:endParaRPr lang="en-US" sz="1400" kern="0" dirty="0">
                <a:solidFill>
                  <a:srgbClr val="D1542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9" name="TextBox l198">
              <a:extLst>
                <a:ext uri="{FF2B5EF4-FFF2-40B4-BE49-F238E27FC236}">
                  <a16:creationId xmlns:a16="http://schemas.microsoft.com/office/drawing/2014/main" xmlns="" id="{7B538740-682F-4335-B396-60C0F4391B14}"/>
                </a:ext>
              </a:extLst>
            </p:cNvPr>
            <p:cNvSpPr txBox="1"/>
            <p:nvPr/>
          </p:nvSpPr>
          <p:spPr>
            <a:xfrm>
              <a:off x="4689634" y="3316433"/>
              <a:ext cx="3245762" cy="329917"/>
            </a:xfrm>
            <a:prstGeom prst="rect">
              <a:avLst/>
            </a:prstGeom>
            <a:noFill/>
          </p:spPr>
          <p:txBody>
            <a:bodyPr wrap="square" rtlCol="0">
              <a:spAutoFit/>
            </a:bodyPr>
            <a:lstStyle/>
            <a:p>
              <a:pPr algn="ctr" defTabSz="935047">
                <a:defRPr/>
              </a:pPr>
              <a:r>
                <a:rPr lang="en-US" sz="1050" kern="0" dirty="0">
                  <a:solidFill>
                    <a:srgbClr val="D15420"/>
                  </a:solidFill>
                  <a:latin typeface="Open Sans Semibold" panose="020B0706030804020204" pitchFamily="34" charset="0"/>
                  <a:ea typeface="Open Sans Semibold" panose="020B0706030804020204" pitchFamily="34" charset="0"/>
                  <a:cs typeface="Open Sans Semibold" panose="020B0706030804020204" pitchFamily="34" charset="0"/>
                </a:rPr>
                <a:t>Latinx</a:t>
              </a:r>
            </a:p>
          </p:txBody>
        </p:sp>
      </p:grpSp>
      <p:cxnSp>
        <p:nvCxnSpPr>
          <p:cNvPr id="140" name="Elbow Connector 218">
            <a:extLst>
              <a:ext uri="{FF2B5EF4-FFF2-40B4-BE49-F238E27FC236}">
                <a16:creationId xmlns:a16="http://schemas.microsoft.com/office/drawing/2014/main" xmlns="" id="{6FDDD0A1-3359-4524-858D-0C40A646F95C}"/>
              </a:ext>
            </a:extLst>
          </p:cNvPr>
          <p:cNvCxnSpPr/>
          <p:nvPr/>
        </p:nvCxnSpPr>
        <p:spPr>
          <a:xfrm rot="10800000" flipV="1">
            <a:off x="2360463" y="3431205"/>
            <a:ext cx="677381" cy="481714"/>
          </a:xfrm>
          <a:prstGeom prst="bentConnector3">
            <a:avLst>
              <a:gd name="adj1" fmla="val 89898"/>
            </a:avLst>
          </a:prstGeom>
          <a:noFill/>
          <a:ln w="12700" cap="rnd" cmpd="sng" algn="ctr">
            <a:solidFill>
              <a:srgbClr val="D15420"/>
            </a:solidFill>
            <a:prstDash val="sysDot"/>
            <a:round/>
            <a:headEnd type="oval"/>
            <a:tailEnd type="none"/>
          </a:ln>
          <a:effectLst/>
        </p:spPr>
      </p:cxnSp>
      <p:cxnSp>
        <p:nvCxnSpPr>
          <p:cNvPr id="73" name="Elbow Connector 218">
            <a:extLst>
              <a:ext uri="{FF2B5EF4-FFF2-40B4-BE49-F238E27FC236}">
                <a16:creationId xmlns:a16="http://schemas.microsoft.com/office/drawing/2014/main" xmlns="" id="{EA0C74D1-E159-4A6F-A3AC-96A707332A8D}"/>
              </a:ext>
            </a:extLst>
          </p:cNvPr>
          <p:cNvCxnSpPr>
            <a:cxnSpLocks/>
          </p:cNvCxnSpPr>
          <p:nvPr/>
        </p:nvCxnSpPr>
        <p:spPr>
          <a:xfrm>
            <a:off x="2717915" y="4066073"/>
            <a:ext cx="499895" cy="192090"/>
          </a:xfrm>
          <a:prstGeom prst="bentConnector3">
            <a:avLst>
              <a:gd name="adj1" fmla="val 51866"/>
            </a:avLst>
          </a:prstGeom>
          <a:noFill/>
          <a:ln w="12700" cap="rnd" cmpd="sng" algn="ctr">
            <a:solidFill>
              <a:srgbClr val="97B0BB"/>
            </a:solidFill>
            <a:prstDash val="sysDot"/>
            <a:round/>
            <a:tailEnd type="oval"/>
          </a:ln>
          <a:effectLst/>
        </p:spPr>
      </p:cxnSp>
      <p:graphicFrame>
        <p:nvGraphicFramePr>
          <p:cNvPr id="89" name="Chart 88">
            <a:extLst>
              <a:ext uri="{FF2B5EF4-FFF2-40B4-BE49-F238E27FC236}">
                <a16:creationId xmlns:a16="http://schemas.microsoft.com/office/drawing/2014/main" xmlns="" id="{21FCAFDD-598E-48B7-BB44-D10E7F76E2B9}"/>
              </a:ext>
            </a:extLst>
          </p:cNvPr>
          <p:cNvGraphicFramePr/>
          <p:nvPr>
            <p:extLst/>
          </p:nvPr>
        </p:nvGraphicFramePr>
        <p:xfrm>
          <a:off x="62453" y="3398118"/>
          <a:ext cx="3612178" cy="2535376"/>
        </p:xfrm>
        <a:graphic>
          <a:graphicData uri="http://schemas.openxmlformats.org/drawingml/2006/chart">
            <c:chart xmlns:c="http://schemas.openxmlformats.org/drawingml/2006/chart" xmlns:r="http://schemas.openxmlformats.org/officeDocument/2006/relationships" r:id="rId5"/>
          </a:graphicData>
        </a:graphic>
      </p:graphicFrame>
      <p:cxnSp>
        <p:nvCxnSpPr>
          <p:cNvPr id="40" name="Connector: Elbow 39">
            <a:extLst>
              <a:ext uri="{FF2B5EF4-FFF2-40B4-BE49-F238E27FC236}">
                <a16:creationId xmlns:a16="http://schemas.microsoft.com/office/drawing/2014/main" xmlns="" id="{E798A9F8-79F7-4542-89EB-207676B2AD2E}"/>
              </a:ext>
            </a:extLst>
          </p:cNvPr>
          <p:cNvCxnSpPr>
            <a:cxnSpLocks/>
          </p:cNvCxnSpPr>
          <p:nvPr/>
        </p:nvCxnSpPr>
        <p:spPr>
          <a:xfrm rot="10800000" flipV="1">
            <a:off x="6930367" y="5514638"/>
            <a:ext cx="433892" cy="548640"/>
          </a:xfrm>
          <a:prstGeom prst="bentConnector3">
            <a:avLst>
              <a:gd name="adj1" fmla="val 64050"/>
            </a:avLst>
          </a:prstGeom>
          <a:noFill/>
          <a:ln w="12700" cap="rnd" cmpd="sng" algn="ctr">
            <a:solidFill>
              <a:srgbClr val="BF9000"/>
            </a:solidFill>
            <a:prstDash val="sysDot"/>
            <a:round/>
            <a:tailEnd type="oval"/>
          </a:ln>
          <a:effectLst/>
        </p:spPr>
      </p:cxnSp>
      <p:graphicFrame>
        <p:nvGraphicFramePr>
          <p:cNvPr id="167" name="Chart 166">
            <a:extLst>
              <a:ext uri="{FF2B5EF4-FFF2-40B4-BE49-F238E27FC236}">
                <a16:creationId xmlns:a16="http://schemas.microsoft.com/office/drawing/2014/main" xmlns="" id="{B7973C8E-05E3-411D-8E2F-35CD928B22FE}"/>
              </a:ext>
            </a:extLst>
          </p:cNvPr>
          <p:cNvGraphicFramePr/>
          <p:nvPr>
            <p:extLst/>
          </p:nvPr>
        </p:nvGraphicFramePr>
        <p:xfrm>
          <a:off x="5400423" y="3398118"/>
          <a:ext cx="3612178" cy="253537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7624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heel(1)">
                                      <p:cBhvr>
                                        <p:cTn id="11" dur="1000"/>
                                        <p:tgtEl>
                                          <p:spTgt spid="8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fade">
                                      <p:cBhvr>
                                        <p:cTn id="15" dur="500"/>
                                        <p:tgtEl>
                                          <p:spTgt spid="128"/>
                                        </p:tgtEl>
                                      </p:cBhvr>
                                    </p:animEffect>
                                  </p:childTnLst>
                                </p:cTn>
                              </p:par>
                              <p:par>
                                <p:cTn id="16" presetID="10" presetClass="entr" presetSubtype="0" fill="hold"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500"/>
                                        <p:tgtEl>
                                          <p:spTgt spid="125"/>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36"/>
                                        </p:tgtEl>
                                        <p:attrNameLst>
                                          <p:attrName>style.visibility</p:attrName>
                                        </p:attrNameLst>
                                      </p:cBhvr>
                                      <p:to>
                                        <p:strVal val="visible"/>
                                      </p:to>
                                    </p:set>
                                    <p:animEffect transition="in" filter="fade">
                                      <p:cBhvr>
                                        <p:cTn id="22" dur="500"/>
                                        <p:tgtEl>
                                          <p:spTgt spid="136"/>
                                        </p:tgtEl>
                                      </p:cBhvr>
                                    </p:animEffect>
                                  </p:childTnLst>
                                </p:cTn>
                              </p:par>
                              <p:par>
                                <p:cTn id="23" presetID="10" presetClass="entr" presetSubtype="0" fill="hold" nodeType="withEffect">
                                  <p:stCondLst>
                                    <p:cond delay="0"/>
                                  </p:stCondLst>
                                  <p:childTnLst>
                                    <p:set>
                                      <p:cBhvr>
                                        <p:cTn id="24" dur="1" fill="hold">
                                          <p:stCondLst>
                                            <p:cond delay="0"/>
                                          </p:stCondLst>
                                        </p:cTn>
                                        <p:tgtEl>
                                          <p:spTgt spid="133"/>
                                        </p:tgtEl>
                                        <p:attrNameLst>
                                          <p:attrName>style.visibility</p:attrName>
                                        </p:attrNameLst>
                                      </p:cBhvr>
                                      <p:to>
                                        <p:strVal val="visible"/>
                                      </p:to>
                                    </p:set>
                                    <p:animEffect transition="in" filter="fade">
                                      <p:cBhvr>
                                        <p:cTn id="25" dur="500"/>
                                        <p:tgtEl>
                                          <p:spTgt spid="133"/>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37"/>
                                        </p:tgtEl>
                                        <p:attrNameLst>
                                          <p:attrName>style.visibility</p:attrName>
                                        </p:attrNameLst>
                                      </p:cBhvr>
                                      <p:to>
                                        <p:strVal val="visible"/>
                                      </p:to>
                                    </p:set>
                                    <p:animEffect transition="in" filter="fade">
                                      <p:cBhvr>
                                        <p:cTn id="29" dur="500"/>
                                        <p:tgtEl>
                                          <p:spTgt spid="137"/>
                                        </p:tgtEl>
                                      </p:cBhvr>
                                    </p:animEffect>
                                  </p:childTnLst>
                                </p:cTn>
                              </p:par>
                              <p:par>
                                <p:cTn id="30" presetID="10" presetClass="entr" presetSubtype="0" fill="hold" nodeType="withEffect">
                                  <p:stCondLst>
                                    <p:cond delay="0"/>
                                  </p:stCondLst>
                                  <p:childTnLst>
                                    <p:set>
                                      <p:cBhvr>
                                        <p:cTn id="31" dur="1" fill="hold">
                                          <p:stCondLst>
                                            <p:cond delay="0"/>
                                          </p:stCondLst>
                                        </p:cTn>
                                        <p:tgtEl>
                                          <p:spTgt spid="140"/>
                                        </p:tgtEl>
                                        <p:attrNameLst>
                                          <p:attrName>style.visibility</p:attrName>
                                        </p:attrNameLst>
                                      </p:cBhvr>
                                      <p:to>
                                        <p:strVal val="visible"/>
                                      </p:to>
                                    </p:set>
                                    <p:animEffect transition="in" filter="fade">
                                      <p:cBhvr>
                                        <p:cTn id="32" dur="500"/>
                                        <p:tgtEl>
                                          <p:spTgt spid="140"/>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par>
                                <p:cTn id="37" presetID="10"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fade">
                                      <p:cBhvr>
                                        <p:cTn id="43" dur="500"/>
                                        <p:tgtEl>
                                          <p:spTgt spid="73"/>
                                        </p:tgtEl>
                                      </p:cBhvr>
                                    </p:animEffect>
                                  </p:childTnLst>
                                </p:cTn>
                              </p:par>
                              <p:par>
                                <p:cTn id="44" presetID="10" presetClass="entr" presetSubtype="0"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fade">
                                      <p:cBhvr>
                                        <p:cTn id="46" dur="500"/>
                                        <p:tgtEl>
                                          <p:spTgt spid="81"/>
                                        </p:tgtEl>
                                      </p:cBhvr>
                                    </p:animEffect>
                                  </p:childTnLst>
                                </p:cTn>
                              </p:par>
                            </p:childTnLst>
                          </p:cTn>
                        </p:par>
                        <p:par>
                          <p:cTn id="47" fill="hold">
                            <p:stCondLst>
                              <p:cond delay="4000"/>
                            </p:stCondLst>
                            <p:childTnLst>
                              <p:par>
                                <p:cTn id="48" presetID="10" presetClass="entr" presetSubtype="0" fill="hold" nodeType="afterEffect">
                                  <p:stCondLst>
                                    <p:cond delay="0"/>
                                  </p:stCondLst>
                                  <p:childTnLst>
                                    <p:set>
                                      <p:cBhvr>
                                        <p:cTn id="49" dur="1" fill="hold">
                                          <p:stCondLst>
                                            <p:cond delay="0"/>
                                          </p:stCondLst>
                                        </p:cTn>
                                        <p:tgtEl>
                                          <p:spTgt spid="76"/>
                                        </p:tgtEl>
                                        <p:attrNameLst>
                                          <p:attrName>style.visibility</p:attrName>
                                        </p:attrNameLst>
                                      </p:cBhvr>
                                      <p:to>
                                        <p:strVal val="visible"/>
                                      </p:to>
                                    </p:set>
                                    <p:animEffect transition="in" filter="fade">
                                      <p:cBhvr>
                                        <p:cTn id="50" dur="500"/>
                                        <p:tgtEl>
                                          <p:spTgt spid="76"/>
                                        </p:tgtEl>
                                      </p:cBhvr>
                                    </p:animEffect>
                                  </p:childTnLst>
                                </p:cTn>
                              </p:par>
                              <p:par>
                                <p:cTn id="51" presetID="10" presetClass="entr" presetSubtype="0" fill="hold" nodeType="with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fade">
                                      <p:cBhvr>
                                        <p:cTn id="53" dur="500"/>
                                        <p:tgtEl>
                                          <p:spTgt spid="7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down)">
                                      <p:cBhvr>
                                        <p:cTn id="58" dur="500"/>
                                        <p:tgtEl>
                                          <p:spTgt spid="17"/>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143"/>
                                        </p:tgtEl>
                                        <p:attrNameLst>
                                          <p:attrName>style.visibility</p:attrName>
                                        </p:attrNameLst>
                                      </p:cBhvr>
                                      <p:to>
                                        <p:strVal val="visible"/>
                                      </p:to>
                                    </p:set>
                                    <p:animEffect transition="in" filter="fade">
                                      <p:cBhvr>
                                        <p:cTn id="62" dur="500"/>
                                        <p:tgtEl>
                                          <p:spTgt spid="143"/>
                                        </p:tgtEl>
                                      </p:cBhvr>
                                    </p:animEffect>
                                  </p:childTnLst>
                                </p:cTn>
                              </p:par>
                            </p:childTnLst>
                          </p:cTn>
                        </p:par>
                        <p:par>
                          <p:cTn id="63" fill="hold">
                            <p:stCondLst>
                              <p:cond delay="1000"/>
                            </p:stCondLst>
                            <p:childTnLst>
                              <p:par>
                                <p:cTn id="64" presetID="21" presetClass="entr" presetSubtype="1" fill="hold" grpId="0" nodeType="afterEffect">
                                  <p:stCondLst>
                                    <p:cond delay="0"/>
                                  </p:stCondLst>
                                  <p:childTnLst>
                                    <p:set>
                                      <p:cBhvr>
                                        <p:cTn id="65" dur="1" fill="hold">
                                          <p:stCondLst>
                                            <p:cond delay="0"/>
                                          </p:stCondLst>
                                        </p:cTn>
                                        <p:tgtEl>
                                          <p:spTgt spid="167"/>
                                        </p:tgtEl>
                                        <p:attrNameLst>
                                          <p:attrName>style.visibility</p:attrName>
                                        </p:attrNameLst>
                                      </p:cBhvr>
                                      <p:to>
                                        <p:strVal val="visible"/>
                                      </p:to>
                                    </p:set>
                                    <p:animEffect transition="in" filter="wheel(1)">
                                      <p:cBhvr>
                                        <p:cTn id="66" dur="1000"/>
                                        <p:tgtEl>
                                          <p:spTgt spid="167"/>
                                        </p:tgtEl>
                                      </p:cBhvr>
                                    </p:animEffect>
                                  </p:childTnLst>
                                </p:cTn>
                              </p:par>
                            </p:childTnLst>
                          </p:cTn>
                        </p:par>
                        <p:par>
                          <p:cTn id="67" fill="hold">
                            <p:stCondLst>
                              <p:cond delay="2000"/>
                            </p:stCondLst>
                            <p:childTnLst>
                              <p:par>
                                <p:cTn id="68" presetID="10" presetClass="entr" presetSubtype="0" fill="hold" nodeType="afterEffect">
                                  <p:stCondLst>
                                    <p:cond delay="0"/>
                                  </p:stCondLst>
                                  <p:childTnLst>
                                    <p:set>
                                      <p:cBhvr>
                                        <p:cTn id="69" dur="1" fill="hold">
                                          <p:stCondLst>
                                            <p:cond delay="0"/>
                                          </p:stCondLst>
                                        </p:cTn>
                                        <p:tgtEl>
                                          <p:spTgt spid="153"/>
                                        </p:tgtEl>
                                        <p:attrNameLst>
                                          <p:attrName>style.visibility</p:attrName>
                                        </p:attrNameLst>
                                      </p:cBhvr>
                                      <p:to>
                                        <p:strVal val="visible"/>
                                      </p:to>
                                    </p:set>
                                    <p:animEffect transition="in" filter="fade">
                                      <p:cBhvr>
                                        <p:cTn id="70" dur="500"/>
                                        <p:tgtEl>
                                          <p:spTgt spid="153"/>
                                        </p:tgtEl>
                                      </p:cBhvr>
                                    </p:animEffect>
                                  </p:childTnLst>
                                </p:cTn>
                              </p:par>
                              <p:par>
                                <p:cTn id="71" presetID="10" presetClass="entr" presetSubtype="0" fill="hold" nodeType="withEffect">
                                  <p:stCondLst>
                                    <p:cond delay="0"/>
                                  </p:stCondLst>
                                  <p:childTnLst>
                                    <p:set>
                                      <p:cBhvr>
                                        <p:cTn id="72" dur="1" fill="hold">
                                          <p:stCondLst>
                                            <p:cond delay="0"/>
                                          </p:stCondLst>
                                        </p:cTn>
                                        <p:tgtEl>
                                          <p:spTgt spid="150"/>
                                        </p:tgtEl>
                                        <p:attrNameLst>
                                          <p:attrName>style.visibility</p:attrName>
                                        </p:attrNameLst>
                                      </p:cBhvr>
                                      <p:to>
                                        <p:strVal val="visible"/>
                                      </p:to>
                                    </p:set>
                                    <p:animEffect transition="in" filter="fade">
                                      <p:cBhvr>
                                        <p:cTn id="73" dur="500"/>
                                        <p:tgtEl>
                                          <p:spTgt spid="150"/>
                                        </p:tgtEl>
                                      </p:cBhvr>
                                    </p:animEffect>
                                  </p:childTnLst>
                                </p:cTn>
                              </p:par>
                            </p:childTnLst>
                          </p:cTn>
                        </p:par>
                        <p:par>
                          <p:cTn id="74" fill="hold">
                            <p:stCondLst>
                              <p:cond delay="2500"/>
                            </p:stCondLst>
                            <p:childTnLst>
                              <p:par>
                                <p:cTn id="75" presetID="10" presetClass="entr" presetSubtype="0" fill="hold" nodeType="afterEffect">
                                  <p:stCondLst>
                                    <p:cond delay="0"/>
                                  </p:stCondLst>
                                  <p:childTnLst>
                                    <p:set>
                                      <p:cBhvr>
                                        <p:cTn id="76" dur="1" fill="hold">
                                          <p:stCondLst>
                                            <p:cond delay="0"/>
                                          </p:stCondLst>
                                        </p:cTn>
                                        <p:tgtEl>
                                          <p:spTgt spid="149"/>
                                        </p:tgtEl>
                                        <p:attrNameLst>
                                          <p:attrName>style.visibility</p:attrName>
                                        </p:attrNameLst>
                                      </p:cBhvr>
                                      <p:to>
                                        <p:strVal val="visible"/>
                                      </p:to>
                                    </p:set>
                                    <p:animEffect transition="in" filter="fade">
                                      <p:cBhvr>
                                        <p:cTn id="77" dur="500"/>
                                        <p:tgtEl>
                                          <p:spTgt spid="149"/>
                                        </p:tgtEl>
                                      </p:cBhvr>
                                    </p:animEffect>
                                  </p:childTnLst>
                                </p:cTn>
                              </p:par>
                              <p:par>
                                <p:cTn id="78" presetID="10" presetClass="entr" presetSubtype="0" fill="hold" nodeType="withEffect">
                                  <p:stCondLst>
                                    <p:cond delay="0"/>
                                  </p:stCondLst>
                                  <p:childTnLst>
                                    <p:set>
                                      <p:cBhvr>
                                        <p:cTn id="79" dur="1" fill="hold">
                                          <p:stCondLst>
                                            <p:cond delay="0"/>
                                          </p:stCondLst>
                                        </p:cTn>
                                        <p:tgtEl>
                                          <p:spTgt spid="146"/>
                                        </p:tgtEl>
                                        <p:attrNameLst>
                                          <p:attrName>style.visibility</p:attrName>
                                        </p:attrNameLst>
                                      </p:cBhvr>
                                      <p:to>
                                        <p:strVal val="visible"/>
                                      </p:to>
                                    </p:set>
                                    <p:animEffect transition="in" filter="fade">
                                      <p:cBhvr>
                                        <p:cTn id="80" dur="500"/>
                                        <p:tgtEl>
                                          <p:spTgt spid="146"/>
                                        </p:tgtEl>
                                      </p:cBhvr>
                                    </p:animEffect>
                                  </p:childTnLst>
                                </p:cTn>
                              </p:par>
                            </p:childTnLst>
                          </p:cTn>
                        </p:par>
                        <p:par>
                          <p:cTn id="81" fill="hold">
                            <p:stCondLst>
                              <p:cond delay="3000"/>
                            </p:stCondLst>
                            <p:childTnLst>
                              <p:par>
                                <p:cTn id="82" presetID="10" presetClass="entr" presetSubtype="0" fill="hold" nodeType="afterEffect">
                                  <p:stCondLst>
                                    <p:cond delay="0"/>
                                  </p:stCondLst>
                                  <p:childTnLst>
                                    <p:set>
                                      <p:cBhvr>
                                        <p:cTn id="83" dur="1" fill="hold">
                                          <p:stCondLst>
                                            <p:cond delay="0"/>
                                          </p:stCondLst>
                                        </p:cTn>
                                        <p:tgtEl>
                                          <p:spTgt spid="156"/>
                                        </p:tgtEl>
                                        <p:attrNameLst>
                                          <p:attrName>style.visibility</p:attrName>
                                        </p:attrNameLst>
                                      </p:cBhvr>
                                      <p:to>
                                        <p:strVal val="visible"/>
                                      </p:to>
                                    </p:set>
                                    <p:animEffect transition="in" filter="fade">
                                      <p:cBhvr>
                                        <p:cTn id="84" dur="500"/>
                                        <p:tgtEl>
                                          <p:spTgt spid="156"/>
                                        </p:tgtEl>
                                      </p:cBhvr>
                                    </p:animEffect>
                                  </p:childTnLst>
                                </p:cTn>
                              </p:par>
                              <p:par>
                                <p:cTn id="85" presetID="10" presetClass="entr" presetSubtype="0" fill="hold" nodeType="withEffect">
                                  <p:stCondLst>
                                    <p:cond delay="0"/>
                                  </p:stCondLst>
                                  <p:childTnLst>
                                    <p:set>
                                      <p:cBhvr>
                                        <p:cTn id="86" dur="1" fill="hold">
                                          <p:stCondLst>
                                            <p:cond delay="0"/>
                                          </p:stCondLst>
                                        </p:cTn>
                                        <p:tgtEl>
                                          <p:spTgt spid="185"/>
                                        </p:tgtEl>
                                        <p:attrNameLst>
                                          <p:attrName>style.visibility</p:attrName>
                                        </p:attrNameLst>
                                      </p:cBhvr>
                                      <p:to>
                                        <p:strVal val="visible"/>
                                      </p:to>
                                    </p:set>
                                    <p:animEffect transition="in" filter="fade">
                                      <p:cBhvr>
                                        <p:cTn id="87" dur="500"/>
                                        <p:tgtEl>
                                          <p:spTgt spid="185"/>
                                        </p:tgtEl>
                                      </p:cBhvr>
                                    </p:animEffect>
                                  </p:childTnLst>
                                </p:cTn>
                              </p:par>
                            </p:childTnLst>
                          </p:cTn>
                        </p:par>
                        <p:par>
                          <p:cTn id="88" fill="hold">
                            <p:stCondLst>
                              <p:cond delay="3500"/>
                            </p:stCondLst>
                            <p:childTnLst>
                              <p:par>
                                <p:cTn id="89" presetID="10" presetClass="entr" presetSubtype="0" fill="hold" nodeType="afterEffect">
                                  <p:stCondLst>
                                    <p:cond delay="0"/>
                                  </p:stCondLst>
                                  <p:childTnLst>
                                    <p:set>
                                      <p:cBhvr>
                                        <p:cTn id="90" dur="1" fill="hold">
                                          <p:stCondLst>
                                            <p:cond delay="0"/>
                                          </p:stCondLst>
                                        </p:cTn>
                                        <p:tgtEl>
                                          <p:spTgt spid="187"/>
                                        </p:tgtEl>
                                        <p:attrNameLst>
                                          <p:attrName>style.visibility</p:attrName>
                                        </p:attrNameLst>
                                      </p:cBhvr>
                                      <p:to>
                                        <p:strVal val="visible"/>
                                      </p:to>
                                    </p:set>
                                    <p:animEffect transition="in" filter="fade">
                                      <p:cBhvr>
                                        <p:cTn id="91" dur="500"/>
                                        <p:tgtEl>
                                          <p:spTgt spid="187"/>
                                        </p:tgtEl>
                                      </p:cBhvr>
                                    </p:animEffect>
                                  </p:childTnLst>
                                </p:cTn>
                              </p:par>
                              <p:par>
                                <p:cTn id="92" presetID="10" presetClass="entr" presetSubtype="0" fill="hold" nodeType="withEffect">
                                  <p:stCondLst>
                                    <p:cond delay="0"/>
                                  </p:stCondLst>
                                  <p:childTnLst>
                                    <p:set>
                                      <p:cBhvr>
                                        <p:cTn id="93" dur="1" fill="hold">
                                          <p:stCondLst>
                                            <p:cond delay="0"/>
                                          </p:stCondLst>
                                        </p:cTn>
                                        <p:tgtEl>
                                          <p:spTgt spid="178"/>
                                        </p:tgtEl>
                                        <p:attrNameLst>
                                          <p:attrName>style.visibility</p:attrName>
                                        </p:attrNameLst>
                                      </p:cBhvr>
                                      <p:to>
                                        <p:strVal val="visible"/>
                                      </p:to>
                                    </p:set>
                                    <p:animEffect transition="in" filter="fade">
                                      <p:cBhvr>
                                        <p:cTn id="94" dur="500"/>
                                        <p:tgtEl>
                                          <p:spTgt spid="178"/>
                                        </p:tgtEl>
                                      </p:cBhvr>
                                    </p:animEffect>
                                  </p:childTnLst>
                                </p:cTn>
                              </p:par>
                            </p:childTnLst>
                          </p:cTn>
                        </p:par>
                        <p:par>
                          <p:cTn id="95" fill="hold">
                            <p:stCondLst>
                              <p:cond delay="4000"/>
                            </p:stCondLst>
                            <p:childTnLst>
                              <p:par>
                                <p:cTn id="96" presetID="10" presetClass="entr" presetSubtype="0" fill="hold" nodeType="after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fade">
                                      <p:cBhvr>
                                        <p:cTn id="98" dur="500"/>
                                        <p:tgtEl>
                                          <p:spTgt spid="40"/>
                                        </p:tgtEl>
                                      </p:cBhvr>
                                    </p:animEffect>
                                  </p:childTnLst>
                                </p:cTn>
                              </p:par>
                              <p:par>
                                <p:cTn id="99" presetID="10" presetClass="entr" presetSubtype="0" fill="hold" nodeType="withEffect">
                                  <p:stCondLst>
                                    <p:cond delay="0"/>
                                  </p:stCondLst>
                                  <p:childTnLst>
                                    <p:set>
                                      <p:cBhvr>
                                        <p:cTn id="100" dur="1" fill="hold">
                                          <p:stCondLst>
                                            <p:cond delay="0"/>
                                          </p:stCondLst>
                                        </p:cTn>
                                        <p:tgtEl>
                                          <p:spTgt spid="172"/>
                                        </p:tgtEl>
                                        <p:attrNameLst>
                                          <p:attrName>style.visibility</p:attrName>
                                        </p:attrNameLst>
                                      </p:cBhvr>
                                      <p:to>
                                        <p:strVal val="visible"/>
                                      </p:to>
                                    </p:set>
                                    <p:animEffect transition="in" filter="fade">
                                      <p:cBhvr>
                                        <p:cTn id="101" dur="500"/>
                                        <p:tgtEl>
                                          <p:spTgt spid="172"/>
                                        </p:tgtEl>
                                      </p:cBhvr>
                                    </p:animEffect>
                                  </p:childTnLst>
                                </p:cTn>
                              </p:par>
                            </p:childTnLst>
                          </p:cTn>
                        </p:par>
                        <p:par>
                          <p:cTn id="102" fill="hold">
                            <p:stCondLst>
                              <p:cond delay="4500"/>
                            </p:stCondLst>
                            <p:childTnLst>
                              <p:par>
                                <p:cTn id="103" presetID="10" presetClass="entr" presetSubtype="0" fill="hold" nodeType="afterEffect">
                                  <p:stCondLst>
                                    <p:cond delay="0"/>
                                  </p:stCondLst>
                                  <p:childTnLst>
                                    <p:set>
                                      <p:cBhvr>
                                        <p:cTn id="104" dur="1" fill="hold">
                                          <p:stCondLst>
                                            <p:cond delay="0"/>
                                          </p:stCondLst>
                                        </p:cTn>
                                        <p:tgtEl>
                                          <p:spTgt spid="159"/>
                                        </p:tgtEl>
                                        <p:attrNameLst>
                                          <p:attrName>style.visibility</p:attrName>
                                        </p:attrNameLst>
                                      </p:cBhvr>
                                      <p:to>
                                        <p:strVal val="visible"/>
                                      </p:to>
                                    </p:set>
                                    <p:animEffect transition="in" filter="fade">
                                      <p:cBhvr>
                                        <p:cTn id="105" dur="500"/>
                                        <p:tgtEl>
                                          <p:spTgt spid="159"/>
                                        </p:tgtEl>
                                      </p:cBhvr>
                                    </p:animEffect>
                                  </p:childTnLst>
                                </p:cTn>
                              </p:par>
                              <p:par>
                                <p:cTn id="106" presetID="10" presetClass="entr" presetSubtype="0" fill="hold" nodeType="withEffect">
                                  <p:stCondLst>
                                    <p:cond delay="0"/>
                                  </p:stCondLst>
                                  <p:childTnLst>
                                    <p:set>
                                      <p:cBhvr>
                                        <p:cTn id="107" dur="1" fill="hold">
                                          <p:stCondLst>
                                            <p:cond delay="0"/>
                                          </p:stCondLst>
                                        </p:cTn>
                                        <p:tgtEl>
                                          <p:spTgt spid="163"/>
                                        </p:tgtEl>
                                        <p:attrNameLst>
                                          <p:attrName>style.visibility</p:attrName>
                                        </p:attrNameLst>
                                      </p:cBhvr>
                                      <p:to>
                                        <p:strVal val="visible"/>
                                      </p:to>
                                    </p:set>
                                    <p:animEffect transition="in" filter="fade">
                                      <p:cBhvr>
                                        <p:cTn id="108"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9" grpId="0">
        <p:bldAsOne/>
      </p:bldGraphic>
      <p:bldGraphic spid="16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Graphic 63">
            <a:extLst>
              <a:ext uri="{FF2B5EF4-FFF2-40B4-BE49-F238E27FC236}">
                <a16:creationId xmlns:a16="http://schemas.microsoft.com/office/drawing/2014/main" xmlns="" id="{4D144AE9-DBA8-4852-9318-8C888FECE078}"/>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53896" y="0"/>
            <a:ext cx="2490104" cy="3251199"/>
          </a:xfrm>
          <a:prstGeom prst="rect">
            <a:avLst/>
          </a:prstGeom>
        </p:spPr>
      </p:pic>
      <p:pic>
        <p:nvPicPr>
          <p:cNvPr id="4" name="Graphic 3">
            <a:extLst>
              <a:ext uri="{FF2B5EF4-FFF2-40B4-BE49-F238E27FC236}">
                <a16:creationId xmlns:a16="http://schemas.microsoft.com/office/drawing/2014/main" xmlns="" id="{B8C404C1-93E3-4C13-B56E-F2DAB6E3BEE1}"/>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0800000">
            <a:off x="0" y="3606798"/>
            <a:ext cx="2490104" cy="3251199"/>
          </a:xfrm>
          <a:prstGeom prst="rect">
            <a:avLst/>
          </a:prstGeom>
        </p:spPr>
      </p:pic>
      <p:graphicFrame>
        <p:nvGraphicFramePr>
          <p:cNvPr id="8" name="Chart 7">
            <a:extLst>
              <a:ext uri="{FF2B5EF4-FFF2-40B4-BE49-F238E27FC236}">
                <a16:creationId xmlns:a16="http://schemas.microsoft.com/office/drawing/2014/main" xmlns="" id="{1AC6C246-1790-4681-A8F6-8706108DFF62}"/>
              </a:ext>
            </a:extLst>
          </p:cNvPr>
          <p:cNvGraphicFramePr/>
          <p:nvPr>
            <p:extLst/>
          </p:nvPr>
        </p:nvGraphicFramePr>
        <p:xfrm>
          <a:off x="303442" y="2594011"/>
          <a:ext cx="8535758" cy="389589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xmlns="" id="{1AD6587B-7EB8-4BE8-92FF-52C2F75F4BDE}"/>
              </a:ext>
            </a:extLst>
          </p:cNvPr>
          <p:cNvSpPr/>
          <p:nvPr/>
        </p:nvSpPr>
        <p:spPr>
          <a:xfrm>
            <a:off x="0" y="0"/>
            <a:ext cx="9144000" cy="368088"/>
          </a:xfrm>
          <a:prstGeom prst="rect">
            <a:avLst/>
          </a:prstGeom>
          <a:solidFill>
            <a:srgbClr val="AD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6460ECDC-5C13-4466-96D0-BF35EC755A21}"/>
              </a:ext>
            </a:extLst>
          </p:cNvPr>
          <p:cNvSpPr txBox="1"/>
          <p:nvPr/>
        </p:nvSpPr>
        <p:spPr>
          <a:xfrm>
            <a:off x="225062" y="543136"/>
            <a:ext cx="7341326" cy="892552"/>
          </a:xfrm>
          <a:prstGeom prst="rect">
            <a:avLst/>
          </a:prstGeom>
          <a:noFill/>
        </p:spPr>
        <p:txBody>
          <a:bodyPr wrap="square" rtlCol="0">
            <a:spAutoFit/>
          </a:bodyPr>
          <a:lstStyle/>
          <a:p>
            <a:r>
              <a:rPr lang="en-US" sz="3200" spc="50" dirty="0">
                <a:solidFill>
                  <a:srgbClr val="5A493D"/>
                </a:solidFill>
                <a:latin typeface="ChunkFive Roman" panose="00000500000000000000" pitchFamily="50" charset="0"/>
                <a:ea typeface="Open Sans" panose="020B0606030504020204" pitchFamily="34" charset="0"/>
                <a:cs typeface="Open Sans" panose="020B0606030504020204" pitchFamily="34" charset="0"/>
              </a:rPr>
              <a:t>Left Out Report/Campus College</a:t>
            </a:r>
          </a:p>
          <a:p>
            <a:r>
              <a:rPr lang="en-US" b="1" dirty="0">
                <a:solidFill>
                  <a:srgbClr val="5A493D"/>
                </a:solidFill>
                <a:latin typeface="Open Sans" panose="020B0606030504020204" pitchFamily="34" charset="0"/>
                <a:ea typeface="Open Sans" panose="020B0606030504020204" pitchFamily="34" charset="0"/>
                <a:cs typeface="Open Sans" panose="020B0606030504020204" pitchFamily="34" charset="0"/>
              </a:rPr>
              <a:t>Tenured Faculty vs. Student</a:t>
            </a:r>
          </a:p>
        </p:txBody>
      </p:sp>
      <p:grpSp>
        <p:nvGrpSpPr>
          <p:cNvPr id="3" name="Group 2">
            <a:extLst>
              <a:ext uri="{FF2B5EF4-FFF2-40B4-BE49-F238E27FC236}">
                <a16:creationId xmlns:a16="http://schemas.microsoft.com/office/drawing/2014/main" xmlns="" id="{B7CF84CA-841D-4E18-ACBF-C35734E28CE7}"/>
              </a:ext>
            </a:extLst>
          </p:cNvPr>
          <p:cNvGrpSpPr/>
          <p:nvPr/>
        </p:nvGrpSpPr>
        <p:grpSpPr>
          <a:xfrm>
            <a:off x="225062" y="1857300"/>
            <a:ext cx="8290865" cy="307777"/>
            <a:chOff x="225062" y="1857300"/>
            <a:chExt cx="8290865" cy="307777"/>
          </a:xfrm>
        </p:grpSpPr>
        <p:sp>
          <p:nvSpPr>
            <p:cNvPr id="68" name="Rectangle 67">
              <a:extLst>
                <a:ext uri="{FF2B5EF4-FFF2-40B4-BE49-F238E27FC236}">
                  <a16:creationId xmlns:a16="http://schemas.microsoft.com/office/drawing/2014/main" xmlns="" id="{DF5B6FDE-10F9-4DA8-9BE6-6F7D4DE2671C}"/>
                </a:ext>
              </a:extLst>
            </p:cNvPr>
            <p:cNvSpPr/>
            <p:nvPr/>
          </p:nvSpPr>
          <p:spPr>
            <a:xfrm>
              <a:off x="225062" y="1857300"/>
              <a:ext cx="4143738" cy="307777"/>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wrap="square">
              <a:spAutoFit/>
            </a:bodyPr>
            <a:lstStyle/>
            <a:p>
              <a:pPr lvl="0" defTabSz="800100"/>
              <a:r>
                <a:rPr lang="en-US" sz="1400" b="1" dirty="0">
                  <a:solidFill>
                    <a:srgbClr val="A4AF3B"/>
                  </a:solidFill>
                  <a:latin typeface="Open Sans" panose="020B0606030504020204" pitchFamily="34" charset="0"/>
                  <a:ea typeface="Open Sans" panose="020B0606030504020204" pitchFamily="34" charset="0"/>
                  <a:cs typeface="Open Sans" panose="020B0606030504020204" pitchFamily="34" charset="0"/>
                </a:rPr>
                <a:t>RACE &amp; GENDER TENURED FACULTY RATIO</a:t>
              </a:r>
            </a:p>
          </p:txBody>
        </p:sp>
        <p:cxnSp>
          <p:nvCxnSpPr>
            <p:cNvPr id="69" name="Straight Connector 68">
              <a:extLst>
                <a:ext uri="{FF2B5EF4-FFF2-40B4-BE49-F238E27FC236}">
                  <a16:creationId xmlns:a16="http://schemas.microsoft.com/office/drawing/2014/main" xmlns="" id="{07D8986C-5FC8-4A47-A055-C663D03C13C8}"/>
                </a:ext>
              </a:extLst>
            </p:cNvPr>
            <p:cNvCxnSpPr>
              <a:cxnSpLocks/>
            </p:cNvCxnSpPr>
            <p:nvPr/>
          </p:nvCxnSpPr>
          <p:spPr>
            <a:xfrm>
              <a:off x="303442" y="2144228"/>
              <a:ext cx="8212485" cy="0"/>
            </a:xfrm>
            <a:prstGeom prst="line">
              <a:avLst/>
            </a:prstGeom>
            <a:ln w="19050">
              <a:solidFill>
                <a:srgbClr val="A4AF3B"/>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7904A9E1-67D5-40AA-8B8B-1DA6733465D1}"/>
              </a:ext>
            </a:extLst>
          </p:cNvPr>
          <p:cNvGrpSpPr/>
          <p:nvPr/>
        </p:nvGrpSpPr>
        <p:grpSpPr>
          <a:xfrm>
            <a:off x="7109507" y="1874369"/>
            <a:ext cx="1855971" cy="226146"/>
            <a:chOff x="7109507" y="1874369"/>
            <a:chExt cx="1855971" cy="226146"/>
          </a:xfrm>
        </p:grpSpPr>
        <p:sp>
          <p:nvSpPr>
            <p:cNvPr id="72" name="Rectangle 71">
              <a:extLst>
                <a:ext uri="{FF2B5EF4-FFF2-40B4-BE49-F238E27FC236}">
                  <a16:creationId xmlns:a16="http://schemas.microsoft.com/office/drawing/2014/main" xmlns="" id="{47439BDE-F77F-43E5-A5FD-696DFA676301}"/>
                </a:ext>
              </a:extLst>
            </p:cNvPr>
            <p:cNvSpPr/>
            <p:nvPr/>
          </p:nvSpPr>
          <p:spPr>
            <a:xfrm>
              <a:off x="7109507" y="1949610"/>
              <a:ext cx="83127" cy="75665"/>
            </a:xfrm>
            <a:prstGeom prst="rect">
              <a:avLst/>
            </a:prstGeom>
            <a:solidFill>
              <a:srgbClr val="D1542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73" name="TextBox 2">
              <a:extLst>
                <a:ext uri="{FF2B5EF4-FFF2-40B4-BE49-F238E27FC236}">
                  <a16:creationId xmlns:a16="http://schemas.microsoft.com/office/drawing/2014/main" xmlns="" id="{A04915FC-97A7-40C9-8F27-F26C96C07C10}"/>
                </a:ext>
              </a:extLst>
            </p:cNvPr>
            <p:cNvSpPr txBox="1"/>
            <p:nvPr/>
          </p:nvSpPr>
          <p:spPr>
            <a:xfrm>
              <a:off x="7192634" y="1874369"/>
              <a:ext cx="867681" cy="2261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Female</a:t>
              </a:r>
            </a:p>
          </p:txBody>
        </p:sp>
        <p:sp>
          <p:nvSpPr>
            <p:cNvPr id="82" name="Rectangle 81">
              <a:extLst>
                <a:ext uri="{FF2B5EF4-FFF2-40B4-BE49-F238E27FC236}">
                  <a16:creationId xmlns:a16="http://schemas.microsoft.com/office/drawing/2014/main" xmlns="" id="{BE8E6C87-7607-45E9-AF6F-176E800257AB}"/>
                </a:ext>
              </a:extLst>
            </p:cNvPr>
            <p:cNvSpPr/>
            <p:nvPr/>
          </p:nvSpPr>
          <p:spPr>
            <a:xfrm>
              <a:off x="8014670" y="1949610"/>
              <a:ext cx="83127" cy="75665"/>
            </a:xfrm>
            <a:prstGeom prst="rect">
              <a:avLst/>
            </a:prstGeom>
            <a:solidFill>
              <a:srgbClr val="1096B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85" name="TextBox 2">
              <a:extLst>
                <a:ext uri="{FF2B5EF4-FFF2-40B4-BE49-F238E27FC236}">
                  <a16:creationId xmlns:a16="http://schemas.microsoft.com/office/drawing/2014/main" xmlns="" id="{440BDE3E-AF80-401C-A5DA-26107492BFC0}"/>
                </a:ext>
              </a:extLst>
            </p:cNvPr>
            <p:cNvSpPr txBox="1"/>
            <p:nvPr/>
          </p:nvSpPr>
          <p:spPr>
            <a:xfrm>
              <a:off x="8097797" y="1874369"/>
              <a:ext cx="867681" cy="2261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Male</a:t>
              </a:r>
            </a:p>
          </p:txBody>
        </p:sp>
      </p:grpSp>
    </p:spTree>
    <p:extLst>
      <p:ext uri="{BB962C8B-B14F-4D97-AF65-F5344CB8AC3E}">
        <p14:creationId xmlns:p14="http://schemas.microsoft.com/office/powerpoint/2010/main" val="187217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300"/>
                                        <p:tgtEl>
                                          <p:spTgt spid="12"/>
                                        </p:tgtEl>
                                      </p:cBhvr>
                                    </p:animEffect>
                                  </p:childTnLst>
                                </p:cTn>
                              </p:par>
                            </p:childTnLst>
                          </p:cTn>
                        </p:par>
                        <p:par>
                          <p:cTn id="12" fill="hold">
                            <p:stCondLst>
                              <p:cond delay="800"/>
                            </p:stCondLst>
                            <p:childTnLst>
                              <p:par>
                                <p:cTn id="13" presetID="22" presetClass="entr" presetSubtype="4" fill="hold" grpId="0" nodeType="afterEffect">
                                  <p:stCondLst>
                                    <p:cond delay="0"/>
                                  </p:stCondLst>
                                  <p:childTnLst>
                                    <p:set>
                                      <p:cBhvr>
                                        <p:cTn id="14" dur="1" fill="hold">
                                          <p:stCondLst>
                                            <p:cond delay="0"/>
                                          </p:stCondLst>
                                        </p:cTn>
                                        <p:tgtEl>
                                          <p:spTgt spid="8">
                                            <p:graphicEl>
                                              <a:chart seriesIdx="0" categoryIdx="0" bldStep="ptInCategory"/>
                                            </p:graphicEl>
                                          </p:spTgt>
                                        </p:tgtEl>
                                        <p:attrNameLst>
                                          <p:attrName>style.visibility</p:attrName>
                                        </p:attrNameLst>
                                      </p:cBhvr>
                                      <p:to>
                                        <p:strVal val="visible"/>
                                      </p:to>
                                    </p:set>
                                    <p:animEffect transition="in" filter="wipe(down)">
                                      <p:cBhvr>
                                        <p:cTn id="15" dur="300"/>
                                        <p:tgtEl>
                                          <p:spTgt spid="8">
                                            <p:graphicEl>
                                              <a:chart seriesIdx="0" categoryIdx="0" bldStep="ptInCategory"/>
                                            </p:graphicEl>
                                          </p:spTgt>
                                        </p:tgtEl>
                                      </p:cBhvr>
                                    </p:animEffect>
                                  </p:childTnLst>
                                </p:cTn>
                              </p:par>
                            </p:childTnLst>
                          </p:cTn>
                        </p:par>
                        <p:par>
                          <p:cTn id="16" fill="hold">
                            <p:stCondLst>
                              <p:cond delay="1100"/>
                            </p:stCondLst>
                            <p:childTnLst>
                              <p:par>
                                <p:cTn id="17" presetID="22" presetClass="entr" presetSubtype="4" fill="hold" grpId="0" nodeType="afterEffect">
                                  <p:stCondLst>
                                    <p:cond delay="0"/>
                                  </p:stCondLst>
                                  <p:childTnLst>
                                    <p:set>
                                      <p:cBhvr>
                                        <p:cTn id="18" dur="1" fill="hold">
                                          <p:stCondLst>
                                            <p:cond delay="0"/>
                                          </p:stCondLst>
                                        </p:cTn>
                                        <p:tgtEl>
                                          <p:spTgt spid="8">
                                            <p:graphicEl>
                                              <a:chart seriesIdx="1" categoryIdx="0" bldStep="ptInCategory"/>
                                            </p:graphicEl>
                                          </p:spTgt>
                                        </p:tgtEl>
                                        <p:attrNameLst>
                                          <p:attrName>style.visibility</p:attrName>
                                        </p:attrNameLst>
                                      </p:cBhvr>
                                      <p:to>
                                        <p:strVal val="visible"/>
                                      </p:to>
                                    </p:set>
                                    <p:animEffect transition="in" filter="wipe(down)">
                                      <p:cBhvr>
                                        <p:cTn id="19" dur="300"/>
                                        <p:tgtEl>
                                          <p:spTgt spid="8">
                                            <p:graphicEl>
                                              <a:chart seriesIdx="1" categoryIdx="0" bldStep="ptInCategory"/>
                                            </p:graphicEl>
                                          </p:spTgt>
                                        </p:tgtEl>
                                      </p:cBhvr>
                                    </p:animEffect>
                                  </p:childTnLst>
                                </p:cTn>
                              </p:par>
                            </p:childTnLst>
                          </p:cTn>
                        </p:par>
                        <p:par>
                          <p:cTn id="20" fill="hold">
                            <p:stCondLst>
                              <p:cond delay="1400"/>
                            </p:stCondLst>
                            <p:childTnLst>
                              <p:par>
                                <p:cTn id="21" presetID="22" presetClass="entr" presetSubtype="4" fill="hold" grpId="0" nodeType="afterEffect">
                                  <p:stCondLst>
                                    <p:cond delay="0"/>
                                  </p:stCondLst>
                                  <p:childTnLst>
                                    <p:set>
                                      <p:cBhvr>
                                        <p:cTn id="22" dur="1" fill="hold">
                                          <p:stCondLst>
                                            <p:cond delay="0"/>
                                          </p:stCondLst>
                                        </p:cTn>
                                        <p:tgtEl>
                                          <p:spTgt spid="8">
                                            <p:graphicEl>
                                              <a:chart seriesIdx="0" categoryIdx="1" bldStep="ptInCategory"/>
                                            </p:graphicEl>
                                          </p:spTgt>
                                        </p:tgtEl>
                                        <p:attrNameLst>
                                          <p:attrName>style.visibility</p:attrName>
                                        </p:attrNameLst>
                                      </p:cBhvr>
                                      <p:to>
                                        <p:strVal val="visible"/>
                                      </p:to>
                                    </p:set>
                                    <p:animEffect transition="in" filter="wipe(down)">
                                      <p:cBhvr>
                                        <p:cTn id="23" dur="300"/>
                                        <p:tgtEl>
                                          <p:spTgt spid="8">
                                            <p:graphicEl>
                                              <a:chart seriesIdx="0" categoryIdx="1" bldStep="ptInCategory"/>
                                            </p:graphicEl>
                                          </p:spTgt>
                                        </p:tgtEl>
                                      </p:cBhvr>
                                    </p:animEffect>
                                  </p:childTnLst>
                                </p:cTn>
                              </p:par>
                            </p:childTnLst>
                          </p:cTn>
                        </p:par>
                        <p:par>
                          <p:cTn id="24" fill="hold">
                            <p:stCondLst>
                              <p:cond delay="1700"/>
                            </p:stCondLst>
                            <p:childTnLst>
                              <p:par>
                                <p:cTn id="25" presetID="22" presetClass="entr" presetSubtype="4" fill="hold" grpId="0" nodeType="afterEffect">
                                  <p:stCondLst>
                                    <p:cond delay="0"/>
                                  </p:stCondLst>
                                  <p:childTnLst>
                                    <p:set>
                                      <p:cBhvr>
                                        <p:cTn id="26" dur="1" fill="hold">
                                          <p:stCondLst>
                                            <p:cond delay="0"/>
                                          </p:stCondLst>
                                        </p:cTn>
                                        <p:tgtEl>
                                          <p:spTgt spid="8">
                                            <p:graphicEl>
                                              <a:chart seriesIdx="1" categoryIdx="1" bldStep="ptInCategory"/>
                                            </p:graphicEl>
                                          </p:spTgt>
                                        </p:tgtEl>
                                        <p:attrNameLst>
                                          <p:attrName>style.visibility</p:attrName>
                                        </p:attrNameLst>
                                      </p:cBhvr>
                                      <p:to>
                                        <p:strVal val="visible"/>
                                      </p:to>
                                    </p:set>
                                    <p:animEffect transition="in" filter="wipe(down)">
                                      <p:cBhvr>
                                        <p:cTn id="27" dur="300"/>
                                        <p:tgtEl>
                                          <p:spTgt spid="8">
                                            <p:graphicEl>
                                              <a:chart seriesIdx="1" categoryIdx="1" bldStep="ptInCategory"/>
                                            </p:graphicEl>
                                          </p:spTgt>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8">
                                            <p:graphicEl>
                                              <a:chart seriesIdx="0" categoryIdx="2" bldStep="ptInCategory"/>
                                            </p:graphicEl>
                                          </p:spTgt>
                                        </p:tgtEl>
                                        <p:attrNameLst>
                                          <p:attrName>style.visibility</p:attrName>
                                        </p:attrNameLst>
                                      </p:cBhvr>
                                      <p:to>
                                        <p:strVal val="visible"/>
                                      </p:to>
                                    </p:set>
                                    <p:animEffect transition="in" filter="wipe(down)">
                                      <p:cBhvr>
                                        <p:cTn id="31" dur="400"/>
                                        <p:tgtEl>
                                          <p:spTgt spid="8">
                                            <p:graphicEl>
                                              <a:chart seriesIdx="0" categoryIdx="2" bldStep="ptInCategory"/>
                                            </p:graphicEl>
                                          </p:spTgt>
                                        </p:tgtEl>
                                      </p:cBhvr>
                                    </p:animEffect>
                                  </p:childTnLst>
                                </p:cTn>
                              </p:par>
                            </p:childTnLst>
                          </p:cTn>
                        </p:par>
                        <p:par>
                          <p:cTn id="32" fill="hold">
                            <p:stCondLst>
                              <p:cond delay="2400"/>
                            </p:stCondLst>
                            <p:childTnLst>
                              <p:par>
                                <p:cTn id="33" presetID="22" presetClass="entr" presetSubtype="4" fill="hold" grpId="0" nodeType="afterEffect">
                                  <p:stCondLst>
                                    <p:cond delay="0"/>
                                  </p:stCondLst>
                                  <p:childTnLst>
                                    <p:set>
                                      <p:cBhvr>
                                        <p:cTn id="34" dur="1" fill="hold">
                                          <p:stCondLst>
                                            <p:cond delay="0"/>
                                          </p:stCondLst>
                                        </p:cTn>
                                        <p:tgtEl>
                                          <p:spTgt spid="8">
                                            <p:graphicEl>
                                              <a:chart seriesIdx="1" categoryIdx="2" bldStep="ptInCategory"/>
                                            </p:graphicEl>
                                          </p:spTgt>
                                        </p:tgtEl>
                                        <p:attrNameLst>
                                          <p:attrName>style.visibility</p:attrName>
                                        </p:attrNameLst>
                                      </p:cBhvr>
                                      <p:to>
                                        <p:strVal val="visible"/>
                                      </p:to>
                                    </p:set>
                                    <p:animEffect transition="in" filter="wipe(down)">
                                      <p:cBhvr>
                                        <p:cTn id="35" dur="400"/>
                                        <p:tgtEl>
                                          <p:spTgt spid="8">
                                            <p:graphicEl>
                                              <a:chart seriesIdx="1" categoryIdx="2" bldStep="ptInCategory"/>
                                            </p:graphicEl>
                                          </p:spTgt>
                                        </p:tgtEl>
                                      </p:cBhvr>
                                    </p:animEffect>
                                  </p:childTnLst>
                                </p:cTn>
                              </p:par>
                            </p:childTnLst>
                          </p:cTn>
                        </p:par>
                        <p:par>
                          <p:cTn id="36" fill="hold">
                            <p:stCondLst>
                              <p:cond delay="2800"/>
                            </p:stCondLst>
                            <p:childTnLst>
                              <p:par>
                                <p:cTn id="37" presetID="22" presetClass="entr" presetSubtype="4" fill="hold" grpId="0" nodeType="afterEffect">
                                  <p:stCondLst>
                                    <p:cond delay="0"/>
                                  </p:stCondLst>
                                  <p:childTnLst>
                                    <p:set>
                                      <p:cBhvr>
                                        <p:cTn id="38" dur="1" fill="hold">
                                          <p:stCondLst>
                                            <p:cond delay="0"/>
                                          </p:stCondLst>
                                        </p:cTn>
                                        <p:tgtEl>
                                          <p:spTgt spid="8">
                                            <p:graphicEl>
                                              <a:chart seriesIdx="0" categoryIdx="3" bldStep="ptInCategory"/>
                                            </p:graphicEl>
                                          </p:spTgt>
                                        </p:tgtEl>
                                        <p:attrNameLst>
                                          <p:attrName>style.visibility</p:attrName>
                                        </p:attrNameLst>
                                      </p:cBhvr>
                                      <p:to>
                                        <p:strVal val="visible"/>
                                      </p:to>
                                    </p:set>
                                    <p:animEffect transition="in" filter="wipe(down)">
                                      <p:cBhvr>
                                        <p:cTn id="39" dur="300"/>
                                        <p:tgtEl>
                                          <p:spTgt spid="8">
                                            <p:graphicEl>
                                              <a:chart seriesIdx="0" categoryIdx="3" bldStep="ptInCategory"/>
                                            </p:graphicEl>
                                          </p:spTgt>
                                        </p:tgtEl>
                                      </p:cBhvr>
                                    </p:animEffect>
                                  </p:childTnLst>
                                </p:cTn>
                              </p:par>
                            </p:childTnLst>
                          </p:cTn>
                        </p:par>
                        <p:par>
                          <p:cTn id="40" fill="hold">
                            <p:stCondLst>
                              <p:cond delay="3100"/>
                            </p:stCondLst>
                            <p:childTnLst>
                              <p:par>
                                <p:cTn id="41" presetID="22" presetClass="entr" presetSubtype="4" fill="hold" grpId="0" nodeType="afterEffect">
                                  <p:stCondLst>
                                    <p:cond delay="0"/>
                                  </p:stCondLst>
                                  <p:childTnLst>
                                    <p:set>
                                      <p:cBhvr>
                                        <p:cTn id="42" dur="1" fill="hold">
                                          <p:stCondLst>
                                            <p:cond delay="0"/>
                                          </p:stCondLst>
                                        </p:cTn>
                                        <p:tgtEl>
                                          <p:spTgt spid="8">
                                            <p:graphicEl>
                                              <a:chart seriesIdx="1" categoryIdx="3" bldStep="ptInCategory"/>
                                            </p:graphicEl>
                                          </p:spTgt>
                                        </p:tgtEl>
                                        <p:attrNameLst>
                                          <p:attrName>style.visibility</p:attrName>
                                        </p:attrNameLst>
                                      </p:cBhvr>
                                      <p:to>
                                        <p:strVal val="visible"/>
                                      </p:to>
                                    </p:set>
                                    <p:animEffect transition="in" filter="wipe(down)">
                                      <p:cBhvr>
                                        <p:cTn id="43" dur="300"/>
                                        <p:tgtEl>
                                          <p:spTgt spid="8">
                                            <p:graphicEl>
                                              <a:chart seriesIdx="1" categoryIdx="3" bldStep="ptInCategory"/>
                                            </p:graphicEl>
                                          </p:spTgt>
                                        </p:tgtEl>
                                      </p:cBhvr>
                                    </p:animEffect>
                                  </p:childTnLst>
                                </p:cTn>
                              </p:par>
                            </p:childTnLst>
                          </p:cTn>
                        </p:par>
                        <p:par>
                          <p:cTn id="44" fill="hold">
                            <p:stCondLst>
                              <p:cond delay="3400"/>
                            </p:stCondLst>
                            <p:childTnLst>
                              <p:par>
                                <p:cTn id="45" presetID="22" presetClass="entr" presetSubtype="4" fill="hold" grpId="0" nodeType="afterEffect">
                                  <p:stCondLst>
                                    <p:cond delay="0"/>
                                  </p:stCondLst>
                                  <p:childTnLst>
                                    <p:set>
                                      <p:cBhvr>
                                        <p:cTn id="46" dur="1" fill="hold">
                                          <p:stCondLst>
                                            <p:cond delay="0"/>
                                          </p:stCondLst>
                                        </p:cTn>
                                        <p:tgtEl>
                                          <p:spTgt spid="8">
                                            <p:graphicEl>
                                              <a:chart seriesIdx="0" categoryIdx="4" bldStep="ptInCategory"/>
                                            </p:graphicEl>
                                          </p:spTgt>
                                        </p:tgtEl>
                                        <p:attrNameLst>
                                          <p:attrName>style.visibility</p:attrName>
                                        </p:attrNameLst>
                                      </p:cBhvr>
                                      <p:to>
                                        <p:strVal val="visible"/>
                                      </p:to>
                                    </p:set>
                                    <p:animEffect transition="in" filter="wipe(down)">
                                      <p:cBhvr>
                                        <p:cTn id="47" dur="300"/>
                                        <p:tgtEl>
                                          <p:spTgt spid="8">
                                            <p:graphicEl>
                                              <a:chart seriesIdx="0" categoryIdx="4" bldStep="ptInCategory"/>
                                            </p:graphicEl>
                                          </p:spTgt>
                                        </p:tgtEl>
                                      </p:cBhvr>
                                    </p:animEffect>
                                  </p:childTnLst>
                                </p:cTn>
                              </p:par>
                            </p:childTnLst>
                          </p:cTn>
                        </p:par>
                        <p:par>
                          <p:cTn id="48" fill="hold">
                            <p:stCondLst>
                              <p:cond delay="3700"/>
                            </p:stCondLst>
                            <p:childTnLst>
                              <p:par>
                                <p:cTn id="49" presetID="22" presetClass="entr" presetSubtype="4" fill="hold" grpId="0" nodeType="afterEffect">
                                  <p:stCondLst>
                                    <p:cond delay="0"/>
                                  </p:stCondLst>
                                  <p:childTnLst>
                                    <p:set>
                                      <p:cBhvr>
                                        <p:cTn id="50" dur="1" fill="hold">
                                          <p:stCondLst>
                                            <p:cond delay="0"/>
                                          </p:stCondLst>
                                        </p:cTn>
                                        <p:tgtEl>
                                          <p:spTgt spid="8">
                                            <p:graphicEl>
                                              <a:chart seriesIdx="1" categoryIdx="4" bldStep="ptInCategory"/>
                                            </p:graphicEl>
                                          </p:spTgt>
                                        </p:tgtEl>
                                        <p:attrNameLst>
                                          <p:attrName>style.visibility</p:attrName>
                                        </p:attrNameLst>
                                      </p:cBhvr>
                                      <p:to>
                                        <p:strVal val="visible"/>
                                      </p:to>
                                    </p:set>
                                    <p:animEffect transition="in" filter="wipe(down)">
                                      <p:cBhvr>
                                        <p:cTn id="51" dur="300"/>
                                        <p:tgtEl>
                                          <p:spTgt spid="8">
                                            <p:graphicEl>
                                              <a:chart seriesIdx="1" categoryIdx="4" bldStep="ptInCategory"/>
                                            </p:graphicEl>
                                          </p:spTgt>
                                        </p:tgtEl>
                                      </p:cBhvr>
                                    </p:animEffect>
                                  </p:childTnLst>
                                </p:cTn>
                              </p:par>
                            </p:childTnLst>
                          </p:cTn>
                        </p:par>
                        <p:par>
                          <p:cTn id="52" fill="hold">
                            <p:stCondLst>
                              <p:cond delay="4000"/>
                            </p:stCondLst>
                            <p:childTnLst>
                              <p:par>
                                <p:cTn id="53" presetID="22" presetClass="entr" presetSubtype="4" fill="hold" grpId="0" nodeType="afterEffect">
                                  <p:stCondLst>
                                    <p:cond delay="0"/>
                                  </p:stCondLst>
                                  <p:childTnLst>
                                    <p:set>
                                      <p:cBhvr>
                                        <p:cTn id="54" dur="1" fill="hold">
                                          <p:stCondLst>
                                            <p:cond delay="0"/>
                                          </p:stCondLst>
                                        </p:cTn>
                                        <p:tgtEl>
                                          <p:spTgt spid="8">
                                            <p:graphicEl>
                                              <a:chart seriesIdx="0" categoryIdx="5" bldStep="ptInCategory"/>
                                            </p:graphicEl>
                                          </p:spTgt>
                                        </p:tgtEl>
                                        <p:attrNameLst>
                                          <p:attrName>style.visibility</p:attrName>
                                        </p:attrNameLst>
                                      </p:cBhvr>
                                      <p:to>
                                        <p:strVal val="visible"/>
                                      </p:to>
                                    </p:set>
                                    <p:animEffect transition="in" filter="wipe(down)">
                                      <p:cBhvr>
                                        <p:cTn id="55" dur="450"/>
                                        <p:tgtEl>
                                          <p:spTgt spid="8">
                                            <p:graphicEl>
                                              <a:chart seriesIdx="0" categoryIdx="5" bldStep="ptInCategory"/>
                                            </p:graphicEl>
                                          </p:spTgt>
                                        </p:tgtEl>
                                      </p:cBhvr>
                                    </p:animEffect>
                                  </p:childTnLst>
                                </p:cTn>
                              </p:par>
                            </p:childTnLst>
                          </p:cTn>
                        </p:par>
                        <p:par>
                          <p:cTn id="56" fill="hold">
                            <p:stCondLst>
                              <p:cond delay="4450"/>
                            </p:stCondLst>
                            <p:childTnLst>
                              <p:par>
                                <p:cTn id="57" presetID="22" presetClass="entr" presetSubtype="4" fill="hold" grpId="0" nodeType="afterEffect">
                                  <p:stCondLst>
                                    <p:cond delay="0"/>
                                  </p:stCondLst>
                                  <p:childTnLst>
                                    <p:set>
                                      <p:cBhvr>
                                        <p:cTn id="58" dur="1" fill="hold">
                                          <p:stCondLst>
                                            <p:cond delay="0"/>
                                          </p:stCondLst>
                                        </p:cTn>
                                        <p:tgtEl>
                                          <p:spTgt spid="8">
                                            <p:graphicEl>
                                              <a:chart seriesIdx="1" categoryIdx="5" bldStep="ptInCategory"/>
                                            </p:graphicEl>
                                          </p:spTgt>
                                        </p:tgtEl>
                                        <p:attrNameLst>
                                          <p:attrName>style.visibility</p:attrName>
                                        </p:attrNameLst>
                                      </p:cBhvr>
                                      <p:to>
                                        <p:strVal val="visible"/>
                                      </p:to>
                                    </p:set>
                                    <p:animEffect transition="in" filter="wipe(down)">
                                      <p:cBhvr>
                                        <p:cTn id="59" dur="450"/>
                                        <p:tgtEl>
                                          <p:spTgt spid="8">
                                            <p:graphicEl>
                                              <a:chart seriesIdx="1" categoryIdx="5"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El"/>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Graphic 63">
            <a:extLst>
              <a:ext uri="{FF2B5EF4-FFF2-40B4-BE49-F238E27FC236}">
                <a16:creationId xmlns:a16="http://schemas.microsoft.com/office/drawing/2014/main" xmlns="" id="{4D144AE9-DBA8-4852-9318-8C888FECE078}"/>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653896" y="0"/>
            <a:ext cx="2490104" cy="3251199"/>
          </a:xfrm>
          <a:prstGeom prst="rect">
            <a:avLst/>
          </a:prstGeom>
        </p:spPr>
      </p:pic>
      <p:pic>
        <p:nvPicPr>
          <p:cNvPr id="4" name="Graphic 3">
            <a:extLst>
              <a:ext uri="{FF2B5EF4-FFF2-40B4-BE49-F238E27FC236}">
                <a16:creationId xmlns:a16="http://schemas.microsoft.com/office/drawing/2014/main" xmlns="" id="{B8C404C1-93E3-4C13-B56E-F2DAB6E3BEE1}"/>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0800000">
            <a:off x="0" y="3606798"/>
            <a:ext cx="2490104" cy="3251199"/>
          </a:xfrm>
          <a:prstGeom prst="rect">
            <a:avLst/>
          </a:prstGeom>
        </p:spPr>
      </p:pic>
      <p:graphicFrame>
        <p:nvGraphicFramePr>
          <p:cNvPr id="8" name="Chart 7">
            <a:extLst>
              <a:ext uri="{FF2B5EF4-FFF2-40B4-BE49-F238E27FC236}">
                <a16:creationId xmlns:a16="http://schemas.microsoft.com/office/drawing/2014/main" xmlns="" id="{1AC6C246-1790-4681-A8F6-8706108DFF62}"/>
              </a:ext>
            </a:extLst>
          </p:cNvPr>
          <p:cNvGraphicFramePr/>
          <p:nvPr>
            <p:extLst/>
          </p:nvPr>
        </p:nvGraphicFramePr>
        <p:xfrm>
          <a:off x="303442" y="2594011"/>
          <a:ext cx="8535758" cy="3895897"/>
        </p:xfrm>
        <a:graphic>
          <a:graphicData uri="http://schemas.openxmlformats.org/drawingml/2006/chart">
            <c:chart xmlns:c="http://schemas.openxmlformats.org/drawingml/2006/chart" xmlns:r="http://schemas.openxmlformats.org/officeDocument/2006/relationships" r:id="rId5"/>
          </a:graphicData>
        </a:graphic>
      </p:graphicFrame>
      <p:sp>
        <p:nvSpPr>
          <p:cNvPr id="6" name="Rectangle 5">
            <a:extLst>
              <a:ext uri="{FF2B5EF4-FFF2-40B4-BE49-F238E27FC236}">
                <a16:creationId xmlns:a16="http://schemas.microsoft.com/office/drawing/2014/main" xmlns="" id="{1AD6587B-7EB8-4BE8-92FF-52C2F75F4BDE}"/>
              </a:ext>
            </a:extLst>
          </p:cNvPr>
          <p:cNvSpPr/>
          <p:nvPr/>
        </p:nvSpPr>
        <p:spPr>
          <a:xfrm>
            <a:off x="0" y="0"/>
            <a:ext cx="9144000" cy="368088"/>
          </a:xfrm>
          <a:prstGeom prst="rect">
            <a:avLst/>
          </a:prstGeom>
          <a:solidFill>
            <a:srgbClr val="AD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6460ECDC-5C13-4466-96D0-BF35EC755A21}"/>
              </a:ext>
            </a:extLst>
          </p:cNvPr>
          <p:cNvSpPr txBox="1"/>
          <p:nvPr/>
        </p:nvSpPr>
        <p:spPr>
          <a:xfrm>
            <a:off x="225062" y="543136"/>
            <a:ext cx="7341326" cy="892552"/>
          </a:xfrm>
          <a:prstGeom prst="rect">
            <a:avLst/>
          </a:prstGeom>
          <a:noFill/>
        </p:spPr>
        <p:txBody>
          <a:bodyPr wrap="square" rtlCol="0">
            <a:spAutoFit/>
          </a:bodyPr>
          <a:lstStyle/>
          <a:p>
            <a:r>
              <a:rPr lang="en-US" sz="3200" spc="50" dirty="0">
                <a:solidFill>
                  <a:srgbClr val="5A493D"/>
                </a:solidFill>
                <a:latin typeface="ChunkFive Roman" panose="00000500000000000000" pitchFamily="50" charset="0"/>
                <a:ea typeface="Open Sans" panose="020B0606030504020204" pitchFamily="34" charset="0"/>
                <a:cs typeface="Open Sans" panose="020B0606030504020204" pitchFamily="34" charset="0"/>
              </a:rPr>
              <a:t>Left Out Report/Campus College</a:t>
            </a:r>
          </a:p>
          <a:p>
            <a:r>
              <a:rPr lang="en-US" b="1" dirty="0">
                <a:solidFill>
                  <a:srgbClr val="5A493D"/>
                </a:solidFill>
                <a:latin typeface="Open Sans" panose="020B0606030504020204" pitchFamily="34" charset="0"/>
                <a:ea typeface="Open Sans" panose="020B0606030504020204" pitchFamily="34" charset="0"/>
                <a:cs typeface="Open Sans" panose="020B0606030504020204" pitchFamily="34" charset="0"/>
              </a:rPr>
              <a:t>Tenured Faculty vs. Student</a:t>
            </a:r>
          </a:p>
        </p:txBody>
      </p:sp>
      <p:grpSp>
        <p:nvGrpSpPr>
          <p:cNvPr id="2" name="Group 1">
            <a:extLst>
              <a:ext uri="{FF2B5EF4-FFF2-40B4-BE49-F238E27FC236}">
                <a16:creationId xmlns:a16="http://schemas.microsoft.com/office/drawing/2014/main" xmlns="" id="{312EFC1A-A8AF-4E10-A55D-5F553C3767B9}"/>
              </a:ext>
            </a:extLst>
          </p:cNvPr>
          <p:cNvGrpSpPr/>
          <p:nvPr/>
        </p:nvGrpSpPr>
        <p:grpSpPr>
          <a:xfrm>
            <a:off x="225062" y="1856356"/>
            <a:ext cx="8290865" cy="307777"/>
            <a:chOff x="225062" y="1856356"/>
            <a:chExt cx="8290865" cy="307777"/>
          </a:xfrm>
        </p:grpSpPr>
        <p:sp>
          <p:nvSpPr>
            <p:cNvPr id="68" name="Rectangle 67">
              <a:extLst>
                <a:ext uri="{FF2B5EF4-FFF2-40B4-BE49-F238E27FC236}">
                  <a16:creationId xmlns:a16="http://schemas.microsoft.com/office/drawing/2014/main" xmlns="" id="{DF5B6FDE-10F9-4DA8-9BE6-6F7D4DE2671C}"/>
                </a:ext>
              </a:extLst>
            </p:cNvPr>
            <p:cNvSpPr/>
            <p:nvPr/>
          </p:nvSpPr>
          <p:spPr>
            <a:xfrm>
              <a:off x="225062" y="1856356"/>
              <a:ext cx="4143738" cy="307777"/>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wrap="square">
              <a:spAutoFit/>
            </a:bodyPr>
            <a:lstStyle/>
            <a:p>
              <a:pPr lvl="0" defTabSz="800100"/>
              <a:r>
                <a:rPr lang="en-US" sz="1400" b="1" dirty="0">
                  <a:solidFill>
                    <a:srgbClr val="A4AF3B"/>
                  </a:solidFill>
                  <a:latin typeface="Open Sans" panose="020B0606030504020204" pitchFamily="34" charset="0"/>
                  <a:ea typeface="Open Sans" panose="020B0606030504020204" pitchFamily="34" charset="0"/>
                  <a:cs typeface="Open Sans" panose="020B0606030504020204" pitchFamily="34" charset="0"/>
                </a:rPr>
                <a:t>RACE &amp; GENDER STUDENT RATIO</a:t>
              </a:r>
            </a:p>
          </p:txBody>
        </p:sp>
        <p:cxnSp>
          <p:nvCxnSpPr>
            <p:cNvPr id="69" name="Straight Connector 68">
              <a:extLst>
                <a:ext uri="{FF2B5EF4-FFF2-40B4-BE49-F238E27FC236}">
                  <a16:creationId xmlns:a16="http://schemas.microsoft.com/office/drawing/2014/main" xmlns="" id="{07D8986C-5FC8-4A47-A055-C663D03C13C8}"/>
                </a:ext>
              </a:extLst>
            </p:cNvPr>
            <p:cNvCxnSpPr>
              <a:cxnSpLocks/>
            </p:cNvCxnSpPr>
            <p:nvPr/>
          </p:nvCxnSpPr>
          <p:spPr>
            <a:xfrm>
              <a:off x="303442" y="2144228"/>
              <a:ext cx="8212485" cy="0"/>
            </a:xfrm>
            <a:prstGeom prst="line">
              <a:avLst/>
            </a:prstGeom>
            <a:ln w="19050">
              <a:solidFill>
                <a:srgbClr val="A4AF3B"/>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7904A9E1-67D5-40AA-8B8B-1DA6733465D1}"/>
              </a:ext>
            </a:extLst>
          </p:cNvPr>
          <p:cNvGrpSpPr/>
          <p:nvPr/>
        </p:nvGrpSpPr>
        <p:grpSpPr>
          <a:xfrm>
            <a:off x="7109507" y="1874369"/>
            <a:ext cx="1855971" cy="226146"/>
            <a:chOff x="7109507" y="1874369"/>
            <a:chExt cx="1855971" cy="226146"/>
          </a:xfrm>
        </p:grpSpPr>
        <p:sp>
          <p:nvSpPr>
            <p:cNvPr id="72" name="Rectangle 71">
              <a:extLst>
                <a:ext uri="{FF2B5EF4-FFF2-40B4-BE49-F238E27FC236}">
                  <a16:creationId xmlns:a16="http://schemas.microsoft.com/office/drawing/2014/main" xmlns="" id="{47439BDE-F77F-43E5-A5FD-696DFA676301}"/>
                </a:ext>
              </a:extLst>
            </p:cNvPr>
            <p:cNvSpPr/>
            <p:nvPr/>
          </p:nvSpPr>
          <p:spPr>
            <a:xfrm>
              <a:off x="7109507" y="1949610"/>
              <a:ext cx="83127" cy="75665"/>
            </a:xfrm>
            <a:prstGeom prst="rect">
              <a:avLst/>
            </a:prstGeom>
            <a:solidFill>
              <a:srgbClr val="D1542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73" name="TextBox 2">
              <a:extLst>
                <a:ext uri="{FF2B5EF4-FFF2-40B4-BE49-F238E27FC236}">
                  <a16:creationId xmlns:a16="http://schemas.microsoft.com/office/drawing/2014/main" xmlns="" id="{A04915FC-97A7-40C9-8F27-F26C96C07C10}"/>
                </a:ext>
              </a:extLst>
            </p:cNvPr>
            <p:cNvSpPr txBox="1"/>
            <p:nvPr/>
          </p:nvSpPr>
          <p:spPr>
            <a:xfrm>
              <a:off x="7192634" y="1874369"/>
              <a:ext cx="867681" cy="2261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Female</a:t>
              </a:r>
            </a:p>
          </p:txBody>
        </p:sp>
        <p:sp>
          <p:nvSpPr>
            <p:cNvPr id="82" name="Rectangle 81">
              <a:extLst>
                <a:ext uri="{FF2B5EF4-FFF2-40B4-BE49-F238E27FC236}">
                  <a16:creationId xmlns:a16="http://schemas.microsoft.com/office/drawing/2014/main" xmlns="" id="{BE8E6C87-7607-45E9-AF6F-176E800257AB}"/>
                </a:ext>
              </a:extLst>
            </p:cNvPr>
            <p:cNvSpPr/>
            <p:nvPr/>
          </p:nvSpPr>
          <p:spPr>
            <a:xfrm>
              <a:off x="8014670" y="1949610"/>
              <a:ext cx="83127" cy="75665"/>
            </a:xfrm>
            <a:prstGeom prst="rect">
              <a:avLst/>
            </a:prstGeom>
            <a:solidFill>
              <a:srgbClr val="1096B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85" name="TextBox 2">
              <a:extLst>
                <a:ext uri="{FF2B5EF4-FFF2-40B4-BE49-F238E27FC236}">
                  <a16:creationId xmlns:a16="http://schemas.microsoft.com/office/drawing/2014/main" xmlns="" id="{440BDE3E-AF80-401C-A5DA-26107492BFC0}"/>
                </a:ext>
              </a:extLst>
            </p:cNvPr>
            <p:cNvSpPr txBox="1"/>
            <p:nvPr/>
          </p:nvSpPr>
          <p:spPr>
            <a:xfrm>
              <a:off x="8097797" y="1874369"/>
              <a:ext cx="867681" cy="2261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5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Male</a:t>
              </a:r>
            </a:p>
          </p:txBody>
        </p:sp>
      </p:grpSp>
    </p:spTree>
    <p:extLst>
      <p:ext uri="{BB962C8B-B14F-4D97-AF65-F5344CB8AC3E}">
        <p14:creationId xmlns:p14="http://schemas.microsoft.com/office/powerpoint/2010/main" val="424843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300"/>
                                        <p:tgtEl>
                                          <p:spTgt spid="12"/>
                                        </p:tgtEl>
                                      </p:cBhvr>
                                    </p:animEffect>
                                  </p:childTnLst>
                                </p:cTn>
                              </p:par>
                            </p:childTnLst>
                          </p:cTn>
                        </p:par>
                        <p:par>
                          <p:cTn id="12" fill="hold">
                            <p:stCondLst>
                              <p:cond delay="800"/>
                            </p:stCondLst>
                            <p:childTnLst>
                              <p:par>
                                <p:cTn id="13" presetID="22" presetClass="entr" presetSubtype="4" fill="hold" grpId="0" nodeType="afterEffect">
                                  <p:stCondLst>
                                    <p:cond delay="0"/>
                                  </p:stCondLst>
                                  <p:childTnLst>
                                    <p:set>
                                      <p:cBhvr>
                                        <p:cTn id="14" dur="1" fill="hold">
                                          <p:stCondLst>
                                            <p:cond delay="0"/>
                                          </p:stCondLst>
                                        </p:cTn>
                                        <p:tgtEl>
                                          <p:spTgt spid="8">
                                            <p:graphicEl>
                                              <a:chart seriesIdx="0" categoryIdx="0" bldStep="ptInCategory"/>
                                            </p:graphicEl>
                                          </p:spTgt>
                                        </p:tgtEl>
                                        <p:attrNameLst>
                                          <p:attrName>style.visibility</p:attrName>
                                        </p:attrNameLst>
                                      </p:cBhvr>
                                      <p:to>
                                        <p:strVal val="visible"/>
                                      </p:to>
                                    </p:set>
                                    <p:animEffect transition="in" filter="wipe(down)">
                                      <p:cBhvr>
                                        <p:cTn id="15" dur="300"/>
                                        <p:tgtEl>
                                          <p:spTgt spid="8">
                                            <p:graphicEl>
                                              <a:chart seriesIdx="0" categoryIdx="0" bldStep="ptInCategory"/>
                                            </p:graphicEl>
                                          </p:spTgt>
                                        </p:tgtEl>
                                      </p:cBhvr>
                                    </p:animEffect>
                                  </p:childTnLst>
                                </p:cTn>
                              </p:par>
                            </p:childTnLst>
                          </p:cTn>
                        </p:par>
                        <p:par>
                          <p:cTn id="16" fill="hold">
                            <p:stCondLst>
                              <p:cond delay="1100"/>
                            </p:stCondLst>
                            <p:childTnLst>
                              <p:par>
                                <p:cTn id="17" presetID="22" presetClass="entr" presetSubtype="4" fill="hold" grpId="0" nodeType="afterEffect">
                                  <p:stCondLst>
                                    <p:cond delay="0"/>
                                  </p:stCondLst>
                                  <p:childTnLst>
                                    <p:set>
                                      <p:cBhvr>
                                        <p:cTn id="18" dur="1" fill="hold">
                                          <p:stCondLst>
                                            <p:cond delay="0"/>
                                          </p:stCondLst>
                                        </p:cTn>
                                        <p:tgtEl>
                                          <p:spTgt spid="8">
                                            <p:graphicEl>
                                              <a:chart seriesIdx="1" categoryIdx="0" bldStep="ptInCategory"/>
                                            </p:graphicEl>
                                          </p:spTgt>
                                        </p:tgtEl>
                                        <p:attrNameLst>
                                          <p:attrName>style.visibility</p:attrName>
                                        </p:attrNameLst>
                                      </p:cBhvr>
                                      <p:to>
                                        <p:strVal val="visible"/>
                                      </p:to>
                                    </p:set>
                                    <p:animEffect transition="in" filter="wipe(down)">
                                      <p:cBhvr>
                                        <p:cTn id="19" dur="300"/>
                                        <p:tgtEl>
                                          <p:spTgt spid="8">
                                            <p:graphicEl>
                                              <a:chart seriesIdx="1" categoryIdx="0" bldStep="ptInCategory"/>
                                            </p:graphicEl>
                                          </p:spTgt>
                                        </p:tgtEl>
                                      </p:cBhvr>
                                    </p:animEffect>
                                  </p:childTnLst>
                                </p:cTn>
                              </p:par>
                            </p:childTnLst>
                          </p:cTn>
                        </p:par>
                        <p:par>
                          <p:cTn id="20" fill="hold">
                            <p:stCondLst>
                              <p:cond delay="1400"/>
                            </p:stCondLst>
                            <p:childTnLst>
                              <p:par>
                                <p:cTn id="21" presetID="22" presetClass="entr" presetSubtype="4" fill="hold" grpId="0" nodeType="afterEffect">
                                  <p:stCondLst>
                                    <p:cond delay="0"/>
                                  </p:stCondLst>
                                  <p:childTnLst>
                                    <p:set>
                                      <p:cBhvr>
                                        <p:cTn id="22" dur="1" fill="hold">
                                          <p:stCondLst>
                                            <p:cond delay="0"/>
                                          </p:stCondLst>
                                        </p:cTn>
                                        <p:tgtEl>
                                          <p:spTgt spid="8">
                                            <p:graphicEl>
                                              <a:chart seriesIdx="0" categoryIdx="1" bldStep="ptInCategory"/>
                                            </p:graphicEl>
                                          </p:spTgt>
                                        </p:tgtEl>
                                        <p:attrNameLst>
                                          <p:attrName>style.visibility</p:attrName>
                                        </p:attrNameLst>
                                      </p:cBhvr>
                                      <p:to>
                                        <p:strVal val="visible"/>
                                      </p:to>
                                    </p:set>
                                    <p:animEffect transition="in" filter="wipe(down)">
                                      <p:cBhvr>
                                        <p:cTn id="23" dur="300"/>
                                        <p:tgtEl>
                                          <p:spTgt spid="8">
                                            <p:graphicEl>
                                              <a:chart seriesIdx="0" categoryIdx="1" bldStep="ptInCategory"/>
                                            </p:graphicEl>
                                          </p:spTgt>
                                        </p:tgtEl>
                                      </p:cBhvr>
                                    </p:animEffect>
                                  </p:childTnLst>
                                </p:cTn>
                              </p:par>
                            </p:childTnLst>
                          </p:cTn>
                        </p:par>
                        <p:par>
                          <p:cTn id="24" fill="hold">
                            <p:stCondLst>
                              <p:cond delay="1700"/>
                            </p:stCondLst>
                            <p:childTnLst>
                              <p:par>
                                <p:cTn id="25" presetID="22" presetClass="entr" presetSubtype="4" fill="hold" grpId="0" nodeType="afterEffect">
                                  <p:stCondLst>
                                    <p:cond delay="0"/>
                                  </p:stCondLst>
                                  <p:childTnLst>
                                    <p:set>
                                      <p:cBhvr>
                                        <p:cTn id="26" dur="1" fill="hold">
                                          <p:stCondLst>
                                            <p:cond delay="0"/>
                                          </p:stCondLst>
                                        </p:cTn>
                                        <p:tgtEl>
                                          <p:spTgt spid="8">
                                            <p:graphicEl>
                                              <a:chart seriesIdx="1" categoryIdx="1" bldStep="ptInCategory"/>
                                            </p:graphicEl>
                                          </p:spTgt>
                                        </p:tgtEl>
                                        <p:attrNameLst>
                                          <p:attrName>style.visibility</p:attrName>
                                        </p:attrNameLst>
                                      </p:cBhvr>
                                      <p:to>
                                        <p:strVal val="visible"/>
                                      </p:to>
                                    </p:set>
                                    <p:animEffect transition="in" filter="wipe(down)">
                                      <p:cBhvr>
                                        <p:cTn id="27" dur="300"/>
                                        <p:tgtEl>
                                          <p:spTgt spid="8">
                                            <p:graphicEl>
                                              <a:chart seriesIdx="1" categoryIdx="1" bldStep="ptInCategory"/>
                                            </p:graphicEl>
                                          </p:spTgt>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8">
                                            <p:graphicEl>
                                              <a:chart seriesIdx="0" categoryIdx="2" bldStep="ptInCategory"/>
                                            </p:graphicEl>
                                          </p:spTgt>
                                        </p:tgtEl>
                                        <p:attrNameLst>
                                          <p:attrName>style.visibility</p:attrName>
                                        </p:attrNameLst>
                                      </p:cBhvr>
                                      <p:to>
                                        <p:strVal val="visible"/>
                                      </p:to>
                                    </p:set>
                                    <p:animEffect transition="in" filter="wipe(down)">
                                      <p:cBhvr>
                                        <p:cTn id="31" dur="450"/>
                                        <p:tgtEl>
                                          <p:spTgt spid="8">
                                            <p:graphicEl>
                                              <a:chart seriesIdx="0" categoryIdx="2" bldStep="ptInCategory"/>
                                            </p:graphicEl>
                                          </p:spTgt>
                                        </p:tgtEl>
                                      </p:cBhvr>
                                    </p:animEffect>
                                  </p:childTnLst>
                                </p:cTn>
                              </p:par>
                            </p:childTnLst>
                          </p:cTn>
                        </p:par>
                        <p:par>
                          <p:cTn id="32" fill="hold">
                            <p:stCondLst>
                              <p:cond delay="2450"/>
                            </p:stCondLst>
                            <p:childTnLst>
                              <p:par>
                                <p:cTn id="33" presetID="22" presetClass="entr" presetSubtype="4" fill="hold" grpId="0" nodeType="afterEffect">
                                  <p:stCondLst>
                                    <p:cond delay="0"/>
                                  </p:stCondLst>
                                  <p:childTnLst>
                                    <p:set>
                                      <p:cBhvr>
                                        <p:cTn id="34" dur="1" fill="hold">
                                          <p:stCondLst>
                                            <p:cond delay="0"/>
                                          </p:stCondLst>
                                        </p:cTn>
                                        <p:tgtEl>
                                          <p:spTgt spid="8">
                                            <p:graphicEl>
                                              <a:chart seriesIdx="1" categoryIdx="2" bldStep="ptInCategory"/>
                                            </p:graphicEl>
                                          </p:spTgt>
                                        </p:tgtEl>
                                        <p:attrNameLst>
                                          <p:attrName>style.visibility</p:attrName>
                                        </p:attrNameLst>
                                      </p:cBhvr>
                                      <p:to>
                                        <p:strVal val="visible"/>
                                      </p:to>
                                    </p:set>
                                    <p:animEffect transition="in" filter="wipe(down)">
                                      <p:cBhvr>
                                        <p:cTn id="35" dur="450"/>
                                        <p:tgtEl>
                                          <p:spTgt spid="8">
                                            <p:graphicEl>
                                              <a:chart seriesIdx="1" categoryIdx="2" bldStep="ptInCategory"/>
                                            </p:graphicEl>
                                          </p:spTgt>
                                        </p:tgtEl>
                                      </p:cBhvr>
                                    </p:animEffect>
                                  </p:childTnLst>
                                </p:cTn>
                              </p:par>
                            </p:childTnLst>
                          </p:cTn>
                        </p:par>
                        <p:par>
                          <p:cTn id="36" fill="hold">
                            <p:stCondLst>
                              <p:cond delay="2900"/>
                            </p:stCondLst>
                            <p:childTnLst>
                              <p:par>
                                <p:cTn id="37" presetID="22" presetClass="entr" presetSubtype="4" fill="hold" grpId="0" nodeType="afterEffect">
                                  <p:stCondLst>
                                    <p:cond delay="0"/>
                                  </p:stCondLst>
                                  <p:childTnLst>
                                    <p:set>
                                      <p:cBhvr>
                                        <p:cTn id="38" dur="1" fill="hold">
                                          <p:stCondLst>
                                            <p:cond delay="0"/>
                                          </p:stCondLst>
                                        </p:cTn>
                                        <p:tgtEl>
                                          <p:spTgt spid="8">
                                            <p:graphicEl>
                                              <a:chart seriesIdx="0" categoryIdx="3" bldStep="ptInCategory"/>
                                            </p:graphicEl>
                                          </p:spTgt>
                                        </p:tgtEl>
                                        <p:attrNameLst>
                                          <p:attrName>style.visibility</p:attrName>
                                        </p:attrNameLst>
                                      </p:cBhvr>
                                      <p:to>
                                        <p:strVal val="visible"/>
                                      </p:to>
                                    </p:set>
                                    <p:animEffect transition="in" filter="wipe(down)">
                                      <p:cBhvr>
                                        <p:cTn id="39" dur="300"/>
                                        <p:tgtEl>
                                          <p:spTgt spid="8">
                                            <p:graphicEl>
                                              <a:chart seriesIdx="0" categoryIdx="3" bldStep="ptInCategory"/>
                                            </p:graphicEl>
                                          </p:spTgt>
                                        </p:tgtEl>
                                      </p:cBhvr>
                                    </p:animEffect>
                                  </p:childTnLst>
                                </p:cTn>
                              </p:par>
                            </p:childTnLst>
                          </p:cTn>
                        </p:par>
                        <p:par>
                          <p:cTn id="40" fill="hold">
                            <p:stCondLst>
                              <p:cond delay="3200"/>
                            </p:stCondLst>
                            <p:childTnLst>
                              <p:par>
                                <p:cTn id="41" presetID="22" presetClass="entr" presetSubtype="4" fill="hold" grpId="0" nodeType="afterEffect">
                                  <p:stCondLst>
                                    <p:cond delay="0"/>
                                  </p:stCondLst>
                                  <p:childTnLst>
                                    <p:set>
                                      <p:cBhvr>
                                        <p:cTn id="42" dur="1" fill="hold">
                                          <p:stCondLst>
                                            <p:cond delay="0"/>
                                          </p:stCondLst>
                                        </p:cTn>
                                        <p:tgtEl>
                                          <p:spTgt spid="8">
                                            <p:graphicEl>
                                              <a:chart seriesIdx="1" categoryIdx="3" bldStep="ptInCategory"/>
                                            </p:graphicEl>
                                          </p:spTgt>
                                        </p:tgtEl>
                                        <p:attrNameLst>
                                          <p:attrName>style.visibility</p:attrName>
                                        </p:attrNameLst>
                                      </p:cBhvr>
                                      <p:to>
                                        <p:strVal val="visible"/>
                                      </p:to>
                                    </p:set>
                                    <p:animEffect transition="in" filter="wipe(down)">
                                      <p:cBhvr>
                                        <p:cTn id="43" dur="300"/>
                                        <p:tgtEl>
                                          <p:spTgt spid="8">
                                            <p:graphicEl>
                                              <a:chart seriesIdx="1" categoryIdx="3" bldStep="ptInCategory"/>
                                            </p:graphicEl>
                                          </p:spTgt>
                                        </p:tgtEl>
                                      </p:cBhvr>
                                    </p:animEffect>
                                  </p:childTnLst>
                                </p:cTn>
                              </p:par>
                            </p:childTnLst>
                          </p:cTn>
                        </p:par>
                        <p:par>
                          <p:cTn id="44" fill="hold">
                            <p:stCondLst>
                              <p:cond delay="3500"/>
                            </p:stCondLst>
                            <p:childTnLst>
                              <p:par>
                                <p:cTn id="45" presetID="22" presetClass="entr" presetSubtype="4" fill="hold" grpId="0" nodeType="afterEffect">
                                  <p:stCondLst>
                                    <p:cond delay="0"/>
                                  </p:stCondLst>
                                  <p:childTnLst>
                                    <p:set>
                                      <p:cBhvr>
                                        <p:cTn id="46" dur="1" fill="hold">
                                          <p:stCondLst>
                                            <p:cond delay="0"/>
                                          </p:stCondLst>
                                        </p:cTn>
                                        <p:tgtEl>
                                          <p:spTgt spid="8">
                                            <p:graphicEl>
                                              <a:chart seriesIdx="0" categoryIdx="4" bldStep="ptInCategory"/>
                                            </p:graphicEl>
                                          </p:spTgt>
                                        </p:tgtEl>
                                        <p:attrNameLst>
                                          <p:attrName>style.visibility</p:attrName>
                                        </p:attrNameLst>
                                      </p:cBhvr>
                                      <p:to>
                                        <p:strVal val="visible"/>
                                      </p:to>
                                    </p:set>
                                    <p:animEffect transition="in" filter="wipe(down)">
                                      <p:cBhvr>
                                        <p:cTn id="47" dur="300"/>
                                        <p:tgtEl>
                                          <p:spTgt spid="8">
                                            <p:graphicEl>
                                              <a:chart seriesIdx="0" categoryIdx="4" bldStep="ptInCategory"/>
                                            </p:graphicEl>
                                          </p:spTgt>
                                        </p:tgtEl>
                                      </p:cBhvr>
                                    </p:animEffect>
                                  </p:childTnLst>
                                </p:cTn>
                              </p:par>
                            </p:childTnLst>
                          </p:cTn>
                        </p:par>
                        <p:par>
                          <p:cTn id="48" fill="hold">
                            <p:stCondLst>
                              <p:cond delay="3800"/>
                            </p:stCondLst>
                            <p:childTnLst>
                              <p:par>
                                <p:cTn id="49" presetID="22" presetClass="entr" presetSubtype="4" fill="hold" grpId="0" nodeType="afterEffect">
                                  <p:stCondLst>
                                    <p:cond delay="0"/>
                                  </p:stCondLst>
                                  <p:childTnLst>
                                    <p:set>
                                      <p:cBhvr>
                                        <p:cTn id="50" dur="1" fill="hold">
                                          <p:stCondLst>
                                            <p:cond delay="0"/>
                                          </p:stCondLst>
                                        </p:cTn>
                                        <p:tgtEl>
                                          <p:spTgt spid="8">
                                            <p:graphicEl>
                                              <a:chart seriesIdx="1" categoryIdx="4" bldStep="ptInCategory"/>
                                            </p:graphicEl>
                                          </p:spTgt>
                                        </p:tgtEl>
                                        <p:attrNameLst>
                                          <p:attrName>style.visibility</p:attrName>
                                        </p:attrNameLst>
                                      </p:cBhvr>
                                      <p:to>
                                        <p:strVal val="visible"/>
                                      </p:to>
                                    </p:set>
                                    <p:animEffect transition="in" filter="wipe(down)">
                                      <p:cBhvr>
                                        <p:cTn id="51" dur="300"/>
                                        <p:tgtEl>
                                          <p:spTgt spid="8">
                                            <p:graphicEl>
                                              <a:chart seriesIdx="1" categoryIdx="4" bldStep="ptInCategory"/>
                                            </p:graphicEl>
                                          </p:spTgt>
                                        </p:tgtEl>
                                      </p:cBhvr>
                                    </p:animEffect>
                                  </p:childTnLst>
                                </p:cTn>
                              </p:par>
                            </p:childTnLst>
                          </p:cTn>
                        </p:par>
                        <p:par>
                          <p:cTn id="52" fill="hold">
                            <p:stCondLst>
                              <p:cond delay="4100"/>
                            </p:stCondLst>
                            <p:childTnLst>
                              <p:par>
                                <p:cTn id="53" presetID="22" presetClass="entr" presetSubtype="4" fill="hold" grpId="0" nodeType="afterEffect">
                                  <p:stCondLst>
                                    <p:cond delay="0"/>
                                  </p:stCondLst>
                                  <p:childTnLst>
                                    <p:set>
                                      <p:cBhvr>
                                        <p:cTn id="54" dur="1" fill="hold">
                                          <p:stCondLst>
                                            <p:cond delay="0"/>
                                          </p:stCondLst>
                                        </p:cTn>
                                        <p:tgtEl>
                                          <p:spTgt spid="8">
                                            <p:graphicEl>
                                              <a:chart seriesIdx="0" categoryIdx="5" bldStep="ptInCategory"/>
                                            </p:graphicEl>
                                          </p:spTgt>
                                        </p:tgtEl>
                                        <p:attrNameLst>
                                          <p:attrName>style.visibility</p:attrName>
                                        </p:attrNameLst>
                                      </p:cBhvr>
                                      <p:to>
                                        <p:strVal val="visible"/>
                                      </p:to>
                                    </p:set>
                                    <p:animEffect transition="in" filter="wipe(down)">
                                      <p:cBhvr>
                                        <p:cTn id="55" dur="400"/>
                                        <p:tgtEl>
                                          <p:spTgt spid="8">
                                            <p:graphicEl>
                                              <a:chart seriesIdx="0" categoryIdx="5" bldStep="ptInCategory"/>
                                            </p:graphicEl>
                                          </p:spTgt>
                                        </p:tgtEl>
                                      </p:cBhvr>
                                    </p:animEffect>
                                  </p:childTnLst>
                                </p:cTn>
                              </p:par>
                            </p:childTnLst>
                          </p:cTn>
                        </p:par>
                        <p:par>
                          <p:cTn id="56" fill="hold">
                            <p:stCondLst>
                              <p:cond delay="4500"/>
                            </p:stCondLst>
                            <p:childTnLst>
                              <p:par>
                                <p:cTn id="57" presetID="22" presetClass="entr" presetSubtype="4" fill="hold" grpId="0" nodeType="afterEffect">
                                  <p:stCondLst>
                                    <p:cond delay="0"/>
                                  </p:stCondLst>
                                  <p:childTnLst>
                                    <p:set>
                                      <p:cBhvr>
                                        <p:cTn id="58" dur="1" fill="hold">
                                          <p:stCondLst>
                                            <p:cond delay="0"/>
                                          </p:stCondLst>
                                        </p:cTn>
                                        <p:tgtEl>
                                          <p:spTgt spid="8">
                                            <p:graphicEl>
                                              <a:chart seriesIdx="1" categoryIdx="5" bldStep="ptInCategory"/>
                                            </p:graphicEl>
                                          </p:spTgt>
                                        </p:tgtEl>
                                        <p:attrNameLst>
                                          <p:attrName>style.visibility</p:attrName>
                                        </p:attrNameLst>
                                      </p:cBhvr>
                                      <p:to>
                                        <p:strVal val="visible"/>
                                      </p:to>
                                    </p:set>
                                    <p:animEffect transition="in" filter="wipe(down)">
                                      <p:cBhvr>
                                        <p:cTn id="59" dur="400"/>
                                        <p:tgtEl>
                                          <p:spTgt spid="8">
                                            <p:graphicEl>
                                              <a:chart seriesIdx="1" categoryIdx="5"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El"/>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Graphic 63">
            <a:extLst>
              <a:ext uri="{FF2B5EF4-FFF2-40B4-BE49-F238E27FC236}">
                <a16:creationId xmlns:a16="http://schemas.microsoft.com/office/drawing/2014/main" xmlns="" id="{4D144AE9-DBA8-4852-9318-8C888FECE078}"/>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653896" y="0"/>
            <a:ext cx="2490104" cy="3251199"/>
          </a:xfrm>
          <a:prstGeom prst="rect">
            <a:avLst/>
          </a:prstGeom>
        </p:spPr>
      </p:pic>
      <p:pic>
        <p:nvPicPr>
          <p:cNvPr id="4" name="Graphic 3">
            <a:extLst>
              <a:ext uri="{FF2B5EF4-FFF2-40B4-BE49-F238E27FC236}">
                <a16:creationId xmlns:a16="http://schemas.microsoft.com/office/drawing/2014/main" xmlns="" id="{B8C404C1-93E3-4C13-B56E-F2DAB6E3BEE1}"/>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0800000">
            <a:off x="0" y="3606798"/>
            <a:ext cx="2490104" cy="3251199"/>
          </a:xfrm>
          <a:prstGeom prst="rect">
            <a:avLst/>
          </a:prstGeom>
        </p:spPr>
      </p:pic>
      <p:sp>
        <p:nvSpPr>
          <p:cNvPr id="6" name="Rectangle 5">
            <a:extLst>
              <a:ext uri="{FF2B5EF4-FFF2-40B4-BE49-F238E27FC236}">
                <a16:creationId xmlns:a16="http://schemas.microsoft.com/office/drawing/2014/main" xmlns="" id="{1AD6587B-7EB8-4BE8-92FF-52C2F75F4BDE}"/>
              </a:ext>
            </a:extLst>
          </p:cNvPr>
          <p:cNvSpPr/>
          <p:nvPr/>
        </p:nvSpPr>
        <p:spPr>
          <a:xfrm>
            <a:off x="0" y="0"/>
            <a:ext cx="9144000" cy="368088"/>
          </a:xfrm>
          <a:prstGeom prst="rect">
            <a:avLst/>
          </a:prstGeom>
          <a:solidFill>
            <a:srgbClr val="AD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6460ECDC-5C13-4466-96D0-BF35EC755A21}"/>
              </a:ext>
            </a:extLst>
          </p:cNvPr>
          <p:cNvSpPr txBox="1"/>
          <p:nvPr/>
        </p:nvSpPr>
        <p:spPr>
          <a:xfrm>
            <a:off x="225062" y="543136"/>
            <a:ext cx="7341326" cy="892552"/>
          </a:xfrm>
          <a:prstGeom prst="rect">
            <a:avLst/>
          </a:prstGeom>
          <a:noFill/>
        </p:spPr>
        <p:txBody>
          <a:bodyPr wrap="square" rtlCol="0">
            <a:spAutoFit/>
          </a:bodyPr>
          <a:lstStyle/>
          <a:p>
            <a:r>
              <a:rPr lang="en-US" sz="3200" spc="50" dirty="0">
                <a:solidFill>
                  <a:srgbClr val="5A493D"/>
                </a:solidFill>
                <a:latin typeface="ChunkFive Roman" panose="00000500000000000000" pitchFamily="50" charset="0"/>
                <a:ea typeface="Open Sans" panose="020B0606030504020204" pitchFamily="34" charset="0"/>
                <a:cs typeface="Open Sans" panose="020B0606030504020204" pitchFamily="34" charset="0"/>
              </a:rPr>
              <a:t>Left Out Report/Campus College</a:t>
            </a:r>
          </a:p>
          <a:p>
            <a:r>
              <a:rPr lang="en-US" b="1" dirty="0">
                <a:solidFill>
                  <a:srgbClr val="5A493D"/>
                </a:solidFill>
                <a:latin typeface="Open Sans" panose="020B0606030504020204" pitchFamily="34" charset="0"/>
                <a:ea typeface="Open Sans" panose="020B0606030504020204" pitchFamily="34" charset="0"/>
                <a:cs typeface="Open Sans" panose="020B0606030504020204" pitchFamily="34" charset="0"/>
              </a:rPr>
              <a:t>Tenured Faculty vs. Student</a:t>
            </a:r>
          </a:p>
        </p:txBody>
      </p:sp>
      <p:grpSp>
        <p:nvGrpSpPr>
          <p:cNvPr id="3" name="Group 2">
            <a:extLst>
              <a:ext uri="{FF2B5EF4-FFF2-40B4-BE49-F238E27FC236}">
                <a16:creationId xmlns:a16="http://schemas.microsoft.com/office/drawing/2014/main" xmlns="" id="{B2216675-DDD8-468B-8893-A7F6CC3F48A4}"/>
              </a:ext>
            </a:extLst>
          </p:cNvPr>
          <p:cNvGrpSpPr/>
          <p:nvPr/>
        </p:nvGrpSpPr>
        <p:grpSpPr>
          <a:xfrm>
            <a:off x="225062" y="1856356"/>
            <a:ext cx="8290865" cy="307777"/>
            <a:chOff x="225062" y="1856356"/>
            <a:chExt cx="8290865" cy="307777"/>
          </a:xfrm>
        </p:grpSpPr>
        <p:sp>
          <p:nvSpPr>
            <p:cNvPr id="68" name="Rectangle 67">
              <a:extLst>
                <a:ext uri="{FF2B5EF4-FFF2-40B4-BE49-F238E27FC236}">
                  <a16:creationId xmlns:a16="http://schemas.microsoft.com/office/drawing/2014/main" xmlns="" id="{DF5B6FDE-10F9-4DA8-9BE6-6F7D4DE2671C}"/>
                </a:ext>
              </a:extLst>
            </p:cNvPr>
            <p:cNvSpPr/>
            <p:nvPr/>
          </p:nvSpPr>
          <p:spPr>
            <a:xfrm>
              <a:off x="225062" y="1856356"/>
              <a:ext cx="4143738" cy="307777"/>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wrap="square">
              <a:spAutoFit/>
            </a:bodyPr>
            <a:lstStyle/>
            <a:p>
              <a:pPr lvl="0" defTabSz="800100"/>
              <a:r>
                <a:rPr lang="en-US" sz="1400" b="1" dirty="0">
                  <a:solidFill>
                    <a:srgbClr val="A4AF3B"/>
                  </a:solidFill>
                  <a:latin typeface="Open Sans" panose="020B0606030504020204" pitchFamily="34" charset="0"/>
                  <a:ea typeface="Open Sans" panose="020B0606030504020204" pitchFamily="34" charset="0"/>
                  <a:cs typeface="Open Sans" panose="020B0606030504020204" pitchFamily="34" charset="0"/>
                </a:rPr>
                <a:t>RACE &amp; GENDER TENURED FACULTY COUNT</a:t>
              </a:r>
            </a:p>
          </p:txBody>
        </p:sp>
        <p:cxnSp>
          <p:nvCxnSpPr>
            <p:cNvPr id="69" name="Straight Connector 68">
              <a:extLst>
                <a:ext uri="{FF2B5EF4-FFF2-40B4-BE49-F238E27FC236}">
                  <a16:creationId xmlns:a16="http://schemas.microsoft.com/office/drawing/2014/main" xmlns="" id="{07D8986C-5FC8-4A47-A055-C663D03C13C8}"/>
                </a:ext>
              </a:extLst>
            </p:cNvPr>
            <p:cNvCxnSpPr>
              <a:cxnSpLocks/>
            </p:cNvCxnSpPr>
            <p:nvPr/>
          </p:nvCxnSpPr>
          <p:spPr>
            <a:xfrm>
              <a:off x="303442" y="2144228"/>
              <a:ext cx="8212485" cy="0"/>
            </a:xfrm>
            <a:prstGeom prst="line">
              <a:avLst/>
            </a:prstGeom>
            <a:ln w="19050">
              <a:solidFill>
                <a:srgbClr val="A4AF3B"/>
              </a:solidFill>
            </a:ln>
          </p:spPr>
          <p:style>
            <a:lnRef idx="1">
              <a:schemeClr val="accent1"/>
            </a:lnRef>
            <a:fillRef idx="0">
              <a:schemeClr val="accent1"/>
            </a:fillRef>
            <a:effectRef idx="0">
              <a:schemeClr val="accent1"/>
            </a:effectRef>
            <a:fontRef idx="minor">
              <a:schemeClr val="tx1"/>
            </a:fontRef>
          </p:style>
        </p:cxnSp>
      </p:grpSp>
      <p:graphicFrame>
        <p:nvGraphicFramePr>
          <p:cNvPr id="15" name="Content Placeholder 10">
            <a:extLst>
              <a:ext uri="{FF2B5EF4-FFF2-40B4-BE49-F238E27FC236}">
                <a16:creationId xmlns:a16="http://schemas.microsoft.com/office/drawing/2014/main" xmlns="" id="{DCDC46DF-03FD-4B4F-8288-58A864A5DD38}"/>
              </a:ext>
            </a:extLst>
          </p:cNvPr>
          <p:cNvGraphicFramePr>
            <a:graphicFrameLocks noGrp="1"/>
          </p:cNvGraphicFramePr>
          <p:nvPr>
            <p:ph idx="1"/>
            <p:extLst/>
          </p:nvPr>
        </p:nvGraphicFramePr>
        <p:xfrm>
          <a:off x="303441" y="2270237"/>
          <a:ext cx="8212485" cy="3468409"/>
        </p:xfrm>
        <a:graphic>
          <a:graphicData uri="http://schemas.openxmlformats.org/drawingml/2006/table">
            <a:tbl>
              <a:tblPr firstRow="1" bandRow="1">
                <a:tableStyleId>{5FD0F851-EC5A-4D38-B0AD-8093EC10F338}</a:tableStyleId>
              </a:tblPr>
              <a:tblGrid>
                <a:gridCol w="3268434">
                  <a:extLst>
                    <a:ext uri="{9D8B030D-6E8A-4147-A177-3AD203B41FA5}">
                      <a16:colId xmlns:a16="http://schemas.microsoft.com/office/drawing/2014/main" xmlns="" val="1515845716"/>
                    </a:ext>
                  </a:extLst>
                </a:gridCol>
                <a:gridCol w="1648017">
                  <a:extLst>
                    <a:ext uri="{9D8B030D-6E8A-4147-A177-3AD203B41FA5}">
                      <a16:colId xmlns:a16="http://schemas.microsoft.com/office/drawing/2014/main" xmlns="" val="850906564"/>
                    </a:ext>
                  </a:extLst>
                </a:gridCol>
                <a:gridCol w="1648017">
                  <a:extLst>
                    <a:ext uri="{9D8B030D-6E8A-4147-A177-3AD203B41FA5}">
                      <a16:colId xmlns:a16="http://schemas.microsoft.com/office/drawing/2014/main" xmlns="" val="2661702920"/>
                    </a:ext>
                  </a:extLst>
                </a:gridCol>
                <a:gridCol w="1648017">
                  <a:extLst>
                    <a:ext uri="{9D8B030D-6E8A-4147-A177-3AD203B41FA5}">
                      <a16:colId xmlns:a16="http://schemas.microsoft.com/office/drawing/2014/main" xmlns="" val="3875341647"/>
                    </a:ext>
                  </a:extLst>
                </a:gridCol>
              </a:tblGrid>
              <a:tr h="495487">
                <a:tc>
                  <a:txBody>
                    <a:bodyPr/>
                    <a:lstStyle/>
                    <a:p>
                      <a:r>
                        <a:rPr lang="en-US" sz="1200" b="1" kern="1200" dirty="0">
                          <a:solidFill>
                            <a:srgbClr val="595959"/>
                          </a:solidFill>
                          <a:latin typeface="Open Sans" panose="020B0606030504020204" pitchFamily="34" charset="0"/>
                          <a:ea typeface="Open Sans" panose="020B0606030504020204" pitchFamily="34" charset="0"/>
                          <a:cs typeface="Open Sans" panose="020B0606030504020204" pitchFamily="34" charset="0"/>
                        </a:rPr>
                        <a:t>ETHNICITY</a:t>
                      </a:r>
                    </a:p>
                  </a:txBody>
                  <a:tcPr anchor="ctr">
                    <a:lnT w="12700" cap="flat" cmpd="sng" algn="ctr">
                      <a:noFill/>
                      <a:prstDash val="solid"/>
                      <a:round/>
                      <a:headEnd type="none" w="med" len="med"/>
                      <a:tailEnd type="none" w="med" len="med"/>
                    </a:lnT>
                    <a:lnB w="12700" cap="flat" cmpd="sng" algn="ctr">
                      <a:solidFill>
                        <a:srgbClr val="C5D3D9"/>
                      </a:solidFill>
                      <a:prstDash val="solid"/>
                      <a:round/>
                      <a:headEnd type="none" w="med" len="med"/>
                      <a:tailEnd type="none" w="med" len="med"/>
                    </a:lnB>
                  </a:tcPr>
                </a:tc>
                <a:tc>
                  <a:txBody>
                    <a:bodyPr/>
                    <a:lstStyle/>
                    <a:p>
                      <a:pPr algn="ctr"/>
                      <a:r>
                        <a:rPr lang="en-US" sz="1200" b="1" kern="1200" dirty="0">
                          <a:solidFill>
                            <a:srgbClr val="1096B2"/>
                          </a:solidFill>
                          <a:latin typeface="Open Sans" panose="020B0606030504020204" pitchFamily="34" charset="0"/>
                          <a:ea typeface="Open Sans" panose="020B0606030504020204" pitchFamily="34" charset="0"/>
                          <a:cs typeface="Open Sans" panose="020B0606030504020204" pitchFamily="34" charset="0"/>
                        </a:rPr>
                        <a:t>MALE</a:t>
                      </a:r>
                    </a:p>
                  </a:txBody>
                  <a:tcPr anchor="ctr">
                    <a:lnT w="12700" cap="flat" cmpd="sng" algn="ctr">
                      <a:noFill/>
                      <a:prstDash val="solid"/>
                      <a:round/>
                      <a:headEnd type="none" w="med" len="med"/>
                      <a:tailEnd type="none" w="med" len="med"/>
                    </a:lnT>
                    <a:lnB w="12700" cap="flat" cmpd="sng" algn="ctr">
                      <a:solidFill>
                        <a:srgbClr val="C5D3D9"/>
                      </a:solidFill>
                      <a:prstDash val="solid"/>
                      <a:round/>
                      <a:headEnd type="none" w="med" len="med"/>
                      <a:tailEnd type="none" w="med" len="med"/>
                    </a:lnB>
                  </a:tcPr>
                </a:tc>
                <a:tc>
                  <a:txBody>
                    <a:bodyPr/>
                    <a:lstStyle/>
                    <a:p>
                      <a:pPr algn="ctr"/>
                      <a:r>
                        <a:rPr lang="en-US" sz="1200" b="1" kern="1200" dirty="0">
                          <a:solidFill>
                            <a:srgbClr val="D15420"/>
                          </a:solidFill>
                          <a:latin typeface="Open Sans" panose="020B0606030504020204" pitchFamily="34" charset="0"/>
                          <a:ea typeface="Open Sans" panose="020B0606030504020204" pitchFamily="34" charset="0"/>
                          <a:cs typeface="Open Sans" panose="020B0606030504020204" pitchFamily="34" charset="0"/>
                        </a:rPr>
                        <a:t>FEMALE</a:t>
                      </a:r>
                    </a:p>
                  </a:txBody>
                  <a:tcPr anchor="ctr">
                    <a:lnT w="12700" cap="flat" cmpd="sng" algn="ctr">
                      <a:noFill/>
                      <a:prstDash val="solid"/>
                      <a:round/>
                      <a:headEnd type="none" w="med" len="med"/>
                      <a:tailEnd type="none" w="med" len="med"/>
                    </a:lnT>
                    <a:lnB w="12700" cap="flat" cmpd="sng" algn="ctr">
                      <a:solidFill>
                        <a:srgbClr val="C5D3D9"/>
                      </a:solidFill>
                      <a:prstDash val="solid"/>
                      <a:round/>
                      <a:headEnd type="none" w="med" len="med"/>
                      <a:tailEnd type="none" w="med" len="med"/>
                    </a:lnB>
                  </a:tcPr>
                </a:tc>
                <a:tc>
                  <a:txBody>
                    <a:bodyPr/>
                    <a:lstStyle/>
                    <a:p>
                      <a:pPr algn="ctr"/>
                      <a:r>
                        <a:rPr lang="en-US" sz="1200" b="1" kern="1200" dirty="0">
                          <a:solidFill>
                            <a:srgbClr val="595959"/>
                          </a:solidFill>
                          <a:latin typeface="Open Sans" panose="020B0606030504020204" pitchFamily="34" charset="0"/>
                          <a:ea typeface="Open Sans" panose="020B0606030504020204" pitchFamily="34" charset="0"/>
                          <a:cs typeface="Open Sans" panose="020B0606030504020204" pitchFamily="34" charset="0"/>
                        </a:rPr>
                        <a:t>TOTAL</a:t>
                      </a:r>
                    </a:p>
                  </a:txBody>
                  <a:tcPr anchor="ctr">
                    <a:lnT w="12700" cap="flat" cmpd="sng" algn="ctr">
                      <a:noFill/>
                      <a:prstDash val="solid"/>
                      <a:round/>
                      <a:headEnd type="none" w="med" len="med"/>
                      <a:tailEnd type="none" w="med" len="med"/>
                    </a:lnT>
                    <a:lnB w="12700" cap="flat" cmpd="sng" algn="ctr">
                      <a:solidFill>
                        <a:srgbClr val="C5D3D9"/>
                      </a:solidFill>
                      <a:prstDash val="solid"/>
                      <a:round/>
                      <a:headEnd type="none" w="med" len="med"/>
                      <a:tailEnd type="none" w="med" len="med"/>
                    </a:lnB>
                  </a:tcPr>
                </a:tc>
                <a:extLst>
                  <a:ext uri="{0D108BD9-81ED-4DB2-BD59-A6C34878D82A}">
                    <a16:rowId xmlns:a16="http://schemas.microsoft.com/office/drawing/2014/main" xmlns="" val="2697227745"/>
                  </a:ext>
                </a:extLst>
              </a:tr>
              <a:tr h="495487">
                <a:tc>
                  <a:txBody>
                    <a:bodyPr/>
                    <a:lstStyle/>
                    <a:p>
                      <a:r>
                        <a:rPr lang="en-US" sz="12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AANHPI</a:t>
                      </a:r>
                    </a:p>
                  </a:txBody>
                  <a:tcPr anchor="ctr">
                    <a:lnT w="12700" cap="flat" cmpd="sng" algn="ctr">
                      <a:solidFill>
                        <a:srgbClr val="C5D3D9"/>
                      </a:solidFill>
                      <a:prstDash val="solid"/>
                      <a:round/>
                      <a:headEnd type="none" w="med" len="med"/>
                      <a:tailEnd type="none" w="med" len="med"/>
                    </a:lnT>
                    <a:solidFill>
                      <a:srgbClr val="C5D3D9">
                        <a:alpha val="20000"/>
                      </a:srgbClr>
                    </a:solidFill>
                  </a:tcPr>
                </a:tc>
                <a:tc>
                  <a:txBody>
                    <a:bodyPr/>
                    <a:lstStyle/>
                    <a:p>
                      <a:pPr algn="ctr"/>
                      <a:r>
                        <a:rPr lang="en-US" sz="1400" b="1" dirty="0">
                          <a:solidFill>
                            <a:srgbClr val="1096B2"/>
                          </a:solidFill>
                          <a:latin typeface="Open Sans" panose="020B0606030504020204" pitchFamily="34" charset="0"/>
                          <a:ea typeface="Open Sans" panose="020B0606030504020204" pitchFamily="34" charset="0"/>
                          <a:cs typeface="Open Sans" panose="020B0606030504020204" pitchFamily="34" charset="0"/>
                        </a:rPr>
                        <a:t>3</a:t>
                      </a:r>
                    </a:p>
                  </a:txBody>
                  <a:tcPr anchor="ctr">
                    <a:lnT w="12700" cap="flat" cmpd="sng" algn="ctr">
                      <a:solidFill>
                        <a:srgbClr val="C5D3D9"/>
                      </a:solidFill>
                      <a:prstDash val="solid"/>
                      <a:round/>
                      <a:headEnd type="none" w="med" len="med"/>
                      <a:tailEnd type="none" w="med" len="med"/>
                    </a:lnT>
                    <a:solidFill>
                      <a:srgbClr val="C5D3D9">
                        <a:alpha val="20000"/>
                      </a:srgbClr>
                    </a:solidFill>
                  </a:tcPr>
                </a:tc>
                <a:tc>
                  <a:txBody>
                    <a:bodyPr/>
                    <a:lstStyle/>
                    <a:p>
                      <a:pPr algn="ctr"/>
                      <a:r>
                        <a:rPr lang="en-US" sz="1400" b="1" dirty="0">
                          <a:solidFill>
                            <a:srgbClr val="D15420"/>
                          </a:solidFill>
                          <a:latin typeface="Open Sans" panose="020B0606030504020204" pitchFamily="34" charset="0"/>
                          <a:ea typeface="Open Sans" panose="020B0606030504020204" pitchFamily="34" charset="0"/>
                          <a:cs typeface="Open Sans" panose="020B0606030504020204" pitchFamily="34" charset="0"/>
                        </a:rPr>
                        <a:t>3</a:t>
                      </a:r>
                    </a:p>
                  </a:txBody>
                  <a:tcPr anchor="ctr">
                    <a:lnT w="12700" cap="flat" cmpd="sng" algn="ctr">
                      <a:solidFill>
                        <a:srgbClr val="C5D3D9"/>
                      </a:solidFill>
                      <a:prstDash val="solid"/>
                      <a:round/>
                      <a:headEnd type="none" w="med" len="med"/>
                      <a:tailEnd type="none" w="med" len="med"/>
                    </a:lnT>
                    <a:solidFill>
                      <a:srgbClr val="C5D3D9">
                        <a:alpha val="20000"/>
                      </a:srgbClr>
                    </a:solidFill>
                  </a:tcPr>
                </a:tc>
                <a:tc>
                  <a:txBody>
                    <a:bodyPr/>
                    <a:lstStyle/>
                    <a:p>
                      <a:pPr algn="ctr"/>
                      <a:r>
                        <a:rPr lang="en-US" sz="14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6</a:t>
                      </a:r>
                    </a:p>
                  </a:txBody>
                  <a:tcPr anchor="ctr">
                    <a:lnT w="12700" cap="flat" cmpd="sng" algn="ctr">
                      <a:solidFill>
                        <a:srgbClr val="C5D3D9"/>
                      </a:solidFill>
                      <a:prstDash val="solid"/>
                      <a:round/>
                      <a:headEnd type="none" w="med" len="med"/>
                      <a:tailEnd type="none" w="med" len="med"/>
                    </a:lnT>
                    <a:solidFill>
                      <a:srgbClr val="C5D3D9">
                        <a:alpha val="20000"/>
                      </a:srgbClr>
                    </a:solidFill>
                  </a:tcPr>
                </a:tc>
                <a:extLst>
                  <a:ext uri="{0D108BD9-81ED-4DB2-BD59-A6C34878D82A}">
                    <a16:rowId xmlns:a16="http://schemas.microsoft.com/office/drawing/2014/main" xmlns="" val="4209612533"/>
                  </a:ext>
                </a:extLst>
              </a:tr>
              <a:tr h="495487">
                <a:tc>
                  <a:txBody>
                    <a:bodyPr/>
                    <a:lstStyle/>
                    <a:p>
                      <a:r>
                        <a:rPr lang="en-US" sz="12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AFRICAN AMERICAN</a:t>
                      </a:r>
                    </a:p>
                  </a:txBody>
                  <a:tcPr anchor="ctr"/>
                </a:tc>
                <a:tc>
                  <a:txBody>
                    <a:bodyPr/>
                    <a:lstStyle/>
                    <a:p>
                      <a:pPr algn="ctr"/>
                      <a:r>
                        <a:rPr lang="en-US" sz="1400" b="1" dirty="0">
                          <a:solidFill>
                            <a:srgbClr val="1096B2"/>
                          </a:solidFill>
                          <a:latin typeface="Open Sans" panose="020B0606030504020204" pitchFamily="34" charset="0"/>
                          <a:ea typeface="Open Sans" panose="020B0606030504020204" pitchFamily="34" charset="0"/>
                          <a:cs typeface="Open Sans" panose="020B0606030504020204" pitchFamily="34" charset="0"/>
                        </a:rPr>
                        <a:t>1</a:t>
                      </a:r>
                    </a:p>
                  </a:txBody>
                  <a:tcPr anchor="ctr"/>
                </a:tc>
                <a:tc>
                  <a:txBody>
                    <a:bodyPr/>
                    <a:lstStyle/>
                    <a:p>
                      <a:pPr algn="ctr"/>
                      <a:r>
                        <a:rPr lang="en-US" sz="1400" b="1" dirty="0">
                          <a:solidFill>
                            <a:srgbClr val="D15420"/>
                          </a:solidFill>
                          <a:latin typeface="Open Sans" panose="020B0606030504020204" pitchFamily="34" charset="0"/>
                          <a:ea typeface="Open Sans" panose="020B0606030504020204" pitchFamily="34" charset="0"/>
                          <a:cs typeface="Open Sans" panose="020B0606030504020204" pitchFamily="34" charset="0"/>
                        </a:rPr>
                        <a:t>1</a:t>
                      </a:r>
                    </a:p>
                  </a:txBody>
                  <a:tcPr anchor="ctr"/>
                </a:tc>
                <a:tc>
                  <a:txBody>
                    <a:bodyPr/>
                    <a:lstStyle/>
                    <a:p>
                      <a:pPr algn="ctr"/>
                      <a:r>
                        <a:rPr lang="en-US" sz="14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2</a:t>
                      </a:r>
                    </a:p>
                  </a:txBody>
                  <a:tcPr anchor="ctr"/>
                </a:tc>
                <a:extLst>
                  <a:ext uri="{0D108BD9-81ED-4DB2-BD59-A6C34878D82A}">
                    <a16:rowId xmlns:a16="http://schemas.microsoft.com/office/drawing/2014/main" xmlns="" val="2238059766"/>
                  </a:ext>
                </a:extLst>
              </a:tr>
              <a:tr h="495487">
                <a:tc>
                  <a:txBody>
                    <a:bodyPr/>
                    <a:lstStyle/>
                    <a:p>
                      <a:r>
                        <a:rPr lang="en-US" sz="12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LATINX</a:t>
                      </a:r>
                    </a:p>
                  </a:txBody>
                  <a:tcPr anchor="ctr">
                    <a:solidFill>
                      <a:srgbClr val="C5D3D9">
                        <a:alpha val="20000"/>
                      </a:srgbClr>
                    </a:solidFill>
                  </a:tcPr>
                </a:tc>
                <a:tc>
                  <a:txBody>
                    <a:bodyPr/>
                    <a:lstStyle/>
                    <a:p>
                      <a:pPr algn="ctr"/>
                      <a:r>
                        <a:rPr lang="en-US" sz="1400" b="1" dirty="0">
                          <a:solidFill>
                            <a:srgbClr val="1096B2"/>
                          </a:solidFill>
                          <a:latin typeface="Open Sans" panose="020B0606030504020204" pitchFamily="34" charset="0"/>
                          <a:ea typeface="Open Sans" panose="020B0606030504020204" pitchFamily="34" charset="0"/>
                          <a:cs typeface="Open Sans" panose="020B0606030504020204" pitchFamily="34" charset="0"/>
                        </a:rPr>
                        <a:t>3</a:t>
                      </a:r>
                    </a:p>
                  </a:txBody>
                  <a:tcPr anchor="ctr">
                    <a:solidFill>
                      <a:srgbClr val="C5D3D9">
                        <a:alpha val="20000"/>
                      </a:srgbClr>
                    </a:solidFill>
                  </a:tcPr>
                </a:tc>
                <a:tc>
                  <a:txBody>
                    <a:bodyPr/>
                    <a:lstStyle/>
                    <a:p>
                      <a:pPr algn="ctr"/>
                      <a:r>
                        <a:rPr lang="en-US" sz="1400" b="1" dirty="0">
                          <a:solidFill>
                            <a:srgbClr val="D15420"/>
                          </a:solidFill>
                          <a:latin typeface="Open Sans" panose="020B0606030504020204" pitchFamily="34" charset="0"/>
                          <a:ea typeface="Open Sans" panose="020B0606030504020204" pitchFamily="34" charset="0"/>
                          <a:cs typeface="Open Sans" panose="020B0606030504020204" pitchFamily="34" charset="0"/>
                        </a:rPr>
                        <a:t>4</a:t>
                      </a:r>
                    </a:p>
                  </a:txBody>
                  <a:tcPr anchor="ctr">
                    <a:solidFill>
                      <a:srgbClr val="C5D3D9">
                        <a:alpha val="20000"/>
                      </a:srgbClr>
                    </a:solidFill>
                  </a:tcPr>
                </a:tc>
                <a:tc>
                  <a:txBody>
                    <a:bodyPr/>
                    <a:lstStyle/>
                    <a:p>
                      <a:pPr algn="ctr"/>
                      <a:r>
                        <a:rPr lang="en-US" sz="14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7</a:t>
                      </a:r>
                    </a:p>
                  </a:txBody>
                  <a:tcPr anchor="ctr">
                    <a:solidFill>
                      <a:srgbClr val="C5D3D9">
                        <a:alpha val="20000"/>
                      </a:srgbClr>
                    </a:solidFill>
                  </a:tcPr>
                </a:tc>
                <a:extLst>
                  <a:ext uri="{0D108BD9-81ED-4DB2-BD59-A6C34878D82A}">
                    <a16:rowId xmlns:a16="http://schemas.microsoft.com/office/drawing/2014/main" xmlns="" val="2828228215"/>
                  </a:ext>
                </a:extLst>
              </a:tr>
              <a:tr h="495487">
                <a:tc>
                  <a:txBody>
                    <a:bodyPr/>
                    <a:lstStyle/>
                    <a:p>
                      <a:r>
                        <a:rPr lang="en-US" sz="12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OTHER*</a:t>
                      </a:r>
                    </a:p>
                  </a:txBody>
                  <a:tcPr anchor="ctr"/>
                </a:tc>
                <a:tc>
                  <a:txBody>
                    <a:bodyPr/>
                    <a:lstStyle/>
                    <a:p>
                      <a:pPr algn="ctr"/>
                      <a:r>
                        <a:rPr lang="en-US" sz="1400" b="1" dirty="0">
                          <a:solidFill>
                            <a:srgbClr val="1096B2"/>
                          </a:solidFill>
                          <a:latin typeface="Open Sans" panose="020B0606030504020204" pitchFamily="34" charset="0"/>
                          <a:ea typeface="Open Sans" panose="020B0606030504020204" pitchFamily="34" charset="0"/>
                          <a:cs typeface="Open Sans" panose="020B0606030504020204" pitchFamily="34" charset="0"/>
                        </a:rPr>
                        <a:t>1</a:t>
                      </a:r>
                    </a:p>
                  </a:txBody>
                  <a:tcPr anchor="ctr"/>
                </a:tc>
                <a:tc>
                  <a:txBody>
                    <a:bodyPr/>
                    <a:lstStyle/>
                    <a:p>
                      <a:pPr algn="ctr"/>
                      <a:r>
                        <a:rPr lang="en-US" sz="1400" b="1" dirty="0">
                          <a:solidFill>
                            <a:srgbClr val="D15420"/>
                          </a:solidFill>
                          <a:latin typeface="Open Sans" panose="020B0606030504020204" pitchFamily="34" charset="0"/>
                          <a:ea typeface="Open Sans" panose="020B0606030504020204" pitchFamily="34" charset="0"/>
                          <a:cs typeface="Open Sans" panose="020B0606030504020204" pitchFamily="34" charset="0"/>
                        </a:rPr>
                        <a:t>0</a:t>
                      </a:r>
                    </a:p>
                  </a:txBody>
                  <a:tcPr anchor="ctr"/>
                </a:tc>
                <a:tc>
                  <a:txBody>
                    <a:bodyPr/>
                    <a:lstStyle/>
                    <a:p>
                      <a:pPr algn="ctr"/>
                      <a:r>
                        <a:rPr lang="en-US" sz="14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1</a:t>
                      </a:r>
                    </a:p>
                  </a:txBody>
                  <a:tcPr anchor="ctr"/>
                </a:tc>
                <a:extLst>
                  <a:ext uri="{0D108BD9-81ED-4DB2-BD59-A6C34878D82A}">
                    <a16:rowId xmlns:a16="http://schemas.microsoft.com/office/drawing/2014/main" xmlns="" val="3466812039"/>
                  </a:ext>
                </a:extLst>
              </a:tr>
              <a:tr h="495487">
                <a:tc>
                  <a:txBody>
                    <a:bodyPr/>
                    <a:lstStyle/>
                    <a:p>
                      <a:r>
                        <a:rPr lang="en-US" sz="12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UNKNOWN</a:t>
                      </a:r>
                    </a:p>
                  </a:txBody>
                  <a:tcPr anchor="ctr">
                    <a:solidFill>
                      <a:srgbClr val="C5D3D9">
                        <a:alpha val="20000"/>
                      </a:srgbClr>
                    </a:solidFill>
                  </a:tcPr>
                </a:tc>
                <a:tc>
                  <a:txBody>
                    <a:bodyPr/>
                    <a:lstStyle/>
                    <a:p>
                      <a:pPr algn="ctr"/>
                      <a:r>
                        <a:rPr lang="en-US" sz="1400" b="1" dirty="0">
                          <a:solidFill>
                            <a:srgbClr val="1096B2"/>
                          </a:solidFill>
                          <a:latin typeface="Open Sans" panose="020B0606030504020204" pitchFamily="34" charset="0"/>
                          <a:ea typeface="Open Sans" panose="020B0606030504020204" pitchFamily="34" charset="0"/>
                          <a:cs typeface="Open Sans" panose="020B0606030504020204" pitchFamily="34" charset="0"/>
                        </a:rPr>
                        <a:t>0</a:t>
                      </a:r>
                    </a:p>
                  </a:txBody>
                  <a:tcPr anchor="ctr">
                    <a:solidFill>
                      <a:srgbClr val="C5D3D9">
                        <a:alpha val="20000"/>
                      </a:srgbClr>
                    </a:solidFill>
                  </a:tcPr>
                </a:tc>
                <a:tc>
                  <a:txBody>
                    <a:bodyPr/>
                    <a:lstStyle/>
                    <a:p>
                      <a:pPr algn="ctr"/>
                      <a:r>
                        <a:rPr lang="en-US" sz="1400" b="1" dirty="0">
                          <a:solidFill>
                            <a:srgbClr val="D15420"/>
                          </a:solidFill>
                          <a:latin typeface="Open Sans" panose="020B0606030504020204" pitchFamily="34" charset="0"/>
                          <a:ea typeface="Open Sans" panose="020B0606030504020204" pitchFamily="34" charset="0"/>
                          <a:cs typeface="Open Sans" panose="020B0606030504020204" pitchFamily="34" charset="0"/>
                        </a:rPr>
                        <a:t>1</a:t>
                      </a:r>
                    </a:p>
                  </a:txBody>
                  <a:tcPr anchor="ctr">
                    <a:solidFill>
                      <a:srgbClr val="C5D3D9">
                        <a:alpha val="20000"/>
                      </a:srgbClr>
                    </a:solidFill>
                  </a:tcPr>
                </a:tc>
                <a:tc>
                  <a:txBody>
                    <a:bodyPr/>
                    <a:lstStyle/>
                    <a:p>
                      <a:pPr algn="ctr"/>
                      <a:r>
                        <a:rPr lang="en-US" sz="14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1</a:t>
                      </a:r>
                    </a:p>
                  </a:txBody>
                  <a:tcPr anchor="ctr">
                    <a:solidFill>
                      <a:srgbClr val="C5D3D9">
                        <a:alpha val="20000"/>
                      </a:srgbClr>
                    </a:solidFill>
                  </a:tcPr>
                </a:tc>
                <a:extLst>
                  <a:ext uri="{0D108BD9-81ED-4DB2-BD59-A6C34878D82A}">
                    <a16:rowId xmlns:a16="http://schemas.microsoft.com/office/drawing/2014/main" xmlns="" val="462204066"/>
                  </a:ext>
                </a:extLst>
              </a:tr>
              <a:tr h="495487">
                <a:tc>
                  <a:txBody>
                    <a:bodyPr/>
                    <a:lstStyle/>
                    <a:p>
                      <a:r>
                        <a:rPr lang="en-US" sz="12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WHITE</a:t>
                      </a:r>
                    </a:p>
                  </a:txBody>
                  <a:tcPr anchor="ctr">
                    <a:lnB w="19050" cap="flat" cmpd="sng" algn="ctr">
                      <a:solidFill>
                        <a:srgbClr val="C5D3D9"/>
                      </a:solidFill>
                      <a:prstDash val="solid"/>
                      <a:round/>
                      <a:headEnd type="none" w="med" len="med"/>
                      <a:tailEnd type="none" w="med" len="med"/>
                    </a:lnB>
                  </a:tcPr>
                </a:tc>
                <a:tc>
                  <a:txBody>
                    <a:bodyPr/>
                    <a:lstStyle/>
                    <a:p>
                      <a:pPr algn="ctr"/>
                      <a:r>
                        <a:rPr lang="en-US" sz="1400" b="1" dirty="0">
                          <a:solidFill>
                            <a:srgbClr val="1096B2"/>
                          </a:solidFill>
                          <a:latin typeface="Open Sans" panose="020B0606030504020204" pitchFamily="34" charset="0"/>
                          <a:ea typeface="Open Sans" panose="020B0606030504020204" pitchFamily="34" charset="0"/>
                          <a:cs typeface="Open Sans" panose="020B0606030504020204" pitchFamily="34" charset="0"/>
                        </a:rPr>
                        <a:t>26</a:t>
                      </a:r>
                    </a:p>
                  </a:txBody>
                  <a:tcPr anchor="ctr">
                    <a:lnB w="19050" cap="flat" cmpd="sng" algn="ctr">
                      <a:solidFill>
                        <a:srgbClr val="C5D3D9"/>
                      </a:solidFill>
                      <a:prstDash val="solid"/>
                      <a:round/>
                      <a:headEnd type="none" w="med" len="med"/>
                      <a:tailEnd type="none" w="med" len="med"/>
                    </a:lnB>
                  </a:tcPr>
                </a:tc>
                <a:tc>
                  <a:txBody>
                    <a:bodyPr/>
                    <a:lstStyle/>
                    <a:p>
                      <a:pPr algn="ctr"/>
                      <a:r>
                        <a:rPr lang="en-US" sz="1400" b="1" dirty="0">
                          <a:solidFill>
                            <a:srgbClr val="D15420"/>
                          </a:solidFill>
                          <a:latin typeface="Open Sans" panose="020B0606030504020204" pitchFamily="34" charset="0"/>
                          <a:ea typeface="Open Sans" panose="020B0606030504020204" pitchFamily="34" charset="0"/>
                          <a:cs typeface="Open Sans" panose="020B0606030504020204" pitchFamily="34" charset="0"/>
                        </a:rPr>
                        <a:t>29</a:t>
                      </a:r>
                    </a:p>
                  </a:txBody>
                  <a:tcPr anchor="ctr">
                    <a:lnB w="19050" cap="flat" cmpd="sng" algn="ctr">
                      <a:solidFill>
                        <a:srgbClr val="C5D3D9"/>
                      </a:solidFill>
                      <a:prstDash val="solid"/>
                      <a:round/>
                      <a:headEnd type="none" w="med" len="med"/>
                      <a:tailEnd type="none" w="med" len="med"/>
                    </a:lnB>
                  </a:tcPr>
                </a:tc>
                <a:tc>
                  <a:txBody>
                    <a:bodyPr/>
                    <a:lstStyle/>
                    <a:p>
                      <a:pPr algn="ctr"/>
                      <a:r>
                        <a:rPr lang="en-US" sz="14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55</a:t>
                      </a:r>
                    </a:p>
                  </a:txBody>
                  <a:tcPr anchor="ctr">
                    <a:lnB w="19050" cap="flat" cmpd="sng" algn="ctr">
                      <a:solidFill>
                        <a:srgbClr val="C5D3D9"/>
                      </a:solidFill>
                      <a:prstDash val="solid"/>
                      <a:round/>
                      <a:headEnd type="none" w="med" len="med"/>
                      <a:tailEnd type="none" w="med" len="med"/>
                    </a:lnB>
                  </a:tcPr>
                </a:tc>
                <a:extLst>
                  <a:ext uri="{0D108BD9-81ED-4DB2-BD59-A6C34878D82A}">
                    <a16:rowId xmlns:a16="http://schemas.microsoft.com/office/drawing/2014/main" xmlns="" val="3704491065"/>
                  </a:ext>
                </a:extLst>
              </a:tr>
            </a:tbl>
          </a:graphicData>
        </a:graphic>
      </p:graphicFrame>
      <p:sp>
        <p:nvSpPr>
          <p:cNvPr id="2" name="TextBox 1">
            <a:extLst>
              <a:ext uri="{FF2B5EF4-FFF2-40B4-BE49-F238E27FC236}">
                <a16:creationId xmlns:a16="http://schemas.microsoft.com/office/drawing/2014/main" xmlns="" id="{EC5FE9CE-5EF1-46F2-A66E-CD7A1F85AE8A}"/>
              </a:ext>
            </a:extLst>
          </p:cNvPr>
          <p:cNvSpPr txBox="1"/>
          <p:nvPr/>
        </p:nvSpPr>
        <p:spPr>
          <a:xfrm>
            <a:off x="225062" y="5749238"/>
            <a:ext cx="4229100" cy="230832"/>
          </a:xfrm>
          <a:prstGeom prst="rect">
            <a:avLst/>
          </a:prstGeom>
          <a:noFill/>
        </p:spPr>
        <p:txBody>
          <a:bodyPr wrap="square" rtlCol="0">
            <a:spAutoFit/>
          </a:bodyPr>
          <a:lstStyle/>
          <a:p>
            <a:r>
              <a:rPr lang="en-US" sz="900" i="1" dirty="0">
                <a:solidFill>
                  <a:srgbClr val="989EBE"/>
                </a:solidFill>
                <a:latin typeface="Open Sans" panose="020B0606030504020204" pitchFamily="34" charset="0"/>
                <a:ea typeface="Open Sans" panose="020B0606030504020204" pitchFamily="34" charset="0"/>
                <a:cs typeface="Open Sans" panose="020B0606030504020204" pitchFamily="34" charset="0"/>
              </a:rPr>
              <a:t>* Includes American Indian/Alaska Native and two or more races/ethnicities</a:t>
            </a:r>
          </a:p>
        </p:txBody>
      </p:sp>
    </p:spTree>
    <p:extLst>
      <p:ext uri="{BB962C8B-B14F-4D97-AF65-F5344CB8AC3E}">
        <p14:creationId xmlns:p14="http://schemas.microsoft.com/office/powerpoint/2010/main" val="427660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2000"/>
                                        <p:tgtEl>
                                          <p:spTgt spid="1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Graphic 63">
            <a:extLst>
              <a:ext uri="{FF2B5EF4-FFF2-40B4-BE49-F238E27FC236}">
                <a16:creationId xmlns:a16="http://schemas.microsoft.com/office/drawing/2014/main" xmlns="" id="{4D144AE9-DBA8-4852-9318-8C888FECE078}"/>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653896" y="0"/>
            <a:ext cx="2490104" cy="3251199"/>
          </a:xfrm>
          <a:prstGeom prst="rect">
            <a:avLst/>
          </a:prstGeom>
        </p:spPr>
      </p:pic>
      <p:pic>
        <p:nvPicPr>
          <p:cNvPr id="4" name="Graphic 3">
            <a:extLst>
              <a:ext uri="{FF2B5EF4-FFF2-40B4-BE49-F238E27FC236}">
                <a16:creationId xmlns:a16="http://schemas.microsoft.com/office/drawing/2014/main" xmlns="" id="{B8C404C1-93E3-4C13-B56E-F2DAB6E3BEE1}"/>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0800000">
            <a:off x="0" y="3606798"/>
            <a:ext cx="2490104" cy="3251199"/>
          </a:xfrm>
          <a:prstGeom prst="rect">
            <a:avLst/>
          </a:prstGeom>
        </p:spPr>
      </p:pic>
      <p:sp>
        <p:nvSpPr>
          <p:cNvPr id="6" name="Rectangle 5">
            <a:extLst>
              <a:ext uri="{FF2B5EF4-FFF2-40B4-BE49-F238E27FC236}">
                <a16:creationId xmlns:a16="http://schemas.microsoft.com/office/drawing/2014/main" xmlns="" id="{1AD6587B-7EB8-4BE8-92FF-52C2F75F4BDE}"/>
              </a:ext>
            </a:extLst>
          </p:cNvPr>
          <p:cNvSpPr/>
          <p:nvPr/>
        </p:nvSpPr>
        <p:spPr>
          <a:xfrm>
            <a:off x="0" y="0"/>
            <a:ext cx="9144000" cy="368088"/>
          </a:xfrm>
          <a:prstGeom prst="rect">
            <a:avLst/>
          </a:prstGeom>
          <a:solidFill>
            <a:srgbClr val="AD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6460ECDC-5C13-4466-96D0-BF35EC755A21}"/>
              </a:ext>
            </a:extLst>
          </p:cNvPr>
          <p:cNvSpPr txBox="1"/>
          <p:nvPr/>
        </p:nvSpPr>
        <p:spPr>
          <a:xfrm>
            <a:off x="225062" y="543136"/>
            <a:ext cx="7341326" cy="892552"/>
          </a:xfrm>
          <a:prstGeom prst="rect">
            <a:avLst/>
          </a:prstGeom>
          <a:noFill/>
        </p:spPr>
        <p:txBody>
          <a:bodyPr wrap="square" rtlCol="0">
            <a:spAutoFit/>
          </a:bodyPr>
          <a:lstStyle/>
          <a:p>
            <a:r>
              <a:rPr lang="en-US" sz="3200" spc="50" dirty="0">
                <a:solidFill>
                  <a:srgbClr val="5A493D"/>
                </a:solidFill>
                <a:latin typeface="ChunkFive Roman" panose="00000500000000000000" pitchFamily="50" charset="0"/>
                <a:ea typeface="Open Sans" panose="020B0606030504020204" pitchFamily="34" charset="0"/>
                <a:cs typeface="Open Sans" panose="020B0606030504020204" pitchFamily="34" charset="0"/>
              </a:rPr>
              <a:t>Left Out Report/Campus College</a:t>
            </a:r>
          </a:p>
          <a:p>
            <a:r>
              <a:rPr lang="en-US" b="1" dirty="0">
                <a:solidFill>
                  <a:srgbClr val="5A493D"/>
                </a:solidFill>
                <a:latin typeface="Open Sans" panose="020B0606030504020204" pitchFamily="34" charset="0"/>
                <a:ea typeface="Open Sans" panose="020B0606030504020204" pitchFamily="34" charset="0"/>
                <a:cs typeface="Open Sans" panose="020B0606030504020204" pitchFamily="34" charset="0"/>
              </a:rPr>
              <a:t>Tenured Faculty vs. Student</a:t>
            </a:r>
          </a:p>
        </p:txBody>
      </p:sp>
      <p:sp>
        <p:nvSpPr>
          <p:cNvPr id="68" name="Rectangle 67">
            <a:extLst>
              <a:ext uri="{FF2B5EF4-FFF2-40B4-BE49-F238E27FC236}">
                <a16:creationId xmlns:a16="http://schemas.microsoft.com/office/drawing/2014/main" xmlns="" id="{DF5B6FDE-10F9-4DA8-9BE6-6F7D4DE2671C}"/>
              </a:ext>
            </a:extLst>
          </p:cNvPr>
          <p:cNvSpPr/>
          <p:nvPr/>
        </p:nvSpPr>
        <p:spPr>
          <a:xfrm>
            <a:off x="225062" y="1856356"/>
            <a:ext cx="4143738" cy="307777"/>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wrap="square">
            <a:spAutoFit/>
          </a:bodyPr>
          <a:lstStyle/>
          <a:p>
            <a:pPr lvl="0" defTabSz="800100"/>
            <a:r>
              <a:rPr lang="en-US" sz="1400" b="1" dirty="0">
                <a:solidFill>
                  <a:srgbClr val="A4AF3B"/>
                </a:solidFill>
                <a:latin typeface="Open Sans" panose="020B0606030504020204" pitchFamily="34" charset="0"/>
                <a:ea typeface="Open Sans" panose="020B0606030504020204" pitchFamily="34" charset="0"/>
                <a:cs typeface="Open Sans" panose="020B0606030504020204" pitchFamily="34" charset="0"/>
              </a:rPr>
              <a:t>RACE &amp; GENDER STUDENT COUNT</a:t>
            </a:r>
          </a:p>
        </p:txBody>
      </p:sp>
      <p:cxnSp>
        <p:nvCxnSpPr>
          <p:cNvPr id="69" name="Straight Connector 68">
            <a:extLst>
              <a:ext uri="{FF2B5EF4-FFF2-40B4-BE49-F238E27FC236}">
                <a16:creationId xmlns:a16="http://schemas.microsoft.com/office/drawing/2014/main" xmlns="" id="{07D8986C-5FC8-4A47-A055-C663D03C13C8}"/>
              </a:ext>
            </a:extLst>
          </p:cNvPr>
          <p:cNvCxnSpPr>
            <a:cxnSpLocks/>
          </p:cNvCxnSpPr>
          <p:nvPr/>
        </p:nvCxnSpPr>
        <p:spPr>
          <a:xfrm>
            <a:off x="303442" y="2144228"/>
            <a:ext cx="8212485" cy="0"/>
          </a:xfrm>
          <a:prstGeom prst="line">
            <a:avLst/>
          </a:prstGeom>
          <a:ln w="19050">
            <a:solidFill>
              <a:srgbClr val="A4AF3B"/>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10">
            <a:extLst>
              <a:ext uri="{FF2B5EF4-FFF2-40B4-BE49-F238E27FC236}">
                <a16:creationId xmlns:a16="http://schemas.microsoft.com/office/drawing/2014/main" xmlns="" id="{DCDC46DF-03FD-4B4F-8288-58A864A5DD38}"/>
              </a:ext>
            </a:extLst>
          </p:cNvPr>
          <p:cNvGraphicFramePr>
            <a:graphicFrameLocks noGrp="1"/>
          </p:cNvGraphicFramePr>
          <p:nvPr>
            <p:ph idx="1"/>
            <p:extLst/>
          </p:nvPr>
        </p:nvGraphicFramePr>
        <p:xfrm>
          <a:off x="303441" y="2270237"/>
          <a:ext cx="8212485" cy="3468409"/>
        </p:xfrm>
        <a:graphic>
          <a:graphicData uri="http://schemas.openxmlformats.org/drawingml/2006/table">
            <a:tbl>
              <a:tblPr firstRow="1" bandRow="1">
                <a:tableStyleId>{5FD0F851-EC5A-4D38-B0AD-8093EC10F338}</a:tableStyleId>
              </a:tblPr>
              <a:tblGrid>
                <a:gridCol w="3268434">
                  <a:extLst>
                    <a:ext uri="{9D8B030D-6E8A-4147-A177-3AD203B41FA5}">
                      <a16:colId xmlns:a16="http://schemas.microsoft.com/office/drawing/2014/main" xmlns="" val="1515845716"/>
                    </a:ext>
                  </a:extLst>
                </a:gridCol>
                <a:gridCol w="1648017">
                  <a:extLst>
                    <a:ext uri="{9D8B030D-6E8A-4147-A177-3AD203B41FA5}">
                      <a16:colId xmlns:a16="http://schemas.microsoft.com/office/drawing/2014/main" xmlns="" val="850906564"/>
                    </a:ext>
                  </a:extLst>
                </a:gridCol>
                <a:gridCol w="1648017">
                  <a:extLst>
                    <a:ext uri="{9D8B030D-6E8A-4147-A177-3AD203B41FA5}">
                      <a16:colId xmlns:a16="http://schemas.microsoft.com/office/drawing/2014/main" xmlns="" val="2661702920"/>
                    </a:ext>
                  </a:extLst>
                </a:gridCol>
                <a:gridCol w="1648017">
                  <a:extLst>
                    <a:ext uri="{9D8B030D-6E8A-4147-A177-3AD203B41FA5}">
                      <a16:colId xmlns:a16="http://schemas.microsoft.com/office/drawing/2014/main" xmlns="" val="3875341647"/>
                    </a:ext>
                  </a:extLst>
                </a:gridCol>
              </a:tblGrid>
              <a:tr h="495487">
                <a:tc>
                  <a:txBody>
                    <a:bodyPr/>
                    <a:lstStyle/>
                    <a:p>
                      <a:r>
                        <a:rPr lang="en-US" sz="1200" b="1" kern="1200" dirty="0">
                          <a:solidFill>
                            <a:srgbClr val="595959"/>
                          </a:solidFill>
                          <a:latin typeface="Open Sans" panose="020B0606030504020204" pitchFamily="34" charset="0"/>
                          <a:ea typeface="Open Sans" panose="020B0606030504020204" pitchFamily="34" charset="0"/>
                          <a:cs typeface="Open Sans" panose="020B0606030504020204" pitchFamily="34" charset="0"/>
                        </a:rPr>
                        <a:t>ETHNICITY</a:t>
                      </a:r>
                    </a:p>
                  </a:txBody>
                  <a:tcPr anchor="ctr">
                    <a:lnT w="12700" cap="flat" cmpd="sng" algn="ctr">
                      <a:noFill/>
                      <a:prstDash val="solid"/>
                      <a:round/>
                      <a:headEnd type="none" w="med" len="med"/>
                      <a:tailEnd type="none" w="med" len="med"/>
                    </a:lnT>
                    <a:lnB w="12700" cap="flat" cmpd="sng" algn="ctr">
                      <a:solidFill>
                        <a:srgbClr val="C5D3D9"/>
                      </a:solidFill>
                      <a:prstDash val="solid"/>
                      <a:round/>
                      <a:headEnd type="none" w="med" len="med"/>
                      <a:tailEnd type="none" w="med" len="med"/>
                    </a:lnB>
                  </a:tcPr>
                </a:tc>
                <a:tc>
                  <a:txBody>
                    <a:bodyPr/>
                    <a:lstStyle/>
                    <a:p>
                      <a:pPr algn="ctr"/>
                      <a:r>
                        <a:rPr lang="en-US" sz="1200" b="1" kern="1200" dirty="0">
                          <a:solidFill>
                            <a:srgbClr val="1096B2"/>
                          </a:solidFill>
                          <a:latin typeface="Open Sans" panose="020B0606030504020204" pitchFamily="34" charset="0"/>
                          <a:ea typeface="Open Sans" panose="020B0606030504020204" pitchFamily="34" charset="0"/>
                          <a:cs typeface="Open Sans" panose="020B0606030504020204" pitchFamily="34" charset="0"/>
                        </a:rPr>
                        <a:t>MALE</a:t>
                      </a:r>
                    </a:p>
                  </a:txBody>
                  <a:tcPr anchor="ctr">
                    <a:lnT w="12700" cap="flat" cmpd="sng" algn="ctr">
                      <a:noFill/>
                      <a:prstDash val="solid"/>
                      <a:round/>
                      <a:headEnd type="none" w="med" len="med"/>
                      <a:tailEnd type="none" w="med" len="med"/>
                    </a:lnT>
                    <a:lnB w="12700" cap="flat" cmpd="sng" algn="ctr">
                      <a:solidFill>
                        <a:srgbClr val="C5D3D9"/>
                      </a:solidFill>
                      <a:prstDash val="solid"/>
                      <a:round/>
                      <a:headEnd type="none" w="med" len="med"/>
                      <a:tailEnd type="none" w="med" len="med"/>
                    </a:lnB>
                  </a:tcPr>
                </a:tc>
                <a:tc>
                  <a:txBody>
                    <a:bodyPr/>
                    <a:lstStyle/>
                    <a:p>
                      <a:pPr algn="ctr"/>
                      <a:r>
                        <a:rPr lang="en-US" sz="1200" b="1" kern="1200" dirty="0">
                          <a:solidFill>
                            <a:srgbClr val="D15420"/>
                          </a:solidFill>
                          <a:latin typeface="Open Sans" panose="020B0606030504020204" pitchFamily="34" charset="0"/>
                          <a:ea typeface="Open Sans" panose="020B0606030504020204" pitchFamily="34" charset="0"/>
                          <a:cs typeface="Open Sans" panose="020B0606030504020204" pitchFamily="34" charset="0"/>
                        </a:rPr>
                        <a:t>FEMALE</a:t>
                      </a:r>
                    </a:p>
                  </a:txBody>
                  <a:tcPr anchor="ctr">
                    <a:lnT w="12700" cap="flat" cmpd="sng" algn="ctr">
                      <a:noFill/>
                      <a:prstDash val="solid"/>
                      <a:round/>
                      <a:headEnd type="none" w="med" len="med"/>
                      <a:tailEnd type="none" w="med" len="med"/>
                    </a:lnT>
                    <a:lnB w="12700" cap="flat" cmpd="sng" algn="ctr">
                      <a:solidFill>
                        <a:srgbClr val="C5D3D9"/>
                      </a:solidFill>
                      <a:prstDash val="solid"/>
                      <a:round/>
                      <a:headEnd type="none" w="med" len="med"/>
                      <a:tailEnd type="none" w="med" len="med"/>
                    </a:lnB>
                  </a:tcPr>
                </a:tc>
                <a:tc>
                  <a:txBody>
                    <a:bodyPr/>
                    <a:lstStyle/>
                    <a:p>
                      <a:pPr algn="ctr"/>
                      <a:r>
                        <a:rPr lang="en-US" sz="1200" b="1" kern="1200" dirty="0">
                          <a:solidFill>
                            <a:srgbClr val="595959"/>
                          </a:solidFill>
                          <a:latin typeface="Open Sans" panose="020B0606030504020204" pitchFamily="34" charset="0"/>
                          <a:ea typeface="Open Sans" panose="020B0606030504020204" pitchFamily="34" charset="0"/>
                          <a:cs typeface="Open Sans" panose="020B0606030504020204" pitchFamily="34" charset="0"/>
                        </a:rPr>
                        <a:t>TOTAL</a:t>
                      </a:r>
                    </a:p>
                  </a:txBody>
                  <a:tcPr anchor="ctr">
                    <a:lnT w="12700" cap="flat" cmpd="sng" algn="ctr">
                      <a:noFill/>
                      <a:prstDash val="solid"/>
                      <a:round/>
                      <a:headEnd type="none" w="med" len="med"/>
                      <a:tailEnd type="none" w="med" len="med"/>
                    </a:lnT>
                    <a:lnB w="12700" cap="flat" cmpd="sng" algn="ctr">
                      <a:solidFill>
                        <a:srgbClr val="C5D3D9"/>
                      </a:solidFill>
                      <a:prstDash val="solid"/>
                      <a:round/>
                      <a:headEnd type="none" w="med" len="med"/>
                      <a:tailEnd type="none" w="med" len="med"/>
                    </a:lnB>
                  </a:tcPr>
                </a:tc>
                <a:extLst>
                  <a:ext uri="{0D108BD9-81ED-4DB2-BD59-A6C34878D82A}">
                    <a16:rowId xmlns:a16="http://schemas.microsoft.com/office/drawing/2014/main" xmlns="" val="2697227745"/>
                  </a:ext>
                </a:extLst>
              </a:tr>
              <a:tr h="495487">
                <a:tc>
                  <a:txBody>
                    <a:bodyPr/>
                    <a:lstStyle/>
                    <a:p>
                      <a:r>
                        <a:rPr lang="en-US" sz="12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AANHPI</a:t>
                      </a:r>
                    </a:p>
                  </a:txBody>
                  <a:tcPr anchor="ctr">
                    <a:lnT w="12700" cap="flat" cmpd="sng" algn="ctr">
                      <a:solidFill>
                        <a:srgbClr val="C5D3D9"/>
                      </a:solidFill>
                      <a:prstDash val="solid"/>
                      <a:round/>
                      <a:headEnd type="none" w="med" len="med"/>
                      <a:tailEnd type="none" w="med" len="med"/>
                    </a:lnT>
                    <a:solidFill>
                      <a:srgbClr val="C5D3D9">
                        <a:alpha val="20000"/>
                      </a:srgbClr>
                    </a:solidFill>
                  </a:tcPr>
                </a:tc>
                <a:tc>
                  <a:txBody>
                    <a:bodyPr/>
                    <a:lstStyle/>
                    <a:p>
                      <a:pPr marL="0" algn="ctr" defTabSz="914400" rtl="0" eaLnBrk="1" latinLnBrk="0" hangingPunct="1"/>
                      <a:r>
                        <a:rPr lang="en-US" sz="1400" b="1" kern="1200" dirty="0">
                          <a:solidFill>
                            <a:srgbClr val="1096B2"/>
                          </a:solidFill>
                          <a:latin typeface="Open Sans" panose="020B0606030504020204" pitchFamily="34" charset="0"/>
                          <a:ea typeface="Open Sans" panose="020B0606030504020204" pitchFamily="34" charset="0"/>
                          <a:cs typeface="Open Sans" panose="020B0606030504020204" pitchFamily="34" charset="0"/>
                        </a:rPr>
                        <a:t>624</a:t>
                      </a:r>
                    </a:p>
                  </a:txBody>
                  <a:tcPr anchor="ctr">
                    <a:lnT w="12700" cap="flat" cmpd="sng" algn="ctr">
                      <a:solidFill>
                        <a:srgbClr val="C5D3D9"/>
                      </a:solidFill>
                      <a:prstDash val="solid"/>
                      <a:round/>
                      <a:headEnd type="none" w="med" len="med"/>
                      <a:tailEnd type="none" w="med" len="med"/>
                    </a:lnT>
                    <a:solidFill>
                      <a:srgbClr val="C5D3D9">
                        <a:alpha val="20000"/>
                      </a:srgbClr>
                    </a:solidFill>
                  </a:tcPr>
                </a:tc>
                <a:tc>
                  <a:txBody>
                    <a:bodyPr/>
                    <a:lstStyle/>
                    <a:p>
                      <a:pPr marL="0" algn="ctr" defTabSz="914400" rtl="0" eaLnBrk="1" latinLnBrk="0" hangingPunct="1"/>
                      <a:r>
                        <a:rPr lang="en-US" sz="1400" b="1" kern="1200" dirty="0">
                          <a:solidFill>
                            <a:srgbClr val="D15420"/>
                          </a:solidFill>
                          <a:latin typeface="Open Sans" panose="020B0606030504020204" pitchFamily="34" charset="0"/>
                          <a:ea typeface="Open Sans" panose="020B0606030504020204" pitchFamily="34" charset="0"/>
                          <a:cs typeface="Open Sans" panose="020B0606030504020204" pitchFamily="34" charset="0"/>
                        </a:rPr>
                        <a:t>849</a:t>
                      </a:r>
                    </a:p>
                  </a:txBody>
                  <a:tcPr anchor="ctr">
                    <a:lnT w="12700" cap="flat" cmpd="sng" algn="ctr">
                      <a:solidFill>
                        <a:srgbClr val="C5D3D9"/>
                      </a:solidFill>
                      <a:prstDash val="solid"/>
                      <a:round/>
                      <a:headEnd type="none" w="med" len="med"/>
                      <a:tailEnd type="none" w="med" len="med"/>
                    </a:lnT>
                    <a:solidFill>
                      <a:srgbClr val="C5D3D9">
                        <a:alpha val="20000"/>
                      </a:srgbClr>
                    </a:solidFill>
                  </a:tcPr>
                </a:tc>
                <a:tc>
                  <a:txBody>
                    <a:bodyPr/>
                    <a:lstStyle/>
                    <a:p>
                      <a:pPr algn="ctr"/>
                      <a:r>
                        <a:rPr lang="en-US" sz="14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1,473</a:t>
                      </a:r>
                    </a:p>
                  </a:txBody>
                  <a:tcPr anchor="ctr">
                    <a:lnT w="12700" cap="flat" cmpd="sng" algn="ctr">
                      <a:solidFill>
                        <a:srgbClr val="C5D3D9"/>
                      </a:solidFill>
                      <a:prstDash val="solid"/>
                      <a:round/>
                      <a:headEnd type="none" w="med" len="med"/>
                      <a:tailEnd type="none" w="med" len="med"/>
                    </a:lnT>
                    <a:solidFill>
                      <a:srgbClr val="C5D3D9">
                        <a:alpha val="20000"/>
                      </a:srgbClr>
                    </a:solidFill>
                  </a:tcPr>
                </a:tc>
                <a:extLst>
                  <a:ext uri="{0D108BD9-81ED-4DB2-BD59-A6C34878D82A}">
                    <a16:rowId xmlns:a16="http://schemas.microsoft.com/office/drawing/2014/main" xmlns="" val="4209612533"/>
                  </a:ext>
                </a:extLst>
              </a:tr>
              <a:tr h="495487">
                <a:tc>
                  <a:txBody>
                    <a:bodyPr/>
                    <a:lstStyle/>
                    <a:p>
                      <a:r>
                        <a:rPr lang="en-US" sz="12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AFRICAN AMERICAN</a:t>
                      </a:r>
                    </a:p>
                  </a:txBody>
                  <a:tcPr anchor="ctr"/>
                </a:tc>
                <a:tc>
                  <a:txBody>
                    <a:bodyPr/>
                    <a:lstStyle/>
                    <a:p>
                      <a:pPr marL="0" algn="ctr" defTabSz="914400" rtl="0" eaLnBrk="1" latinLnBrk="0" hangingPunct="1"/>
                      <a:r>
                        <a:rPr lang="en-US" sz="1400" b="1" kern="1200" dirty="0">
                          <a:solidFill>
                            <a:srgbClr val="1096B2"/>
                          </a:solidFill>
                          <a:latin typeface="Open Sans" panose="020B0606030504020204" pitchFamily="34" charset="0"/>
                          <a:ea typeface="Open Sans" panose="020B0606030504020204" pitchFamily="34" charset="0"/>
                          <a:cs typeface="Open Sans" panose="020B0606030504020204" pitchFamily="34" charset="0"/>
                        </a:rPr>
                        <a:t>179</a:t>
                      </a:r>
                    </a:p>
                  </a:txBody>
                  <a:tcPr anchor="ctr"/>
                </a:tc>
                <a:tc>
                  <a:txBody>
                    <a:bodyPr/>
                    <a:lstStyle/>
                    <a:p>
                      <a:pPr marL="0" algn="ctr" defTabSz="914400" rtl="0" eaLnBrk="1" latinLnBrk="0" hangingPunct="1"/>
                      <a:r>
                        <a:rPr lang="en-US" sz="1400" b="1" kern="1200" dirty="0">
                          <a:solidFill>
                            <a:srgbClr val="D15420"/>
                          </a:solidFill>
                          <a:latin typeface="Open Sans" panose="020B0606030504020204" pitchFamily="34" charset="0"/>
                          <a:ea typeface="Open Sans" panose="020B0606030504020204" pitchFamily="34" charset="0"/>
                          <a:cs typeface="Open Sans" panose="020B0606030504020204" pitchFamily="34" charset="0"/>
                        </a:rPr>
                        <a:t>127</a:t>
                      </a:r>
                    </a:p>
                  </a:txBody>
                  <a:tcPr anchor="ctr"/>
                </a:tc>
                <a:tc>
                  <a:txBody>
                    <a:bodyPr/>
                    <a:lstStyle/>
                    <a:p>
                      <a:pPr algn="ctr"/>
                      <a:r>
                        <a:rPr lang="en-US" sz="14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306</a:t>
                      </a:r>
                    </a:p>
                  </a:txBody>
                  <a:tcPr anchor="ctr"/>
                </a:tc>
                <a:extLst>
                  <a:ext uri="{0D108BD9-81ED-4DB2-BD59-A6C34878D82A}">
                    <a16:rowId xmlns:a16="http://schemas.microsoft.com/office/drawing/2014/main" xmlns="" val="2238059766"/>
                  </a:ext>
                </a:extLst>
              </a:tr>
              <a:tr h="495487">
                <a:tc>
                  <a:txBody>
                    <a:bodyPr/>
                    <a:lstStyle/>
                    <a:p>
                      <a:r>
                        <a:rPr lang="en-US" sz="12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LATINX</a:t>
                      </a:r>
                    </a:p>
                  </a:txBody>
                  <a:tcPr anchor="ctr">
                    <a:solidFill>
                      <a:srgbClr val="C5D3D9">
                        <a:alpha val="20000"/>
                      </a:srgbClr>
                    </a:solidFill>
                  </a:tcPr>
                </a:tc>
                <a:tc>
                  <a:txBody>
                    <a:bodyPr/>
                    <a:lstStyle/>
                    <a:p>
                      <a:pPr marL="0" algn="ctr" defTabSz="914400" rtl="0" eaLnBrk="1" latinLnBrk="0" hangingPunct="1"/>
                      <a:r>
                        <a:rPr lang="en-US" sz="1400" b="1" kern="1200" dirty="0">
                          <a:solidFill>
                            <a:srgbClr val="1096B2"/>
                          </a:solidFill>
                          <a:latin typeface="Open Sans" panose="020B0606030504020204" pitchFamily="34" charset="0"/>
                          <a:ea typeface="Open Sans" panose="020B0606030504020204" pitchFamily="34" charset="0"/>
                          <a:cs typeface="Open Sans" panose="020B0606030504020204" pitchFamily="34" charset="0"/>
                        </a:rPr>
                        <a:t>1,190</a:t>
                      </a:r>
                    </a:p>
                  </a:txBody>
                  <a:tcPr anchor="ctr">
                    <a:solidFill>
                      <a:srgbClr val="C5D3D9">
                        <a:alpha val="20000"/>
                      </a:srgbClr>
                    </a:solidFill>
                  </a:tcPr>
                </a:tc>
                <a:tc>
                  <a:txBody>
                    <a:bodyPr/>
                    <a:lstStyle/>
                    <a:p>
                      <a:pPr marL="0" algn="ctr" defTabSz="914400" rtl="0" eaLnBrk="1" latinLnBrk="0" hangingPunct="1"/>
                      <a:r>
                        <a:rPr lang="en-US" sz="1400" b="1" kern="1200" dirty="0">
                          <a:solidFill>
                            <a:srgbClr val="D15420"/>
                          </a:solidFill>
                          <a:latin typeface="Open Sans" panose="020B0606030504020204" pitchFamily="34" charset="0"/>
                          <a:ea typeface="Open Sans" panose="020B0606030504020204" pitchFamily="34" charset="0"/>
                          <a:cs typeface="Open Sans" panose="020B0606030504020204" pitchFamily="34" charset="0"/>
                        </a:rPr>
                        <a:t>1,943</a:t>
                      </a:r>
                    </a:p>
                  </a:txBody>
                  <a:tcPr anchor="ctr">
                    <a:solidFill>
                      <a:srgbClr val="C5D3D9">
                        <a:alpha val="20000"/>
                      </a:srgbClr>
                    </a:solidFill>
                  </a:tcPr>
                </a:tc>
                <a:tc>
                  <a:txBody>
                    <a:bodyPr/>
                    <a:lstStyle/>
                    <a:p>
                      <a:pPr algn="ctr"/>
                      <a:r>
                        <a:rPr lang="en-US" sz="14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3,133</a:t>
                      </a:r>
                    </a:p>
                  </a:txBody>
                  <a:tcPr anchor="ctr">
                    <a:solidFill>
                      <a:srgbClr val="C5D3D9">
                        <a:alpha val="20000"/>
                      </a:srgbClr>
                    </a:solidFill>
                  </a:tcPr>
                </a:tc>
                <a:extLst>
                  <a:ext uri="{0D108BD9-81ED-4DB2-BD59-A6C34878D82A}">
                    <a16:rowId xmlns:a16="http://schemas.microsoft.com/office/drawing/2014/main" xmlns="" val="2828228215"/>
                  </a:ext>
                </a:extLst>
              </a:tr>
              <a:tr h="495487">
                <a:tc>
                  <a:txBody>
                    <a:bodyPr/>
                    <a:lstStyle/>
                    <a:p>
                      <a:r>
                        <a:rPr lang="en-US" sz="12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OTHER*</a:t>
                      </a:r>
                    </a:p>
                  </a:txBody>
                  <a:tcPr anchor="ctr"/>
                </a:tc>
                <a:tc>
                  <a:txBody>
                    <a:bodyPr/>
                    <a:lstStyle/>
                    <a:p>
                      <a:pPr marL="0" algn="ctr" defTabSz="914400" rtl="0" eaLnBrk="1" latinLnBrk="0" hangingPunct="1"/>
                      <a:r>
                        <a:rPr lang="en-US" sz="1400" b="1" kern="1200" dirty="0">
                          <a:solidFill>
                            <a:srgbClr val="1096B2"/>
                          </a:solidFill>
                          <a:latin typeface="Open Sans" panose="020B0606030504020204" pitchFamily="34" charset="0"/>
                          <a:ea typeface="Open Sans" panose="020B0606030504020204" pitchFamily="34" charset="0"/>
                          <a:cs typeface="Open Sans" panose="020B0606030504020204" pitchFamily="34" charset="0"/>
                        </a:rPr>
                        <a:t>279</a:t>
                      </a:r>
                    </a:p>
                  </a:txBody>
                  <a:tcPr anchor="ctr"/>
                </a:tc>
                <a:tc>
                  <a:txBody>
                    <a:bodyPr/>
                    <a:lstStyle/>
                    <a:p>
                      <a:pPr marL="0" algn="ctr" defTabSz="914400" rtl="0" eaLnBrk="1" latinLnBrk="0" hangingPunct="1"/>
                      <a:r>
                        <a:rPr lang="en-US" sz="1400" b="1" kern="1200" dirty="0">
                          <a:solidFill>
                            <a:srgbClr val="D15420"/>
                          </a:solidFill>
                          <a:latin typeface="Open Sans" panose="020B0606030504020204" pitchFamily="34" charset="0"/>
                          <a:ea typeface="Open Sans" panose="020B0606030504020204" pitchFamily="34" charset="0"/>
                          <a:cs typeface="Open Sans" panose="020B0606030504020204" pitchFamily="34" charset="0"/>
                        </a:rPr>
                        <a:t>407</a:t>
                      </a:r>
                    </a:p>
                  </a:txBody>
                  <a:tcPr anchor="ctr"/>
                </a:tc>
                <a:tc>
                  <a:txBody>
                    <a:bodyPr/>
                    <a:lstStyle/>
                    <a:p>
                      <a:pPr algn="ctr"/>
                      <a:r>
                        <a:rPr lang="en-US" sz="14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686</a:t>
                      </a:r>
                    </a:p>
                  </a:txBody>
                  <a:tcPr anchor="ctr"/>
                </a:tc>
                <a:extLst>
                  <a:ext uri="{0D108BD9-81ED-4DB2-BD59-A6C34878D82A}">
                    <a16:rowId xmlns:a16="http://schemas.microsoft.com/office/drawing/2014/main" xmlns="" val="3466812039"/>
                  </a:ext>
                </a:extLst>
              </a:tr>
              <a:tr h="495487">
                <a:tc>
                  <a:txBody>
                    <a:bodyPr/>
                    <a:lstStyle/>
                    <a:p>
                      <a:r>
                        <a:rPr lang="en-US" sz="12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UNKNOWN</a:t>
                      </a:r>
                    </a:p>
                  </a:txBody>
                  <a:tcPr anchor="ctr">
                    <a:solidFill>
                      <a:srgbClr val="C5D3D9">
                        <a:alpha val="20000"/>
                      </a:srgbClr>
                    </a:solidFill>
                  </a:tcPr>
                </a:tc>
                <a:tc>
                  <a:txBody>
                    <a:bodyPr/>
                    <a:lstStyle/>
                    <a:p>
                      <a:pPr marL="0" algn="ctr" defTabSz="914400" rtl="0" eaLnBrk="1" latinLnBrk="0" hangingPunct="1"/>
                      <a:r>
                        <a:rPr lang="en-US" sz="1400" b="1" kern="1200" dirty="0">
                          <a:solidFill>
                            <a:srgbClr val="1096B2"/>
                          </a:solidFill>
                          <a:latin typeface="Open Sans" panose="020B0606030504020204" pitchFamily="34" charset="0"/>
                          <a:ea typeface="Open Sans" panose="020B0606030504020204" pitchFamily="34" charset="0"/>
                          <a:cs typeface="Open Sans" panose="020B0606030504020204" pitchFamily="34" charset="0"/>
                        </a:rPr>
                        <a:t>68</a:t>
                      </a:r>
                    </a:p>
                  </a:txBody>
                  <a:tcPr anchor="ctr">
                    <a:solidFill>
                      <a:srgbClr val="C5D3D9">
                        <a:alpha val="20000"/>
                      </a:srgbClr>
                    </a:solidFill>
                  </a:tcPr>
                </a:tc>
                <a:tc>
                  <a:txBody>
                    <a:bodyPr/>
                    <a:lstStyle/>
                    <a:p>
                      <a:pPr marL="0" algn="ctr" defTabSz="914400" rtl="0" eaLnBrk="1" latinLnBrk="0" hangingPunct="1"/>
                      <a:r>
                        <a:rPr lang="en-US" sz="1400" b="1" kern="1200" dirty="0">
                          <a:solidFill>
                            <a:srgbClr val="D15420"/>
                          </a:solidFill>
                          <a:latin typeface="Open Sans" panose="020B0606030504020204" pitchFamily="34" charset="0"/>
                          <a:ea typeface="Open Sans" panose="020B0606030504020204" pitchFamily="34" charset="0"/>
                          <a:cs typeface="Open Sans" panose="020B0606030504020204" pitchFamily="34" charset="0"/>
                        </a:rPr>
                        <a:t>128</a:t>
                      </a:r>
                    </a:p>
                  </a:txBody>
                  <a:tcPr anchor="ctr">
                    <a:solidFill>
                      <a:srgbClr val="C5D3D9">
                        <a:alpha val="20000"/>
                      </a:srgbClr>
                    </a:solidFill>
                  </a:tcPr>
                </a:tc>
                <a:tc>
                  <a:txBody>
                    <a:bodyPr/>
                    <a:lstStyle/>
                    <a:p>
                      <a:pPr algn="ctr"/>
                      <a:r>
                        <a:rPr lang="en-US" sz="14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196</a:t>
                      </a:r>
                    </a:p>
                  </a:txBody>
                  <a:tcPr anchor="ctr">
                    <a:solidFill>
                      <a:srgbClr val="C5D3D9">
                        <a:alpha val="20000"/>
                      </a:srgbClr>
                    </a:solidFill>
                  </a:tcPr>
                </a:tc>
                <a:extLst>
                  <a:ext uri="{0D108BD9-81ED-4DB2-BD59-A6C34878D82A}">
                    <a16:rowId xmlns:a16="http://schemas.microsoft.com/office/drawing/2014/main" xmlns="" val="462204066"/>
                  </a:ext>
                </a:extLst>
              </a:tr>
              <a:tr h="495487">
                <a:tc>
                  <a:txBody>
                    <a:bodyPr/>
                    <a:lstStyle/>
                    <a:p>
                      <a:r>
                        <a:rPr lang="en-US" sz="12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WHITE</a:t>
                      </a:r>
                    </a:p>
                  </a:txBody>
                  <a:tcPr anchor="ctr">
                    <a:lnB w="19050" cap="flat" cmpd="sng" algn="ctr">
                      <a:solidFill>
                        <a:srgbClr val="C5D3D9"/>
                      </a:solidFill>
                      <a:prstDash val="solid"/>
                      <a:round/>
                      <a:headEnd type="none" w="med" len="med"/>
                      <a:tailEnd type="none" w="med" len="med"/>
                    </a:lnB>
                  </a:tcPr>
                </a:tc>
                <a:tc>
                  <a:txBody>
                    <a:bodyPr/>
                    <a:lstStyle/>
                    <a:p>
                      <a:pPr marL="0" algn="ctr" defTabSz="914400" rtl="0" eaLnBrk="1" latinLnBrk="0" hangingPunct="1"/>
                      <a:r>
                        <a:rPr lang="en-US" sz="1400" b="1" kern="1200" dirty="0">
                          <a:solidFill>
                            <a:srgbClr val="1096B2"/>
                          </a:solidFill>
                          <a:latin typeface="Open Sans" panose="020B0606030504020204" pitchFamily="34" charset="0"/>
                          <a:ea typeface="Open Sans" panose="020B0606030504020204" pitchFamily="34" charset="0"/>
                          <a:cs typeface="Open Sans" panose="020B0606030504020204" pitchFamily="34" charset="0"/>
                        </a:rPr>
                        <a:t>1,346</a:t>
                      </a:r>
                    </a:p>
                  </a:txBody>
                  <a:tcPr anchor="ctr">
                    <a:lnB w="19050" cap="flat" cmpd="sng" algn="ctr">
                      <a:solidFill>
                        <a:srgbClr val="C5D3D9"/>
                      </a:solidFill>
                      <a:prstDash val="solid"/>
                      <a:round/>
                      <a:headEnd type="none" w="med" len="med"/>
                      <a:tailEnd type="none" w="med" len="med"/>
                    </a:lnB>
                  </a:tcPr>
                </a:tc>
                <a:tc>
                  <a:txBody>
                    <a:bodyPr/>
                    <a:lstStyle/>
                    <a:p>
                      <a:pPr marL="0" algn="ctr" defTabSz="914400" rtl="0" eaLnBrk="1" latinLnBrk="0" hangingPunct="1"/>
                      <a:r>
                        <a:rPr lang="en-US" sz="1400" b="1" kern="1200" dirty="0">
                          <a:solidFill>
                            <a:srgbClr val="D15420"/>
                          </a:solidFill>
                          <a:latin typeface="Open Sans" panose="020B0606030504020204" pitchFamily="34" charset="0"/>
                          <a:ea typeface="Open Sans" panose="020B0606030504020204" pitchFamily="34" charset="0"/>
                          <a:cs typeface="Open Sans" panose="020B0606030504020204" pitchFamily="34" charset="0"/>
                        </a:rPr>
                        <a:t>2,141</a:t>
                      </a:r>
                    </a:p>
                  </a:txBody>
                  <a:tcPr anchor="ctr">
                    <a:lnB w="19050" cap="flat" cmpd="sng" algn="ctr">
                      <a:solidFill>
                        <a:srgbClr val="C5D3D9"/>
                      </a:solidFill>
                      <a:prstDash val="solid"/>
                      <a:round/>
                      <a:headEnd type="none" w="med" len="med"/>
                      <a:tailEnd type="none" w="med" len="med"/>
                    </a:lnB>
                  </a:tcPr>
                </a:tc>
                <a:tc>
                  <a:txBody>
                    <a:bodyPr/>
                    <a:lstStyle/>
                    <a:p>
                      <a:pPr algn="ctr"/>
                      <a:r>
                        <a:rPr lang="en-US" sz="1400" b="1" kern="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3,487</a:t>
                      </a:r>
                    </a:p>
                  </a:txBody>
                  <a:tcPr anchor="ctr">
                    <a:lnB w="19050" cap="flat" cmpd="sng" algn="ctr">
                      <a:solidFill>
                        <a:srgbClr val="C5D3D9"/>
                      </a:solidFill>
                      <a:prstDash val="solid"/>
                      <a:round/>
                      <a:headEnd type="none" w="med" len="med"/>
                      <a:tailEnd type="none" w="med" len="med"/>
                    </a:lnB>
                  </a:tcPr>
                </a:tc>
                <a:extLst>
                  <a:ext uri="{0D108BD9-81ED-4DB2-BD59-A6C34878D82A}">
                    <a16:rowId xmlns:a16="http://schemas.microsoft.com/office/drawing/2014/main" xmlns="" val="3704491065"/>
                  </a:ext>
                </a:extLst>
              </a:tr>
            </a:tbl>
          </a:graphicData>
        </a:graphic>
      </p:graphicFrame>
      <p:sp>
        <p:nvSpPr>
          <p:cNvPr id="2" name="TextBox 1">
            <a:extLst>
              <a:ext uri="{FF2B5EF4-FFF2-40B4-BE49-F238E27FC236}">
                <a16:creationId xmlns:a16="http://schemas.microsoft.com/office/drawing/2014/main" xmlns="" id="{EC5FE9CE-5EF1-46F2-A66E-CD7A1F85AE8A}"/>
              </a:ext>
            </a:extLst>
          </p:cNvPr>
          <p:cNvSpPr txBox="1"/>
          <p:nvPr/>
        </p:nvSpPr>
        <p:spPr>
          <a:xfrm>
            <a:off x="225062" y="5749238"/>
            <a:ext cx="4229100" cy="230832"/>
          </a:xfrm>
          <a:prstGeom prst="rect">
            <a:avLst/>
          </a:prstGeom>
          <a:noFill/>
        </p:spPr>
        <p:txBody>
          <a:bodyPr wrap="square" rtlCol="0">
            <a:spAutoFit/>
          </a:bodyPr>
          <a:lstStyle/>
          <a:p>
            <a:r>
              <a:rPr lang="en-US" sz="900" i="1" dirty="0">
                <a:solidFill>
                  <a:srgbClr val="989EBE"/>
                </a:solidFill>
                <a:latin typeface="Open Sans" panose="020B0606030504020204" pitchFamily="34" charset="0"/>
                <a:ea typeface="Open Sans" panose="020B0606030504020204" pitchFamily="34" charset="0"/>
                <a:cs typeface="Open Sans" panose="020B0606030504020204" pitchFamily="34" charset="0"/>
              </a:rPr>
              <a:t>* Includes American Indian/Alaska Native and two or more races/ethnicities</a:t>
            </a:r>
          </a:p>
        </p:txBody>
      </p:sp>
    </p:spTree>
    <p:extLst>
      <p:ext uri="{BB962C8B-B14F-4D97-AF65-F5344CB8AC3E}">
        <p14:creationId xmlns:p14="http://schemas.microsoft.com/office/powerpoint/2010/main" val="287740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2000"/>
                                        <p:tgtEl>
                                          <p:spTgt spid="1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Implicit Bias?</a:t>
            </a:r>
          </a:p>
        </p:txBody>
      </p:sp>
      <p:sp>
        <p:nvSpPr>
          <p:cNvPr id="3" name="Content Placeholder 2"/>
          <p:cNvSpPr>
            <a:spLocks noGrp="1"/>
          </p:cNvSpPr>
          <p:nvPr>
            <p:ph idx="1"/>
          </p:nvPr>
        </p:nvSpPr>
        <p:spPr/>
        <p:txBody>
          <a:bodyPr/>
          <a:lstStyle/>
          <a:p>
            <a:pPr marL="0" indent="0" algn="ctr">
              <a:spcBef>
                <a:spcPts val="0"/>
              </a:spcBef>
              <a:buClrTx/>
              <a:buSzTx/>
              <a:buNone/>
            </a:pPr>
            <a:r>
              <a:rPr lang="en-US" sz="4400" dirty="0"/>
              <a:t>The attitudes or stereotypes that affect our understanding, actions, and decisions in an unconscious manner.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90188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493</TotalTime>
  <Words>1017</Words>
  <Application>Microsoft Macintosh PowerPoint</Application>
  <PresentationFormat>On-screen Show (4:3)</PresentationFormat>
  <Paragraphs>204</Paragraphs>
  <Slides>22</Slides>
  <Notes>12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Calibri</vt:lpstr>
      <vt:lpstr>ChunkFive Roman</vt:lpstr>
      <vt:lpstr>Open Sans</vt:lpstr>
      <vt:lpstr>Open Sans Semibold</vt:lpstr>
      <vt:lpstr>Times New Roman</vt:lpstr>
      <vt:lpstr>Arial</vt:lpstr>
      <vt:lpstr>Clarity</vt:lpstr>
      <vt:lpstr>Implicit Bias General Session</vt:lpstr>
      <vt:lpstr>Session Outcomes:</vt:lpstr>
      <vt:lpstr>A Funny Lesson on Implicit Bias</vt:lpstr>
      <vt:lpstr>PowerPoint Presentation</vt:lpstr>
      <vt:lpstr>PowerPoint Presentation</vt:lpstr>
      <vt:lpstr>PowerPoint Presentation</vt:lpstr>
      <vt:lpstr>PowerPoint Presentation</vt:lpstr>
      <vt:lpstr>PowerPoint Presentation</vt:lpstr>
      <vt:lpstr>What is Implicit Bias?</vt:lpstr>
      <vt:lpstr>Explicit Bias Refers to:</vt:lpstr>
      <vt:lpstr>PowerPoint Presentation</vt:lpstr>
      <vt:lpstr>PowerPoint Presentation</vt:lpstr>
      <vt:lpstr>Key Characteristics of Implicit Biases: </vt:lpstr>
      <vt:lpstr>7 steps to identify and address implicit bias:</vt:lpstr>
      <vt:lpstr>Equity Mindedness Competencies (Center for Urban Education)</vt:lpstr>
      <vt:lpstr>Hiring Bias - Diversity &amp; Inclusion Dramas </vt:lpstr>
      <vt:lpstr> Identifying and Mitigating Bias: </vt:lpstr>
      <vt:lpstr> Activity:  </vt:lpstr>
      <vt:lpstr>Takeaways    </vt:lpstr>
      <vt:lpstr>For more information contact:</vt:lpstr>
      <vt:lpstr>Resources</vt:lpstr>
      <vt:lpstr>PowerPoint Presentation</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Mayra Cruz</cp:lastModifiedBy>
  <cp:revision>90</cp:revision>
  <dcterms:created xsi:type="dcterms:W3CDTF">2015-10-21T19:14:41Z</dcterms:created>
  <dcterms:modified xsi:type="dcterms:W3CDTF">2019-02-23T15:49:35Z</dcterms:modified>
</cp:coreProperties>
</file>