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62" r:id="rId4"/>
    <p:sldId id="263" r:id="rId5"/>
    <p:sldId id="266" r:id="rId6"/>
    <p:sldId id="260" r:id="rId7"/>
    <p:sldId id="267" r:id="rId8"/>
    <p:sldId id="261" r:id="rId9"/>
    <p:sldId id="271" r:id="rId10"/>
    <p:sldId id="272" r:id="rId11"/>
    <p:sldId id="258" r:id="rId12"/>
    <p:sldId id="259" r:id="rId13"/>
    <p:sldId id="264" r:id="rId14"/>
    <p:sldId id="268"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C27C5-6A7D-4BC8-B12B-DC4F8E2ABE72}" v="37" dt="2020-01-24T18:41:02.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8" d="100"/>
          <a:sy n="68" d="100"/>
        </p:scale>
        <p:origin x="4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1/25/2020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742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334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1/25/2020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931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1/25/2020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818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1/25/2020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663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307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0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680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95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1/25/2020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264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77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1/25/2020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376811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6" r:id="rId5"/>
    <p:sldLayoutId id="2147483710" r:id="rId6"/>
    <p:sldLayoutId id="2147483711" r:id="rId7"/>
    <p:sldLayoutId id="2147483712" r:id="rId8"/>
    <p:sldLayoutId id="2147483715" r:id="rId9"/>
    <p:sldLayoutId id="2147483713" r:id="rId10"/>
    <p:sldLayoutId id="2147483714"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ccessiblesyllabu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u.edu/teaching/designteach/syllabus/checklist/diversitystatemen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QXOsiu5aDsbksadPpt0HqwNLXdLYfQayHa4miQ6PPpM/edit#heading=h.30j0z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mTv2vN5U5S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9235" y="863695"/>
            <a:ext cx="3511233" cy="3779995"/>
          </a:xfrm>
        </p:spPr>
        <p:txBody>
          <a:bodyPr anchor="ctr">
            <a:normAutofit fontScale="90000"/>
          </a:bodyPr>
          <a:lstStyle/>
          <a:p>
            <a:r>
              <a:rPr lang="en-US" dirty="0">
                <a:solidFill>
                  <a:schemeClr val="tx1"/>
                </a:solidFill>
              </a:rPr>
              <a:t>Making your syllabi and other key teaching documents more inclusive</a:t>
            </a:r>
          </a:p>
        </p:txBody>
      </p:sp>
      <p:sp>
        <p:nvSpPr>
          <p:cNvPr id="3" name="Subtitle 2"/>
          <p:cNvSpPr>
            <a:spLocks noGrp="1"/>
          </p:cNvSpPr>
          <p:nvPr>
            <p:ph type="subTitle" idx="1"/>
          </p:nvPr>
        </p:nvSpPr>
        <p:spPr>
          <a:xfrm>
            <a:off x="8109236" y="4739780"/>
            <a:ext cx="3511233" cy="1147054"/>
          </a:xfrm>
        </p:spPr>
        <p:txBody>
          <a:bodyPr anchor="t">
            <a:normAutofit fontScale="92500" lnSpcReduction="20000"/>
          </a:bodyPr>
          <a:lstStyle/>
          <a:p>
            <a:r>
              <a:rPr lang="en-US" sz="2000" dirty="0"/>
              <a:t>Katie </a:t>
            </a:r>
            <a:r>
              <a:rPr lang="en-US" sz="2000" dirty="0" err="1"/>
              <a:t>oesau</a:t>
            </a:r>
            <a:endParaRPr lang="en-US" sz="2000"/>
          </a:p>
          <a:p>
            <a:r>
              <a:rPr lang="en-US" sz="2000" dirty="0"/>
              <a:t>Cheryl Aschenbach</a:t>
            </a:r>
          </a:p>
          <a:p>
            <a:r>
              <a:rPr lang="en-US" sz="2000" dirty="0"/>
              <a:t>Grace </a:t>
            </a:r>
            <a:r>
              <a:rPr lang="en-US" sz="2000" dirty="0" err="1"/>
              <a:t>chee</a:t>
            </a:r>
          </a:p>
        </p:txBody>
      </p:sp>
      <p:pic>
        <p:nvPicPr>
          <p:cNvPr id="7" name="Picture 3">
            <a:extLst>
              <a:ext uri="{FF2B5EF4-FFF2-40B4-BE49-F238E27FC236}">
                <a16:creationId xmlns:a16="http://schemas.microsoft.com/office/drawing/2014/main" id="{233CB478-E32C-42E9-9FBC-EF245A19244A}"/>
              </a:ext>
            </a:extLst>
          </p:cNvPr>
          <p:cNvPicPr>
            <a:picLocks noChangeAspect="1"/>
          </p:cNvPicPr>
          <p:nvPr/>
        </p:nvPicPr>
        <p:blipFill rotWithShape="1">
          <a:blip r:embed="rId2"/>
          <a:srcRect l="26745" r="-3" b="-3"/>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959D6C1-70B1-5E4F-9313-8078260E8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98153"/>
            <a:ext cx="10905066" cy="5261693"/>
          </a:xfrm>
          <a:prstGeom prst="rect">
            <a:avLst/>
          </a:prstGeom>
        </p:spPr>
      </p:pic>
    </p:spTree>
    <p:extLst>
      <p:ext uri="{BB962C8B-B14F-4D97-AF65-F5344CB8AC3E}">
        <p14:creationId xmlns:p14="http://schemas.microsoft.com/office/powerpoint/2010/main" val="83640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B530-1EE9-4B24-9087-509BD1430E28}"/>
              </a:ext>
            </a:extLst>
          </p:cNvPr>
          <p:cNvSpPr>
            <a:spLocks noGrp="1"/>
          </p:cNvSpPr>
          <p:nvPr>
            <p:ph type="title"/>
          </p:nvPr>
        </p:nvSpPr>
        <p:spPr/>
        <p:txBody>
          <a:bodyPr/>
          <a:lstStyle/>
          <a:p>
            <a:pPr algn="ctr"/>
            <a:r>
              <a:rPr lang="en-US" dirty="0"/>
              <a:t>Setting the Tone for inclusion: </a:t>
            </a:r>
            <a:br>
              <a:rPr lang="en-US" dirty="0"/>
            </a:br>
            <a:r>
              <a:rPr lang="en-US" dirty="0"/>
              <a:t>Some Practices to consider (handout)</a:t>
            </a:r>
          </a:p>
        </p:txBody>
      </p:sp>
      <p:sp>
        <p:nvSpPr>
          <p:cNvPr id="3" name="Content Placeholder 2">
            <a:extLst>
              <a:ext uri="{FF2B5EF4-FFF2-40B4-BE49-F238E27FC236}">
                <a16:creationId xmlns:a16="http://schemas.microsoft.com/office/drawing/2014/main" id="{C27965DC-65C1-42CF-BC50-B8326BE3CC8D}"/>
              </a:ext>
            </a:extLst>
          </p:cNvPr>
          <p:cNvSpPr>
            <a:spLocks noGrp="1"/>
          </p:cNvSpPr>
          <p:nvPr>
            <p:ph idx="1"/>
          </p:nvPr>
        </p:nvSpPr>
        <p:spPr>
          <a:xfrm>
            <a:off x="581192" y="1722637"/>
            <a:ext cx="11029615" cy="4209581"/>
          </a:xfrm>
        </p:spPr>
        <p:txBody>
          <a:bodyPr>
            <a:normAutofit/>
          </a:bodyPr>
          <a:lstStyle/>
          <a:p>
            <a:pPr marL="305435" indent="-305435"/>
            <a:endParaRPr lang="en-US" dirty="0"/>
          </a:p>
          <a:p>
            <a:pPr marL="305435" indent="-305435"/>
            <a:r>
              <a:rPr lang="en-US" i="1" dirty="0">
                <a:ea typeface="+mn-lt"/>
                <a:cs typeface="+mn-lt"/>
              </a:rPr>
              <a:t>In any discipline, instructors can take deliberate steps to ensure that all students feel welcomed and valued as part of the learning community. The following five general practices can be adapted to create an intentionally inclusive environment in any class. </a:t>
            </a:r>
          </a:p>
          <a:p>
            <a:pPr marL="305435" indent="-305435"/>
            <a:r>
              <a:rPr lang="en-US" b="1" dirty="0">
                <a:ea typeface="+mn-lt"/>
                <a:cs typeface="+mn-lt"/>
              </a:rPr>
              <a:t>1.  Establish clear expectations and goals for classroom interactions.</a:t>
            </a:r>
          </a:p>
          <a:p>
            <a:pPr marL="305435" indent="-305435"/>
            <a:r>
              <a:rPr lang="en-US" b="1" dirty="0">
                <a:ea typeface="+mn-lt"/>
                <a:cs typeface="+mn-lt"/>
              </a:rPr>
              <a:t>2.  Build rapport and community in your class.</a:t>
            </a:r>
            <a:endParaRPr lang="en-US" b="1" dirty="0"/>
          </a:p>
          <a:p>
            <a:pPr marL="305435" indent="-305435"/>
            <a:r>
              <a:rPr lang="en-US" b="1" dirty="0">
                <a:ea typeface="+mn-lt"/>
                <a:cs typeface="+mn-lt"/>
              </a:rPr>
              <a:t>3.  Model inclusive language that acknowledges student differences. </a:t>
            </a:r>
            <a:endParaRPr lang="en-US" b="1" dirty="0"/>
          </a:p>
          <a:p>
            <a:pPr marL="305435" indent="-305435"/>
            <a:r>
              <a:rPr lang="en-US" b="1" dirty="0">
                <a:ea typeface="+mn-lt"/>
                <a:cs typeface="+mn-lt"/>
              </a:rPr>
              <a:t>4.  Help students develop awareness of multiple visible and invisible identities in the classroom. </a:t>
            </a:r>
            <a:endParaRPr lang="en-US" dirty="0">
              <a:ea typeface="+mn-lt"/>
              <a:cs typeface="+mn-lt"/>
            </a:endParaRPr>
          </a:p>
          <a:p>
            <a:pPr marL="629920" lvl="1" indent="-305435">
              <a:lnSpc>
                <a:spcPct val="110000"/>
              </a:lnSpc>
            </a:pPr>
            <a:r>
              <a:rPr lang="en-US" dirty="0">
                <a:ea typeface="+mn-lt"/>
                <a:cs typeface="+mn-lt"/>
              </a:rPr>
              <a:t>This can take pressure off</a:t>
            </a:r>
            <a:r>
              <a:rPr lang="en-US" b="1" dirty="0">
                <a:ea typeface="+mn-lt"/>
                <a:cs typeface="+mn-lt"/>
              </a:rPr>
              <a:t> </a:t>
            </a:r>
            <a:r>
              <a:rPr lang="en-US" dirty="0">
                <a:ea typeface="+mn-lt"/>
                <a:cs typeface="+mn-lt"/>
              </a:rPr>
              <a:t>underrepresented students to play the role of those who “have” race, sexual orientation, a disability, etc.</a:t>
            </a:r>
            <a:endParaRPr lang="en-US"/>
          </a:p>
          <a:p>
            <a:pPr marL="305435" indent="-305435"/>
            <a:r>
              <a:rPr lang="en-US" b="1" dirty="0">
                <a:ea typeface="+mn-lt"/>
                <a:cs typeface="+mn-lt"/>
              </a:rPr>
              <a:t>5.  Address tensions or problematic patterns of interaction. </a:t>
            </a:r>
            <a:endParaRPr lang="en-US" dirty="0">
              <a:ea typeface="+mn-lt"/>
              <a:cs typeface="+mn-lt"/>
            </a:endParaRPr>
          </a:p>
          <a:p>
            <a:pPr marL="629920" lvl="1" indent="-305435">
              <a:lnSpc>
                <a:spcPct val="110000"/>
              </a:lnSpc>
            </a:pPr>
            <a:r>
              <a:rPr lang="en-US" dirty="0">
                <a:ea typeface="+mn-lt"/>
                <a:cs typeface="+mn-lt"/>
              </a:rPr>
              <a:t>This can help prevent conflicts from escalating and normalize respectful, productive disagreement in the classroom.</a:t>
            </a:r>
            <a:endParaRPr lang="en-US"/>
          </a:p>
          <a:p>
            <a:pPr marL="305435" indent="-305435"/>
            <a:endParaRPr lang="en-US" dirty="0"/>
          </a:p>
        </p:txBody>
      </p:sp>
      <p:sp>
        <p:nvSpPr>
          <p:cNvPr id="4" name="TextBox 3">
            <a:extLst>
              <a:ext uri="{FF2B5EF4-FFF2-40B4-BE49-F238E27FC236}">
                <a16:creationId xmlns:a16="http://schemas.microsoft.com/office/drawing/2014/main" id="{BEFF9853-A5D7-4C2E-AF14-0AFAFB4472B5}"/>
              </a:ext>
            </a:extLst>
          </p:cNvPr>
          <p:cNvSpPr txBox="1"/>
          <p:nvPr/>
        </p:nvSpPr>
        <p:spPr>
          <a:xfrm>
            <a:off x="4169095" y="6335510"/>
            <a:ext cx="80196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University of Michigan Center for Research on Learning and Teaching (CRLT).  For information about some of the research behind these strategies, see http://crlt.umich.edu/node/90467.</a:t>
            </a:r>
            <a:endParaRPr lang="en-US" sz="1400" dirty="0"/>
          </a:p>
        </p:txBody>
      </p:sp>
    </p:spTree>
    <p:extLst>
      <p:ext uri="{BB962C8B-B14F-4D97-AF65-F5344CB8AC3E}">
        <p14:creationId xmlns:p14="http://schemas.microsoft.com/office/powerpoint/2010/main" val="242127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FA7E-BA12-4EA0-8230-4F83D277697C}"/>
              </a:ext>
            </a:extLst>
          </p:cNvPr>
          <p:cNvSpPr>
            <a:spLocks noGrp="1"/>
          </p:cNvSpPr>
          <p:nvPr>
            <p:ph type="title"/>
          </p:nvPr>
        </p:nvSpPr>
        <p:spPr/>
        <p:txBody>
          <a:bodyPr/>
          <a:lstStyle/>
          <a:p>
            <a:pPr algn="ctr"/>
            <a:r>
              <a:rPr lang="en-US" dirty="0"/>
              <a:t>Start with two changes:</a:t>
            </a:r>
            <a:br>
              <a:rPr lang="en-US" dirty="0"/>
            </a:br>
            <a:r>
              <a:rPr lang="en-US" dirty="0"/>
              <a:t>Inclusive syllabus ideas</a:t>
            </a:r>
          </a:p>
        </p:txBody>
      </p:sp>
      <p:sp>
        <p:nvSpPr>
          <p:cNvPr id="3" name="Content Placeholder 2">
            <a:extLst>
              <a:ext uri="{FF2B5EF4-FFF2-40B4-BE49-F238E27FC236}">
                <a16:creationId xmlns:a16="http://schemas.microsoft.com/office/drawing/2014/main" id="{562839BD-4DB7-40F1-8A85-68BD23E54F1F}"/>
              </a:ext>
            </a:extLst>
          </p:cNvPr>
          <p:cNvSpPr>
            <a:spLocks noGrp="1"/>
          </p:cNvSpPr>
          <p:nvPr>
            <p:ph idx="1"/>
          </p:nvPr>
        </p:nvSpPr>
        <p:spPr>
          <a:xfrm>
            <a:off x="581192" y="3044487"/>
            <a:ext cx="11029615" cy="3634486"/>
          </a:xfrm>
        </p:spPr>
        <p:txBody>
          <a:bodyPr vert="horz" lIns="91440" tIns="45720" rIns="91440" bIns="45720" rtlCol="0" anchor="ctr">
            <a:noAutofit/>
          </a:bodyPr>
          <a:lstStyle/>
          <a:p>
            <a:pPr marL="305435" indent="-305435"/>
            <a:r>
              <a:rPr lang="en-US" sz="2400" dirty="0">
                <a:ea typeface="+mn-lt"/>
                <a:cs typeface="+mn-lt"/>
              </a:rPr>
              <a:t>Some require bigger changes in overall coursework and activities and can't be done overnight</a:t>
            </a:r>
          </a:p>
          <a:p>
            <a:pPr marL="305435" indent="-305435"/>
            <a:r>
              <a:rPr lang="en-US" sz="2400" dirty="0">
                <a:ea typeface="+mn-lt"/>
                <a:cs typeface="+mn-lt"/>
              </a:rPr>
              <a:t>Do what you can when you can – and encourage colleagues to do what they can!</a:t>
            </a:r>
            <a:endParaRPr lang="en-US" sz="2400" dirty="0"/>
          </a:p>
          <a:p>
            <a:pPr marL="305435" indent="-305435"/>
            <a:r>
              <a:rPr lang="en-US" sz="2400" dirty="0"/>
              <a:t>It can feel overwhelming at first, but know that it takes small steps to add inclusivity to your teaching practice </a:t>
            </a:r>
          </a:p>
          <a:p>
            <a:pPr marL="305435" indent="-305435"/>
            <a:endParaRPr lang="en-US" sz="2400" dirty="0"/>
          </a:p>
          <a:p>
            <a:pPr marL="305435" indent="-305435"/>
            <a:r>
              <a:rPr lang="en-US" sz="2400" dirty="0"/>
              <a:t>Inclusive Syllabus Checklist: Take 10 minutes to complete </a:t>
            </a:r>
          </a:p>
          <a:p>
            <a:pPr marL="305435" indent="-305435"/>
            <a:r>
              <a:rPr lang="en-US" sz="2400" dirty="0">
                <a:ea typeface="+mn-lt"/>
                <a:cs typeface="+mn-lt"/>
              </a:rPr>
              <a:t>Great Resource: </a:t>
            </a:r>
            <a:r>
              <a:rPr lang="en-US" sz="2400" dirty="0">
                <a:ea typeface="+mn-lt"/>
                <a:cs typeface="+mn-lt"/>
                <a:hlinkClick r:id="rId2"/>
              </a:rPr>
              <a:t>https://www.accessiblesyllabus.com/</a:t>
            </a:r>
            <a:r>
              <a:rPr lang="en-US" sz="2400" dirty="0">
                <a:ea typeface="+mn-lt"/>
                <a:cs typeface="+mn-lt"/>
              </a:rPr>
              <a:t> </a:t>
            </a:r>
            <a:endParaRPr lang="en-US" sz="2400" dirty="0"/>
          </a:p>
          <a:p>
            <a:pPr marL="305435" indent="-305435"/>
            <a:endParaRPr lang="en-US" dirty="0">
              <a:ea typeface="+mn-lt"/>
              <a:cs typeface="+mn-lt"/>
            </a:endParaRPr>
          </a:p>
          <a:p>
            <a:pPr marL="0" indent="0">
              <a:buNone/>
            </a:pPr>
            <a:endParaRPr lang="en-US" dirty="0">
              <a:ea typeface="+mn-lt"/>
              <a:cs typeface="+mn-lt"/>
            </a:endParaRPr>
          </a:p>
          <a:p>
            <a:pPr marL="305435" indent="-305435"/>
            <a:endParaRPr lang="en-US" dirty="0">
              <a:ea typeface="+mn-lt"/>
              <a:cs typeface="+mn-lt"/>
            </a:endParaRPr>
          </a:p>
        </p:txBody>
      </p:sp>
    </p:spTree>
    <p:extLst>
      <p:ext uri="{BB962C8B-B14F-4D97-AF65-F5344CB8AC3E}">
        <p14:creationId xmlns:p14="http://schemas.microsoft.com/office/powerpoint/2010/main" val="241170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8FF0-981A-49D6-AD84-EC12BBD980D8}"/>
              </a:ext>
            </a:extLst>
          </p:cNvPr>
          <p:cNvSpPr>
            <a:spLocks noGrp="1"/>
          </p:cNvSpPr>
          <p:nvPr>
            <p:ph type="title"/>
          </p:nvPr>
        </p:nvSpPr>
        <p:spPr>
          <a:xfrm>
            <a:off x="581192" y="702156"/>
            <a:ext cx="11029616" cy="552226"/>
          </a:xfrm>
        </p:spPr>
        <p:txBody>
          <a:bodyPr/>
          <a:lstStyle/>
          <a:p>
            <a:pPr algn="ctr"/>
            <a:r>
              <a:rPr lang="en-US" dirty="0"/>
              <a:t>Diversity statement activity</a:t>
            </a:r>
          </a:p>
        </p:txBody>
      </p:sp>
      <p:sp>
        <p:nvSpPr>
          <p:cNvPr id="3" name="Content Placeholder 2">
            <a:extLst>
              <a:ext uri="{FF2B5EF4-FFF2-40B4-BE49-F238E27FC236}">
                <a16:creationId xmlns:a16="http://schemas.microsoft.com/office/drawing/2014/main" id="{13A3EAEC-CF2E-46EB-8196-22BEF8251033}"/>
              </a:ext>
            </a:extLst>
          </p:cNvPr>
          <p:cNvSpPr>
            <a:spLocks noGrp="1"/>
          </p:cNvSpPr>
          <p:nvPr>
            <p:ph idx="1"/>
          </p:nvPr>
        </p:nvSpPr>
        <p:spPr>
          <a:xfrm>
            <a:off x="581192" y="1336817"/>
            <a:ext cx="11029615" cy="5355709"/>
          </a:xfrm>
        </p:spPr>
        <p:txBody>
          <a:bodyPr>
            <a:normAutofit/>
          </a:bodyPr>
          <a:lstStyle/>
          <a:p>
            <a:pPr marL="0" indent="0">
              <a:buNone/>
            </a:pPr>
            <a:r>
              <a:rPr lang="en-US" dirty="0">
                <a:ea typeface="+mn-lt"/>
                <a:cs typeface="+mn-lt"/>
              </a:rPr>
              <a:t>Including a diversity statement on your syllabus can signal to your students your commitment to creating an inclusive and supportive climate for all students.</a:t>
            </a:r>
            <a:endParaRPr lang="en-US" dirty="0"/>
          </a:p>
          <a:p>
            <a:pPr marL="0" indent="0">
              <a:buNone/>
            </a:pPr>
            <a:r>
              <a:rPr lang="en-US" sz="1800" dirty="0"/>
              <a:t>When creating a diversity statement for your syllabus, please consider the following questions:</a:t>
            </a:r>
          </a:p>
          <a:p>
            <a:pPr marL="305435" indent="-305435"/>
            <a:r>
              <a:rPr lang="en-US" sz="1800" dirty="0">
                <a:ea typeface="+mn-lt"/>
                <a:cs typeface="+mn-lt"/>
              </a:rPr>
              <a:t>How do you, concretely, recognize and value diversity in your classroom? (For instance, do you have systems in place to ensure everyone's voice will be heard? Do you use a variety of examples to illustrate concepts? Do you have guidelines for respectful discussions?)</a:t>
            </a:r>
            <a:endParaRPr lang="en-US" sz="1800" dirty="0"/>
          </a:p>
          <a:p>
            <a:pPr marL="305435" indent="-305435"/>
            <a:r>
              <a:rPr lang="en-US" sz="1800" dirty="0">
                <a:ea typeface="+mn-lt"/>
                <a:cs typeface="+mn-lt"/>
              </a:rPr>
              <a:t>How can diversity – as represented in your discipline, course content, and classroom – be an asset for learning?</a:t>
            </a:r>
            <a:endParaRPr lang="en-US" sz="1800" dirty="0"/>
          </a:p>
          <a:p>
            <a:pPr marL="305435" indent="-305435"/>
            <a:r>
              <a:rPr lang="en-US" sz="1800" dirty="0">
                <a:ea typeface="+mn-lt"/>
                <a:cs typeface="+mn-lt"/>
              </a:rPr>
              <a:t>How will issues related to diversity arise in your course and classroom? And, how will you handle them (ideally) when they do? </a:t>
            </a:r>
          </a:p>
          <a:p>
            <a:pPr marL="629920" lvl="1" indent="-305435"/>
            <a:r>
              <a:rPr lang="en-US" sz="1600" dirty="0">
                <a:ea typeface="+mn-lt"/>
                <a:cs typeface="+mn-lt"/>
              </a:rPr>
              <a:t>(For instance, does your discipline or course content explicitly or implicitly raise sensitive or controversial topics related to diversity and inclusion? How might students from different social and cultural backgrounds respond to disciplinary norms?)</a:t>
            </a:r>
            <a:endParaRPr lang="en-US" sz="1600"/>
          </a:p>
          <a:p>
            <a:pPr marL="305435" indent="-305435"/>
            <a:r>
              <a:rPr lang="en-US" sz="1800" dirty="0">
                <a:ea typeface="+mn-lt"/>
                <a:cs typeface="+mn-lt"/>
              </a:rPr>
              <a:t>Do you seek input from your students on classroom climate </a:t>
            </a:r>
            <a:r>
              <a:rPr lang="en-US" sz="1600" dirty="0">
                <a:ea typeface="+mn-lt"/>
                <a:cs typeface="+mn-lt"/>
              </a:rPr>
              <a:t>(i.e., to what extent they </a:t>
            </a:r>
            <a:r>
              <a:rPr lang="en-US" sz="1600" dirty="0" err="1">
                <a:ea typeface="+mn-lt"/>
                <a:cs typeface="+mn-lt"/>
              </a:rPr>
              <a:t>they</a:t>
            </a:r>
            <a:r>
              <a:rPr lang="en-US" sz="1600" dirty="0">
                <a:ea typeface="+mn-lt"/>
                <a:cs typeface="+mn-lt"/>
              </a:rPr>
              <a:t> feel included and how)?</a:t>
            </a:r>
            <a:endParaRPr lang="en-US" sz="1600" dirty="0"/>
          </a:p>
          <a:p>
            <a:pPr marL="305435" indent="-305435"/>
            <a:endParaRPr lang="en-US" dirty="0"/>
          </a:p>
        </p:txBody>
      </p:sp>
      <p:sp>
        <p:nvSpPr>
          <p:cNvPr id="4" name="TextBox 3">
            <a:extLst>
              <a:ext uri="{FF2B5EF4-FFF2-40B4-BE49-F238E27FC236}">
                <a16:creationId xmlns:a16="http://schemas.microsoft.com/office/drawing/2014/main" id="{17CFA167-BE51-4BFE-A2D1-CD484DB4155A}"/>
              </a:ext>
            </a:extLst>
          </p:cNvPr>
          <p:cNvSpPr txBox="1"/>
          <p:nvPr/>
        </p:nvSpPr>
        <p:spPr>
          <a:xfrm>
            <a:off x="7960659" y="62125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3496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2515-62E9-4A63-9E74-497630AC8FDE}"/>
              </a:ext>
            </a:extLst>
          </p:cNvPr>
          <p:cNvSpPr>
            <a:spLocks noGrp="1"/>
          </p:cNvSpPr>
          <p:nvPr>
            <p:ph type="title"/>
          </p:nvPr>
        </p:nvSpPr>
        <p:spPr/>
        <p:txBody>
          <a:bodyPr/>
          <a:lstStyle/>
          <a:p>
            <a:pPr algn="ctr"/>
            <a:r>
              <a:rPr lang="en-US" dirty="0"/>
              <a:t>Diversity Statements on Syllabi: Do you have one?</a:t>
            </a:r>
          </a:p>
        </p:txBody>
      </p:sp>
      <p:sp>
        <p:nvSpPr>
          <p:cNvPr id="3" name="Content Placeholder 2">
            <a:extLst>
              <a:ext uri="{FF2B5EF4-FFF2-40B4-BE49-F238E27FC236}">
                <a16:creationId xmlns:a16="http://schemas.microsoft.com/office/drawing/2014/main" id="{D7B4B670-1849-402A-A098-696318A8CF17}"/>
              </a:ext>
            </a:extLst>
          </p:cNvPr>
          <p:cNvSpPr>
            <a:spLocks noGrp="1"/>
          </p:cNvSpPr>
          <p:nvPr>
            <p:ph sz="half" idx="1"/>
          </p:nvPr>
        </p:nvSpPr>
        <p:spPr>
          <a:xfrm>
            <a:off x="581193" y="2472932"/>
            <a:ext cx="5194767" cy="3633047"/>
          </a:xfrm>
        </p:spPr>
        <p:txBody>
          <a:bodyPr vert="horz" lIns="91440" tIns="45720" rIns="91440" bIns="45720" rtlCol="0" anchor="ctr">
            <a:noAutofit/>
          </a:bodyPr>
          <a:lstStyle/>
          <a:p>
            <a:pPr marL="305435" indent="-305435"/>
            <a:r>
              <a:rPr lang="en-US" sz="1600" dirty="0">
                <a:ea typeface="+mn-lt"/>
                <a:cs typeface="+mn-lt"/>
              </a:rPr>
              <a:t>“Respect for Diversity: It is my intent that students from all diverse backgrounds and perspectives be well served by this course, that students’ learning needs be addressed both in and out of class, and that the diversity that students bring to this class be viewed as a resource, strength and benefit. It is my intent to present materials and activities that are respectful of diversity: gender, sexuality, disability, age, socioeconomic status, ethnicity, race, and culture. Your suggestions are encouraged and appreciated. Please let me know ways to improve the effectiveness of the course for you personally or for other students or student groups. In addition, if any of our class meetings conflict with your religious events, please let me know so that we can make arrangements for you.”</a:t>
            </a:r>
            <a:endParaRPr lang="en-US" sz="1600"/>
          </a:p>
          <a:p>
            <a:pPr marL="305435" indent="-305435"/>
            <a:r>
              <a:rPr lang="en-US" sz="1400" dirty="0">
                <a:latin typeface="Consolas"/>
              </a:rPr>
              <a:t>Source: University of Iowa College of Education</a:t>
            </a:r>
            <a:endParaRPr lang="en-US" sz="1600" dirty="0"/>
          </a:p>
        </p:txBody>
      </p:sp>
      <p:sp>
        <p:nvSpPr>
          <p:cNvPr id="4" name="Content Placeholder 3">
            <a:extLst>
              <a:ext uri="{FF2B5EF4-FFF2-40B4-BE49-F238E27FC236}">
                <a16:creationId xmlns:a16="http://schemas.microsoft.com/office/drawing/2014/main" id="{73EB6E79-7809-4509-990B-69D30737D431}"/>
              </a:ext>
            </a:extLst>
          </p:cNvPr>
          <p:cNvSpPr>
            <a:spLocks noGrp="1"/>
          </p:cNvSpPr>
          <p:nvPr>
            <p:ph sz="half" idx="2"/>
          </p:nvPr>
        </p:nvSpPr>
        <p:spPr>
          <a:xfrm>
            <a:off x="6416039" y="2037503"/>
            <a:ext cx="5194769" cy="3633047"/>
          </a:xfrm>
        </p:spPr>
        <p:txBody>
          <a:bodyPr vert="horz" lIns="91440" tIns="45720" rIns="91440" bIns="45720" rtlCol="0" anchor="ctr">
            <a:noAutofit/>
          </a:bodyPr>
          <a:lstStyle/>
          <a:p>
            <a:pPr marL="305435" indent="-305435"/>
            <a:r>
              <a:rPr lang="en-US" sz="1900" dirty="0">
                <a:ea typeface="+mn-lt"/>
                <a:cs typeface="+mn-lt"/>
              </a:rPr>
              <a:t>"All people have the right to be addressed and referred to in accordance with their personal identity. In this class, we will have the chance to indicate the name that we prefer to be called and, if we choose, to identify pronouns with which we would like to be addressed...I will do my best to address and refer to all students accordingly and support classmates in doing so as well."</a:t>
            </a:r>
            <a:endParaRPr lang="en-US" sz="1900"/>
          </a:p>
          <a:p>
            <a:pPr marL="305435" indent="-305435"/>
            <a:r>
              <a:rPr lang="en-US" sz="1600" dirty="0">
                <a:latin typeface="Consolas"/>
              </a:rPr>
              <a:t>Source: University of Michigan, Center for Research on Learning and Teaching</a:t>
            </a:r>
            <a:endParaRPr lang="en-US" sz="1600"/>
          </a:p>
        </p:txBody>
      </p:sp>
    </p:spTree>
    <p:extLst>
      <p:ext uri="{BB962C8B-B14F-4D97-AF65-F5344CB8AC3E}">
        <p14:creationId xmlns:p14="http://schemas.microsoft.com/office/powerpoint/2010/main" val="216820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E794-06F7-4FBF-A2CB-9583693912EE}"/>
              </a:ext>
            </a:extLst>
          </p:cNvPr>
          <p:cNvSpPr>
            <a:spLocks noGrp="1"/>
          </p:cNvSpPr>
          <p:nvPr>
            <p:ph type="title"/>
          </p:nvPr>
        </p:nvSpPr>
        <p:spPr>
          <a:xfrm>
            <a:off x="581192" y="121585"/>
            <a:ext cx="11029616" cy="1188720"/>
          </a:xfrm>
        </p:spPr>
        <p:txBody>
          <a:bodyPr/>
          <a:lstStyle/>
          <a:p>
            <a:r>
              <a:rPr lang="en-US" dirty="0"/>
              <a:t>Katie's diversity statement: BADM 300W</a:t>
            </a:r>
          </a:p>
        </p:txBody>
      </p:sp>
      <p:sp>
        <p:nvSpPr>
          <p:cNvPr id="3" name="Content Placeholder 2">
            <a:extLst>
              <a:ext uri="{FF2B5EF4-FFF2-40B4-BE49-F238E27FC236}">
                <a16:creationId xmlns:a16="http://schemas.microsoft.com/office/drawing/2014/main" id="{FF548AB3-8627-4E64-829B-963B8A3B8AA0}"/>
              </a:ext>
            </a:extLst>
          </p:cNvPr>
          <p:cNvSpPr>
            <a:spLocks noGrp="1"/>
          </p:cNvSpPr>
          <p:nvPr>
            <p:ph idx="1"/>
          </p:nvPr>
        </p:nvSpPr>
        <p:spPr/>
        <p:txBody>
          <a:bodyPr vert="horz" lIns="91440" tIns="45720" rIns="91440" bIns="45720" rtlCol="0" anchor="ctr">
            <a:noAutofit/>
          </a:bodyPr>
          <a:lstStyle/>
          <a:p>
            <a:pPr marL="305435" indent="-305435"/>
            <a:r>
              <a:rPr lang="en-US" sz="2300" dirty="0">
                <a:ea typeface="+mn-lt"/>
                <a:cs typeface="+mn-lt"/>
              </a:rPr>
              <a:t>Our campus is a pretty diverse place, and when educators think about diversity, they often think solely about ethnicity. When I think about diversity, I define it on a much broader scale. Your wide range of identities can include ethnicity, race, socioeconomic status, country of origin, language, gender identity, sexual orientation, mental health, age, and more! You bring a multitude of identities to the classroom, and these identities influence how you learn, communicate, and collaborate.</a:t>
            </a:r>
            <a:endParaRPr lang="en-US" sz="2300"/>
          </a:p>
          <a:p>
            <a:pPr marL="305435" indent="-305435"/>
            <a:r>
              <a:rPr lang="en-US" sz="2300" dirty="0">
                <a:ea typeface="+mn-lt"/>
                <a:cs typeface="+mn-lt"/>
              </a:rPr>
              <a:t>My overall strategy for respecting you as a diverse learner is to continually engage in self-reflection to ensure that my pedagogy and curriculum is equity-minded and based on the needs of diverse populations. I have experience with equity-minded teaching practices that I will utilize to more effectively support you, and I want to collaborate in open communication with you. I look forward to working with you this semester.</a:t>
            </a:r>
            <a:endParaRPr lang="en-US" sz="2300" dirty="0"/>
          </a:p>
        </p:txBody>
      </p:sp>
    </p:spTree>
    <p:extLst>
      <p:ext uri="{BB962C8B-B14F-4D97-AF65-F5344CB8AC3E}">
        <p14:creationId xmlns:p14="http://schemas.microsoft.com/office/powerpoint/2010/main" val="423908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B65B-67B4-4154-8698-120AE0868860}"/>
              </a:ext>
            </a:extLst>
          </p:cNvPr>
          <p:cNvSpPr>
            <a:spLocks noGrp="1"/>
          </p:cNvSpPr>
          <p:nvPr>
            <p:ph type="title"/>
          </p:nvPr>
        </p:nvSpPr>
        <p:spPr>
          <a:xfrm>
            <a:off x="581192" y="702156"/>
            <a:ext cx="11029616" cy="713591"/>
          </a:xfrm>
        </p:spPr>
        <p:txBody>
          <a:bodyPr/>
          <a:lstStyle/>
          <a:p>
            <a:pPr algn="ctr"/>
            <a:r>
              <a:rPr lang="en-US" dirty="0"/>
              <a:t>Take time to compose one now!</a:t>
            </a:r>
          </a:p>
        </p:txBody>
      </p:sp>
      <p:sp>
        <p:nvSpPr>
          <p:cNvPr id="3" name="Content Placeholder 2">
            <a:extLst>
              <a:ext uri="{FF2B5EF4-FFF2-40B4-BE49-F238E27FC236}">
                <a16:creationId xmlns:a16="http://schemas.microsoft.com/office/drawing/2014/main" id="{7B7E6203-CA11-4EF6-87D0-649FF277F867}"/>
              </a:ext>
            </a:extLst>
          </p:cNvPr>
          <p:cNvSpPr>
            <a:spLocks noGrp="1"/>
          </p:cNvSpPr>
          <p:nvPr>
            <p:ph idx="1"/>
          </p:nvPr>
        </p:nvSpPr>
        <p:spPr>
          <a:xfrm>
            <a:off x="581192" y="2275336"/>
            <a:ext cx="11029615" cy="3634486"/>
          </a:xfrm>
        </p:spPr>
        <p:txBody>
          <a:bodyPr vert="horz" lIns="91440" tIns="45720" rIns="91440" bIns="45720" rtlCol="0" anchor="ctr">
            <a:noAutofit/>
          </a:bodyPr>
          <a:lstStyle/>
          <a:p>
            <a:pPr marL="0" indent="0">
              <a:buNone/>
            </a:pPr>
            <a:r>
              <a:rPr lang="en-US" sz="2200" dirty="0"/>
              <a:t>A few suggestions to consider about your diversity statement:</a:t>
            </a:r>
          </a:p>
          <a:p>
            <a:pPr marL="305435" indent="-305435"/>
            <a:r>
              <a:rPr lang="en-US" sz="2200" dirty="0">
                <a:ea typeface="+mn-lt"/>
                <a:cs typeface="+mn-lt"/>
              </a:rPr>
              <a:t>Your statement should articulate to your students why being inclusive matters to you, specifically, and how that relates to your discipline, course, and desired classroom climate.</a:t>
            </a:r>
            <a:endParaRPr lang="en-US" sz="2200" dirty="0"/>
          </a:p>
          <a:p>
            <a:pPr marL="305435" indent="-305435"/>
            <a:r>
              <a:rPr lang="en-US" sz="2200" dirty="0">
                <a:ea typeface="+mn-lt"/>
                <a:cs typeface="+mn-lt"/>
              </a:rPr>
              <a:t>It can be helpful to consider your discipline's history with underrepresented groups, and how disciplinary conventions might work to facilitate or become obstacles to inclusion.</a:t>
            </a:r>
            <a:endParaRPr lang="en-US" sz="2200" dirty="0"/>
          </a:p>
          <a:p>
            <a:pPr marL="305435" indent="-305435"/>
            <a:r>
              <a:rPr lang="en-US" sz="2200" dirty="0">
                <a:ea typeface="+mn-lt"/>
                <a:cs typeface="+mn-lt"/>
              </a:rPr>
              <a:t>After drafting your statement, check whether the rest of your syllabus and course design matches your diversity statement in tone and spirit, that is to say, is also positive and inclusive.</a:t>
            </a:r>
            <a:endParaRPr lang="en-US" sz="2200" dirty="0"/>
          </a:p>
          <a:p>
            <a:pPr marL="305435" indent="-305435"/>
            <a:r>
              <a:rPr lang="en-US" sz="2200" dirty="0">
                <a:ea typeface="+mn-lt"/>
                <a:cs typeface="+mn-lt"/>
              </a:rPr>
              <a:t>Be inclusive by recognizing different types of diversity in your statement.</a:t>
            </a:r>
            <a:endParaRPr lang="en-US" sz="2200"/>
          </a:p>
          <a:p>
            <a:pPr marL="305435" indent="-305435"/>
            <a:endParaRPr lang="en-US" dirty="0"/>
          </a:p>
        </p:txBody>
      </p:sp>
      <p:sp>
        <p:nvSpPr>
          <p:cNvPr id="4" name="TextBox 3">
            <a:extLst>
              <a:ext uri="{FF2B5EF4-FFF2-40B4-BE49-F238E27FC236}">
                <a16:creationId xmlns:a16="http://schemas.microsoft.com/office/drawing/2014/main" id="{29CD379F-AC34-4251-A6CA-FBA031390B74}"/>
              </a:ext>
            </a:extLst>
          </p:cNvPr>
          <p:cNvSpPr txBox="1"/>
          <p:nvPr/>
        </p:nvSpPr>
        <p:spPr>
          <a:xfrm>
            <a:off x="5728447" y="6212541"/>
            <a:ext cx="65173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2"/>
              </a:rPr>
              <a:t>https://www.cmu.edu/teaching/designteach/syllabus/checklist/diversitystatement.html</a:t>
            </a:r>
            <a:endParaRPr lang="en-US"/>
          </a:p>
        </p:txBody>
      </p:sp>
    </p:spTree>
    <p:extLst>
      <p:ext uri="{BB962C8B-B14F-4D97-AF65-F5344CB8AC3E}">
        <p14:creationId xmlns:p14="http://schemas.microsoft.com/office/powerpoint/2010/main" val="392930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1B4DD5F3-30E8-4383-9F35-DA9509BE6BF7}"/>
              </a:ext>
            </a:extLst>
          </p:cNvPr>
          <p:cNvPicPr>
            <a:picLocks noGrp="1" noChangeAspect="1"/>
          </p:cNvPicPr>
          <p:nvPr>
            <p:ph idx="1"/>
          </p:nvPr>
        </p:nvPicPr>
        <p:blipFill>
          <a:blip r:embed="rId2"/>
          <a:stretch>
            <a:fillRect/>
          </a:stretch>
        </p:blipFill>
        <p:spPr>
          <a:xfrm>
            <a:off x="581192" y="608913"/>
            <a:ext cx="11029615" cy="2550967"/>
          </a:xfrm>
        </p:spPr>
      </p:pic>
      <p:sp>
        <p:nvSpPr>
          <p:cNvPr id="6" name="TextBox 5">
            <a:extLst>
              <a:ext uri="{FF2B5EF4-FFF2-40B4-BE49-F238E27FC236}">
                <a16:creationId xmlns:a16="http://schemas.microsoft.com/office/drawing/2014/main" id="{CA239CE3-6CC3-4DDE-AEFB-0FF33C7C9AA4}"/>
              </a:ext>
            </a:extLst>
          </p:cNvPr>
          <p:cNvSpPr txBox="1"/>
          <p:nvPr/>
        </p:nvSpPr>
        <p:spPr>
          <a:xfrm>
            <a:off x="545691" y="3200399"/>
            <a:ext cx="1138329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ea typeface="+mn-lt"/>
                <a:cs typeface="+mn-lt"/>
              </a:rPr>
              <a:t>Diversity statements? Listing my pronouns? </a:t>
            </a:r>
          </a:p>
          <a:p>
            <a:pPr algn="ctr"/>
            <a:r>
              <a:rPr lang="en-US" sz="2800" dirty="0">
                <a:ea typeface="+mn-lt"/>
                <a:cs typeface="+mn-lt"/>
              </a:rPr>
              <a:t>Is this stuff really that important?</a:t>
            </a:r>
            <a:endParaRPr lang="en-US" sz="2800" dirty="0"/>
          </a:p>
          <a:p>
            <a:endParaRPr lang="en-US" sz="2800" dirty="0">
              <a:ea typeface="+mn-lt"/>
              <a:cs typeface="+mn-lt"/>
            </a:endParaRPr>
          </a:p>
          <a:p>
            <a:r>
              <a:rPr lang="en-US" sz="2800" dirty="0">
                <a:ea typeface="+mn-lt"/>
                <a:cs typeface="+mn-lt"/>
              </a:rPr>
              <a:t>Messaging matters. The messages our teaching materials send to students matter. One way to ensure that we are supporting our diverse population of students is to make our teaching (and thus our teaching documents) more inclusive. </a:t>
            </a:r>
            <a:endParaRPr lang="en-US" sz="2800" dirty="0"/>
          </a:p>
        </p:txBody>
      </p:sp>
    </p:spTree>
    <p:extLst>
      <p:ext uri="{BB962C8B-B14F-4D97-AF65-F5344CB8AC3E}">
        <p14:creationId xmlns:p14="http://schemas.microsoft.com/office/powerpoint/2010/main" val="68328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46E9-A147-4D28-AA25-C4B5400202F6}"/>
              </a:ext>
            </a:extLst>
          </p:cNvPr>
          <p:cNvSpPr>
            <a:spLocks noGrp="1"/>
          </p:cNvSpPr>
          <p:nvPr>
            <p:ph type="title"/>
          </p:nvPr>
        </p:nvSpPr>
        <p:spPr>
          <a:xfrm>
            <a:off x="581192" y="1386995"/>
            <a:ext cx="11029616" cy="1188720"/>
          </a:xfrm>
        </p:spPr>
        <p:txBody>
          <a:bodyPr>
            <a:normAutofit fontScale="90000"/>
          </a:bodyPr>
          <a:lstStyle/>
          <a:p>
            <a:pPr algn="ctr"/>
            <a:r>
              <a:rPr lang="en-US" dirty="0"/>
              <a:t>Why messaging matters:</a:t>
            </a:r>
            <a:br>
              <a:rPr lang="en-US" dirty="0"/>
            </a:br>
            <a:r>
              <a:rPr lang="en-US" dirty="0"/>
              <a:t>Campus Front Page Activity</a:t>
            </a:r>
            <a:br>
              <a:rPr lang="en-US" dirty="0"/>
            </a:br>
            <a:br>
              <a:rPr lang="en-US" dirty="0"/>
            </a:br>
            <a:r>
              <a:rPr lang="en-US" dirty="0"/>
              <a:t>on your device, Find the front page of your college website or your department website</a:t>
            </a:r>
          </a:p>
        </p:txBody>
      </p:sp>
      <p:sp>
        <p:nvSpPr>
          <p:cNvPr id="3" name="Content Placeholder 2">
            <a:extLst>
              <a:ext uri="{FF2B5EF4-FFF2-40B4-BE49-F238E27FC236}">
                <a16:creationId xmlns:a16="http://schemas.microsoft.com/office/drawing/2014/main" id="{C2D12114-F425-40A5-8B83-34D7282B3FA2}"/>
              </a:ext>
            </a:extLst>
          </p:cNvPr>
          <p:cNvSpPr>
            <a:spLocks noGrp="1"/>
          </p:cNvSpPr>
          <p:nvPr>
            <p:ph idx="1"/>
          </p:nvPr>
        </p:nvSpPr>
        <p:spPr>
          <a:xfrm>
            <a:off x="581192" y="2959429"/>
            <a:ext cx="11029615" cy="3806843"/>
          </a:xfrm>
        </p:spPr>
        <p:txBody>
          <a:bodyPr>
            <a:normAutofit fontScale="77500" lnSpcReduction="20000"/>
          </a:bodyPr>
          <a:lstStyle/>
          <a:p>
            <a:pPr marL="342900" indent="-342900">
              <a:buAutoNum type="arabicPeriod"/>
            </a:pPr>
            <a:r>
              <a:rPr lang="en-US" sz="2800" dirty="0">
                <a:ea typeface="+mn-lt"/>
                <a:cs typeface="+mn-lt"/>
              </a:rPr>
              <a:t>Based on the visuals -- Who is the audience? Who is included? Who is excluded? </a:t>
            </a:r>
            <a:endParaRPr lang="en-US" sz="2800"/>
          </a:p>
          <a:p>
            <a:pPr marL="342900" indent="-342900">
              <a:buAutoNum type="arabicPeriod"/>
            </a:pPr>
            <a:r>
              <a:rPr lang="en-US" sz="2800" dirty="0">
                <a:ea typeface="+mn-lt"/>
                <a:cs typeface="+mn-lt"/>
              </a:rPr>
              <a:t>Based on the text -- Who is the audience? Who is included? Who is excluded? </a:t>
            </a:r>
            <a:endParaRPr lang="en-US" sz="2800"/>
          </a:p>
          <a:p>
            <a:pPr marL="342900" indent="-342900">
              <a:buAutoNum type="arabicPeriod"/>
            </a:pPr>
            <a:r>
              <a:rPr lang="en-US" sz="2800" dirty="0">
                <a:ea typeface="+mn-lt"/>
                <a:cs typeface="+mn-lt"/>
              </a:rPr>
              <a:t>Knowing what you know about the student population at your campus, will the students feel included or excluded?</a:t>
            </a:r>
            <a:endParaRPr lang="en-US" sz="2800"/>
          </a:p>
          <a:p>
            <a:pPr marL="0" indent="0" algn="ctr">
              <a:buNone/>
            </a:pPr>
            <a:r>
              <a:rPr lang="en-US" sz="2800" dirty="0">
                <a:ea typeface="+mn-lt"/>
                <a:cs typeface="+mn-lt"/>
              </a:rPr>
              <a:t>-------</a:t>
            </a:r>
          </a:p>
          <a:p>
            <a:pPr marL="342900" indent="-342900">
              <a:buAutoNum type="arabicPeriod"/>
            </a:pPr>
            <a:r>
              <a:rPr lang="en-US" sz="2800" dirty="0">
                <a:ea typeface="+mn-lt"/>
                <a:cs typeface="+mn-lt"/>
              </a:rPr>
              <a:t>Now, think about  your own instructional materials: The textbook, your syllabus, the videos, your examples, etc.</a:t>
            </a:r>
            <a:endParaRPr lang="en-US" sz="2800"/>
          </a:p>
          <a:p>
            <a:pPr marL="342900" indent="-342900">
              <a:buAutoNum type="arabicPeriod"/>
            </a:pPr>
            <a:r>
              <a:rPr lang="en-US" sz="2800" dirty="0">
                <a:ea typeface="+mn-lt"/>
                <a:cs typeface="+mn-lt"/>
              </a:rPr>
              <a:t>Again, knowing what you know about the student population at your school, will the students feel included or excluded?</a:t>
            </a:r>
            <a:br>
              <a:rPr lang="en-US" dirty="0"/>
            </a:br>
            <a:endParaRPr lang="en-US" dirty="0"/>
          </a:p>
          <a:p>
            <a:pPr marL="305435" indent="-305435"/>
            <a:endParaRPr lang="en-US" dirty="0"/>
          </a:p>
        </p:txBody>
      </p:sp>
    </p:spTree>
    <p:extLst>
      <p:ext uri="{BB962C8B-B14F-4D97-AF65-F5344CB8AC3E}">
        <p14:creationId xmlns:p14="http://schemas.microsoft.com/office/powerpoint/2010/main" val="13752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B284-C954-4F14-8CFE-CDF76FF039DD}"/>
              </a:ext>
            </a:extLst>
          </p:cNvPr>
          <p:cNvSpPr>
            <a:spLocks noGrp="1"/>
          </p:cNvSpPr>
          <p:nvPr>
            <p:ph type="title"/>
          </p:nvPr>
        </p:nvSpPr>
        <p:spPr>
          <a:xfrm>
            <a:off x="581192" y="457227"/>
            <a:ext cx="11029616" cy="1188720"/>
          </a:xfrm>
        </p:spPr>
        <p:txBody>
          <a:bodyPr>
            <a:normAutofit/>
          </a:bodyPr>
          <a:lstStyle/>
          <a:p>
            <a:pPr algn="ctr"/>
            <a:r>
              <a:rPr lang="en-US" sz="2800" dirty="0"/>
              <a:t>What is inclusive teaching?</a:t>
            </a:r>
          </a:p>
        </p:txBody>
      </p:sp>
      <p:sp>
        <p:nvSpPr>
          <p:cNvPr id="3" name="Content Placeholder 2">
            <a:extLst>
              <a:ext uri="{FF2B5EF4-FFF2-40B4-BE49-F238E27FC236}">
                <a16:creationId xmlns:a16="http://schemas.microsoft.com/office/drawing/2014/main" id="{69C9AA31-E8D4-4B9D-BAC9-E3508FBA4548}"/>
              </a:ext>
            </a:extLst>
          </p:cNvPr>
          <p:cNvSpPr>
            <a:spLocks noGrp="1"/>
          </p:cNvSpPr>
          <p:nvPr>
            <p:ph idx="1"/>
          </p:nvPr>
        </p:nvSpPr>
        <p:spPr>
          <a:xfrm>
            <a:off x="581192" y="2397427"/>
            <a:ext cx="11029615" cy="3634486"/>
          </a:xfrm>
        </p:spPr>
        <p:txBody>
          <a:bodyPr vert="horz" lIns="91440" tIns="45720" rIns="91440" bIns="45720" rtlCol="0" anchor="ctr">
            <a:noAutofit/>
          </a:bodyPr>
          <a:lstStyle/>
          <a:p>
            <a:pPr marL="0" indent="0">
              <a:buNone/>
            </a:pPr>
            <a:r>
              <a:rPr lang="en-US" sz="2000" b="1" dirty="0">
                <a:ea typeface="+mn-lt"/>
                <a:cs typeface="+mn-lt"/>
              </a:rPr>
              <a:t>Eight attributes of educators who have an inclusive approach:</a:t>
            </a:r>
            <a:endParaRPr lang="en-US" sz="2000" b="1" dirty="0"/>
          </a:p>
          <a:p>
            <a:pPr marL="457200" indent="-457200">
              <a:buAutoNum type="arabicPeriod"/>
            </a:pPr>
            <a:r>
              <a:rPr lang="en-US" sz="2000" dirty="0">
                <a:ea typeface="+mn-lt"/>
                <a:cs typeface="+mn-lt"/>
              </a:rPr>
              <a:t>Has an awareness of their own cultural assumptions, biases, and expectations</a:t>
            </a:r>
            <a:endParaRPr lang="en-US" sz="2000"/>
          </a:p>
          <a:p>
            <a:pPr marL="457200" indent="-457200">
              <a:buAutoNum type="arabicPeriod"/>
            </a:pPr>
            <a:r>
              <a:rPr lang="en-US" sz="2000" dirty="0">
                <a:ea typeface="+mn-lt"/>
                <a:cs typeface="+mn-lt"/>
              </a:rPr>
              <a:t>Works to know their students -- their interests, backgrounds, and cultures</a:t>
            </a:r>
            <a:endParaRPr lang="en-US" sz="2000" dirty="0"/>
          </a:p>
          <a:p>
            <a:pPr marL="457200" indent="-457200">
              <a:buAutoNum type="arabicPeriod"/>
            </a:pPr>
            <a:r>
              <a:rPr lang="en-US" sz="2000" dirty="0">
                <a:ea typeface="+mn-lt"/>
                <a:cs typeface="+mn-lt"/>
              </a:rPr>
              <a:t>Uses students’ knowledge, skills, interests, culture, language, and values as learning assets</a:t>
            </a:r>
            <a:endParaRPr lang="en-US" sz="2000"/>
          </a:p>
          <a:p>
            <a:pPr marL="457200" indent="-457200">
              <a:buAutoNum type="arabicPeriod"/>
            </a:pPr>
            <a:r>
              <a:rPr lang="en-US" sz="2000" dirty="0">
                <a:ea typeface="+mn-lt"/>
                <a:cs typeface="+mn-lt"/>
              </a:rPr>
              <a:t>Differentiates instruction, activities, and assessments</a:t>
            </a:r>
            <a:endParaRPr lang="en-US" sz="2000"/>
          </a:p>
          <a:p>
            <a:pPr marL="457200" indent="-457200">
              <a:buAutoNum type="arabicPeriod"/>
            </a:pPr>
            <a:r>
              <a:rPr lang="en-US" sz="2000" dirty="0">
                <a:ea typeface="+mn-lt"/>
                <a:cs typeface="+mn-lt"/>
              </a:rPr>
              <a:t>Creates a climate of inclusion, respect, connection, and cooperation</a:t>
            </a:r>
            <a:endParaRPr lang="en-US" sz="2000"/>
          </a:p>
          <a:p>
            <a:pPr marL="457200" indent="-457200">
              <a:buAutoNum type="arabicPeriod"/>
            </a:pPr>
            <a:r>
              <a:rPr lang="en-US" sz="2000" dirty="0">
                <a:ea typeface="+mn-lt"/>
                <a:cs typeface="+mn-lt"/>
              </a:rPr>
              <a:t>Maintains high standards and expectations for all students</a:t>
            </a:r>
            <a:endParaRPr lang="en-US" sz="2000"/>
          </a:p>
          <a:p>
            <a:pPr marL="457200" indent="-457200">
              <a:buAutoNum type="arabicPeriod"/>
            </a:pPr>
            <a:r>
              <a:rPr lang="en-US" sz="2000" dirty="0">
                <a:ea typeface="+mn-lt"/>
                <a:cs typeface="+mn-lt"/>
              </a:rPr>
              <a:t>Engages students in active learning</a:t>
            </a:r>
            <a:endParaRPr lang="en-US" sz="2000"/>
          </a:p>
          <a:p>
            <a:pPr marL="457200" indent="-457200">
              <a:buAutoNum type="arabicPeriod"/>
            </a:pPr>
            <a:r>
              <a:rPr lang="en-US" sz="2000" dirty="0">
                <a:ea typeface="+mn-lt"/>
                <a:cs typeface="+mn-lt"/>
              </a:rPr>
              <a:t>Incorporates culturally relevant and diverse role models, and instructional materials and resources</a:t>
            </a:r>
            <a:endParaRPr lang="en-US" sz="2000" dirty="0"/>
          </a:p>
          <a:p>
            <a:pPr marL="305435" indent="-305435"/>
            <a:endParaRPr lang="en-US" dirty="0"/>
          </a:p>
        </p:txBody>
      </p:sp>
      <p:sp>
        <p:nvSpPr>
          <p:cNvPr id="5" name="TextBox 4">
            <a:extLst>
              <a:ext uri="{FF2B5EF4-FFF2-40B4-BE49-F238E27FC236}">
                <a16:creationId xmlns:a16="http://schemas.microsoft.com/office/drawing/2014/main" id="{C0FEE5B5-A914-42B0-9F4E-F6F0F6D30DD9}"/>
              </a:ext>
            </a:extLst>
          </p:cNvPr>
          <p:cNvSpPr txBox="1"/>
          <p:nvPr/>
        </p:nvSpPr>
        <p:spPr>
          <a:xfrm>
            <a:off x="7915275" y="6489886"/>
            <a:ext cx="4437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CU Denver Center for Faculty Development</a:t>
            </a:r>
            <a:endParaRPr lang="en-US" dirty="0"/>
          </a:p>
        </p:txBody>
      </p:sp>
    </p:spTree>
    <p:extLst>
      <p:ext uri="{BB962C8B-B14F-4D97-AF65-F5344CB8AC3E}">
        <p14:creationId xmlns:p14="http://schemas.microsoft.com/office/powerpoint/2010/main" val="133470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F1DB-8B20-472D-9E5E-5A5634DB45BA}"/>
              </a:ext>
            </a:extLst>
          </p:cNvPr>
          <p:cNvSpPr>
            <a:spLocks noGrp="1"/>
          </p:cNvSpPr>
          <p:nvPr>
            <p:ph type="title"/>
          </p:nvPr>
        </p:nvSpPr>
        <p:spPr/>
        <p:txBody>
          <a:bodyPr/>
          <a:lstStyle/>
          <a:p>
            <a:pPr algn="ctr"/>
            <a:r>
              <a:rPr lang="en-US" dirty="0">
                <a:ea typeface="+mj-lt"/>
                <a:cs typeface="+mj-lt"/>
              </a:rPr>
              <a:t>Inclusive Teaching Strategies: </a:t>
            </a:r>
            <a:br>
              <a:rPr lang="en-US" dirty="0">
                <a:ea typeface="+mj-lt"/>
                <a:cs typeface="+mj-lt"/>
              </a:rPr>
            </a:br>
            <a:r>
              <a:rPr lang="en-US" dirty="0">
                <a:ea typeface="+mj-lt"/>
                <a:cs typeface="+mj-lt"/>
              </a:rPr>
              <a:t>Reflecting on Your Practice (handout)</a:t>
            </a:r>
            <a:endParaRPr lang="en-US" dirty="0"/>
          </a:p>
        </p:txBody>
      </p:sp>
      <p:sp>
        <p:nvSpPr>
          <p:cNvPr id="3" name="Content Placeholder 2">
            <a:extLst>
              <a:ext uri="{FF2B5EF4-FFF2-40B4-BE49-F238E27FC236}">
                <a16:creationId xmlns:a16="http://schemas.microsoft.com/office/drawing/2014/main" id="{0786FE0D-2AEE-4CCA-8639-03AB6A1AD130}"/>
              </a:ext>
            </a:extLst>
          </p:cNvPr>
          <p:cNvSpPr>
            <a:spLocks noGrp="1"/>
          </p:cNvSpPr>
          <p:nvPr>
            <p:ph idx="1"/>
          </p:nvPr>
        </p:nvSpPr>
        <p:spPr/>
        <p:txBody>
          <a:bodyPr/>
          <a:lstStyle/>
          <a:p>
            <a:pPr marL="305435" indent="-305435"/>
            <a:r>
              <a:rPr lang="en-US" sz="2800" dirty="0"/>
              <a:t>Take 10 minutes to complete the handout</a:t>
            </a:r>
          </a:p>
          <a:p>
            <a:pPr marL="305435" indent="-305435"/>
            <a:r>
              <a:rPr lang="en-US" sz="2800" dirty="0"/>
              <a:t>Are there any items that you would like to go over during this presentation?</a:t>
            </a:r>
          </a:p>
        </p:txBody>
      </p:sp>
      <p:sp>
        <p:nvSpPr>
          <p:cNvPr id="4" name="TextBox 3">
            <a:extLst>
              <a:ext uri="{FF2B5EF4-FFF2-40B4-BE49-F238E27FC236}">
                <a16:creationId xmlns:a16="http://schemas.microsoft.com/office/drawing/2014/main" id="{C6E8E30A-AC2B-44F0-8C89-D896FCAD124A}"/>
              </a:ext>
            </a:extLst>
          </p:cNvPr>
          <p:cNvSpPr txBox="1"/>
          <p:nvPr/>
        </p:nvSpPr>
        <p:spPr>
          <a:xfrm>
            <a:off x="10139082" y="6427694"/>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2"/>
              </a:rPr>
              <a:t>Link to the survey </a:t>
            </a:r>
            <a:endParaRPr lang="en-US"/>
          </a:p>
        </p:txBody>
      </p:sp>
    </p:spTree>
    <p:extLst>
      <p:ext uri="{BB962C8B-B14F-4D97-AF65-F5344CB8AC3E}">
        <p14:creationId xmlns:p14="http://schemas.microsoft.com/office/powerpoint/2010/main" val="45466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4A5F-584F-42C6-9E15-4783E0ABAC56}"/>
              </a:ext>
            </a:extLst>
          </p:cNvPr>
          <p:cNvSpPr>
            <a:spLocks noGrp="1"/>
          </p:cNvSpPr>
          <p:nvPr>
            <p:ph type="title"/>
          </p:nvPr>
        </p:nvSpPr>
        <p:spPr/>
        <p:txBody>
          <a:bodyPr/>
          <a:lstStyle/>
          <a:p>
            <a:pPr algn="ctr"/>
            <a:r>
              <a:rPr lang="en-US" dirty="0"/>
              <a:t>Rethinking Syllabus policies: </a:t>
            </a:r>
            <a:br>
              <a:rPr lang="en-US" dirty="0"/>
            </a:br>
            <a:r>
              <a:rPr lang="en-US" dirty="0"/>
              <a:t>who are they for? Who are they serving?</a:t>
            </a:r>
            <a:endParaRPr lang="en-US"/>
          </a:p>
        </p:txBody>
      </p:sp>
      <p:sp>
        <p:nvSpPr>
          <p:cNvPr id="3" name="Content Placeholder 2">
            <a:extLst>
              <a:ext uri="{FF2B5EF4-FFF2-40B4-BE49-F238E27FC236}">
                <a16:creationId xmlns:a16="http://schemas.microsoft.com/office/drawing/2014/main" id="{5E952245-3392-4714-84E6-248275F5C30F}"/>
              </a:ext>
            </a:extLst>
          </p:cNvPr>
          <p:cNvSpPr>
            <a:spLocks noGrp="1"/>
          </p:cNvSpPr>
          <p:nvPr>
            <p:ph sz="half" idx="1"/>
          </p:nvPr>
        </p:nvSpPr>
        <p:spPr>
          <a:xfrm>
            <a:off x="581193" y="2228003"/>
            <a:ext cx="4423803" cy="3633047"/>
          </a:xfrm>
        </p:spPr>
        <p:txBody>
          <a:bodyPr vert="horz" lIns="91440" tIns="45720" rIns="91440" bIns="45720" rtlCol="0" anchor="ctr">
            <a:noAutofit/>
          </a:bodyPr>
          <a:lstStyle/>
          <a:p>
            <a:pPr marL="0" indent="0">
              <a:buNone/>
            </a:pPr>
            <a:r>
              <a:rPr lang="en-US" sz="1800" b="1" dirty="0"/>
              <a:t>Cell Phone Policy </a:t>
            </a:r>
            <a:endParaRPr lang="en-US" sz="1800" dirty="0"/>
          </a:p>
          <a:p>
            <a:pPr marL="305435" indent="-305435"/>
            <a:r>
              <a:rPr lang="en-US" sz="1800" dirty="0"/>
              <a:t>Campus Policy</a:t>
            </a:r>
          </a:p>
          <a:p>
            <a:pPr marL="305435" indent="-305435"/>
            <a:r>
              <a:rPr lang="en-US" sz="1800" dirty="0"/>
              <a:t>Your Policy</a:t>
            </a:r>
          </a:p>
          <a:p>
            <a:pPr marL="305435" indent="-305435"/>
            <a:r>
              <a:rPr lang="en-US" sz="1800" dirty="0"/>
              <a:t>When is cell phone use acceptable?</a:t>
            </a:r>
          </a:p>
          <a:p>
            <a:pPr marL="305435" indent="-305435"/>
            <a:r>
              <a:rPr lang="en-US" sz="1800" dirty="0"/>
              <a:t>When is cell phone use unacceptable?</a:t>
            </a:r>
          </a:p>
          <a:p>
            <a:pPr marL="305435" indent="-305435"/>
            <a:r>
              <a:rPr lang="en-US" sz="1800" b="1" dirty="0"/>
              <a:t>Is your policy inclusive? </a:t>
            </a:r>
            <a:endParaRPr lang="en-US" dirty="0">
              <a:ea typeface="+mn-lt"/>
              <a:cs typeface="+mn-lt"/>
            </a:endParaRPr>
          </a:p>
          <a:p>
            <a:pPr marL="305435" indent="-305435"/>
            <a:r>
              <a:rPr lang="en-US" b="1" dirty="0">
                <a:ea typeface="+mn-lt"/>
                <a:cs typeface="+mn-lt"/>
              </a:rPr>
              <a:t>What is this policy assuming about students?</a:t>
            </a:r>
            <a:endParaRPr lang="en-US" dirty="0"/>
          </a:p>
        </p:txBody>
      </p:sp>
      <p:sp>
        <p:nvSpPr>
          <p:cNvPr id="4" name="Content Placeholder 3">
            <a:extLst>
              <a:ext uri="{FF2B5EF4-FFF2-40B4-BE49-F238E27FC236}">
                <a16:creationId xmlns:a16="http://schemas.microsoft.com/office/drawing/2014/main" id="{086FFA80-D661-4F6F-95C4-D239941E4171}"/>
              </a:ext>
            </a:extLst>
          </p:cNvPr>
          <p:cNvSpPr>
            <a:spLocks noGrp="1"/>
          </p:cNvSpPr>
          <p:nvPr>
            <p:ph sz="half" idx="2"/>
          </p:nvPr>
        </p:nvSpPr>
        <p:spPr>
          <a:xfrm>
            <a:off x="4918934" y="1833556"/>
            <a:ext cx="6691874" cy="4852246"/>
          </a:xfrm>
        </p:spPr>
        <p:txBody>
          <a:bodyPr>
            <a:normAutofit fontScale="92500" lnSpcReduction="20000"/>
          </a:bodyPr>
          <a:lstStyle/>
          <a:p>
            <a:pPr marL="0" indent="0" algn="ctr">
              <a:buNone/>
            </a:pPr>
            <a:r>
              <a:rPr lang="en-US" b="1" dirty="0">
                <a:ea typeface="+mn-lt"/>
                <a:cs typeface="+mn-lt"/>
              </a:rPr>
              <a:t>Katie's Cell Phone Policy for English 1A</a:t>
            </a:r>
            <a:endParaRPr lang="en-US"/>
          </a:p>
          <a:p>
            <a:pPr marL="305435" indent="-305435">
              <a:buNone/>
            </a:pPr>
            <a:r>
              <a:rPr lang="en-US" dirty="0">
                <a:ea typeface="+mn-lt"/>
                <a:cs typeface="+mn-lt"/>
              </a:rPr>
              <a:t>Any electronic device may be used for academic purposes (to look up information) when the teacher deems it necessary. All other activity on electronic devices is distracting and can be cause for removal from class. </a:t>
            </a:r>
          </a:p>
          <a:p>
            <a:pPr marL="305435" indent="-305435">
              <a:buNone/>
            </a:pPr>
            <a:r>
              <a:rPr lang="en-US" dirty="0">
                <a:ea typeface="+mn-lt"/>
                <a:cs typeface="+mn-lt"/>
              </a:rPr>
              <a:t>You may bring your laptop to class to take notes, but I do manage laptop use in my classroom. I will designate when they may be used, and at all other times laptops </a:t>
            </a:r>
            <a:r>
              <a:rPr lang="en-US" b="1" dirty="0">
                <a:ea typeface="+mn-lt"/>
                <a:cs typeface="+mn-lt"/>
              </a:rPr>
              <a:t>must</a:t>
            </a:r>
            <a:r>
              <a:rPr lang="en-US" dirty="0">
                <a:ea typeface="+mn-lt"/>
                <a:cs typeface="+mn-lt"/>
              </a:rPr>
              <a:t> be closed or put away. </a:t>
            </a:r>
            <a:endParaRPr lang="en-US">
              <a:ea typeface="+mn-lt"/>
              <a:cs typeface="+mn-lt"/>
            </a:endParaRPr>
          </a:p>
          <a:p>
            <a:pPr marL="305435" indent="-305435">
              <a:buNone/>
            </a:pPr>
            <a:r>
              <a:rPr lang="en-US" dirty="0">
                <a:ea typeface="+mn-lt"/>
                <a:cs typeface="+mn-lt"/>
              </a:rPr>
              <a:t>When laptops are in use, any activity other than class work will </a:t>
            </a:r>
            <a:r>
              <a:rPr lang="en-US" b="1" dirty="0">
                <a:ea typeface="+mn-lt"/>
                <a:cs typeface="+mn-lt"/>
              </a:rPr>
              <a:t>not</a:t>
            </a:r>
            <a:r>
              <a:rPr lang="en-US" dirty="0">
                <a:ea typeface="+mn-lt"/>
                <a:cs typeface="+mn-lt"/>
              </a:rPr>
              <a:t> be permitted. Failure to comply with these rules will result in laptops no longer being allowed in class.  </a:t>
            </a:r>
            <a:endParaRPr lang="en-US"/>
          </a:p>
          <a:p>
            <a:pPr marL="0" indent="0">
              <a:buNone/>
            </a:pPr>
            <a:r>
              <a:rPr lang="en-US" b="1" dirty="0">
                <a:ea typeface="+mn-lt"/>
                <a:cs typeface="+mn-lt"/>
              </a:rPr>
              <a:t>Do not use </a:t>
            </a:r>
            <a:r>
              <a:rPr lang="en-US" dirty="0">
                <a:ea typeface="+mn-lt"/>
                <a:cs typeface="+mn-lt"/>
              </a:rPr>
              <a:t>cell phones, iPhones, iPods, or any other kind of electronics during class. Please turn them off, put them away, and keep them away until class is over. </a:t>
            </a:r>
            <a:endParaRPr lang="en-US">
              <a:ea typeface="+mn-lt"/>
              <a:cs typeface="+mn-lt"/>
            </a:endParaRPr>
          </a:p>
          <a:p>
            <a:pPr marL="0" indent="0">
              <a:buNone/>
            </a:pPr>
            <a:r>
              <a:rPr lang="en-US" dirty="0">
                <a:ea typeface="+mn-lt"/>
                <a:cs typeface="+mn-lt"/>
              </a:rPr>
              <a:t>If I see you with your cell phone or headphones on during class, I will </a:t>
            </a:r>
            <a:r>
              <a:rPr lang="en-US" b="1" dirty="0">
                <a:ea typeface="+mn-lt"/>
                <a:cs typeface="+mn-lt"/>
              </a:rPr>
              <a:t>ask you to leave class</a:t>
            </a:r>
            <a:r>
              <a:rPr lang="en-US" dirty="0">
                <a:ea typeface="+mn-lt"/>
                <a:cs typeface="+mn-lt"/>
              </a:rPr>
              <a:t> and you will be marked </a:t>
            </a:r>
            <a:r>
              <a:rPr lang="en-US" b="1" dirty="0">
                <a:ea typeface="+mn-lt"/>
                <a:cs typeface="+mn-lt"/>
              </a:rPr>
              <a:t>absent</a:t>
            </a:r>
            <a:r>
              <a:rPr lang="en-US" dirty="0">
                <a:ea typeface="+mn-lt"/>
                <a:cs typeface="+mn-lt"/>
              </a:rPr>
              <a:t>. </a:t>
            </a:r>
            <a:endParaRPr lang="en-US"/>
          </a:p>
          <a:p>
            <a:pPr marL="0" indent="0">
              <a:buNone/>
            </a:pPr>
            <a:br>
              <a:rPr lang="en-US" dirty="0">
                <a:ea typeface="+mn-lt"/>
                <a:cs typeface="+mn-lt"/>
              </a:rPr>
            </a:br>
            <a:endParaRPr lang="en-US">
              <a:ea typeface="+mn-lt"/>
              <a:cs typeface="+mn-lt"/>
            </a:endParaRPr>
          </a:p>
        </p:txBody>
      </p:sp>
    </p:spTree>
    <p:extLst>
      <p:ext uri="{BB962C8B-B14F-4D97-AF65-F5344CB8AC3E}">
        <p14:creationId xmlns:p14="http://schemas.microsoft.com/office/powerpoint/2010/main" val="9448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008B-97D8-4394-BCA5-EF30205BD977}"/>
              </a:ext>
            </a:extLst>
          </p:cNvPr>
          <p:cNvSpPr>
            <a:spLocks noGrp="1"/>
          </p:cNvSpPr>
          <p:nvPr>
            <p:ph type="title"/>
          </p:nvPr>
        </p:nvSpPr>
        <p:spPr/>
        <p:txBody>
          <a:bodyPr/>
          <a:lstStyle/>
          <a:p>
            <a:pPr algn="ctr"/>
            <a:r>
              <a:rPr lang="en-US" dirty="0">
                <a:ea typeface="+mj-lt"/>
                <a:cs typeface="+mj-lt"/>
              </a:rPr>
              <a:t>RETHINKING SYLLABUS POLICIES: </a:t>
            </a:r>
            <a:br>
              <a:rPr lang="en-US" dirty="0">
                <a:ea typeface="+mj-lt"/>
                <a:cs typeface="+mj-lt"/>
              </a:rPr>
            </a:br>
            <a:r>
              <a:rPr lang="en-US" dirty="0">
                <a:ea typeface="+mj-lt"/>
                <a:cs typeface="+mj-lt"/>
              </a:rPr>
              <a:t>WHO ARE THEY FOR? WHO ARE THEY SERVING?</a:t>
            </a:r>
            <a:endParaRPr lang="en-US" dirty="0"/>
          </a:p>
        </p:txBody>
      </p:sp>
      <p:sp>
        <p:nvSpPr>
          <p:cNvPr id="3" name="Content Placeholder 2">
            <a:extLst>
              <a:ext uri="{FF2B5EF4-FFF2-40B4-BE49-F238E27FC236}">
                <a16:creationId xmlns:a16="http://schemas.microsoft.com/office/drawing/2014/main" id="{8FDD92E3-6945-48CF-8904-6D236A709BA3}"/>
              </a:ext>
            </a:extLst>
          </p:cNvPr>
          <p:cNvSpPr>
            <a:spLocks noGrp="1"/>
          </p:cNvSpPr>
          <p:nvPr>
            <p:ph sz="half" idx="1"/>
          </p:nvPr>
        </p:nvSpPr>
        <p:spPr/>
        <p:txBody>
          <a:bodyPr>
            <a:normAutofit lnSpcReduction="10000"/>
          </a:bodyPr>
          <a:lstStyle/>
          <a:p>
            <a:pPr marL="305435" indent="-305435"/>
            <a:r>
              <a:rPr lang="en-US" b="1" dirty="0"/>
              <a:t>Attendance Policy</a:t>
            </a:r>
            <a:endParaRPr lang="en-US">
              <a:ea typeface="+mn-lt"/>
              <a:cs typeface="+mn-lt"/>
            </a:endParaRPr>
          </a:p>
          <a:p>
            <a:pPr marL="305435" indent="-305435"/>
            <a:r>
              <a:rPr lang="en-US" dirty="0"/>
              <a:t>Campus Policy</a:t>
            </a:r>
            <a:endParaRPr lang="en-US">
              <a:ea typeface="+mn-lt"/>
              <a:cs typeface="+mn-lt"/>
            </a:endParaRPr>
          </a:p>
          <a:p>
            <a:pPr marL="305435" indent="-305435"/>
            <a:r>
              <a:rPr lang="en-US" dirty="0"/>
              <a:t>Your Attendance / Tardy Policy</a:t>
            </a:r>
            <a:endParaRPr lang="en-US">
              <a:ea typeface="+mn-lt"/>
              <a:cs typeface="+mn-lt"/>
            </a:endParaRPr>
          </a:p>
          <a:p>
            <a:pPr marL="305435" indent="-305435"/>
            <a:r>
              <a:rPr lang="en-US" dirty="0"/>
              <a:t>Penalties / Incentives </a:t>
            </a:r>
            <a:endParaRPr lang="en-US">
              <a:ea typeface="+mn-lt"/>
              <a:cs typeface="+mn-lt"/>
            </a:endParaRPr>
          </a:p>
          <a:p>
            <a:pPr marL="305435" indent="-305435"/>
            <a:r>
              <a:rPr lang="en-US" b="1" dirty="0"/>
              <a:t>Is your policy inclusive? </a:t>
            </a:r>
          </a:p>
          <a:p>
            <a:pPr marL="305435" indent="-305435"/>
            <a:r>
              <a:rPr lang="en-US" b="1" dirty="0"/>
              <a:t>What is this policy assuming about students?</a:t>
            </a:r>
          </a:p>
        </p:txBody>
      </p:sp>
      <p:sp>
        <p:nvSpPr>
          <p:cNvPr id="4" name="Content Placeholder 3">
            <a:extLst>
              <a:ext uri="{FF2B5EF4-FFF2-40B4-BE49-F238E27FC236}">
                <a16:creationId xmlns:a16="http://schemas.microsoft.com/office/drawing/2014/main" id="{7C0640DB-C0E1-451B-A5AB-DFB3311F189D}"/>
              </a:ext>
            </a:extLst>
          </p:cNvPr>
          <p:cNvSpPr>
            <a:spLocks noGrp="1"/>
          </p:cNvSpPr>
          <p:nvPr>
            <p:ph sz="half" idx="2"/>
          </p:nvPr>
        </p:nvSpPr>
        <p:spPr>
          <a:xfrm>
            <a:off x="5725757" y="2228003"/>
            <a:ext cx="5885051" cy="3633047"/>
          </a:xfrm>
        </p:spPr>
        <p:txBody>
          <a:bodyPr>
            <a:normAutofit lnSpcReduction="10000"/>
          </a:bodyPr>
          <a:lstStyle/>
          <a:p>
            <a:pPr marL="0" indent="0">
              <a:buNone/>
            </a:pPr>
            <a:r>
              <a:rPr lang="en-US" b="1" dirty="0"/>
              <a:t>Katie's Attendance Policy for English 1A (MW Class)</a:t>
            </a:r>
            <a:endParaRPr lang="en-US" dirty="0"/>
          </a:p>
          <a:p>
            <a:pPr marL="305435" indent="-305435"/>
            <a:r>
              <a:rPr lang="en-US" dirty="0">
                <a:ea typeface="+mn-lt"/>
                <a:cs typeface="+mn-lt"/>
              </a:rPr>
              <a:t>More than </a:t>
            </a:r>
            <a:r>
              <a:rPr lang="en-US" b="1" dirty="0">
                <a:ea typeface="+mn-lt"/>
                <a:cs typeface="+mn-lt"/>
              </a:rPr>
              <a:t>4</a:t>
            </a:r>
            <a:r>
              <a:rPr lang="en-US" dirty="0">
                <a:ea typeface="+mn-lt"/>
                <a:cs typeface="+mn-lt"/>
              </a:rPr>
              <a:t> unexcused absences will affect your final grade </a:t>
            </a:r>
            <a:endParaRPr lang="en-US"/>
          </a:p>
          <a:p>
            <a:pPr marL="305435" indent="-305435"/>
            <a:r>
              <a:rPr lang="en-US" dirty="0">
                <a:ea typeface="+mn-lt"/>
                <a:cs typeface="+mn-lt"/>
              </a:rPr>
              <a:t>You will be dropped from the course after </a:t>
            </a:r>
            <a:r>
              <a:rPr lang="en-US" b="1" dirty="0">
                <a:ea typeface="+mn-lt"/>
                <a:cs typeface="+mn-lt"/>
              </a:rPr>
              <a:t>6</a:t>
            </a:r>
            <a:r>
              <a:rPr lang="en-US" dirty="0">
                <a:ea typeface="+mn-lt"/>
                <a:cs typeface="+mn-lt"/>
              </a:rPr>
              <a:t> absences (excused or unexcused) </a:t>
            </a:r>
            <a:endParaRPr lang="en-US"/>
          </a:p>
          <a:p>
            <a:pPr marL="305435" indent="-305435"/>
            <a:r>
              <a:rPr lang="en-US" dirty="0">
                <a:ea typeface="+mn-lt"/>
                <a:cs typeface="+mn-lt"/>
              </a:rPr>
              <a:t>More than 2 minutes late = </a:t>
            </a:r>
            <a:r>
              <a:rPr lang="en-US" b="1" dirty="0">
                <a:ea typeface="+mn-lt"/>
                <a:cs typeface="+mn-lt"/>
              </a:rPr>
              <a:t>Marked late</a:t>
            </a:r>
            <a:r>
              <a:rPr lang="en-US" dirty="0">
                <a:ea typeface="+mn-lt"/>
                <a:cs typeface="+mn-lt"/>
              </a:rPr>
              <a:t> (2 late marks = 1 absence) </a:t>
            </a:r>
            <a:endParaRPr lang="en-US"/>
          </a:p>
          <a:p>
            <a:pPr marL="305435" indent="-305435"/>
            <a:r>
              <a:rPr lang="en-US" dirty="0">
                <a:ea typeface="+mn-lt"/>
                <a:cs typeface="+mn-lt"/>
              </a:rPr>
              <a:t>If you leave class early = </a:t>
            </a:r>
            <a:r>
              <a:rPr lang="en-US" b="1" dirty="0">
                <a:ea typeface="+mn-lt"/>
                <a:cs typeface="+mn-lt"/>
              </a:rPr>
              <a:t>Marked late </a:t>
            </a:r>
            <a:r>
              <a:rPr lang="en-US" dirty="0">
                <a:ea typeface="+mn-lt"/>
                <a:cs typeface="+mn-lt"/>
              </a:rPr>
              <a:t>(2 late marks = 1 absence) </a:t>
            </a:r>
            <a:endParaRPr lang="en-US"/>
          </a:p>
          <a:p>
            <a:pPr marL="305435" indent="-305435"/>
            <a:r>
              <a:rPr lang="en-US" dirty="0">
                <a:ea typeface="+mn-lt"/>
                <a:cs typeface="+mn-lt"/>
              </a:rPr>
              <a:t>More than 20 minutes late = </a:t>
            </a:r>
            <a:r>
              <a:rPr lang="en-US" b="1" dirty="0">
                <a:ea typeface="+mn-lt"/>
                <a:cs typeface="+mn-lt"/>
              </a:rPr>
              <a:t>Marked Absent</a:t>
            </a:r>
            <a:r>
              <a:rPr lang="en-US" dirty="0">
                <a:ea typeface="+mn-lt"/>
                <a:cs typeface="+mn-lt"/>
              </a:rPr>
              <a:t> </a:t>
            </a:r>
            <a:endParaRPr lang="en-US"/>
          </a:p>
          <a:p>
            <a:pPr marL="305435" indent="-305435"/>
            <a:endParaRPr lang="en-US" b="1" dirty="0"/>
          </a:p>
          <a:p>
            <a:pPr marL="305435" indent="-305435"/>
            <a:endParaRPr lang="en-US" dirty="0"/>
          </a:p>
        </p:txBody>
      </p:sp>
    </p:spTree>
    <p:extLst>
      <p:ext uri="{BB962C8B-B14F-4D97-AF65-F5344CB8AC3E}">
        <p14:creationId xmlns:p14="http://schemas.microsoft.com/office/powerpoint/2010/main" val="266969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A8F9-9D46-4306-BDE3-B3A4E3226AF6}"/>
              </a:ext>
            </a:extLst>
          </p:cNvPr>
          <p:cNvSpPr>
            <a:spLocks noGrp="1"/>
          </p:cNvSpPr>
          <p:nvPr>
            <p:ph type="title"/>
          </p:nvPr>
        </p:nvSpPr>
        <p:spPr/>
        <p:txBody>
          <a:bodyPr/>
          <a:lstStyle/>
          <a:p>
            <a:pPr algn="ctr"/>
            <a:r>
              <a:rPr lang="en-US" dirty="0"/>
              <a:t>Are your policies reflective of the teacher you want to be?</a:t>
            </a:r>
            <a:endParaRPr lang="en-US"/>
          </a:p>
        </p:txBody>
      </p:sp>
      <p:sp>
        <p:nvSpPr>
          <p:cNvPr id="3" name="Content Placeholder 2">
            <a:extLst>
              <a:ext uri="{FF2B5EF4-FFF2-40B4-BE49-F238E27FC236}">
                <a16:creationId xmlns:a16="http://schemas.microsoft.com/office/drawing/2014/main" id="{C3545A43-C1E3-49B0-B8E5-B0EB3EA44C54}"/>
              </a:ext>
            </a:extLst>
          </p:cNvPr>
          <p:cNvSpPr>
            <a:spLocks noGrp="1"/>
          </p:cNvSpPr>
          <p:nvPr>
            <p:ph idx="1"/>
          </p:nvPr>
        </p:nvSpPr>
        <p:spPr/>
        <p:txBody>
          <a:bodyPr/>
          <a:lstStyle/>
          <a:p>
            <a:pPr marL="305435" indent="-305435"/>
            <a:r>
              <a:rPr lang="en-US" sz="2800" dirty="0"/>
              <a:t>Who am I as a teacher?</a:t>
            </a:r>
          </a:p>
          <a:p>
            <a:pPr marL="305435" indent="-305435"/>
            <a:r>
              <a:rPr lang="en-US" sz="2800" dirty="0"/>
              <a:t>Do I have an awareness of my own biases as a teacher?</a:t>
            </a:r>
          </a:p>
          <a:p>
            <a:pPr marL="305435" indent="-305435"/>
            <a:r>
              <a:rPr lang="en-US" sz="2800" dirty="0"/>
              <a:t>What is the vision of who I am as a teacher?</a:t>
            </a:r>
          </a:p>
          <a:p>
            <a:pPr marL="305435" indent="-305435"/>
            <a:r>
              <a:rPr lang="en-US" sz="2800" dirty="0"/>
              <a:t>What is the reality of who I am as a teacher?</a:t>
            </a:r>
          </a:p>
          <a:p>
            <a:pPr marL="305435" indent="-305435"/>
            <a:r>
              <a:rPr lang="en-US" sz="2800" dirty="0"/>
              <a:t>Do my syllabus and instructional documents reflect who I am and who I want to be as a teacher?</a:t>
            </a:r>
          </a:p>
        </p:txBody>
      </p:sp>
    </p:spTree>
    <p:extLst>
      <p:ext uri="{BB962C8B-B14F-4D97-AF65-F5344CB8AC3E}">
        <p14:creationId xmlns:p14="http://schemas.microsoft.com/office/powerpoint/2010/main" val="279181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798C-AC2B-3345-B498-DB9B679F8EAD}"/>
              </a:ext>
            </a:extLst>
          </p:cNvPr>
          <p:cNvSpPr>
            <a:spLocks noGrp="1"/>
          </p:cNvSpPr>
          <p:nvPr>
            <p:ph type="title"/>
          </p:nvPr>
        </p:nvSpPr>
        <p:spPr>
          <a:xfrm>
            <a:off x="581192" y="414609"/>
            <a:ext cx="11029616" cy="1188720"/>
          </a:xfrm>
        </p:spPr>
        <p:txBody>
          <a:bodyPr/>
          <a:lstStyle/>
          <a:p>
            <a:pPr algn="ctr"/>
            <a:r>
              <a:rPr lang="en-US" dirty="0"/>
              <a:t>Growth Mindset for inclusive Teaching </a:t>
            </a:r>
          </a:p>
        </p:txBody>
      </p:sp>
      <p:sp>
        <p:nvSpPr>
          <p:cNvPr id="3" name="Content Placeholder 2">
            <a:extLst>
              <a:ext uri="{FF2B5EF4-FFF2-40B4-BE49-F238E27FC236}">
                <a16:creationId xmlns:a16="http://schemas.microsoft.com/office/drawing/2014/main" id="{E85023F1-A9FD-A54E-A420-8410421B71D4}"/>
              </a:ext>
            </a:extLst>
          </p:cNvPr>
          <p:cNvSpPr>
            <a:spLocks noGrp="1"/>
          </p:cNvSpPr>
          <p:nvPr>
            <p:ph idx="1"/>
          </p:nvPr>
        </p:nvSpPr>
        <p:spPr/>
        <p:txBody>
          <a:bodyPr vert="horz" lIns="91440" tIns="45720" rIns="91440" bIns="45720" rtlCol="0" anchor="ctr">
            <a:noAutofit/>
          </a:bodyPr>
          <a:lstStyle/>
          <a:p>
            <a:pPr marL="0" indent="0">
              <a:buNone/>
            </a:pPr>
            <a:r>
              <a:rPr lang="en-US" sz="2800" dirty="0">
                <a:ea typeface="+mn-lt"/>
                <a:cs typeface="+mn-lt"/>
              </a:rPr>
              <a:t>My syllabus reflects my philosophy as a coach &amp; growth mindset </a:t>
            </a:r>
            <a:endParaRPr lang="en-US" sz="2800" dirty="0"/>
          </a:p>
          <a:p>
            <a:pPr marL="305435" indent="-305435"/>
            <a:r>
              <a:rPr lang="en-US" sz="2800" dirty="0">
                <a:ea typeface="+mn-lt"/>
                <a:cs typeface="+mn-lt"/>
              </a:rPr>
              <a:t>1.  Pre-syllabus – welcome video &amp; question </a:t>
            </a:r>
            <a:r>
              <a:rPr lang="en-US" sz="2800">
                <a:ea typeface="+mn-lt"/>
                <a:cs typeface="+mn-lt"/>
              </a:rPr>
              <a:t>about discipline</a:t>
            </a:r>
            <a:endParaRPr lang="en-US" sz="2800" dirty="0"/>
          </a:p>
          <a:p>
            <a:pPr marL="305435" indent="-305435"/>
            <a:r>
              <a:rPr lang="en-US" sz="2800" dirty="0">
                <a:ea typeface="+mn-lt"/>
                <a:cs typeface="+mn-lt"/>
              </a:rPr>
              <a:t>2.  Calvin &amp; Hobbes – practice, practice, practice (next slide)</a:t>
            </a:r>
            <a:endParaRPr lang="en-US" sz="2800" dirty="0"/>
          </a:p>
          <a:p>
            <a:pPr marL="305435" indent="-305435"/>
            <a:r>
              <a:rPr lang="en-US" sz="2800" dirty="0">
                <a:ea typeface="+mn-lt"/>
                <a:cs typeface="+mn-lt"/>
              </a:rPr>
              <a:t>3.  NPR article: “Growing a Bigger Brain is a Walk in the Park”</a:t>
            </a:r>
            <a:endParaRPr lang="en-US" sz="2800" dirty="0"/>
          </a:p>
          <a:p>
            <a:pPr marL="305435" indent="-305435"/>
            <a:r>
              <a:rPr lang="en-US" sz="2800" dirty="0">
                <a:ea typeface="+mn-lt"/>
                <a:cs typeface="+mn-lt"/>
              </a:rPr>
              <a:t>4.  Growth Mindset Video –a former student &amp; building long-term goals &amp; relationships.  -   </a:t>
            </a:r>
            <a:r>
              <a:rPr lang="en-US" sz="2800" b="0" i="0" dirty="0">
                <a:effectLst/>
                <a:latin typeface="Helvetica" pitchFamily="2" charset="0"/>
                <a:hlinkClick r:id="rId2"/>
              </a:rPr>
              <a:t>https://</a:t>
            </a:r>
            <a:r>
              <a:rPr lang="en-US" sz="2800" b="0" i="0" dirty="0" err="1">
                <a:effectLst/>
                <a:latin typeface="Helvetica" pitchFamily="2" charset="0"/>
                <a:hlinkClick r:id="rId2"/>
              </a:rPr>
              <a:t>youtu.be</a:t>
            </a:r>
            <a:r>
              <a:rPr lang="en-US" sz="2800" b="0" i="0" dirty="0">
                <a:effectLst/>
                <a:latin typeface="Helvetica" pitchFamily="2" charset="0"/>
                <a:hlinkClick r:id="rId2"/>
              </a:rPr>
              <a:t>/mTv2vN5U5Sw</a:t>
            </a:r>
            <a:endParaRPr lang="en-US" sz="2800" dirty="0"/>
          </a:p>
          <a:p>
            <a:pPr marL="305435" indent="-305435"/>
            <a:endParaRPr lang="en-US" sz="2800" dirty="0"/>
          </a:p>
        </p:txBody>
      </p:sp>
    </p:spTree>
    <p:extLst>
      <p:ext uri="{BB962C8B-B14F-4D97-AF65-F5344CB8AC3E}">
        <p14:creationId xmlns:p14="http://schemas.microsoft.com/office/powerpoint/2010/main" val="689430912"/>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243341"/>
      </a:dk2>
      <a:lt2>
        <a:srgbClr val="E2E7E8"/>
      </a:lt2>
      <a:accent1>
        <a:srgbClr val="E7294A"/>
      </a:accent1>
      <a:accent2>
        <a:srgbClr val="D54617"/>
      </a:accent2>
      <a:accent3>
        <a:srgbClr val="D19725"/>
      </a:accent3>
      <a:accent4>
        <a:srgbClr val="14B693"/>
      </a:accent4>
      <a:accent5>
        <a:srgbClr val="26B1D4"/>
      </a:accent5>
      <a:accent6>
        <a:srgbClr val="1760D5"/>
      </a:accent6>
      <a:hlink>
        <a:srgbClr val="388CA8"/>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1181</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Century Schoolbook</vt:lpstr>
      <vt:lpstr>Consolas</vt:lpstr>
      <vt:lpstr>Franklin Gothic Book</vt:lpstr>
      <vt:lpstr>Gill Sans MT</vt:lpstr>
      <vt:lpstr>Helvetica</vt:lpstr>
      <vt:lpstr>Wingdings 2</vt:lpstr>
      <vt:lpstr>DividendVTI</vt:lpstr>
      <vt:lpstr>Making your syllabi and other key teaching documents more inclusive</vt:lpstr>
      <vt:lpstr>PowerPoint Presentation</vt:lpstr>
      <vt:lpstr>Why messaging matters: Campus Front Page Activity  on your device, Find the front page of your college website or your department website</vt:lpstr>
      <vt:lpstr>What is inclusive teaching?</vt:lpstr>
      <vt:lpstr>Inclusive Teaching Strategies:  Reflecting on Your Practice (handout)</vt:lpstr>
      <vt:lpstr>Rethinking Syllabus policies:  who are they for? Who are they serving?</vt:lpstr>
      <vt:lpstr>RETHINKING SYLLABUS POLICIES:  WHO ARE THEY FOR? WHO ARE THEY SERVING?</vt:lpstr>
      <vt:lpstr>Are your policies reflective of the teacher you want to be?</vt:lpstr>
      <vt:lpstr>Growth Mindset for inclusive Teaching </vt:lpstr>
      <vt:lpstr>PowerPoint Presentation</vt:lpstr>
      <vt:lpstr>Setting the Tone for inclusion:  Some Practices to consider (handout)</vt:lpstr>
      <vt:lpstr>Start with two changes: Inclusive syllabus ideas</vt:lpstr>
      <vt:lpstr>Diversity statement activity</vt:lpstr>
      <vt:lpstr>Diversity Statements on Syllabi: Do you have one?</vt:lpstr>
      <vt:lpstr>Katie's diversity statement: BADM 300W</vt:lpstr>
      <vt:lpstr>Take time to compose one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Silvester Henderson</dc:creator>
  <cp:lastModifiedBy>Silvester Henderson</cp:lastModifiedBy>
  <cp:revision>163</cp:revision>
  <dcterms:created xsi:type="dcterms:W3CDTF">2019-12-18T22:11:44Z</dcterms:created>
  <dcterms:modified xsi:type="dcterms:W3CDTF">2020-01-26T04:55:34Z</dcterms:modified>
</cp:coreProperties>
</file>