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70" r:id="rId3"/>
    <p:sldId id="263" r:id="rId4"/>
    <p:sldId id="268" r:id="rId5"/>
    <p:sldId id="264" r:id="rId6"/>
    <p:sldId id="259" r:id="rId7"/>
    <p:sldId id="267" r:id="rId8"/>
    <p:sldId id="271" r:id="rId9"/>
    <p:sldId id="275" r:id="rId10"/>
    <p:sldId id="276" r:id="rId11"/>
    <p:sldId id="272" r:id="rId12"/>
    <p:sldId id="273" r:id="rId13"/>
    <p:sldId id="274"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5" autoAdjust="0"/>
    <p:restoredTop sz="94747"/>
  </p:normalViewPr>
  <p:slideViewPr>
    <p:cSldViewPr snapToGrid="0">
      <p:cViewPr varScale="1">
        <p:scale>
          <a:sx n="86" d="100"/>
          <a:sy n="86" d="100"/>
        </p:scale>
        <p:origin x="2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4628D-B72A-4C84-848E-4DBC1A83C2A0}" type="datetimeFigureOut">
              <a:rPr lang="en-US" smtClean="0"/>
              <a:t>11/2/17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E0CE6-7B51-46CF-A32C-28AB31443110}" type="slidenum">
              <a:rPr lang="en-US" smtClean="0"/>
              <a:t>‹#›</a:t>
            </a:fld>
            <a:endParaRPr lang="en-US"/>
          </a:p>
        </p:txBody>
      </p:sp>
    </p:spTree>
    <p:extLst>
      <p:ext uri="{BB962C8B-B14F-4D97-AF65-F5344CB8AC3E}">
        <p14:creationId xmlns:p14="http://schemas.microsoft.com/office/powerpoint/2010/main" val="1540181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Font typeface="Calibri"/>
              <a:buNone/>
            </a:pPr>
            <a:endParaRPr sz="1200" b="0" i="0" u="none" strike="noStrike" cap="none">
              <a:solidFill>
                <a:schemeClr val="dk1"/>
              </a:solidFill>
              <a:latin typeface="Calibri"/>
              <a:ea typeface="Calibri"/>
              <a:cs typeface="Calibri"/>
              <a:sym typeface="Calibri"/>
            </a:endParaRPr>
          </a:p>
        </p:txBody>
      </p:sp>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75587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9" name="Shape 199"/>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Clr>
                <a:schemeClr val="dk1"/>
              </a:buClr>
              <a:buFont typeface="Arial"/>
              <a:buNone/>
            </a:pPr>
            <a:endParaRPr sz="1200" b="0" i="0" u="none" strike="noStrike" cap="none">
              <a:solidFill>
                <a:schemeClr val="dk1"/>
              </a:solidFill>
              <a:latin typeface="Calibri"/>
              <a:ea typeface="Calibri"/>
              <a:cs typeface="Calibri"/>
              <a:sym typeface="Calibri"/>
            </a:endParaRPr>
          </a:p>
        </p:txBody>
      </p:sp>
      <p:sp>
        <p:nvSpPr>
          <p:cNvPr id="200" name="Shape 200"/>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 sz="1200" b="0" i="0" u="none" strike="noStrike" cap="none">
                <a:solidFill>
                  <a:schemeClr val="dk1"/>
                </a:solidFill>
                <a:latin typeface="Calibri"/>
                <a:ea typeface="Calibri"/>
                <a:cs typeface="Calibri"/>
                <a:sym typeface="Calibri"/>
              </a:rPr>
              <a:t>7</a:t>
            </a:fld>
            <a:endParaRPr lang="e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12676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53EAD5-D06C-401C-8833-9247705FA6E1}"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331600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3EAD5-D06C-401C-8833-9247705FA6E1}"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379622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3EAD5-D06C-401C-8833-9247705FA6E1}"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220302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3EAD5-D06C-401C-8833-9247705FA6E1}"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68977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3EAD5-D06C-401C-8833-9247705FA6E1}"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2372409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53EAD5-D06C-401C-8833-9247705FA6E1}"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639554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53EAD5-D06C-401C-8833-9247705FA6E1}" type="datetimeFigureOut">
              <a:rPr lang="en-US" smtClean="0"/>
              <a:t>11/2/17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114520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53EAD5-D06C-401C-8833-9247705FA6E1}" type="datetimeFigureOut">
              <a:rPr lang="en-US" smtClean="0"/>
              <a:t>11/2/17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2325180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3EAD5-D06C-401C-8833-9247705FA6E1}" type="datetimeFigureOut">
              <a:rPr lang="en-US" smtClean="0"/>
              <a:t>11/2/17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295232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3EAD5-D06C-401C-8833-9247705FA6E1}"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2320898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3EAD5-D06C-401C-8833-9247705FA6E1}"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7391-7969-4514-A39F-E15C4873F54F}" type="slidenum">
              <a:rPr lang="en-US" smtClean="0"/>
              <a:t>‹#›</a:t>
            </a:fld>
            <a:endParaRPr lang="en-US"/>
          </a:p>
        </p:txBody>
      </p:sp>
    </p:spTree>
    <p:extLst>
      <p:ext uri="{BB962C8B-B14F-4D97-AF65-F5344CB8AC3E}">
        <p14:creationId xmlns:p14="http://schemas.microsoft.com/office/powerpoint/2010/main" val="17653958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3EAD5-D06C-401C-8833-9247705FA6E1}" type="datetimeFigureOut">
              <a:rPr lang="en-US" smtClean="0"/>
              <a:t>11/2/17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17391-7969-4514-A39F-E15C4873F54F}" type="slidenum">
              <a:rPr lang="en-US" smtClean="0"/>
              <a:t>‹#›</a:t>
            </a:fld>
            <a:endParaRPr lang="en-US"/>
          </a:p>
        </p:txBody>
      </p:sp>
    </p:spTree>
    <p:extLst>
      <p:ext uri="{BB962C8B-B14F-4D97-AF65-F5344CB8AC3E}">
        <p14:creationId xmlns:p14="http://schemas.microsoft.com/office/powerpoint/2010/main" val="3470812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hyperlink" Target="http://www.edplan.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mailto:sdumont@gwc.cccd.edu" TargetMode="External"/><Relationship Id="rId4" Type="http://schemas.openxmlformats.org/officeDocument/2006/relationships/hyperlink" Target="mailto:cmckay@mendocino.edu" TargetMode="External"/><Relationship Id="rId5" Type="http://schemas.openxmlformats.org/officeDocument/2006/relationships/hyperlink" Target="mailto:rutan_craig@sccollege.edu" TargetMode="External"/><Relationship Id="rId6" Type="http://schemas.openxmlformats.org/officeDocument/2006/relationships/hyperlink" Target="mailto:info@asccc.org" TargetMode="Externa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mailto:caschenbach@lassencollege.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hyperlink" Target="http://ccconlineed.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cconlineed.org/wp-content/uploads/2015/09/2015-16OEIDisseminationBriefFINAL.pdf" TargetMode="Externa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ppt/slides/slide14.xml" TargetMode="External"/><Relationship Id="rId4" Type="http://schemas.openxmlformats.org/officeDocument/2006/relationships/hyperlink" Target="http://ccconlineed.org/student-success-resources/readiness/" TargetMode="External"/><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hyperlink" Target="https://cccassess.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1409"/>
            <a:ext cx="9144000" cy="2387600"/>
          </a:xfrm>
        </p:spPr>
        <p:txBody>
          <a:bodyPr>
            <a:normAutofit/>
          </a:bodyPr>
          <a:lstStyle/>
          <a:p>
            <a:r>
              <a:rPr lang="en-US" dirty="0" smtClean="0"/>
              <a:t>An Initiative Update:</a:t>
            </a:r>
            <a:br>
              <a:rPr lang="en-US" dirty="0" smtClean="0"/>
            </a:br>
            <a:r>
              <a:rPr lang="en-US" sz="4000" dirty="0" smtClean="0"/>
              <a:t>What’s Happening with Online Ed, Common Assessment, and Educational Planning?</a:t>
            </a:r>
            <a:endParaRPr lang="en-US" sz="4000" dirty="0"/>
          </a:p>
        </p:txBody>
      </p:sp>
      <p:sp>
        <p:nvSpPr>
          <p:cNvPr id="3" name="Subtitle 2"/>
          <p:cNvSpPr>
            <a:spLocks noGrp="1"/>
          </p:cNvSpPr>
          <p:nvPr>
            <p:ph type="subTitle" idx="1"/>
          </p:nvPr>
        </p:nvSpPr>
        <p:spPr>
          <a:xfrm>
            <a:off x="1524000" y="4419017"/>
            <a:ext cx="9144000" cy="1655762"/>
          </a:xfrm>
        </p:spPr>
        <p:txBody>
          <a:bodyPr>
            <a:normAutofit lnSpcReduction="10000"/>
          </a:bodyPr>
          <a:lstStyle/>
          <a:p>
            <a:r>
              <a:rPr lang="en-US" dirty="0" smtClean="0"/>
              <a:t>Cheryl </a:t>
            </a:r>
            <a:r>
              <a:rPr lang="en-US" dirty="0" err="1" smtClean="0"/>
              <a:t>Aschenbach</a:t>
            </a:r>
            <a:r>
              <a:rPr lang="en-US" dirty="0" smtClean="0"/>
              <a:t>, ASCCC Executive Committee, OEI</a:t>
            </a:r>
          </a:p>
          <a:p>
            <a:r>
              <a:rPr lang="en-US" dirty="0" smtClean="0"/>
              <a:t>Stephanie Dumont, Golden West College, EPI</a:t>
            </a:r>
          </a:p>
          <a:p>
            <a:r>
              <a:rPr lang="en-US" dirty="0" smtClean="0"/>
              <a:t>Conan McKay, ASCCC Executive Committee, OEI</a:t>
            </a:r>
          </a:p>
          <a:p>
            <a:r>
              <a:rPr lang="en-US" dirty="0" smtClean="0"/>
              <a:t>Craig </a:t>
            </a:r>
            <a:r>
              <a:rPr lang="en-US" dirty="0" err="1" smtClean="0"/>
              <a:t>Rutan</a:t>
            </a:r>
            <a:r>
              <a:rPr lang="en-US" dirty="0" smtClean="0"/>
              <a:t>, ASCCC Executive Committee, CAI</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5350" y="213309"/>
            <a:ext cx="5321300" cy="1308100"/>
          </a:xfrm>
          <a:prstGeom prst="rect">
            <a:avLst/>
          </a:prstGeom>
        </p:spPr>
      </p:pic>
    </p:spTree>
    <p:extLst>
      <p:ext uri="{BB962C8B-B14F-4D97-AF65-F5344CB8AC3E}">
        <p14:creationId xmlns:p14="http://schemas.microsoft.com/office/powerpoint/2010/main" val="215318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Discontinuation </a:t>
            </a:r>
            <a:r>
              <a:rPr lang="en-US" dirty="0"/>
              <a:t>of Common Assessment </a:t>
            </a:r>
          </a:p>
        </p:txBody>
      </p:sp>
      <p:sp>
        <p:nvSpPr>
          <p:cNvPr id="3" name="Content Placeholder 2"/>
          <p:cNvSpPr>
            <a:spLocks noGrp="1"/>
          </p:cNvSpPr>
          <p:nvPr>
            <p:ph idx="1"/>
          </p:nvPr>
        </p:nvSpPr>
        <p:spPr/>
        <p:txBody>
          <a:bodyPr>
            <a:normAutofit fontScale="85000" lnSpcReduction="20000"/>
          </a:bodyPr>
          <a:lstStyle/>
          <a:p>
            <a:r>
              <a:rPr lang="en-US" dirty="0" smtClean="0"/>
              <a:t>The work </a:t>
            </a:r>
            <a:r>
              <a:rPr lang="en-US" dirty="0"/>
              <a:t>by our expert faculty representatives is not why the project was </a:t>
            </a:r>
            <a:r>
              <a:rPr lang="en-US" dirty="0" smtClean="0"/>
              <a:t>terminated</a:t>
            </a:r>
            <a:r>
              <a:rPr lang="en-US" dirty="0"/>
              <a:t> </a:t>
            </a:r>
            <a:r>
              <a:rPr lang="en-US" dirty="0" smtClean="0"/>
              <a:t>(Oct 30 ASCCC memo)</a:t>
            </a:r>
          </a:p>
          <a:p>
            <a:r>
              <a:rPr lang="en-US" dirty="0" smtClean="0"/>
              <a:t>Faculty </a:t>
            </a:r>
            <a:r>
              <a:rPr lang="en-US" dirty="0"/>
              <a:t>remained dedicated to this project for several years and we cannot thank them enough for their </a:t>
            </a:r>
            <a:r>
              <a:rPr lang="en-US" dirty="0" smtClean="0"/>
              <a:t>efforts</a:t>
            </a:r>
          </a:p>
          <a:p>
            <a:r>
              <a:rPr lang="en-US" dirty="0"/>
              <a:t>The termination of </a:t>
            </a:r>
            <a:r>
              <a:rPr lang="en-US" dirty="0" err="1"/>
              <a:t>CCCAssess</a:t>
            </a:r>
            <a:r>
              <a:rPr lang="en-US" dirty="0"/>
              <a:t> raises many questions that will need to be answered in the coming months to ensure that our colleges are able to serve the assessment and placement needs of all students, whether they enroll directly from high school, return to college as working adults, come from out of the state or country, are English language learners, or have special status such as veterans or foster </a:t>
            </a:r>
            <a:r>
              <a:rPr lang="en-US" dirty="0" smtClean="0"/>
              <a:t>youth </a:t>
            </a:r>
          </a:p>
          <a:p>
            <a:r>
              <a:rPr lang="en-US" dirty="0" smtClean="0"/>
              <a:t>The </a:t>
            </a:r>
            <a:r>
              <a:rPr lang="en-US" dirty="0"/>
              <a:t>Academic Senate remains committed to the consultation process and will continue to work with the Chancellor’s Office and our system partners to ensure all our students are well served, relying on the expertise of our faculty colleagues to assist in determining the best methods for doing </a:t>
            </a:r>
            <a:r>
              <a:rPr lang="en-US" dirty="0" smtClean="0"/>
              <a:t>so</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498" y="5801579"/>
            <a:ext cx="4029752" cy="990607"/>
          </a:xfrm>
          <a:prstGeom prst="rect">
            <a:avLst/>
          </a:prstGeom>
        </p:spPr>
      </p:pic>
    </p:spTree>
    <p:extLst>
      <p:ext uri="{BB962C8B-B14F-4D97-AF65-F5344CB8AC3E}">
        <p14:creationId xmlns:p14="http://schemas.microsoft.com/office/powerpoint/2010/main" val="889607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Educational Planning Initiative</a:t>
            </a:r>
            <a:endParaRPr lang="en-US" dirty="0"/>
          </a:p>
        </p:txBody>
      </p:sp>
      <p:sp>
        <p:nvSpPr>
          <p:cNvPr id="3" name="Subtitle 2"/>
          <p:cNvSpPr>
            <a:spLocks noGrp="1"/>
          </p:cNvSpPr>
          <p:nvPr>
            <p:ph type="subTitle" idx="1"/>
          </p:nvPr>
        </p:nvSpPr>
        <p:spPr>
          <a:xfrm>
            <a:off x="1524000" y="5399739"/>
            <a:ext cx="9144000" cy="1243532"/>
          </a:xfrm>
        </p:spPr>
        <p:txBody>
          <a:bodyPr/>
          <a:lstStyle/>
          <a:p>
            <a:r>
              <a:rPr lang="en-US" dirty="0" smtClean="0">
                <a:hlinkClick r:id="rId2"/>
              </a:rPr>
              <a:t>http://cccedplan.org</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5350" y="213309"/>
            <a:ext cx="5321300" cy="13081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4650" y="3509963"/>
            <a:ext cx="3822700" cy="1790700"/>
          </a:xfrm>
          <a:prstGeom prst="rect">
            <a:avLst/>
          </a:prstGeom>
        </p:spPr>
      </p:pic>
    </p:spTree>
    <p:extLst>
      <p:ext uri="{BB962C8B-B14F-4D97-AF65-F5344CB8AC3E}">
        <p14:creationId xmlns:p14="http://schemas.microsoft.com/office/powerpoint/2010/main" val="364275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CCC </a:t>
            </a:r>
            <a:r>
              <a:rPr lang="en-US" dirty="0" err="1" smtClean="0"/>
              <a:t>MyPATH</a:t>
            </a:r>
            <a:endParaRPr lang="en-US" dirty="0"/>
          </a:p>
        </p:txBody>
      </p:sp>
      <p:sp>
        <p:nvSpPr>
          <p:cNvPr id="3" name="Content Placeholder 2"/>
          <p:cNvSpPr>
            <a:spLocks noGrp="1"/>
          </p:cNvSpPr>
          <p:nvPr>
            <p:ph idx="1"/>
          </p:nvPr>
        </p:nvSpPr>
        <p:spPr/>
        <p:txBody>
          <a:bodyPr/>
          <a:lstStyle/>
          <a:p>
            <a:pPr lvl="0"/>
            <a:r>
              <a:rPr lang="en-US" dirty="0" smtClean="0"/>
              <a:t>What </a:t>
            </a:r>
            <a:r>
              <a:rPr lang="en-US" dirty="0"/>
              <a:t>Is It? Why Do We Need It?</a:t>
            </a:r>
          </a:p>
          <a:p>
            <a:pPr lvl="0"/>
            <a:r>
              <a:rPr lang="en-US" dirty="0"/>
              <a:t>What Is The Status?</a:t>
            </a:r>
          </a:p>
          <a:p>
            <a:pPr lvl="0"/>
            <a:r>
              <a:rPr lang="en-US" dirty="0"/>
              <a:t>CCC </a:t>
            </a:r>
            <a:r>
              <a:rPr lang="en-US" dirty="0" err="1"/>
              <a:t>MyPATH</a:t>
            </a:r>
            <a:r>
              <a:rPr lang="en-US" dirty="0"/>
              <a:t> Feature:  Career Exploration</a:t>
            </a:r>
          </a:p>
          <a:p>
            <a:pPr lvl="0"/>
            <a:r>
              <a:rPr lang="en-US" dirty="0"/>
              <a:t>CCC </a:t>
            </a:r>
            <a:r>
              <a:rPr lang="en-US" dirty="0" err="1"/>
              <a:t>MyPATH</a:t>
            </a:r>
            <a:r>
              <a:rPr lang="en-US" dirty="0"/>
              <a:t> Demo</a:t>
            </a:r>
          </a:p>
          <a:p>
            <a:pPr lvl="0"/>
            <a:r>
              <a:rPr lang="en-US" dirty="0"/>
              <a:t>Support</a:t>
            </a:r>
          </a:p>
          <a:p>
            <a:pPr lvl="0"/>
            <a:r>
              <a:rPr lang="en-US" dirty="0"/>
              <a:t>Challenges</a:t>
            </a:r>
          </a:p>
          <a:p>
            <a:pPr lvl="0"/>
            <a:r>
              <a:rPr lang="en-US" dirty="0" smtClean="0"/>
              <a:t>Resolution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498" y="5681659"/>
            <a:ext cx="4029752" cy="990607"/>
          </a:xfrm>
          <a:prstGeom prst="rect">
            <a:avLst/>
          </a:prstGeom>
        </p:spPr>
      </p:pic>
    </p:spTree>
    <p:extLst>
      <p:ext uri="{BB962C8B-B14F-4D97-AF65-F5344CB8AC3E}">
        <p14:creationId xmlns:p14="http://schemas.microsoft.com/office/powerpoint/2010/main" val="1594661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Planning and Degree Audit</a:t>
            </a:r>
          </a:p>
        </p:txBody>
      </p:sp>
      <p:sp>
        <p:nvSpPr>
          <p:cNvPr id="3" name="Content Placeholder 2"/>
          <p:cNvSpPr>
            <a:spLocks noGrp="1"/>
          </p:cNvSpPr>
          <p:nvPr>
            <p:ph idx="1"/>
          </p:nvPr>
        </p:nvSpPr>
        <p:spPr/>
        <p:txBody>
          <a:bodyPr/>
          <a:lstStyle/>
          <a:p>
            <a:r>
              <a:rPr lang="en-US" dirty="0" smtClean="0"/>
              <a:t>What is it? </a:t>
            </a:r>
          </a:p>
          <a:p>
            <a:pPr lvl="1"/>
            <a:r>
              <a:rPr lang="en-US" dirty="0" smtClean="0"/>
              <a:t>System-wide degree audit/education planner</a:t>
            </a:r>
            <a:r>
              <a:rPr lang="en-US" smtClean="0"/>
              <a:t>, </a:t>
            </a:r>
            <a:r>
              <a:rPr lang="en-US" smtClean="0"/>
              <a:t>early </a:t>
            </a:r>
            <a:r>
              <a:rPr lang="en-US" dirty="0" smtClean="0"/>
              <a:t>alert, and scheduling solution</a:t>
            </a:r>
          </a:p>
          <a:p>
            <a:pPr lvl="1"/>
            <a:r>
              <a:rPr lang="en-US" dirty="0" smtClean="0"/>
              <a:t>Status</a:t>
            </a:r>
          </a:p>
          <a:p>
            <a:pPr lvl="2"/>
            <a:r>
              <a:rPr lang="en-US" dirty="0" smtClean="0"/>
              <a:t>14 colleges live with Early Alert/Connect</a:t>
            </a:r>
          </a:p>
          <a:p>
            <a:pPr lvl="2"/>
            <a:r>
              <a:rPr lang="en-US" dirty="0" smtClean="0"/>
              <a:t>6 colleges live with Degree Planner</a:t>
            </a:r>
          </a:p>
          <a:p>
            <a:r>
              <a:rPr lang="en-US" dirty="0" smtClean="0"/>
              <a:t>Hosting first CA Starfish </a:t>
            </a:r>
            <a:r>
              <a:rPr lang="en-US" smtClean="0"/>
              <a:t>Users </a:t>
            </a:r>
            <a:r>
              <a:rPr lang="en-US" smtClean="0"/>
              <a:t>Group </a:t>
            </a:r>
            <a:r>
              <a:rPr lang="en-US" dirty="0" smtClean="0"/>
              <a:t>Summit</a:t>
            </a:r>
          </a:p>
          <a:p>
            <a:pPr lvl="1"/>
            <a:r>
              <a:rPr lang="en-US" dirty="0" smtClean="0"/>
              <a:t>December 11-12 in </a:t>
            </a:r>
            <a:r>
              <a:rPr lang="en-US" smtClean="0"/>
              <a:t>San </a:t>
            </a:r>
            <a:r>
              <a:rPr lang="en-US" smtClean="0"/>
              <a:t>Bernardino</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498" y="5681659"/>
            <a:ext cx="4029752" cy="990607"/>
          </a:xfrm>
          <a:prstGeom prst="rect">
            <a:avLst/>
          </a:prstGeom>
        </p:spPr>
      </p:pic>
    </p:spTree>
    <p:extLst>
      <p:ext uri="{BB962C8B-B14F-4D97-AF65-F5344CB8AC3E}">
        <p14:creationId xmlns:p14="http://schemas.microsoft.com/office/powerpoint/2010/main" val="938018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7708"/>
            <a:ext cx="9144000" cy="2387600"/>
          </a:xfrm>
        </p:spPr>
        <p:txBody>
          <a:bodyPr>
            <a:normAutofit fontScale="90000"/>
          </a:bodyPr>
          <a:lstStyle/>
          <a:p>
            <a:r>
              <a:rPr lang="en-US" dirty="0" smtClean="0"/>
              <a:t>Questions?</a:t>
            </a:r>
            <a:br>
              <a:rPr lang="en-US" dirty="0" smtClean="0"/>
            </a:br>
            <a:r>
              <a:rPr lang="en-US" dirty="0" smtClean="0"/>
              <a:t/>
            </a:r>
            <a:br>
              <a:rPr lang="en-US" dirty="0" smtClean="0"/>
            </a:br>
            <a:r>
              <a:rPr lang="en-US" dirty="0" smtClean="0"/>
              <a:t>Thank you!</a:t>
            </a:r>
            <a:endParaRPr lang="en-US" dirty="0"/>
          </a:p>
        </p:txBody>
      </p:sp>
      <p:sp>
        <p:nvSpPr>
          <p:cNvPr id="3" name="Subtitle 2"/>
          <p:cNvSpPr>
            <a:spLocks noGrp="1"/>
          </p:cNvSpPr>
          <p:nvPr>
            <p:ph type="subTitle" idx="1"/>
          </p:nvPr>
        </p:nvSpPr>
        <p:spPr>
          <a:xfrm>
            <a:off x="1524000" y="4261607"/>
            <a:ext cx="9144000" cy="2438996"/>
          </a:xfrm>
        </p:spPr>
        <p:txBody>
          <a:bodyPr>
            <a:normAutofit fontScale="92500" lnSpcReduction="10000"/>
          </a:bodyPr>
          <a:lstStyle/>
          <a:p>
            <a:r>
              <a:rPr lang="en-US" dirty="0" smtClean="0"/>
              <a:t>Cheryl </a:t>
            </a:r>
            <a:r>
              <a:rPr lang="en-US" dirty="0" err="1" smtClean="0"/>
              <a:t>Aschenbach</a:t>
            </a:r>
            <a:r>
              <a:rPr lang="en-US" dirty="0" smtClean="0"/>
              <a:t> – </a:t>
            </a:r>
            <a:r>
              <a:rPr lang="en-US" dirty="0" smtClean="0">
                <a:hlinkClick r:id="rId2"/>
              </a:rPr>
              <a:t>caschenbach@lassencollege.edu</a:t>
            </a:r>
            <a:endParaRPr lang="en-US" dirty="0" smtClean="0"/>
          </a:p>
          <a:p>
            <a:r>
              <a:rPr lang="en-US" dirty="0" smtClean="0"/>
              <a:t>Stephanie Dumont – </a:t>
            </a:r>
            <a:r>
              <a:rPr lang="en-US" dirty="0" smtClean="0">
                <a:hlinkClick r:id="rId3"/>
              </a:rPr>
              <a:t>sdumont@gwc.cccd.edu</a:t>
            </a:r>
            <a:endParaRPr lang="en-US" dirty="0" smtClean="0"/>
          </a:p>
          <a:p>
            <a:r>
              <a:rPr lang="en-US" dirty="0" smtClean="0"/>
              <a:t>Conan McKay – </a:t>
            </a:r>
            <a:r>
              <a:rPr lang="en-US" dirty="0" smtClean="0">
                <a:hlinkClick r:id="rId4"/>
              </a:rPr>
              <a:t>cmckay@mendocino.edu</a:t>
            </a:r>
            <a:endParaRPr lang="en-US" dirty="0" smtClean="0"/>
          </a:p>
          <a:p>
            <a:r>
              <a:rPr lang="en-US" dirty="0" smtClean="0"/>
              <a:t>Craig </a:t>
            </a:r>
            <a:r>
              <a:rPr lang="en-US" dirty="0" err="1" smtClean="0"/>
              <a:t>Rutan</a:t>
            </a:r>
            <a:r>
              <a:rPr lang="en-US" dirty="0" smtClean="0"/>
              <a:t> – </a:t>
            </a:r>
            <a:r>
              <a:rPr lang="en-US" dirty="0" smtClean="0">
                <a:hlinkClick r:id="rId5"/>
              </a:rPr>
              <a:t>rutan_craig@sccollege.edu</a:t>
            </a:r>
            <a:endParaRPr lang="en-US" dirty="0" smtClean="0"/>
          </a:p>
          <a:p>
            <a:endParaRPr lang="en-US" dirty="0"/>
          </a:p>
          <a:p>
            <a:r>
              <a:rPr lang="en-US" dirty="0" smtClean="0">
                <a:hlinkClick r:id="rId6"/>
              </a:rPr>
              <a:t>info@asccc.org</a:t>
            </a:r>
            <a:endParaRPr lang="en-US" dirty="0" smtClean="0"/>
          </a:p>
          <a:p>
            <a:endParaRPr lang="en-US" dirty="0"/>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35350" y="213309"/>
            <a:ext cx="5321300" cy="1308100"/>
          </a:xfrm>
          <a:prstGeom prst="rect">
            <a:avLst/>
          </a:prstGeom>
        </p:spPr>
      </p:pic>
    </p:spTree>
    <p:extLst>
      <p:ext uri="{BB962C8B-B14F-4D97-AF65-F5344CB8AC3E}">
        <p14:creationId xmlns:p14="http://schemas.microsoft.com/office/powerpoint/2010/main" val="870394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Online Education Initiative</a:t>
            </a:r>
            <a:endParaRPr lang="en-US" dirty="0"/>
          </a:p>
        </p:txBody>
      </p:sp>
      <p:sp>
        <p:nvSpPr>
          <p:cNvPr id="3" name="Subtitle 2"/>
          <p:cNvSpPr>
            <a:spLocks noGrp="1"/>
          </p:cNvSpPr>
          <p:nvPr>
            <p:ph type="subTitle" idx="1"/>
          </p:nvPr>
        </p:nvSpPr>
        <p:spPr>
          <a:xfrm>
            <a:off x="1549400" y="4773613"/>
            <a:ext cx="9144000" cy="1655762"/>
          </a:xfrm>
        </p:spPr>
        <p:txBody>
          <a:bodyPr/>
          <a:lstStyle/>
          <a:p>
            <a:r>
              <a:rPr lang="en-US" dirty="0" smtClean="0">
                <a:hlinkClick r:id="rId2"/>
              </a:rPr>
              <a:t>http://ccconlineed.org</a:t>
            </a:r>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5350" y="213309"/>
            <a:ext cx="5321300" cy="13081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6150" y="3602038"/>
            <a:ext cx="5270500" cy="1079500"/>
          </a:xfrm>
          <a:prstGeom prst="rect">
            <a:avLst/>
          </a:prstGeom>
        </p:spPr>
      </p:pic>
    </p:spTree>
    <p:extLst>
      <p:ext uri="{BB962C8B-B14F-4D97-AF65-F5344CB8AC3E}">
        <p14:creationId xmlns:p14="http://schemas.microsoft.com/office/powerpoint/2010/main" val="1341723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6163"/>
          </a:xfrm>
        </p:spPr>
        <p:txBody>
          <a:bodyPr/>
          <a:lstStyle/>
          <a:p>
            <a:pPr algn="ctr"/>
            <a:r>
              <a:rPr lang="en-US" dirty="0" smtClean="0"/>
              <a:t>Key Impacts of OEI</a:t>
            </a:r>
            <a:endParaRPr lang="en-US" dirty="0"/>
          </a:p>
        </p:txBody>
      </p:sp>
      <p:sp>
        <p:nvSpPr>
          <p:cNvPr id="3" name="Content Placeholder 2"/>
          <p:cNvSpPr>
            <a:spLocks noGrp="1"/>
          </p:cNvSpPr>
          <p:nvPr>
            <p:ph idx="1"/>
          </p:nvPr>
        </p:nvSpPr>
        <p:spPr>
          <a:xfrm>
            <a:off x="838200" y="1088136"/>
            <a:ext cx="10515600" cy="5088827"/>
          </a:xfrm>
        </p:spPr>
        <p:txBody>
          <a:bodyPr>
            <a:normAutofit/>
          </a:bodyPr>
          <a:lstStyle/>
          <a:p>
            <a:pPr marL="457200" lvl="0" indent="-381000">
              <a:lnSpc>
                <a:spcPct val="100000"/>
              </a:lnSpc>
              <a:spcBef>
                <a:spcPts val="560"/>
              </a:spcBef>
              <a:buClr>
                <a:srgbClr val="123670"/>
              </a:buClr>
              <a:buSzPct val="100000"/>
              <a:buFont typeface="Arial"/>
              <a:buChar char="●"/>
            </a:pPr>
            <a:r>
              <a:rPr lang="en" dirty="0">
                <a:ea typeface="Calibri"/>
                <a:cs typeface="Calibri"/>
                <a:sym typeface="Calibri"/>
              </a:rPr>
              <a:t>Common </a:t>
            </a:r>
            <a:r>
              <a:rPr lang="en" dirty="0" smtClean="0">
                <a:ea typeface="Calibri"/>
                <a:cs typeface="Calibri"/>
                <a:sym typeface="Calibri"/>
              </a:rPr>
              <a:t>platform</a:t>
            </a:r>
            <a:r>
              <a:rPr lang="en-US" dirty="0" smtClean="0">
                <a:ea typeface="Calibri"/>
                <a:cs typeface="Calibri"/>
                <a:sym typeface="Calibri"/>
              </a:rPr>
              <a:t>: </a:t>
            </a:r>
            <a:r>
              <a:rPr lang="en-US" dirty="0" smtClean="0">
                <a:solidFill>
                  <a:srgbClr val="000000"/>
                </a:solidFill>
                <a:ea typeface="Calibri"/>
                <a:cs typeface="Calibri"/>
                <a:sym typeface="Calibri"/>
              </a:rPr>
              <a:t>1</a:t>
            </a:r>
            <a:r>
              <a:rPr lang="en-US" dirty="0" smtClean="0">
                <a:ea typeface="Calibri"/>
                <a:cs typeface="Calibri"/>
                <a:sym typeface="Calibri"/>
              </a:rPr>
              <a:t>11</a:t>
            </a:r>
            <a:r>
              <a:rPr lang="en-US" dirty="0" smtClean="0">
                <a:solidFill>
                  <a:srgbClr val="000000"/>
                </a:solidFill>
                <a:ea typeface="Calibri"/>
                <a:cs typeface="Calibri"/>
                <a:sym typeface="Calibri"/>
              </a:rPr>
              <a:t> </a:t>
            </a:r>
            <a:r>
              <a:rPr lang="en-US" dirty="0">
                <a:solidFill>
                  <a:srgbClr val="000000"/>
                </a:solidFill>
                <a:ea typeface="Calibri"/>
                <a:cs typeface="Calibri"/>
                <a:sym typeface="Calibri"/>
              </a:rPr>
              <a:t>colleges </a:t>
            </a:r>
            <a:r>
              <a:rPr lang="en-US" dirty="0">
                <a:ea typeface="Calibri"/>
                <a:cs typeface="Calibri"/>
                <a:sym typeface="Calibri"/>
              </a:rPr>
              <a:t>have adopted </a:t>
            </a:r>
            <a:r>
              <a:rPr lang="en-US" dirty="0" smtClean="0">
                <a:ea typeface="Calibri"/>
                <a:cs typeface="Calibri"/>
                <a:sym typeface="Calibri"/>
              </a:rPr>
              <a:t>Canvas!</a:t>
            </a:r>
          </a:p>
          <a:p>
            <a:pPr marL="914400" lvl="1" indent="-381000">
              <a:lnSpc>
                <a:spcPct val="100000"/>
              </a:lnSpc>
              <a:spcBef>
                <a:spcPts val="560"/>
              </a:spcBef>
              <a:buClr>
                <a:srgbClr val="123670"/>
              </a:buClr>
              <a:buSzPct val="100000"/>
              <a:buFont typeface="Arial"/>
              <a:buChar char="●"/>
            </a:pPr>
            <a:r>
              <a:rPr lang="en-US" dirty="0" smtClean="0">
                <a:ea typeface="Calibri"/>
                <a:cs typeface="Calibri"/>
                <a:sym typeface="Calibri"/>
              </a:rPr>
              <a:t>Student friendly</a:t>
            </a:r>
          </a:p>
          <a:p>
            <a:pPr marL="914400" lvl="1" indent="-381000">
              <a:lnSpc>
                <a:spcPct val="100000"/>
              </a:lnSpc>
              <a:spcBef>
                <a:spcPts val="560"/>
              </a:spcBef>
              <a:buClr>
                <a:srgbClr val="123670"/>
              </a:buClr>
              <a:buSzPct val="100000"/>
              <a:buFont typeface="Arial"/>
              <a:buChar char="●"/>
            </a:pPr>
            <a:r>
              <a:rPr lang="en-US" dirty="0" smtClean="0">
                <a:ea typeface="Calibri"/>
                <a:cs typeface="Calibri"/>
                <a:sym typeface="Calibri"/>
              </a:rPr>
              <a:t>Faculty friendly</a:t>
            </a:r>
          </a:p>
          <a:p>
            <a:pPr marL="914400" lvl="1" indent="-381000">
              <a:lnSpc>
                <a:spcPct val="100000"/>
              </a:lnSpc>
              <a:spcBef>
                <a:spcPts val="560"/>
              </a:spcBef>
              <a:buClr>
                <a:srgbClr val="123670"/>
              </a:buClr>
              <a:buSzPct val="100000"/>
              <a:buFont typeface="Arial"/>
              <a:buChar char="●"/>
            </a:pPr>
            <a:r>
              <a:rPr lang="en-US" dirty="0" smtClean="0">
                <a:ea typeface="Calibri"/>
                <a:cs typeface="Calibri"/>
                <a:sym typeface="Calibri"/>
              </a:rPr>
              <a:t>Mobile friendly</a:t>
            </a:r>
          </a:p>
          <a:p>
            <a:pPr marL="914400" lvl="1" indent="-381000">
              <a:lnSpc>
                <a:spcPct val="100000"/>
              </a:lnSpc>
              <a:spcBef>
                <a:spcPts val="560"/>
              </a:spcBef>
              <a:buClr>
                <a:srgbClr val="123670"/>
              </a:buClr>
              <a:buSzPct val="100000"/>
              <a:buFont typeface="Arial"/>
              <a:buChar char="●"/>
            </a:pPr>
            <a:r>
              <a:rPr lang="en-US" dirty="0" smtClean="0">
                <a:ea typeface="Calibri"/>
                <a:cs typeface="Calibri"/>
                <a:sym typeface="Calibri"/>
              </a:rPr>
              <a:t>Extensible platform</a:t>
            </a:r>
            <a:endParaRPr lang="en" dirty="0">
              <a:ea typeface="Calibri"/>
              <a:cs typeface="Calibri"/>
              <a:sym typeface="Calibri"/>
            </a:endParaRPr>
          </a:p>
          <a:p>
            <a:pPr marL="457200" lvl="0" indent="-381000">
              <a:lnSpc>
                <a:spcPct val="100000"/>
              </a:lnSpc>
              <a:spcBef>
                <a:spcPts val="560"/>
              </a:spcBef>
              <a:buClr>
                <a:srgbClr val="123670"/>
              </a:buClr>
              <a:buSzPct val="100000"/>
              <a:buFont typeface="Arial"/>
              <a:buChar char="●"/>
            </a:pPr>
            <a:r>
              <a:rPr lang="en" dirty="0">
                <a:ea typeface="Calibri"/>
                <a:cs typeface="Calibri"/>
                <a:sym typeface="Calibri"/>
              </a:rPr>
              <a:t>Quality </a:t>
            </a:r>
            <a:r>
              <a:rPr lang="en" dirty="0" smtClean="0">
                <a:ea typeface="Calibri"/>
                <a:cs typeface="Calibri"/>
                <a:sym typeface="Calibri"/>
              </a:rPr>
              <a:t>standards</a:t>
            </a:r>
            <a:r>
              <a:rPr lang="en-US" dirty="0" smtClean="0">
                <a:ea typeface="Calibri"/>
                <a:cs typeface="Calibri"/>
                <a:sym typeface="Calibri"/>
              </a:rPr>
              <a:t>: rubric</a:t>
            </a:r>
            <a:endParaRPr lang="en" dirty="0">
              <a:ea typeface="Calibri"/>
              <a:cs typeface="Calibri"/>
              <a:sym typeface="Calibri"/>
            </a:endParaRPr>
          </a:p>
          <a:p>
            <a:pPr marL="457200" lvl="0" indent="-381000">
              <a:lnSpc>
                <a:spcPct val="100000"/>
              </a:lnSpc>
              <a:spcBef>
                <a:spcPts val="560"/>
              </a:spcBef>
              <a:buClr>
                <a:srgbClr val="123670"/>
              </a:buClr>
              <a:buSzPct val="100000"/>
              <a:buFont typeface="Arial"/>
              <a:buChar char="●"/>
            </a:pPr>
            <a:r>
              <a:rPr lang="en" dirty="0">
                <a:ea typeface="Calibri"/>
                <a:cs typeface="Calibri"/>
                <a:sym typeface="Calibri"/>
              </a:rPr>
              <a:t>Professional development</a:t>
            </a:r>
          </a:p>
          <a:p>
            <a:pPr marL="457200" lvl="0" indent="-381000">
              <a:lnSpc>
                <a:spcPct val="100000"/>
              </a:lnSpc>
              <a:spcBef>
                <a:spcPts val="560"/>
              </a:spcBef>
              <a:buClr>
                <a:srgbClr val="123670"/>
              </a:buClr>
              <a:buSzPct val="100000"/>
              <a:buFont typeface="Arial"/>
              <a:buChar char="●"/>
            </a:pPr>
            <a:r>
              <a:rPr lang="en" dirty="0">
                <a:ea typeface="Calibri"/>
                <a:cs typeface="Calibri"/>
                <a:sym typeface="Calibri"/>
              </a:rPr>
              <a:t>Integrated academic &amp; support resources</a:t>
            </a:r>
          </a:p>
          <a:p>
            <a:pPr marL="457200" lvl="0" indent="-381000">
              <a:lnSpc>
                <a:spcPct val="100000"/>
              </a:lnSpc>
              <a:spcBef>
                <a:spcPts val="560"/>
              </a:spcBef>
              <a:buClr>
                <a:srgbClr val="123670"/>
              </a:buClr>
              <a:buSzPct val="100000"/>
              <a:buFont typeface="Arial"/>
              <a:buChar char="●"/>
            </a:pPr>
            <a:r>
              <a:rPr lang="en" dirty="0">
                <a:ea typeface="Calibri"/>
                <a:cs typeface="Calibri"/>
                <a:sym typeface="Calibri"/>
              </a:rPr>
              <a:t>Increased access and portability for students </a:t>
            </a:r>
            <a:br>
              <a:rPr lang="en" dirty="0">
                <a:ea typeface="Calibri"/>
                <a:cs typeface="Calibri"/>
                <a:sym typeface="Calibri"/>
              </a:rPr>
            </a:br>
            <a:r>
              <a:rPr lang="en" dirty="0">
                <a:ea typeface="Calibri"/>
                <a:cs typeface="Calibri"/>
                <a:sym typeface="Calibri"/>
              </a:rPr>
              <a:t>(Course Exchange)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498" y="5681659"/>
            <a:ext cx="4029752" cy="990607"/>
          </a:xfrm>
          <a:prstGeom prst="rect">
            <a:avLst/>
          </a:prstGeom>
        </p:spPr>
      </p:pic>
    </p:spTree>
    <p:extLst>
      <p:ext uri="{BB962C8B-B14F-4D97-AF65-F5344CB8AC3E}">
        <p14:creationId xmlns:p14="http://schemas.microsoft.com/office/powerpoint/2010/main" val="1579503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609600" y="205980"/>
            <a:ext cx="10972800" cy="857249"/>
          </a:xfrm>
          <a:prstGeom prst="rect">
            <a:avLst/>
          </a:prstGeom>
          <a:noFill/>
          <a:ln>
            <a:noFill/>
          </a:ln>
        </p:spPr>
        <p:txBody>
          <a:bodyPr vert="horz" wrap="square" lIns="121900" tIns="60933" rIns="121900" bIns="60933" rtlCol="0" anchor="ctr" anchorCtr="0">
            <a:noAutofit/>
          </a:bodyPr>
          <a:lstStyle/>
          <a:p>
            <a:pPr algn="ctr">
              <a:lnSpc>
                <a:spcPct val="100000"/>
              </a:lnSpc>
              <a:spcBef>
                <a:spcPts val="0"/>
              </a:spcBef>
              <a:buClr>
                <a:schemeClr val="dk1"/>
              </a:buClr>
              <a:buSzPct val="25000"/>
            </a:pPr>
            <a:r>
              <a:rPr lang="en" sz="4800" b="1" dirty="0">
                <a:solidFill>
                  <a:schemeClr val="dk1"/>
                </a:solidFill>
              </a:rPr>
              <a:t>24 OEI Consortium Colleges</a:t>
            </a:r>
          </a:p>
        </p:txBody>
      </p:sp>
      <p:sp>
        <p:nvSpPr>
          <p:cNvPr id="195" name="Shape 195"/>
          <p:cNvSpPr txBox="1">
            <a:spLocks noGrp="1"/>
          </p:cNvSpPr>
          <p:nvPr>
            <p:ph type="body" idx="2"/>
          </p:nvPr>
        </p:nvSpPr>
        <p:spPr>
          <a:xfrm>
            <a:off x="1540499" y="1063228"/>
            <a:ext cx="4662800" cy="4617136"/>
          </a:xfrm>
          <a:prstGeom prst="rect">
            <a:avLst/>
          </a:prstGeom>
          <a:noFill/>
          <a:ln>
            <a:noFill/>
          </a:ln>
        </p:spPr>
        <p:txBody>
          <a:bodyPr vert="horz" wrap="square" lIns="121900" tIns="60933" rIns="121900" bIns="60933" rtlCol="0" anchor="t" anchorCtr="0">
            <a:noAutofit/>
          </a:bodyPr>
          <a:lstStyle/>
          <a:p>
            <a:pPr marL="457189" indent="-440256">
              <a:lnSpc>
                <a:spcPct val="80000"/>
              </a:lnSpc>
              <a:spcBef>
                <a:spcPts val="0"/>
              </a:spcBef>
              <a:buClr>
                <a:schemeClr val="dk1"/>
              </a:buClr>
              <a:buSzPct val="93098"/>
              <a:buFont typeface="Calibri"/>
              <a:buChar char="•"/>
            </a:pPr>
            <a:r>
              <a:rPr lang="en" sz="2213" dirty="0">
                <a:solidFill>
                  <a:schemeClr val="dk1"/>
                </a:solidFill>
              </a:rPr>
              <a:t>Antelope Valley</a:t>
            </a:r>
          </a:p>
          <a:p>
            <a:pPr marL="457189" indent="-440256">
              <a:lnSpc>
                <a:spcPct val="80000"/>
              </a:lnSpc>
              <a:spcBef>
                <a:spcPts val="496"/>
              </a:spcBef>
              <a:buClr>
                <a:schemeClr val="dk1"/>
              </a:buClr>
              <a:buSzPct val="93098"/>
              <a:buFont typeface="Calibri"/>
              <a:buChar char="•"/>
            </a:pPr>
            <a:r>
              <a:rPr lang="en" sz="2213" dirty="0">
                <a:solidFill>
                  <a:schemeClr val="dk1"/>
                </a:solidFill>
              </a:rPr>
              <a:t>Barstow</a:t>
            </a:r>
          </a:p>
          <a:p>
            <a:pPr marL="457189" indent="-440256">
              <a:lnSpc>
                <a:spcPct val="80000"/>
              </a:lnSpc>
              <a:spcBef>
                <a:spcPts val="496"/>
              </a:spcBef>
              <a:buClr>
                <a:schemeClr val="dk1"/>
              </a:buClr>
              <a:buSzPct val="93098"/>
              <a:buFont typeface="Calibri"/>
              <a:buChar char="•"/>
            </a:pPr>
            <a:r>
              <a:rPr lang="en" sz="2213" dirty="0">
                <a:solidFill>
                  <a:schemeClr val="dk1"/>
                </a:solidFill>
              </a:rPr>
              <a:t>Butte</a:t>
            </a:r>
          </a:p>
          <a:p>
            <a:pPr marL="457189" indent="-440256">
              <a:lnSpc>
                <a:spcPct val="80000"/>
              </a:lnSpc>
              <a:spcBef>
                <a:spcPts val="496"/>
              </a:spcBef>
              <a:buClr>
                <a:schemeClr val="dk1"/>
              </a:buClr>
              <a:buSzPct val="93098"/>
              <a:buFont typeface="Calibri"/>
              <a:buChar char="•"/>
            </a:pPr>
            <a:r>
              <a:rPr lang="en" sz="2213" dirty="0">
                <a:solidFill>
                  <a:schemeClr val="dk1"/>
                </a:solidFill>
              </a:rPr>
              <a:t>Cabrillo</a:t>
            </a:r>
          </a:p>
          <a:p>
            <a:pPr marL="457189" indent="-440256">
              <a:lnSpc>
                <a:spcPct val="80000"/>
              </a:lnSpc>
              <a:spcBef>
                <a:spcPts val="496"/>
              </a:spcBef>
              <a:buClr>
                <a:schemeClr val="dk1"/>
              </a:buClr>
              <a:buSzPct val="93098"/>
              <a:buFont typeface="Calibri"/>
              <a:buChar char="•"/>
            </a:pPr>
            <a:r>
              <a:rPr lang="en" sz="2213" dirty="0">
                <a:solidFill>
                  <a:schemeClr val="dk1"/>
                </a:solidFill>
              </a:rPr>
              <a:t>Coastline</a:t>
            </a:r>
          </a:p>
          <a:p>
            <a:pPr marL="457189" indent="-440256">
              <a:lnSpc>
                <a:spcPct val="80000"/>
              </a:lnSpc>
              <a:spcBef>
                <a:spcPts val="496"/>
              </a:spcBef>
              <a:buClr>
                <a:schemeClr val="dk1"/>
              </a:buClr>
              <a:buSzPct val="93098"/>
              <a:buFont typeface="Calibri"/>
              <a:buChar char="•"/>
            </a:pPr>
            <a:r>
              <a:rPr lang="en" sz="2213" dirty="0">
                <a:solidFill>
                  <a:schemeClr val="dk1"/>
                </a:solidFill>
              </a:rPr>
              <a:t>College of the Canyons</a:t>
            </a:r>
          </a:p>
          <a:p>
            <a:pPr marL="457189" indent="-440256">
              <a:lnSpc>
                <a:spcPct val="80000"/>
              </a:lnSpc>
              <a:spcBef>
                <a:spcPts val="496"/>
              </a:spcBef>
              <a:buClr>
                <a:schemeClr val="dk1"/>
              </a:buClr>
              <a:buSzPct val="93098"/>
              <a:buFont typeface="Calibri"/>
              <a:buChar char="•"/>
            </a:pPr>
            <a:r>
              <a:rPr lang="en" sz="2213" dirty="0">
                <a:solidFill>
                  <a:schemeClr val="dk1"/>
                </a:solidFill>
              </a:rPr>
              <a:t>Columbia</a:t>
            </a:r>
          </a:p>
          <a:p>
            <a:pPr marL="457189" indent="-440256">
              <a:lnSpc>
                <a:spcPct val="80000"/>
              </a:lnSpc>
              <a:spcBef>
                <a:spcPts val="496"/>
              </a:spcBef>
              <a:buClr>
                <a:schemeClr val="dk1"/>
              </a:buClr>
              <a:buSzPct val="93098"/>
              <a:buFont typeface="Calibri"/>
              <a:buChar char="•"/>
            </a:pPr>
            <a:r>
              <a:rPr lang="en" sz="2213" dirty="0">
                <a:solidFill>
                  <a:schemeClr val="dk1"/>
                </a:solidFill>
              </a:rPr>
              <a:t>Foothill</a:t>
            </a:r>
          </a:p>
          <a:p>
            <a:pPr marL="457189" indent="-440256">
              <a:lnSpc>
                <a:spcPct val="80000"/>
              </a:lnSpc>
              <a:spcBef>
                <a:spcPts val="496"/>
              </a:spcBef>
              <a:buClr>
                <a:schemeClr val="dk1"/>
              </a:buClr>
              <a:buSzPct val="93098"/>
              <a:buFont typeface="Calibri"/>
              <a:buChar char="•"/>
            </a:pPr>
            <a:r>
              <a:rPr lang="en" sz="2213" dirty="0">
                <a:solidFill>
                  <a:schemeClr val="dk1"/>
                </a:solidFill>
              </a:rPr>
              <a:t>Fresno City</a:t>
            </a:r>
          </a:p>
          <a:p>
            <a:pPr marL="457189" indent="-440256">
              <a:lnSpc>
                <a:spcPct val="80000"/>
              </a:lnSpc>
              <a:spcBef>
                <a:spcPts val="496"/>
              </a:spcBef>
              <a:buClr>
                <a:schemeClr val="dk1"/>
              </a:buClr>
              <a:buSzPct val="93098"/>
              <a:buFont typeface="Calibri"/>
              <a:buChar char="•"/>
            </a:pPr>
            <a:r>
              <a:rPr lang="en" sz="2213" dirty="0">
                <a:solidFill>
                  <a:schemeClr val="dk1"/>
                </a:solidFill>
              </a:rPr>
              <a:t>Hartnell</a:t>
            </a:r>
          </a:p>
          <a:p>
            <a:pPr marL="457189" indent="-440256">
              <a:lnSpc>
                <a:spcPct val="80000"/>
              </a:lnSpc>
              <a:spcBef>
                <a:spcPts val="496"/>
              </a:spcBef>
              <a:buClr>
                <a:schemeClr val="dk1"/>
              </a:buClr>
              <a:buSzPct val="93098"/>
              <a:buFont typeface="Calibri"/>
              <a:buChar char="•"/>
            </a:pPr>
            <a:r>
              <a:rPr lang="en" sz="2213" dirty="0">
                <a:solidFill>
                  <a:schemeClr val="dk1"/>
                </a:solidFill>
              </a:rPr>
              <a:t>Imperial Valley</a:t>
            </a:r>
          </a:p>
          <a:p>
            <a:pPr marL="457189" indent="-440256">
              <a:lnSpc>
                <a:spcPct val="80000"/>
              </a:lnSpc>
              <a:spcBef>
                <a:spcPts val="496"/>
              </a:spcBef>
              <a:buClr>
                <a:schemeClr val="dk1"/>
              </a:buClr>
              <a:buSzPct val="93098"/>
              <a:buFont typeface="Calibri"/>
              <a:buChar char="•"/>
            </a:pPr>
            <a:r>
              <a:rPr lang="en" sz="2213" dirty="0">
                <a:solidFill>
                  <a:schemeClr val="dk1"/>
                </a:solidFill>
              </a:rPr>
              <a:t>Lake Tahoe</a:t>
            </a:r>
          </a:p>
          <a:p>
            <a:pPr marL="457189" indent="-440256">
              <a:lnSpc>
                <a:spcPct val="80000"/>
              </a:lnSpc>
              <a:spcBef>
                <a:spcPts val="496"/>
              </a:spcBef>
              <a:buClr>
                <a:schemeClr val="dk1"/>
              </a:buClr>
              <a:buSzPct val="93098"/>
              <a:buFont typeface="Calibri"/>
              <a:buChar char="•"/>
            </a:pPr>
            <a:r>
              <a:rPr lang="en" sz="2213" dirty="0">
                <a:solidFill>
                  <a:schemeClr val="dk1"/>
                </a:solidFill>
              </a:rPr>
              <a:t>MiraCosta</a:t>
            </a:r>
          </a:p>
        </p:txBody>
      </p:sp>
      <p:sp>
        <p:nvSpPr>
          <p:cNvPr id="196" name="Shape 196"/>
          <p:cNvSpPr txBox="1">
            <a:spLocks noGrp="1"/>
          </p:cNvSpPr>
          <p:nvPr>
            <p:ph type="body" idx="2"/>
          </p:nvPr>
        </p:nvSpPr>
        <p:spPr>
          <a:xfrm>
            <a:off x="6137265" y="1346201"/>
            <a:ext cx="4662799" cy="3687900"/>
          </a:xfrm>
          <a:prstGeom prst="rect">
            <a:avLst/>
          </a:prstGeom>
          <a:noFill/>
          <a:ln>
            <a:noFill/>
          </a:ln>
        </p:spPr>
        <p:txBody>
          <a:bodyPr vert="horz" wrap="square" lIns="121900" tIns="60933" rIns="121900" bIns="60933" rtlCol="0" anchor="t" anchorCtr="0">
            <a:noAutofit/>
          </a:bodyPr>
          <a:lstStyle/>
          <a:p>
            <a:pPr marL="457189" indent="-440256">
              <a:lnSpc>
                <a:spcPct val="80000"/>
              </a:lnSpc>
              <a:spcBef>
                <a:spcPts val="0"/>
              </a:spcBef>
              <a:buClr>
                <a:schemeClr val="dk1"/>
              </a:buClr>
              <a:buSzPct val="93098"/>
              <a:buFont typeface="Calibri"/>
              <a:buChar char="•"/>
            </a:pPr>
            <a:r>
              <a:rPr lang="en" sz="2213" dirty="0">
                <a:solidFill>
                  <a:schemeClr val="dk1"/>
                </a:solidFill>
              </a:rPr>
              <a:t>Monterey Peninsula</a:t>
            </a:r>
          </a:p>
          <a:p>
            <a:pPr marL="457189" indent="-440256">
              <a:lnSpc>
                <a:spcPct val="80000"/>
              </a:lnSpc>
              <a:spcBef>
                <a:spcPts val="496"/>
              </a:spcBef>
              <a:buClr>
                <a:schemeClr val="dk1"/>
              </a:buClr>
              <a:buSzPct val="93098"/>
              <a:buFont typeface="Calibri"/>
              <a:buChar char="•"/>
            </a:pPr>
            <a:r>
              <a:rPr lang="en" sz="2213" dirty="0">
                <a:solidFill>
                  <a:schemeClr val="dk1"/>
                </a:solidFill>
              </a:rPr>
              <a:t>Mt. San Antonio</a:t>
            </a:r>
          </a:p>
          <a:p>
            <a:pPr marL="457189" indent="-440256">
              <a:lnSpc>
                <a:spcPct val="80000"/>
              </a:lnSpc>
              <a:spcBef>
                <a:spcPts val="496"/>
              </a:spcBef>
              <a:buClr>
                <a:schemeClr val="dk1"/>
              </a:buClr>
              <a:buSzPct val="93098"/>
              <a:buFont typeface="Calibri"/>
              <a:buChar char="•"/>
            </a:pPr>
            <a:r>
              <a:rPr lang="en" sz="2213" dirty="0">
                <a:solidFill>
                  <a:schemeClr val="dk1"/>
                </a:solidFill>
              </a:rPr>
              <a:t>Mt. San Jacinto</a:t>
            </a:r>
          </a:p>
          <a:p>
            <a:pPr marL="457189" indent="-440256">
              <a:lnSpc>
                <a:spcPct val="80000"/>
              </a:lnSpc>
              <a:spcBef>
                <a:spcPts val="496"/>
              </a:spcBef>
              <a:buClr>
                <a:schemeClr val="dk1"/>
              </a:buClr>
              <a:buSzPct val="93098"/>
              <a:buFont typeface="Calibri"/>
              <a:buChar char="•"/>
            </a:pPr>
            <a:r>
              <a:rPr lang="en" sz="2213" dirty="0">
                <a:solidFill>
                  <a:schemeClr val="dk1"/>
                </a:solidFill>
              </a:rPr>
              <a:t>Ohlone</a:t>
            </a:r>
          </a:p>
          <a:p>
            <a:pPr marL="457189" indent="-440256">
              <a:lnSpc>
                <a:spcPct val="80000"/>
              </a:lnSpc>
              <a:spcBef>
                <a:spcPts val="496"/>
              </a:spcBef>
              <a:buClr>
                <a:schemeClr val="dk1"/>
              </a:buClr>
              <a:buSzPct val="93098"/>
              <a:buFont typeface="Calibri"/>
              <a:buChar char="•"/>
            </a:pPr>
            <a:r>
              <a:rPr lang="en" sz="2213" dirty="0">
                <a:solidFill>
                  <a:schemeClr val="dk1"/>
                </a:solidFill>
              </a:rPr>
              <a:t>Pierce</a:t>
            </a:r>
          </a:p>
          <a:p>
            <a:pPr marL="457189" indent="-440256">
              <a:lnSpc>
                <a:spcPct val="80000"/>
              </a:lnSpc>
              <a:spcBef>
                <a:spcPts val="496"/>
              </a:spcBef>
              <a:buClr>
                <a:schemeClr val="dk1"/>
              </a:buClr>
              <a:buSzPct val="93098"/>
              <a:buFont typeface="Calibri"/>
              <a:buChar char="•"/>
            </a:pPr>
            <a:r>
              <a:rPr lang="en" sz="2213" dirty="0">
                <a:solidFill>
                  <a:schemeClr val="dk1"/>
                </a:solidFill>
              </a:rPr>
              <a:t>Rio Hondo</a:t>
            </a:r>
          </a:p>
          <a:p>
            <a:pPr marL="457189" indent="-440256">
              <a:lnSpc>
                <a:spcPct val="80000"/>
              </a:lnSpc>
              <a:spcBef>
                <a:spcPts val="496"/>
              </a:spcBef>
              <a:buClr>
                <a:schemeClr val="dk1"/>
              </a:buClr>
              <a:buSzPct val="93098"/>
              <a:buFont typeface="Calibri"/>
              <a:buChar char="•"/>
            </a:pPr>
            <a:r>
              <a:rPr lang="en" sz="2213" dirty="0">
                <a:solidFill>
                  <a:schemeClr val="dk1"/>
                </a:solidFill>
              </a:rPr>
              <a:t>Saddleback</a:t>
            </a:r>
          </a:p>
          <a:p>
            <a:pPr marL="457189" indent="-440256">
              <a:lnSpc>
                <a:spcPct val="80000"/>
              </a:lnSpc>
              <a:spcBef>
                <a:spcPts val="496"/>
              </a:spcBef>
              <a:buClr>
                <a:schemeClr val="dk1"/>
              </a:buClr>
              <a:buSzPct val="93098"/>
              <a:buFont typeface="Calibri"/>
              <a:buChar char="•"/>
            </a:pPr>
            <a:r>
              <a:rPr lang="en" sz="2213" dirty="0">
                <a:solidFill>
                  <a:schemeClr val="dk1"/>
                </a:solidFill>
              </a:rPr>
              <a:t>Shasta</a:t>
            </a:r>
          </a:p>
          <a:p>
            <a:pPr marL="457189" indent="-440256">
              <a:lnSpc>
                <a:spcPct val="80000"/>
              </a:lnSpc>
              <a:spcBef>
                <a:spcPts val="496"/>
              </a:spcBef>
              <a:buClr>
                <a:schemeClr val="dk1"/>
              </a:buClr>
              <a:buSzPct val="93098"/>
              <a:buFont typeface="Calibri"/>
              <a:buChar char="•"/>
            </a:pPr>
            <a:r>
              <a:rPr lang="en" sz="2213" dirty="0">
                <a:solidFill>
                  <a:schemeClr val="dk1"/>
                </a:solidFill>
              </a:rPr>
              <a:t>Ventura</a:t>
            </a:r>
          </a:p>
          <a:p>
            <a:pPr marL="457189" indent="-440256">
              <a:lnSpc>
                <a:spcPct val="80000"/>
              </a:lnSpc>
              <a:spcBef>
                <a:spcPts val="496"/>
              </a:spcBef>
              <a:buClr>
                <a:schemeClr val="dk1"/>
              </a:buClr>
              <a:buSzPct val="93098"/>
              <a:buFont typeface="Calibri"/>
              <a:buChar char="•"/>
            </a:pPr>
            <a:r>
              <a:rPr lang="en" sz="2213" dirty="0">
                <a:solidFill>
                  <a:schemeClr val="dk1"/>
                </a:solidFill>
              </a:rPr>
              <a:t>Victor Valley</a:t>
            </a:r>
          </a:p>
          <a:p>
            <a:pPr marL="457189" indent="-440256">
              <a:lnSpc>
                <a:spcPct val="80000"/>
              </a:lnSpc>
              <a:spcBef>
                <a:spcPts val="496"/>
              </a:spcBef>
              <a:buClr>
                <a:schemeClr val="dk1"/>
              </a:buClr>
              <a:buSzPct val="93098"/>
              <a:buFont typeface="Calibri"/>
              <a:buChar char="•"/>
            </a:pPr>
            <a:r>
              <a:rPr lang="en" sz="2213" dirty="0">
                <a:solidFill>
                  <a:schemeClr val="dk1"/>
                </a:solidFill>
              </a:rPr>
              <a:t>West Los Angeles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2498" y="5681659"/>
            <a:ext cx="4029752" cy="990607"/>
          </a:xfrm>
          <a:prstGeom prst="rect">
            <a:avLst/>
          </a:prstGeom>
        </p:spPr>
      </p:pic>
    </p:spTree>
    <p:extLst>
      <p:ext uri="{BB962C8B-B14F-4D97-AF65-F5344CB8AC3E}">
        <p14:creationId xmlns:p14="http://schemas.microsoft.com/office/powerpoint/2010/main" val="4038378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1299"/>
          </a:xfrm>
        </p:spPr>
        <p:txBody>
          <a:bodyPr/>
          <a:lstStyle/>
          <a:p>
            <a:pPr algn="ctr"/>
            <a:r>
              <a:rPr lang="en" i="0" u="none" strike="noStrike" cap="none" dirty="0" smtClean="0">
                <a:solidFill>
                  <a:schemeClr val="dk1"/>
                </a:solidFill>
              </a:rPr>
              <a:t>Course Exchange: Current Status</a:t>
            </a:r>
            <a:endParaRPr lang="en-US" dirty="0"/>
          </a:p>
        </p:txBody>
      </p:sp>
      <p:sp>
        <p:nvSpPr>
          <p:cNvPr id="3" name="Content Placeholder 2"/>
          <p:cNvSpPr>
            <a:spLocks noGrp="1"/>
          </p:cNvSpPr>
          <p:nvPr>
            <p:ph idx="1"/>
          </p:nvPr>
        </p:nvSpPr>
        <p:spPr>
          <a:xfrm>
            <a:off x="838200" y="1106424"/>
            <a:ext cx="10515600" cy="5070539"/>
          </a:xfrm>
        </p:spPr>
        <p:txBody>
          <a:bodyPr>
            <a:normAutofit/>
          </a:bodyPr>
          <a:lstStyle/>
          <a:p>
            <a:pPr marL="457200" lvl="0" indent="-381000">
              <a:lnSpc>
                <a:spcPct val="100000"/>
              </a:lnSpc>
              <a:spcBef>
                <a:spcPts val="0"/>
              </a:spcBef>
              <a:buClr>
                <a:srgbClr val="123670"/>
              </a:buClr>
              <a:buSzPct val="100000"/>
              <a:buFont typeface="Calibri"/>
              <a:buChar char="•"/>
            </a:pPr>
            <a:r>
              <a:rPr lang="en" sz="2400" i="0" u="none" strike="noStrike" cap="none" dirty="0" smtClean="0">
                <a:solidFill>
                  <a:schemeClr val="dk1"/>
                </a:solidFill>
              </a:rPr>
              <a:t>Launched v1.0 in January 2017</a:t>
            </a:r>
          </a:p>
          <a:p>
            <a:pPr marL="914400" lvl="1" indent="-381000">
              <a:lnSpc>
                <a:spcPct val="100000"/>
              </a:lnSpc>
              <a:spcBef>
                <a:spcPts val="0"/>
              </a:spcBef>
              <a:buClr>
                <a:srgbClr val="123670"/>
              </a:buClr>
              <a:buSzPct val="100000"/>
              <a:buFont typeface="Calibri"/>
              <a:buChar char="–"/>
            </a:pPr>
            <a:r>
              <a:rPr lang="en" dirty="0">
                <a:solidFill>
                  <a:schemeClr val="dk1"/>
                </a:solidFill>
              </a:rPr>
              <a:t>Currently 6 pilot colleges live for Fall 2017 reg</a:t>
            </a:r>
            <a:r>
              <a:rPr lang="en" dirty="0" smtClean="0">
                <a:solidFill>
                  <a:schemeClr val="dk1"/>
                </a:solidFill>
              </a:rPr>
              <a:t>.</a:t>
            </a:r>
            <a:endParaRPr lang="en-US" dirty="0" smtClean="0">
              <a:solidFill>
                <a:schemeClr val="dk1"/>
              </a:solidFill>
            </a:endParaRPr>
          </a:p>
          <a:p>
            <a:pPr marL="1371600" lvl="2" indent="-381000">
              <a:lnSpc>
                <a:spcPct val="100000"/>
              </a:lnSpc>
              <a:spcBef>
                <a:spcPts val="0"/>
              </a:spcBef>
              <a:buClr>
                <a:srgbClr val="123670"/>
              </a:buClr>
              <a:buSzPct val="100000"/>
              <a:buFont typeface="Calibri"/>
              <a:buChar char="–"/>
            </a:pPr>
            <a:r>
              <a:rPr lang="en-US" dirty="0" smtClean="0">
                <a:solidFill>
                  <a:schemeClr val="dk1"/>
                </a:solidFill>
              </a:rPr>
              <a:t>Butte, Coastline, Foothill, Fresno, Lake Tahoe, Ventura</a:t>
            </a:r>
            <a:endParaRPr lang="en" dirty="0">
              <a:solidFill>
                <a:schemeClr val="dk1"/>
              </a:solidFill>
            </a:endParaRPr>
          </a:p>
          <a:p>
            <a:pPr marL="914400" lvl="1" indent="-381000">
              <a:lnSpc>
                <a:spcPct val="100000"/>
              </a:lnSpc>
              <a:spcBef>
                <a:spcPts val="0"/>
              </a:spcBef>
              <a:buClr>
                <a:srgbClr val="123670"/>
              </a:buClr>
              <a:buSzPct val="100000"/>
              <a:buFont typeface="Calibri"/>
              <a:buChar char="–"/>
            </a:pPr>
            <a:r>
              <a:rPr lang="en" dirty="0">
                <a:solidFill>
                  <a:schemeClr val="dk1"/>
                </a:solidFill>
              </a:rPr>
              <a:t>Working with additional colleges on implementation</a:t>
            </a:r>
          </a:p>
          <a:p>
            <a:pPr marL="914400" lvl="1" indent="-381000">
              <a:lnSpc>
                <a:spcPct val="100000"/>
              </a:lnSpc>
              <a:spcBef>
                <a:spcPts val="0"/>
              </a:spcBef>
              <a:buClr>
                <a:srgbClr val="123670"/>
              </a:buClr>
              <a:buSzPct val="100000"/>
              <a:buFont typeface="Calibri"/>
              <a:buChar char="–"/>
            </a:pPr>
            <a:r>
              <a:rPr lang="en" dirty="0">
                <a:solidFill>
                  <a:schemeClr val="dk1"/>
                </a:solidFill>
              </a:rPr>
              <a:t>Version 2.0 deployment soon</a:t>
            </a:r>
          </a:p>
          <a:p>
            <a:pPr marL="914400" lvl="1" indent="-381000">
              <a:lnSpc>
                <a:spcPct val="100000"/>
              </a:lnSpc>
              <a:spcBef>
                <a:spcPts val="0"/>
              </a:spcBef>
              <a:buClr>
                <a:srgbClr val="123670"/>
              </a:buClr>
              <a:buSzPct val="100000"/>
              <a:buFont typeface="Calibri"/>
              <a:buChar char="–"/>
            </a:pPr>
            <a:r>
              <a:rPr lang="en" dirty="0">
                <a:solidFill>
                  <a:schemeClr val="dk1"/>
                </a:solidFill>
              </a:rPr>
              <a:t>Key milestones: </a:t>
            </a:r>
          </a:p>
          <a:p>
            <a:pPr marL="1371600" lvl="2" indent="-381000">
              <a:lnSpc>
                <a:spcPct val="100000"/>
              </a:lnSpc>
              <a:spcBef>
                <a:spcPts val="0"/>
              </a:spcBef>
              <a:buClr>
                <a:srgbClr val="123670"/>
              </a:buClr>
              <a:buSzPct val="100000"/>
              <a:buFont typeface="Calibri"/>
              <a:buChar char="•"/>
            </a:pPr>
            <a:r>
              <a:rPr lang="en" sz="1900" i="0" u="none" strike="noStrike" cap="none" dirty="0" smtClean="0">
                <a:solidFill>
                  <a:schemeClr val="dk1"/>
                </a:solidFill>
              </a:rPr>
              <a:t>Students pilot priority registration workflows for Fall 2017 term</a:t>
            </a:r>
          </a:p>
          <a:p>
            <a:pPr marL="1371600" lvl="2" indent="-381000">
              <a:lnSpc>
                <a:spcPct val="100000"/>
              </a:lnSpc>
              <a:spcBef>
                <a:spcPts val="0"/>
              </a:spcBef>
              <a:buClr>
                <a:srgbClr val="123670"/>
              </a:buClr>
              <a:buSzPct val="100000"/>
              <a:buFont typeface="Calibri"/>
              <a:buChar char="•"/>
            </a:pPr>
            <a:r>
              <a:rPr lang="en" sz="1900" i="0" u="none" strike="noStrike" cap="none" dirty="0" smtClean="0">
                <a:solidFill>
                  <a:schemeClr val="dk1"/>
                </a:solidFill>
              </a:rPr>
              <a:t>Version 2.0 automates financial aid activities, introduces</a:t>
            </a:r>
            <a:r>
              <a:rPr lang="en" sz="1900" dirty="0" smtClean="0">
                <a:solidFill>
                  <a:schemeClr val="dk1"/>
                </a:solidFill>
              </a:rPr>
              <a:t> </a:t>
            </a:r>
            <a:r>
              <a:rPr lang="en" sz="1900" i="0" u="none" strike="noStrike" cap="none" dirty="0" smtClean="0">
                <a:solidFill>
                  <a:schemeClr val="dk1"/>
                </a:solidFill>
              </a:rPr>
              <a:t>feature flags, reporting enhancement</a:t>
            </a:r>
            <a:r>
              <a:rPr lang="en-US" sz="1900" i="0" u="none" strike="noStrike" cap="none" dirty="0" smtClean="0">
                <a:solidFill>
                  <a:schemeClr val="dk1"/>
                </a:solidFill>
              </a:rPr>
              <a:t>s</a:t>
            </a:r>
          </a:p>
          <a:p>
            <a:pPr marL="914400" lvl="0" indent="457200">
              <a:lnSpc>
                <a:spcPct val="100000"/>
              </a:lnSpc>
              <a:spcBef>
                <a:spcPts val="0"/>
              </a:spcBef>
              <a:buNone/>
            </a:pPr>
            <a:endParaRPr lang="en" sz="2400" i="0" u="none" strike="noStrike" cap="none" dirty="0" smtClean="0">
              <a:solidFill>
                <a:schemeClr val="dk1"/>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498" y="5681659"/>
            <a:ext cx="4029752" cy="990607"/>
          </a:xfrm>
          <a:prstGeom prst="rect">
            <a:avLst/>
          </a:prstGeom>
        </p:spPr>
      </p:pic>
    </p:spTree>
    <p:extLst>
      <p:ext uri="{BB962C8B-B14F-4D97-AF65-F5344CB8AC3E}">
        <p14:creationId xmlns:p14="http://schemas.microsoft.com/office/powerpoint/2010/main" val="3912446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3947"/>
          </a:xfrm>
        </p:spPr>
        <p:txBody>
          <a:bodyPr/>
          <a:lstStyle/>
          <a:p>
            <a:pPr algn="ctr"/>
            <a:r>
              <a:rPr lang="en" dirty="0">
                <a:solidFill>
                  <a:srgbClr val="123670"/>
                </a:solidFill>
                <a:latin typeface="Calibri"/>
                <a:ea typeface="Calibri"/>
                <a:cs typeface="Calibri"/>
                <a:sym typeface="Calibri"/>
              </a:rPr>
              <a:t>What are the results?</a:t>
            </a:r>
            <a:endParaRPr lang="en-US" dirty="0"/>
          </a:p>
        </p:txBody>
      </p:sp>
      <p:sp>
        <p:nvSpPr>
          <p:cNvPr id="3" name="Content Placeholder 2"/>
          <p:cNvSpPr>
            <a:spLocks noGrp="1"/>
          </p:cNvSpPr>
          <p:nvPr>
            <p:ph idx="1"/>
          </p:nvPr>
        </p:nvSpPr>
        <p:spPr>
          <a:xfrm>
            <a:off x="838200" y="1199073"/>
            <a:ext cx="10515600" cy="4617112"/>
          </a:xfrm>
        </p:spPr>
        <p:txBody>
          <a:bodyPr>
            <a:normAutofit/>
          </a:bodyPr>
          <a:lstStyle/>
          <a:p>
            <a:pPr marL="209550" lvl="0" indent="0">
              <a:lnSpc>
                <a:spcPct val="100000"/>
              </a:lnSpc>
              <a:spcBef>
                <a:spcPts val="0"/>
              </a:spcBef>
              <a:buClr>
                <a:srgbClr val="123670"/>
              </a:buClr>
              <a:buSzPct val="100000"/>
              <a:buNone/>
            </a:pPr>
            <a:r>
              <a:rPr lang="en" sz="3100" dirty="0">
                <a:ea typeface="Calibri"/>
                <a:cs typeface="Calibri"/>
                <a:sym typeface="Calibri"/>
              </a:rPr>
              <a:t>Statewide, the gap between face-to-face and online success rates is closing.</a:t>
            </a:r>
          </a:p>
          <a:p>
            <a:pPr marL="342900" lvl="0" indent="-139700">
              <a:lnSpc>
                <a:spcPct val="100000"/>
              </a:lnSpc>
              <a:spcBef>
                <a:spcPts val="640"/>
              </a:spcBef>
              <a:buClr>
                <a:srgbClr val="123670"/>
              </a:buClr>
              <a:buSzPct val="100000"/>
              <a:buFont typeface="Arial"/>
              <a:buChar char="•"/>
            </a:pPr>
            <a:r>
              <a:rPr lang="en" dirty="0">
                <a:ea typeface="Calibri"/>
                <a:cs typeface="Calibri"/>
                <a:sym typeface="Calibri"/>
              </a:rPr>
              <a:t>Statewide: Gap narrowed to ~6% </a:t>
            </a:r>
          </a:p>
          <a:p>
            <a:pPr marL="342900" lvl="0" indent="-139700">
              <a:lnSpc>
                <a:spcPct val="100000"/>
              </a:lnSpc>
              <a:spcBef>
                <a:spcPts val="640"/>
              </a:spcBef>
              <a:buClr>
                <a:srgbClr val="123670"/>
              </a:buClr>
              <a:buSzPct val="100000"/>
              <a:buFont typeface="Arial"/>
              <a:buChar char="•"/>
            </a:pPr>
            <a:r>
              <a:rPr lang="en" dirty="0">
                <a:ea typeface="Calibri"/>
                <a:cs typeface="Calibri"/>
                <a:sym typeface="Calibri"/>
              </a:rPr>
              <a:t>OEI Pilot Colleges: </a:t>
            </a:r>
          </a:p>
          <a:p>
            <a:pPr marL="635000" lvl="1" indent="0">
              <a:lnSpc>
                <a:spcPct val="100000"/>
              </a:lnSpc>
              <a:spcBef>
                <a:spcPts val="560"/>
              </a:spcBef>
              <a:buClr>
                <a:srgbClr val="123670"/>
              </a:buClr>
              <a:buSzPct val="25000"/>
              <a:buNone/>
            </a:pPr>
            <a:r>
              <a:rPr lang="en" dirty="0">
                <a:ea typeface="Calibri"/>
                <a:cs typeface="Calibri"/>
                <a:sym typeface="Calibri"/>
              </a:rPr>
              <a:t>+2.9% above statewide average for </a:t>
            </a:r>
            <a:r>
              <a:rPr lang="en-US" dirty="0" smtClean="0">
                <a:ea typeface="Calibri"/>
                <a:cs typeface="Calibri"/>
                <a:sym typeface="Calibri"/>
              </a:rPr>
              <a:t>online learning</a:t>
            </a:r>
            <a:endParaRPr lang="en" dirty="0">
              <a:ea typeface="Calibri"/>
              <a:cs typeface="Calibri"/>
              <a:sym typeface="Calibri"/>
            </a:endParaRPr>
          </a:p>
          <a:p>
            <a:pPr marL="342900" lvl="0" indent="-139700">
              <a:lnSpc>
                <a:spcPct val="100000"/>
              </a:lnSpc>
              <a:spcBef>
                <a:spcPts val="640"/>
              </a:spcBef>
              <a:buClr>
                <a:srgbClr val="123670"/>
              </a:buClr>
              <a:buSzPct val="100000"/>
              <a:buFont typeface="Arial"/>
              <a:buChar char="•"/>
            </a:pPr>
            <a:r>
              <a:rPr lang="en" dirty="0">
                <a:ea typeface="Calibri"/>
                <a:cs typeface="Calibri"/>
                <a:sym typeface="Calibri"/>
              </a:rPr>
              <a:t>OEI Pilot Sections: </a:t>
            </a:r>
          </a:p>
          <a:p>
            <a:pPr marL="635000" lvl="1" indent="0">
              <a:lnSpc>
                <a:spcPct val="100000"/>
              </a:lnSpc>
              <a:spcBef>
                <a:spcPts val="560"/>
              </a:spcBef>
              <a:buClr>
                <a:srgbClr val="123670"/>
              </a:buClr>
              <a:buSzPct val="25000"/>
              <a:buNone/>
            </a:pPr>
            <a:r>
              <a:rPr lang="en" dirty="0">
                <a:ea typeface="Calibri"/>
                <a:cs typeface="Calibri"/>
                <a:sym typeface="Calibri"/>
              </a:rPr>
              <a:t>+3.9% above statewide average for </a:t>
            </a:r>
            <a:r>
              <a:rPr lang="en-US" dirty="0" smtClean="0">
                <a:ea typeface="Calibri"/>
                <a:cs typeface="Calibri"/>
                <a:sym typeface="Calibri"/>
              </a:rPr>
              <a:t>online learning</a:t>
            </a:r>
            <a:r>
              <a:rPr lang="en" dirty="0" smtClean="0">
                <a:ea typeface="Calibri"/>
                <a:cs typeface="Calibri"/>
                <a:sym typeface="Calibri"/>
              </a:rPr>
              <a:t> </a:t>
            </a:r>
            <a:r>
              <a:rPr lang="en" dirty="0">
                <a:ea typeface="Calibri"/>
                <a:cs typeface="Calibri"/>
                <a:sym typeface="Calibri"/>
              </a:rPr>
              <a:t>(68.8% success</a:t>
            </a:r>
            <a:r>
              <a:rPr lang="en" dirty="0" smtClean="0">
                <a:ea typeface="Calibri"/>
                <a:cs typeface="Calibri"/>
                <a:sym typeface="Calibri"/>
              </a:rPr>
              <a:t>)</a:t>
            </a:r>
            <a:endParaRPr lang="en-US" dirty="0"/>
          </a:p>
          <a:p>
            <a:r>
              <a:rPr lang="en" sz="1900" b="0" i="0" u="none" strike="noStrike" cap="none" dirty="0" smtClean="0">
                <a:solidFill>
                  <a:srgbClr val="000000"/>
                </a:solidFill>
                <a:latin typeface="Arial"/>
                <a:ea typeface="Arial"/>
                <a:cs typeface="Arial"/>
                <a:sym typeface="Arial"/>
              </a:rPr>
              <a:t>Data: </a:t>
            </a:r>
            <a:r>
              <a:rPr lang="en" sz="1900" b="0" i="0" u="sng" strike="noStrike" cap="none" dirty="0" smtClean="0">
                <a:solidFill>
                  <a:schemeClr val="hlink"/>
                </a:solidFill>
                <a:latin typeface="Arial"/>
                <a:ea typeface="Arial"/>
                <a:cs typeface="Arial"/>
                <a:sym typeface="Arial"/>
                <a:hlinkClick r:id="rId2"/>
              </a:rPr>
              <a:t>Research and Planning Group for California Community Colleges</a:t>
            </a:r>
            <a:r>
              <a:rPr lang="en" sz="1900" b="0" i="0" u="none" strike="noStrike" cap="none" dirty="0" smtClean="0">
                <a:solidFill>
                  <a:srgbClr val="000000"/>
                </a:solidFill>
                <a:latin typeface="Arial"/>
                <a:ea typeface="Arial"/>
                <a:cs typeface="Arial"/>
                <a:sym typeface="Arial"/>
              </a:rPr>
              <a:t> “The Online Education Initiative: Access and Quality of Online Education in California’s Community Colleges” – 2017.</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2498" y="5681659"/>
            <a:ext cx="4029752" cy="990607"/>
          </a:xfrm>
          <a:prstGeom prst="rect">
            <a:avLst/>
          </a:prstGeom>
        </p:spPr>
      </p:pic>
    </p:spTree>
    <p:extLst>
      <p:ext uri="{BB962C8B-B14F-4D97-AF65-F5344CB8AC3E}">
        <p14:creationId xmlns:p14="http://schemas.microsoft.com/office/powerpoint/2010/main" val="2792936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p:nvPr/>
        </p:nvSpPr>
        <p:spPr>
          <a:xfrm>
            <a:off x="8156589" y="4874827"/>
            <a:ext cx="2949200" cy="808000"/>
          </a:xfrm>
          <a:prstGeom prst="roundRect">
            <a:avLst>
              <a:gd name="adj" fmla="val 16667"/>
            </a:avLst>
          </a:prstGeom>
          <a:solidFill>
            <a:srgbClr val="276996"/>
          </a:solidFill>
          <a:ln w="38100" cap="flat" cmpd="sng">
            <a:solidFill>
              <a:schemeClr val="lt1"/>
            </a:solidFill>
            <a:prstDash val="solid"/>
            <a:round/>
            <a:headEnd type="none" w="med" len="med"/>
            <a:tailEnd type="none" w="med" len="med"/>
          </a:ln>
          <a:effectLst>
            <a:outerShdw blurRad="39999" dist="20000" dir="5400000" rotWithShape="0">
              <a:srgbClr val="000000">
                <a:alpha val="37254"/>
              </a:srgbClr>
            </a:outerShdw>
          </a:effectLst>
        </p:spPr>
        <p:txBody>
          <a:bodyPr wrap="square" lIns="121900" tIns="60933" rIns="121900" bIns="60933" anchor="ctr" anchorCtr="0">
            <a:noAutofit/>
          </a:bodyPr>
          <a:lstStyle/>
          <a:p>
            <a:pPr algn="ctr">
              <a:buClr>
                <a:srgbClr val="000000"/>
              </a:buClr>
            </a:pPr>
            <a:endParaRPr sz="2400">
              <a:solidFill>
                <a:schemeClr val="lt1"/>
              </a:solidFill>
              <a:latin typeface="Calibri"/>
              <a:ea typeface="Calibri"/>
              <a:cs typeface="Calibri"/>
              <a:sym typeface="Calibri"/>
            </a:endParaRPr>
          </a:p>
        </p:txBody>
      </p:sp>
      <p:sp>
        <p:nvSpPr>
          <p:cNvPr id="203" name="Shape 203"/>
          <p:cNvSpPr/>
          <p:nvPr/>
        </p:nvSpPr>
        <p:spPr>
          <a:xfrm>
            <a:off x="8156589" y="3489572"/>
            <a:ext cx="2949200" cy="808000"/>
          </a:xfrm>
          <a:prstGeom prst="roundRect">
            <a:avLst>
              <a:gd name="adj" fmla="val 16667"/>
            </a:avLst>
          </a:prstGeom>
          <a:solidFill>
            <a:srgbClr val="276996"/>
          </a:solidFill>
          <a:ln w="38100" cap="flat" cmpd="sng">
            <a:solidFill>
              <a:schemeClr val="lt1"/>
            </a:solidFill>
            <a:prstDash val="solid"/>
            <a:round/>
            <a:headEnd type="none" w="med" len="med"/>
            <a:tailEnd type="none" w="med" len="med"/>
          </a:ln>
        </p:spPr>
        <p:txBody>
          <a:bodyPr wrap="square" lIns="121900" tIns="60933" rIns="121900" bIns="60933" anchor="ctr" anchorCtr="0">
            <a:noAutofit/>
          </a:bodyPr>
          <a:lstStyle/>
          <a:p>
            <a:pPr algn="ctr">
              <a:buClr>
                <a:srgbClr val="000000"/>
              </a:buClr>
            </a:pPr>
            <a:endParaRPr sz="2400">
              <a:solidFill>
                <a:schemeClr val="lt1"/>
              </a:solidFill>
              <a:latin typeface="Calibri"/>
              <a:ea typeface="Calibri"/>
              <a:cs typeface="Calibri"/>
              <a:sym typeface="Calibri"/>
            </a:endParaRPr>
          </a:p>
        </p:txBody>
      </p:sp>
      <p:sp>
        <p:nvSpPr>
          <p:cNvPr id="204" name="Shape 204"/>
          <p:cNvSpPr/>
          <p:nvPr/>
        </p:nvSpPr>
        <p:spPr>
          <a:xfrm>
            <a:off x="8156589" y="2274789"/>
            <a:ext cx="2949200" cy="808000"/>
          </a:xfrm>
          <a:prstGeom prst="roundRect">
            <a:avLst>
              <a:gd name="adj" fmla="val 16667"/>
            </a:avLst>
          </a:prstGeom>
          <a:solidFill>
            <a:srgbClr val="276996"/>
          </a:solidFill>
          <a:ln w="38100" cap="flat" cmpd="sng">
            <a:solidFill>
              <a:schemeClr val="lt1"/>
            </a:solidFill>
            <a:prstDash val="solid"/>
            <a:round/>
            <a:headEnd type="none" w="med" len="med"/>
            <a:tailEnd type="none" w="med" len="med"/>
          </a:ln>
        </p:spPr>
        <p:txBody>
          <a:bodyPr wrap="square" lIns="121900" tIns="60933" rIns="121900" bIns="60933" anchor="ctr" anchorCtr="0">
            <a:noAutofit/>
          </a:bodyPr>
          <a:lstStyle/>
          <a:p>
            <a:pPr algn="ctr">
              <a:buClr>
                <a:srgbClr val="000000"/>
              </a:buClr>
            </a:pPr>
            <a:endParaRPr sz="2400">
              <a:solidFill>
                <a:schemeClr val="lt1"/>
              </a:solidFill>
              <a:latin typeface="Calibri"/>
              <a:ea typeface="Calibri"/>
              <a:cs typeface="Calibri"/>
              <a:sym typeface="Calibri"/>
            </a:endParaRPr>
          </a:p>
        </p:txBody>
      </p:sp>
      <p:sp>
        <p:nvSpPr>
          <p:cNvPr id="205" name="Shape 205"/>
          <p:cNvSpPr/>
          <p:nvPr/>
        </p:nvSpPr>
        <p:spPr>
          <a:xfrm>
            <a:off x="4697459" y="5895448"/>
            <a:ext cx="2949200" cy="808000"/>
          </a:xfrm>
          <a:prstGeom prst="roundRect">
            <a:avLst>
              <a:gd name="adj" fmla="val 16667"/>
            </a:avLst>
          </a:prstGeom>
          <a:solidFill>
            <a:srgbClr val="276996"/>
          </a:solidFill>
          <a:ln w="38100" cap="flat" cmpd="sng">
            <a:solidFill>
              <a:schemeClr val="lt1"/>
            </a:solidFill>
            <a:prstDash val="solid"/>
            <a:round/>
            <a:headEnd type="none" w="med" len="med"/>
            <a:tailEnd type="none" w="med" len="med"/>
          </a:ln>
          <a:effectLst>
            <a:outerShdw blurRad="39999" dist="20000" dir="5400000" rotWithShape="0">
              <a:srgbClr val="000000">
                <a:alpha val="37254"/>
              </a:srgbClr>
            </a:outerShdw>
          </a:effectLst>
        </p:spPr>
        <p:txBody>
          <a:bodyPr wrap="square" lIns="121900" tIns="60933" rIns="121900" bIns="60933" anchor="ctr" anchorCtr="0">
            <a:noAutofit/>
          </a:bodyPr>
          <a:lstStyle/>
          <a:p>
            <a:pPr algn="ctr">
              <a:buClr>
                <a:srgbClr val="000000"/>
              </a:buClr>
            </a:pPr>
            <a:endParaRPr sz="2400">
              <a:solidFill>
                <a:schemeClr val="lt1"/>
              </a:solidFill>
              <a:latin typeface="Calibri"/>
              <a:ea typeface="Calibri"/>
              <a:cs typeface="Calibri"/>
              <a:sym typeface="Calibri"/>
            </a:endParaRPr>
          </a:p>
        </p:txBody>
      </p:sp>
      <p:sp>
        <p:nvSpPr>
          <p:cNvPr id="206" name="Shape 206"/>
          <p:cNvSpPr/>
          <p:nvPr/>
        </p:nvSpPr>
        <p:spPr>
          <a:xfrm>
            <a:off x="953372" y="4874827"/>
            <a:ext cx="3264800" cy="808000"/>
          </a:xfrm>
          <a:prstGeom prst="roundRect">
            <a:avLst>
              <a:gd name="adj" fmla="val 16667"/>
            </a:avLst>
          </a:prstGeom>
          <a:solidFill>
            <a:srgbClr val="276996"/>
          </a:solidFill>
          <a:ln w="38100" cap="flat" cmpd="sng">
            <a:solidFill>
              <a:schemeClr val="lt1"/>
            </a:solidFill>
            <a:prstDash val="solid"/>
            <a:round/>
            <a:headEnd type="none" w="med" len="med"/>
            <a:tailEnd type="none" w="med" len="med"/>
          </a:ln>
          <a:effectLst>
            <a:outerShdw blurRad="39999" dist="20000" dir="5400000" rotWithShape="0">
              <a:srgbClr val="000000">
                <a:alpha val="37254"/>
              </a:srgbClr>
            </a:outerShdw>
          </a:effectLst>
        </p:spPr>
        <p:txBody>
          <a:bodyPr wrap="square" lIns="121900" tIns="60933" rIns="121900" bIns="60933" anchor="ctr" anchorCtr="0">
            <a:noAutofit/>
          </a:bodyPr>
          <a:lstStyle/>
          <a:p>
            <a:pPr algn="ctr">
              <a:buClr>
                <a:srgbClr val="000000"/>
              </a:buClr>
            </a:pPr>
            <a:endParaRPr sz="2400">
              <a:solidFill>
                <a:schemeClr val="lt1"/>
              </a:solidFill>
              <a:latin typeface="Calibri"/>
              <a:ea typeface="Calibri"/>
              <a:cs typeface="Calibri"/>
              <a:sym typeface="Calibri"/>
            </a:endParaRPr>
          </a:p>
        </p:txBody>
      </p:sp>
      <p:sp>
        <p:nvSpPr>
          <p:cNvPr id="207" name="Shape 207"/>
          <p:cNvSpPr/>
          <p:nvPr/>
        </p:nvSpPr>
        <p:spPr>
          <a:xfrm>
            <a:off x="1088444" y="3489572"/>
            <a:ext cx="2949200" cy="808000"/>
          </a:xfrm>
          <a:prstGeom prst="roundRect">
            <a:avLst>
              <a:gd name="adj" fmla="val 16667"/>
            </a:avLst>
          </a:prstGeom>
          <a:solidFill>
            <a:srgbClr val="276996"/>
          </a:solidFill>
          <a:ln w="38100" cap="flat" cmpd="sng">
            <a:solidFill>
              <a:schemeClr val="lt1"/>
            </a:solidFill>
            <a:prstDash val="solid"/>
            <a:round/>
            <a:headEnd type="none" w="med" len="med"/>
            <a:tailEnd type="none" w="med" len="med"/>
          </a:ln>
          <a:effectLst>
            <a:outerShdw blurRad="39999" dist="20000" dir="5400000" rotWithShape="0">
              <a:srgbClr val="000000">
                <a:alpha val="37254"/>
              </a:srgbClr>
            </a:outerShdw>
          </a:effectLst>
        </p:spPr>
        <p:txBody>
          <a:bodyPr wrap="square" lIns="121900" tIns="60933" rIns="121900" bIns="60933" anchor="ctr" anchorCtr="0">
            <a:noAutofit/>
          </a:bodyPr>
          <a:lstStyle/>
          <a:p>
            <a:pPr algn="ctr">
              <a:buClr>
                <a:srgbClr val="000000"/>
              </a:buClr>
            </a:pPr>
            <a:endParaRPr sz="2400">
              <a:solidFill>
                <a:schemeClr val="lt1"/>
              </a:solidFill>
              <a:latin typeface="Calibri"/>
              <a:ea typeface="Calibri"/>
              <a:cs typeface="Calibri"/>
              <a:sym typeface="Calibri"/>
            </a:endParaRPr>
          </a:p>
        </p:txBody>
      </p:sp>
      <p:sp>
        <p:nvSpPr>
          <p:cNvPr id="208" name="Shape 208">
            <a:hlinkClick r:id="rId3"/>
          </p:cNvPr>
          <p:cNvSpPr/>
          <p:nvPr/>
        </p:nvSpPr>
        <p:spPr>
          <a:xfrm>
            <a:off x="1088444" y="2251700"/>
            <a:ext cx="2949200" cy="808000"/>
          </a:xfrm>
          <a:prstGeom prst="roundRect">
            <a:avLst>
              <a:gd name="adj" fmla="val 16667"/>
            </a:avLst>
          </a:prstGeom>
          <a:solidFill>
            <a:srgbClr val="276996"/>
          </a:solidFill>
          <a:ln w="38100" cap="flat" cmpd="sng">
            <a:solidFill>
              <a:schemeClr val="lt1"/>
            </a:solidFill>
            <a:prstDash val="solid"/>
            <a:round/>
            <a:headEnd type="none" w="med" len="med"/>
            <a:tailEnd type="none" w="med" len="med"/>
          </a:ln>
          <a:effectLst>
            <a:outerShdw blurRad="39999" dist="20000" dir="5400000" rotWithShape="0">
              <a:srgbClr val="000000">
                <a:alpha val="37254"/>
              </a:srgbClr>
            </a:outerShdw>
          </a:effectLst>
        </p:spPr>
        <p:txBody>
          <a:bodyPr wrap="square" lIns="121900" tIns="60933" rIns="121900" bIns="60933" anchor="ctr" anchorCtr="0">
            <a:noAutofit/>
          </a:bodyPr>
          <a:lstStyle/>
          <a:p>
            <a:pPr algn="ctr">
              <a:buClr>
                <a:srgbClr val="000000"/>
              </a:buClr>
            </a:pPr>
            <a:endParaRPr sz="2400">
              <a:solidFill>
                <a:schemeClr val="lt1"/>
              </a:solidFill>
              <a:latin typeface="Calibri"/>
              <a:ea typeface="Calibri"/>
              <a:cs typeface="Calibri"/>
              <a:sym typeface="Calibri"/>
            </a:endParaRPr>
          </a:p>
        </p:txBody>
      </p:sp>
      <p:sp>
        <p:nvSpPr>
          <p:cNvPr id="209" name="Shape 209">
            <a:hlinkClick r:id="rId4"/>
          </p:cNvPr>
          <p:cNvSpPr/>
          <p:nvPr/>
        </p:nvSpPr>
        <p:spPr>
          <a:xfrm>
            <a:off x="4746573" y="1577444"/>
            <a:ext cx="2949200" cy="808000"/>
          </a:xfrm>
          <a:prstGeom prst="roundRect">
            <a:avLst>
              <a:gd name="adj" fmla="val 16667"/>
            </a:avLst>
          </a:prstGeom>
          <a:solidFill>
            <a:srgbClr val="276996"/>
          </a:solidFill>
          <a:ln w="38100" cap="flat" cmpd="sng">
            <a:solidFill>
              <a:schemeClr val="lt1"/>
            </a:solidFill>
            <a:prstDash val="solid"/>
            <a:round/>
            <a:headEnd type="none" w="med" len="med"/>
            <a:tailEnd type="none" w="med" len="med"/>
          </a:ln>
          <a:effectLst>
            <a:outerShdw blurRad="39999" dist="20000" dir="5400000" rotWithShape="0">
              <a:srgbClr val="000000">
                <a:alpha val="37254"/>
              </a:srgbClr>
            </a:outerShdw>
          </a:effectLst>
        </p:spPr>
        <p:txBody>
          <a:bodyPr wrap="square" lIns="121900" tIns="60933" rIns="121900" bIns="60933" anchor="ctr" anchorCtr="0">
            <a:noAutofit/>
          </a:bodyPr>
          <a:lstStyle/>
          <a:p>
            <a:pPr algn="ctr">
              <a:buClr>
                <a:srgbClr val="000000"/>
              </a:buClr>
            </a:pPr>
            <a:endParaRPr sz="2400">
              <a:solidFill>
                <a:schemeClr val="lt1"/>
              </a:solidFill>
              <a:latin typeface="Calibri"/>
              <a:ea typeface="Calibri"/>
              <a:cs typeface="Calibri"/>
              <a:sym typeface="Calibri"/>
            </a:endParaRPr>
          </a:p>
        </p:txBody>
      </p:sp>
      <p:sp>
        <p:nvSpPr>
          <p:cNvPr id="210" name="Shape 210"/>
          <p:cNvSpPr txBox="1">
            <a:spLocks noGrp="1"/>
          </p:cNvSpPr>
          <p:nvPr>
            <p:ph type="title" idx="4294967295"/>
          </p:nvPr>
        </p:nvSpPr>
        <p:spPr>
          <a:xfrm>
            <a:off x="678308" y="344239"/>
            <a:ext cx="10972800" cy="1143200"/>
          </a:xfrm>
          <a:prstGeom prst="rect">
            <a:avLst/>
          </a:prstGeom>
          <a:noFill/>
          <a:ln>
            <a:noFill/>
          </a:ln>
        </p:spPr>
        <p:txBody>
          <a:bodyPr vert="horz" wrap="square" lIns="121900" tIns="60933" rIns="121900" bIns="60933" rtlCol="0" anchor="ctr" anchorCtr="0">
            <a:noAutofit/>
          </a:bodyPr>
          <a:lstStyle/>
          <a:p>
            <a:pPr algn="ctr">
              <a:lnSpc>
                <a:spcPct val="100000"/>
              </a:lnSpc>
              <a:spcBef>
                <a:spcPts val="0"/>
              </a:spcBef>
              <a:buClr>
                <a:srgbClr val="000090"/>
              </a:buClr>
              <a:buSzPct val="25000"/>
            </a:pPr>
            <a:r>
              <a:rPr lang="en" sz="5867" dirty="0">
                <a:solidFill>
                  <a:srgbClr val="1F497D"/>
                </a:solidFill>
                <a:latin typeface="Calibri"/>
                <a:ea typeface="Calibri"/>
                <a:cs typeface="Calibri"/>
                <a:sym typeface="Calibri"/>
              </a:rPr>
              <a:t>Online Learning Support Ecosystem</a:t>
            </a:r>
          </a:p>
        </p:txBody>
      </p:sp>
      <p:sp>
        <p:nvSpPr>
          <p:cNvPr id="211" name="Shape 211"/>
          <p:cNvSpPr txBox="1"/>
          <p:nvPr/>
        </p:nvSpPr>
        <p:spPr>
          <a:xfrm>
            <a:off x="5056708" y="5984524"/>
            <a:ext cx="2356800" cy="523200"/>
          </a:xfrm>
          <a:prstGeom prst="rect">
            <a:avLst/>
          </a:prstGeom>
          <a:noFill/>
          <a:ln>
            <a:noFill/>
          </a:ln>
        </p:spPr>
        <p:txBody>
          <a:bodyPr wrap="square" lIns="121900" tIns="60933" rIns="121900" bIns="60933" anchor="t" anchorCtr="0">
            <a:noAutofit/>
          </a:bodyPr>
          <a:lstStyle/>
          <a:p>
            <a:pPr algn="ctr">
              <a:buClr>
                <a:srgbClr val="FFFFFF"/>
              </a:buClr>
              <a:buSzPct val="25000"/>
            </a:pPr>
            <a:r>
              <a:rPr lang="en" sz="1867">
                <a:solidFill>
                  <a:srgbClr val="FFFFFF"/>
                </a:solidFill>
                <a:latin typeface="Calibri"/>
                <a:ea typeface="Calibri"/>
                <a:cs typeface="Calibri"/>
                <a:sym typeface="Calibri"/>
              </a:rPr>
              <a:t>Online Tutoring 24x7</a:t>
            </a:r>
          </a:p>
          <a:p>
            <a:pPr algn="ctr">
              <a:buClr>
                <a:srgbClr val="FFFFFF"/>
              </a:buClr>
              <a:buSzPct val="25000"/>
            </a:pPr>
            <a:r>
              <a:rPr lang="en" sz="1867">
                <a:solidFill>
                  <a:srgbClr val="FFFFFF"/>
                </a:solidFill>
                <a:latin typeface="Calibri"/>
                <a:ea typeface="Calibri"/>
                <a:cs typeface="Calibri"/>
                <a:sym typeface="Calibri"/>
              </a:rPr>
              <a:t>&amp; Platform </a:t>
            </a:r>
          </a:p>
        </p:txBody>
      </p:sp>
      <p:sp>
        <p:nvSpPr>
          <p:cNvPr id="212" name="Shape 212"/>
          <p:cNvSpPr txBox="1"/>
          <p:nvPr/>
        </p:nvSpPr>
        <p:spPr>
          <a:xfrm>
            <a:off x="5028856" y="1637556"/>
            <a:ext cx="2476800" cy="523200"/>
          </a:xfrm>
          <a:prstGeom prst="rect">
            <a:avLst/>
          </a:prstGeom>
          <a:noFill/>
          <a:ln>
            <a:noFill/>
          </a:ln>
        </p:spPr>
        <p:txBody>
          <a:bodyPr wrap="square" lIns="121900" tIns="60933" rIns="121900" bIns="60933" anchor="t" anchorCtr="0">
            <a:noAutofit/>
          </a:bodyPr>
          <a:lstStyle/>
          <a:p>
            <a:pPr algn="ctr">
              <a:buClr>
                <a:srgbClr val="FFFFFF"/>
              </a:buClr>
              <a:buSzPct val="25000"/>
            </a:pPr>
            <a:r>
              <a:rPr lang="en" sz="1867" dirty="0">
                <a:solidFill>
                  <a:srgbClr val="FFFFFF"/>
                </a:solidFill>
                <a:latin typeface="Calibri"/>
                <a:ea typeface="Calibri"/>
                <a:cs typeface="Calibri"/>
                <a:sym typeface="Calibri"/>
              </a:rPr>
              <a:t>Online Readiness (Quest Program)</a:t>
            </a:r>
          </a:p>
        </p:txBody>
      </p:sp>
      <p:sp>
        <p:nvSpPr>
          <p:cNvPr id="213" name="Shape 213"/>
          <p:cNvSpPr txBox="1"/>
          <p:nvPr/>
        </p:nvSpPr>
        <p:spPr>
          <a:xfrm>
            <a:off x="8287471" y="3556400"/>
            <a:ext cx="2704799" cy="523200"/>
          </a:xfrm>
          <a:prstGeom prst="rect">
            <a:avLst/>
          </a:prstGeom>
          <a:noFill/>
          <a:ln>
            <a:noFill/>
          </a:ln>
        </p:spPr>
        <p:txBody>
          <a:bodyPr wrap="square" lIns="121900" tIns="60933" rIns="121900" bIns="60933" anchor="t" anchorCtr="0">
            <a:noAutofit/>
          </a:bodyPr>
          <a:lstStyle/>
          <a:p>
            <a:pPr algn="ctr">
              <a:buClr>
                <a:srgbClr val="FFFFFF"/>
              </a:buClr>
              <a:buSzPct val="25000"/>
            </a:pPr>
            <a:r>
              <a:rPr lang="en" sz="1867">
                <a:solidFill>
                  <a:srgbClr val="FFFFFF"/>
                </a:solidFill>
                <a:latin typeface="Calibri"/>
                <a:ea typeface="Calibri"/>
                <a:cs typeface="Calibri"/>
                <a:sym typeface="Calibri"/>
              </a:rPr>
              <a:t>Online Test Proctoring</a:t>
            </a:r>
          </a:p>
          <a:p>
            <a:pPr algn="ctr">
              <a:buClr>
                <a:srgbClr val="FFFFFF"/>
              </a:buClr>
              <a:buSzPct val="25000"/>
            </a:pPr>
            <a:r>
              <a:rPr lang="en" sz="1867">
                <a:solidFill>
                  <a:srgbClr val="FFFFFF"/>
                </a:solidFill>
                <a:latin typeface="Calibri"/>
                <a:ea typeface="Calibri"/>
                <a:cs typeface="Calibri"/>
                <a:sym typeface="Calibri"/>
              </a:rPr>
              <a:t>Plagiarism Detection</a:t>
            </a:r>
          </a:p>
        </p:txBody>
      </p:sp>
      <p:sp>
        <p:nvSpPr>
          <p:cNvPr id="214" name="Shape 214"/>
          <p:cNvSpPr txBox="1"/>
          <p:nvPr/>
        </p:nvSpPr>
        <p:spPr>
          <a:xfrm>
            <a:off x="8338552" y="4968548"/>
            <a:ext cx="2637600" cy="523200"/>
          </a:xfrm>
          <a:prstGeom prst="rect">
            <a:avLst/>
          </a:prstGeom>
          <a:noFill/>
          <a:ln>
            <a:noFill/>
          </a:ln>
        </p:spPr>
        <p:txBody>
          <a:bodyPr wrap="square" lIns="121900" tIns="60933" rIns="121900" bIns="60933" anchor="t" anchorCtr="0">
            <a:noAutofit/>
          </a:bodyPr>
          <a:lstStyle/>
          <a:p>
            <a:pPr algn="ctr">
              <a:buClr>
                <a:srgbClr val="FFFFFF"/>
              </a:buClr>
              <a:buSzPct val="25000"/>
            </a:pPr>
            <a:r>
              <a:rPr lang="en" sz="1867">
                <a:solidFill>
                  <a:srgbClr val="FFFFFF"/>
                </a:solidFill>
                <a:latin typeface="Calibri"/>
                <a:ea typeface="Calibri"/>
                <a:cs typeface="Calibri"/>
                <a:sym typeface="Calibri"/>
              </a:rPr>
              <a:t>Accessibility Support &amp; Universal Design</a:t>
            </a:r>
          </a:p>
        </p:txBody>
      </p:sp>
      <p:sp>
        <p:nvSpPr>
          <p:cNvPr id="215" name="Shape 215"/>
          <p:cNvSpPr txBox="1"/>
          <p:nvPr/>
        </p:nvSpPr>
        <p:spPr>
          <a:xfrm>
            <a:off x="8287471" y="2351671"/>
            <a:ext cx="2704799" cy="523200"/>
          </a:xfrm>
          <a:prstGeom prst="rect">
            <a:avLst/>
          </a:prstGeom>
          <a:noFill/>
          <a:ln>
            <a:noFill/>
          </a:ln>
        </p:spPr>
        <p:txBody>
          <a:bodyPr wrap="square" lIns="121900" tIns="60933" rIns="121900" bIns="60933" anchor="t" anchorCtr="0">
            <a:noAutofit/>
          </a:bodyPr>
          <a:lstStyle/>
          <a:p>
            <a:pPr algn="ctr">
              <a:buClr>
                <a:srgbClr val="FFFFFF"/>
              </a:buClr>
              <a:buSzPct val="25000"/>
            </a:pPr>
            <a:r>
              <a:rPr lang="en" sz="1867">
                <a:solidFill>
                  <a:srgbClr val="FFFFFF"/>
                </a:solidFill>
                <a:latin typeface="Calibri"/>
                <a:ea typeface="Calibri"/>
                <a:cs typeface="Calibri"/>
                <a:sym typeface="Calibri"/>
              </a:rPr>
              <a:t>Coordinated Online Library Services</a:t>
            </a:r>
          </a:p>
        </p:txBody>
      </p:sp>
      <p:sp>
        <p:nvSpPr>
          <p:cNvPr id="216" name="Shape 216"/>
          <p:cNvSpPr txBox="1"/>
          <p:nvPr/>
        </p:nvSpPr>
        <p:spPr>
          <a:xfrm>
            <a:off x="1136092" y="2307692"/>
            <a:ext cx="2794800" cy="738800"/>
          </a:xfrm>
          <a:prstGeom prst="rect">
            <a:avLst/>
          </a:prstGeom>
          <a:noFill/>
          <a:ln>
            <a:noFill/>
          </a:ln>
        </p:spPr>
        <p:txBody>
          <a:bodyPr wrap="square" lIns="121900" tIns="60933" rIns="121900" bIns="60933" anchor="t" anchorCtr="0">
            <a:noAutofit/>
          </a:bodyPr>
          <a:lstStyle/>
          <a:p>
            <a:pPr algn="ctr">
              <a:buClr>
                <a:schemeClr val="lt1"/>
              </a:buClr>
              <a:buSzPct val="25000"/>
            </a:pPr>
            <a:r>
              <a:rPr lang="en" sz="1867" dirty="0">
                <a:solidFill>
                  <a:schemeClr val="lt1"/>
                </a:solidFill>
                <a:latin typeface="Calibri"/>
                <a:ea typeface="Calibri"/>
                <a:cs typeface="Calibri"/>
                <a:sym typeface="Calibri"/>
              </a:rPr>
              <a:t>Professional Development &amp; Course Design Rubric</a:t>
            </a:r>
          </a:p>
        </p:txBody>
      </p:sp>
      <p:sp>
        <p:nvSpPr>
          <p:cNvPr id="217" name="Shape 217"/>
          <p:cNvSpPr txBox="1"/>
          <p:nvPr/>
        </p:nvSpPr>
        <p:spPr>
          <a:xfrm>
            <a:off x="953372" y="4962456"/>
            <a:ext cx="3264800" cy="523200"/>
          </a:xfrm>
          <a:prstGeom prst="rect">
            <a:avLst/>
          </a:prstGeom>
          <a:noFill/>
          <a:ln>
            <a:noFill/>
          </a:ln>
        </p:spPr>
        <p:txBody>
          <a:bodyPr wrap="square" lIns="121900" tIns="60933" rIns="121900" bIns="60933" anchor="t" anchorCtr="0">
            <a:noAutofit/>
          </a:bodyPr>
          <a:lstStyle/>
          <a:p>
            <a:pPr algn="ctr">
              <a:buClr>
                <a:srgbClr val="FFFFFF"/>
              </a:buClr>
              <a:buSzPct val="25000"/>
            </a:pPr>
            <a:r>
              <a:rPr lang="en" sz="1867">
                <a:solidFill>
                  <a:srgbClr val="FFFFFF"/>
                </a:solidFill>
                <a:latin typeface="Calibri"/>
                <a:ea typeface="Calibri"/>
                <a:cs typeface="Calibri"/>
                <a:sym typeface="Calibri"/>
              </a:rPr>
              <a:t>Embedded Support for Underperforming Students</a:t>
            </a:r>
          </a:p>
        </p:txBody>
      </p:sp>
      <p:cxnSp>
        <p:nvCxnSpPr>
          <p:cNvPr id="218" name="Shape 218"/>
          <p:cNvCxnSpPr/>
          <p:nvPr/>
        </p:nvCxnSpPr>
        <p:spPr>
          <a:xfrm>
            <a:off x="4176020" y="3893664"/>
            <a:ext cx="586000" cy="0"/>
          </a:xfrm>
          <a:prstGeom prst="straightConnector1">
            <a:avLst/>
          </a:prstGeom>
          <a:noFill/>
          <a:ln w="25400" cap="flat" cmpd="sng">
            <a:solidFill>
              <a:schemeClr val="accent1"/>
            </a:solidFill>
            <a:prstDash val="solid"/>
            <a:round/>
            <a:headEnd type="none" w="med" len="med"/>
            <a:tailEnd type="stealth" w="lg" len="lg"/>
          </a:ln>
          <a:effectLst>
            <a:outerShdw blurRad="39999" dist="20000" dir="5400000" rotWithShape="0">
              <a:srgbClr val="000000">
                <a:alpha val="37254"/>
              </a:srgbClr>
            </a:outerShdw>
          </a:effectLst>
        </p:spPr>
      </p:cxnSp>
      <p:cxnSp>
        <p:nvCxnSpPr>
          <p:cNvPr id="219" name="Shape 219"/>
          <p:cNvCxnSpPr/>
          <p:nvPr/>
        </p:nvCxnSpPr>
        <p:spPr>
          <a:xfrm>
            <a:off x="4129841" y="2678880"/>
            <a:ext cx="991199" cy="542800"/>
          </a:xfrm>
          <a:prstGeom prst="straightConnector1">
            <a:avLst/>
          </a:prstGeom>
          <a:noFill/>
          <a:ln w="25400" cap="flat" cmpd="sng">
            <a:solidFill>
              <a:schemeClr val="accent1"/>
            </a:solidFill>
            <a:prstDash val="solid"/>
            <a:round/>
            <a:headEnd type="none" w="med" len="med"/>
            <a:tailEnd type="stealth" w="lg" len="lg"/>
          </a:ln>
          <a:effectLst>
            <a:outerShdw blurRad="39999" dist="20000" dir="5400000" rotWithShape="0">
              <a:srgbClr val="000000">
                <a:alpha val="37254"/>
              </a:srgbClr>
            </a:outerShdw>
          </a:effectLst>
        </p:spPr>
      </p:cxnSp>
      <p:cxnSp>
        <p:nvCxnSpPr>
          <p:cNvPr id="220" name="Shape 220"/>
          <p:cNvCxnSpPr>
            <a:stCxn id="209" idx="2"/>
          </p:cNvCxnSpPr>
          <p:nvPr/>
        </p:nvCxnSpPr>
        <p:spPr>
          <a:xfrm>
            <a:off x="6221173" y="2385444"/>
            <a:ext cx="8400" cy="836000"/>
          </a:xfrm>
          <a:prstGeom prst="straightConnector1">
            <a:avLst/>
          </a:prstGeom>
          <a:noFill/>
          <a:ln w="25400" cap="flat" cmpd="sng">
            <a:solidFill>
              <a:schemeClr val="accent1"/>
            </a:solidFill>
            <a:prstDash val="solid"/>
            <a:round/>
            <a:headEnd type="stealth" w="lg" len="lg"/>
            <a:tailEnd type="stealth" w="lg" len="lg"/>
          </a:ln>
          <a:effectLst>
            <a:outerShdw blurRad="39999" dist="20000" dir="5400000" rotWithShape="0">
              <a:srgbClr val="000000">
                <a:alpha val="37254"/>
              </a:srgbClr>
            </a:outerShdw>
          </a:effectLst>
        </p:spPr>
      </p:cxnSp>
      <p:cxnSp>
        <p:nvCxnSpPr>
          <p:cNvPr id="221" name="Shape 221"/>
          <p:cNvCxnSpPr/>
          <p:nvPr/>
        </p:nvCxnSpPr>
        <p:spPr>
          <a:xfrm flipH="1">
            <a:off x="7325225" y="2701971"/>
            <a:ext cx="856000" cy="519600"/>
          </a:xfrm>
          <a:prstGeom prst="straightConnector1">
            <a:avLst/>
          </a:prstGeom>
          <a:noFill/>
          <a:ln w="25400" cap="flat" cmpd="sng">
            <a:solidFill>
              <a:schemeClr val="accent1"/>
            </a:solidFill>
            <a:prstDash val="solid"/>
            <a:round/>
            <a:headEnd type="stealth" w="lg" len="lg"/>
            <a:tailEnd type="stealth" w="lg" len="lg"/>
          </a:ln>
          <a:effectLst>
            <a:outerShdw blurRad="39999" dist="20000" dir="5400000" rotWithShape="0">
              <a:srgbClr val="000000">
                <a:alpha val="37254"/>
              </a:srgbClr>
            </a:outerShdw>
          </a:effectLst>
        </p:spPr>
      </p:cxnSp>
      <p:cxnSp>
        <p:nvCxnSpPr>
          <p:cNvPr id="222" name="Shape 222"/>
          <p:cNvCxnSpPr/>
          <p:nvPr/>
        </p:nvCxnSpPr>
        <p:spPr>
          <a:xfrm rot="10800000">
            <a:off x="7680028" y="5040064"/>
            <a:ext cx="399600" cy="250400"/>
          </a:xfrm>
          <a:prstGeom prst="straightConnector1">
            <a:avLst/>
          </a:prstGeom>
          <a:noFill/>
          <a:ln w="25400" cap="flat" cmpd="sng">
            <a:solidFill>
              <a:schemeClr val="accent1"/>
            </a:solidFill>
            <a:prstDash val="solid"/>
            <a:round/>
            <a:headEnd type="stealth" w="lg" len="lg"/>
            <a:tailEnd type="stealth" w="lg" len="lg"/>
          </a:ln>
          <a:effectLst>
            <a:outerShdw blurRad="39999" dist="20000" dir="5400000" rotWithShape="0">
              <a:srgbClr val="000000">
                <a:alpha val="37254"/>
              </a:srgbClr>
            </a:outerShdw>
          </a:effectLst>
        </p:spPr>
      </p:cxnSp>
      <p:cxnSp>
        <p:nvCxnSpPr>
          <p:cNvPr id="223" name="Shape 223"/>
          <p:cNvCxnSpPr/>
          <p:nvPr/>
        </p:nvCxnSpPr>
        <p:spPr>
          <a:xfrm rot="10800000">
            <a:off x="7605019" y="3893664"/>
            <a:ext cx="490000" cy="0"/>
          </a:xfrm>
          <a:prstGeom prst="straightConnector1">
            <a:avLst/>
          </a:prstGeom>
          <a:noFill/>
          <a:ln w="25400" cap="flat" cmpd="sng">
            <a:solidFill>
              <a:schemeClr val="accent1"/>
            </a:solidFill>
            <a:prstDash val="solid"/>
            <a:round/>
            <a:headEnd type="stealth" w="lg" len="lg"/>
            <a:tailEnd type="stealth" w="lg" len="lg"/>
          </a:ln>
          <a:effectLst>
            <a:outerShdw blurRad="39999" dist="20000" dir="5400000" rotWithShape="0">
              <a:srgbClr val="000000">
                <a:alpha val="37254"/>
              </a:srgbClr>
            </a:outerShdw>
          </a:effectLst>
        </p:spPr>
      </p:cxnSp>
      <p:cxnSp>
        <p:nvCxnSpPr>
          <p:cNvPr id="224" name="Shape 224"/>
          <p:cNvCxnSpPr/>
          <p:nvPr/>
        </p:nvCxnSpPr>
        <p:spPr>
          <a:xfrm rot="10800000" flipH="1">
            <a:off x="4298742" y="5028573"/>
            <a:ext cx="447999" cy="238800"/>
          </a:xfrm>
          <a:prstGeom prst="straightConnector1">
            <a:avLst/>
          </a:prstGeom>
          <a:noFill/>
          <a:ln w="25400" cap="flat" cmpd="sng">
            <a:solidFill>
              <a:schemeClr val="accent1"/>
            </a:solidFill>
            <a:prstDash val="solid"/>
            <a:round/>
            <a:headEnd type="stealth" w="lg" len="lg"/>
            <a:tailEnd type="stealth" w="lg" len="lg"/>
          </a:ln>
          <a:effectLst>
            <a:outerShdw blurRad="39999" dist="20000" dir="5400000" rotWithShape="0">
              <a:srgbClr val="000000">
                <a:alpha val="37254"/>
              </a:srgbClr>
            </a:outerShdw>
          </a:effectLst>
        </p:spPr>
      </p:cxnSp>
      <p:sp>
        <p:nvSpPr>
          <p:cNvPr id="225" name="Shape 225"/>
          <p:cNvSpPr/>
          <p:nvPr/>
        </p:nvSpPr>
        <p:spPr>
          <a:xfrm>
            <a:off x="4900516" y="3221516"/>
            <a:ext cx="2658400" cy="1858800"/>
          </a:xfrm>
          <a:prstGeom prst="snip2SameRect">
            <a:avLst>
              <a:gd name="adj1" fmla="val 16667"/>
              <a:gd name="adj2" fmla="val 0"/>
            </a:avLst>
          </a:prstGeom>
          <a:solidFill>
            <a:schemeClr val="lt1"/>
          </a:solidFill>
          <a:ln w="25400" cap="flat" cmpd="sng">
            <a:solidFill>
              <a:schemeClr val="accent2"/>
            </a:solidFill>
            <a:prstDash val="solid"/>
            <a:round/>
            <a:headEnd type="none" w="med" len="med"/>
            <a:tailEnd type="none" w="med" len="med"/>
          </a:ln>
        </p:spPr>
        <p:txBody>
          <a:bodyPr wrap="square" lIns="121900" tIns="60933" rIns="121900" bIns="60933" anchor="ctr" anchorCtr="0">
            <a:noAutofit/>
          </a:bodyPr>
          <a:lstStyle/>
          <a:p>
            <a:pPr algn="ctr">
              <a:buClr>
                <a:srgbClr val="000000"/>
              </a:buClr>
            </a:pPr>
            <a:endParaRPr sz="2400">
              <a:solidFill>
                <a:schemeClr val="dk1"/>
              </a:solidFill>
              <a:latin typeface="Calibri"/>
              <a:ea typeface="Calibri"/>
              <a:cs typeface="Calibri"/>
              <a:sym typeface="Calibri"/>
            </a:endParaRPr>
          </a:p>
        </p:txBody>
      </p:sp>
      <p:pic>
        <p:nvPicPr>
          <p:cNvPr id="226" name="Shape 226" descr="Canvas_vertical_color.png"/>
          <p:cNvPicPr preferRelativeResize="0"/>
          <p:nvPr/>
        </p:nvPicPr>
        <p:blipFill rotWithShape="1">
          <a:blip r:embed="rId5">
            <a:alphaModFix/>
          </a:blip>
          <a:srcRect/>
          <a:stretch/>
        </p:blipFill>
        <p:spPr>
          <a:xfrm>
            <a:off x="5486151" y="3355992"/>
            <a:ext cx="1447421" cy="1114213"/>
          </a:xfrm>
          <a:prstGeom prst="rect">
            <a:avLst/>
          </a:prstGeom>
          <a:noFill/>
          <a:ln>
            <a:noFill/>
          </a:ln>
        </p:spPr>
      </p:pic>
      <p:sp>
        <p:nvSpPr>
          <p:cNvPr id="227" name="Shape 227"/>
          <p:cNvSpPr txBox="1"/>
          <p:nvPr/>
        </p:nvSpPr>
        <p:spPr>
          <a:xfrm>
            <a:off x="1319353" y="3572632"/>
            <a:ext cx="2502000" cy="523200"/>
          </a:xfrm>
          <a:prstGeom prst="rect">
            <a:avLst/>
          </a:prstGeom>
          <a:noFill/>
          <a:ln>
            <a:noFill/>
          </a:ln>
        </p:spPr>
        <p:txBody>
          <a:bodyPr wrap="square" lIns="121900" tIns="60933" rIns="121900" bIns="60933" anchor="t" anchorCtr="0">
            <a:noAutofit/>
          </a:bodyPr>
          <a:lstStyle/>
          <a:p>
            <a:pPr algn="ctr">
              <a:buClr>
                <a:srgbClr val="FFFFFF"/>
              </a:buClr>
              <a:buSzPct val="25000"/>
            </a:pPr>
            <a:r>
              <a:rPr lang="en" sz="1867">
                <a:solidFill>
                  <a:srgbClr val="FFFFFF"/>
                </a:solidFill>
                <a:latin typeface="Calibri"/>
                <a:ea typeface="Calibri"/>
                <a:cs typeface="Calibri"/>
                <a:sym typeface="Calibri"/>
              </a:rPr>
              <a:t>Online Counseling Network &amp; Platform</a:t>
            </a:r>
          </a:p>
        </p:txBody>
      </p:sp>
      <p:sp>
        <p:nvSpPr>
          <p:cNvPr id="228" name="Shape 228"/>
          <p:cNvSpPr txBox="1"/>
          <p:nvPr/>
        </p:nvSpPr>
        <p:spPr>
          <a:xfrm>
            <a:off x="4814688" y="4450823"/>
            <a:ext cx="2778000" cy="523200"/>
          </a:xfrm>
          <a:prstGeom prst="rect">
            <a:avLst/>
          </a:prstGeom>
          <a:noFill/>
          <a:ln>
            <a:noFill/>
          </a:ln>
        </p:spPr>
        <p:txBody>
          <a:bodyPr wrap="square" lIns="121900" tIns="60933" rIns="121900" bIns="60933" anchor="t" anchorCtr="0">
            <a:noAutofit/>
          </a:bodyPr>
          <a:lstStyle/>
          <a:p>
            <a:pPr algn="ctr">
              <a:buClr>
                <a:schemeClr val="dk1"/>
              </a:buClr>
              <a:buSzPct val="25000"/>
            </a:pPr>
            <a:r>
              <a:rPr lang="en" sz="1867">
                <a:solidFill>
                  <a:schemeClr val="dk1"/>
                </a:solidFill>
                <a:latin typeface="Calibri"/>
                <a:ea typeface="Calibri"/>
                <a:cs typeface="Calibri"/>
                <a:sym typeface="Calibri"/>
              </a:rPr>
              <a:t>Common Course Management System</a:t>
            </a:r>
          </a:p>
        </p:txBody>
      </p:sp>
      <p:cxnSp>
        <p:nvCxnSpPr>
          <p:cNvPr id="229" name="Shape 229"/>
          <p:cNvCxnSpPr>
            <a:endCxn id="211" idx="0"/>
          </p:cNvCxnSpPr>
          <p:nvPr/>
        </p:nvCxnSpPr>
        <p:spPr>
          <a:xfrm flipH="1">
            <a:off x="6235108" y="5075724"/>
            <a:ext cx="800" cy="908800"/>
          </a:xfrm>
          <a:prstGeom prst="straightConnector1">
            <a:avLst/>
          </a:prstGeom>
          <a:noFill/>
          <a:ln w="25400" cap="flat" cmpd="sng">
            <a:solidFill>
              <a:schemeClr val="accent1"/>
            </a:solidFill>
            <a:prstDash val="solid"/>
            <a:round/>
            <a:headEnd type="stealth" w="lg" len="lg"/>
            <a:tailEnd type="stealth" w="lg" len="lg"/>
          </a:ln>
          <a:effectLst>
            <a:outerShdw blurRad="39999" dist="20000" dir="5400000" rotWithShape="0">
              <a:srgbClr val="000000">
                <a:alpha val="37647"/>
              </a:srgbClr>
            </a:outerShdw>
          </a:effectLst>
        </p:spPr>
      </p:cxnSp>
    </p:spTree>
    <p:extLst>
      <p:ext uri="{BB962C8B-B14F-4D97-AF65-F5344CB8AC3E}">
        <p14:creationId xmlns:p14="http://schemas.microsoft.com/office/powerpoint/2010/main" val="766174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Assessment Initiative</a:t>
            </a:r>
            <a:endParaRPr lang="en-US" dirty="0"/>
          </a:p>
        </p:txBody>
      </p:sp>
      <p:sp>
        <p:nvSpPr>
          <p:cNvPr id="3" name="Subtitle 2"/>
          <p:cNvSpPr>
            <a:spLocks noGrp="1"/>
          </p:cNvSpPr>
          <p:nvPr>
            <p:ph type="subTitle" idx="1"/>
          </p:nvPr>
        </p:nvSpPr>
        <p:spPr>
          <a:xfrm>
            <a:off x="1524000" y="5745631"/>
            <a:ext cx="9144000" cy="1655762"/>
          </a:xfrm>
        </p:spPr>
        <p:txBody>
          <a:bodyPr/>
          <a:lstStyle/>
          <a:p>
            <a:r>
              <a:rPr lang="en-US" dirty="0" smtClean="0">
                <a:hlinkClick r:id="rId2"/>
              </a:rPr>
              <a:t>https://cccassess.org</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5350" y="213309"/>
            <a:ext cx="5321300" cy="13081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7200" y="3509963"/>
            <a:ext cx="3657600" cy="1765300"/>
          </a:xfrm>
          <a:prstGeom prst="rect">
            <a:avLst/>
          </a:prstGeom>
        </p:spPr>
      </p:pic>
    </p:spTree>
    <p:extLst>
      <p:ext uri="{BB962C8B-B14F-4D97-AF65-F5344CB8AC3E}">
        <p14:creationId xmlns:p14="http://schemas.microsoft.com/office/powerpoint/2010/main" val="629778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Discontinuation of Common Assessment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Chancellor’s Office has decided to discontinue the development of the Common Assessment Test that was being developed by </a:t>
            </a:r>
            <a:r>
              <a:rPr lang="en-US" dirty="0" smtClean="0"/>
              <a:t>CAI (Oct 24 Chancellor’s Office memo). It </a:t>
            </a:r>
            <a:r>
              <a:rPr lang="en-US" dirty="0"/>
              <a:t>is not clear if a common test will ever be </a:t>
            </a:r>
            <a:r>
              <a:rPr lang="en-US" dirty="0" smtClean="0"/>
              <a:t>available</a:t>
            </a:r>
            <a:r>
              <a:rPr lang="en-US" dirty="0"/>
              <a:t> </a:t>
            </a:r>
            <a:endParaRPr lang="en-US" dirty="0" smtClean="0"/>
          </a:p>
          <a:p>
            <a:r>
              <a:rPr lang="en-US" dirty="0" smtClean="0"/>
              <a:t>Assessment tests that are still on the approved list may be used in combination with other multiple measures to place students into courses in mathematics, English, English as a Second Language, and reading</a:t>
            </a:r>
          </a:p>
          <a:p>
            <a:r>
              <a:rPr lang="en-US" dirty="0" smtClean="0"/>
              <a:t>The </a:t>
            </a:r>
            <a:r>
              <a:rPr lang="en-US" dirty="0"/>
              <a:t>work that has been completed on the project, including the competency maps and the technology that has been developed, will be evaluated for use in other </a:t>
            </a:r>
            <a:r>
              <a:rPr lang="en-US" dirty="0" smtClean="0"/>
              <a:t>ways</a:t>
            </a:r>
            <a:endParaRPr lang="en-US" dirty="0"/>
          </a:p>
          <a:p>
            <a:r>
              <a:rPr lang="en-US" dirty="0"/>
              <a:t>AB705 will go into effect on January </a:t>
            </a:r>
            <a:r>
              <a:rPr lang="en-US" dirty="0" smtClean="0"/>
              <a:t>1. It requires </a:t>
            </a:r>
            <a:r>
              <a:rPr lang="en-US" dirty="0"/>
              <a:t>the evaluation and use of high school transcript data when placing students into math and English courses. This </a:t>
            </a:r>
            <a:r>
              <a:rPr lang="en-US" dirty="0" smtClean="0"/>
              <a:t>does </a:t>
            </a:r>
            <a:r>
              <a:rPr lang="en-US" dirty="0"/>
              <a:t>not prevent colleges from continuing to use assessment tests, but colleges are encouraged to use disjunctive placement and choose the highest level possible for the </a:t>
            </a:r>
            <a:r>
              <a:rPr lang="en-US" dirty="0" smtClean="0"/>
              <a:t>student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498" y="5681659"/>
            <a:ext cx="4029752" cy="990607"/>
          </a:xfrm>
          <a:prstGeom prst="rect">
            <a:avLst/>
          </a:prstGeom>
        </p:spPr>
      </p:pic>
    </p:spTree>
    <p:extLst>
      <p:ext uri="{BB962C8B-B14F-4D97-AF65-F5344CB8AC3E}">
        <p14:creationId xmlns:p14="http://schemas.microsoft.com/office/powerpoint/2010/main" val="1769939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1447</TotalTime>
  <Words>716</Words>
  <Application>Microsoft Macintosh PowerPoint</Application>
  <PresentationFormat>Widescreen</PresentationFormat>
  <Paragraphs>109</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Arial</vt:lpstr>
      <vt:lpstr>Office Theme</vt:lpstr>
      <vt:lpstr>An Initiative Update: What’s Happening with Online Ed, Common Assessment, and Educational Planning?</vt:lpstr>
      <vt:lpstr>Online Education Initiative</vt:lpstr>
      <vt:lpstr>Key Impacts of OEI</vt:lpstr>
      <vt:lpstr>24 OEI Consortium Colleges</vt:lpstr>
      <vt:lpstr>Course Exchange: Current Status</vt:lpstr>
      <vt:lpstr>What are the results?</vt:lpstr>
      <vt:lpstr>Online Learning Support Ecosystem</vt:lpstr>
      <vt:lpstr>Common Assessment Initiative</vt:lpstr>
      <vt:lpstr>Discontinuation of Common Assessment</vt:lpstr>
      <vt:lpstr>Discontinuation of Common Assessment </vt:lpstr>
      <vt:lpstr>Educational Planning Initiative</vt:lpstr>
      <vt:lpstr>CCC MyPATH</vt:lpstr>
      <vt:lpstr>Education Planning and Degree Audit</vt:lpstr>
      <vt:lpstr>Questions?  Thank you!</vt:lpstr>
    </vt:vector>
  </TitlesOfParts>
  <Company>Microsoft</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OEI Deployment  of Canvas</dc:title>
  <dc:creator>Conan McKay</dc:creator>
  <cp:lastModifiedBy>Microsoft Office User</cp:lastModifiedBy>
  <cp:revision>18</cp:revision>
  <dcterms:created xsi:type="dcterms:W3CDTF">2017-10-25T17:31:33Z</dcterms:created>
  <dcterms:modified xsi:type="dcterms:W3CDTF">2017-11-02T23:20:33Z</dcterms:modified>
</cp:coreProperties>
</file>