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310" r:id="rId4"/>
    <p:sldId id="303" r:id="rId5"/>
    <p:sldId id="302" r:id="rId6"/>
    <p:sldId id="304" r:id="rId7"/>
    <p:sldId id="306" r:id="rId8"/>
    <p:sldId id="307" r:id="rId9"/>
    <p:sldId id="308" r:id="rId10"/>
    <p:sldId id="30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3286" autoAdjust="0"/>
  </p:normalViewPr>
  <p:slideViewPr>
    <p:cSldViewPr snapToGrid="0">
      <p:cViewPr varScale="1">
        <p:scale>
          <a:sx n="79" d="100"/>
          <a:sy n="79" d="100"/>
        </p:scale>
        <p:origin x="164" y="64"/>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2/25/2019</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2/25/2019</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2/25/2019</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2/25/2019</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2/25/2019</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2/25/2019</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2/25/2019</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2/25/2019</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2/25/2019</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2/25/2019</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2/25/2019</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2/25/2019</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2/25/2019</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mailto:LaTonya.Parker@mvc.edu" TargetMode="External"/><Relationship Id="rId7" Type="http://schemas.openxmlformats.org/officeDocument/2006/relationships/image" Target="../media/image13.jpg"/><Relationship Id="rId2" Type="http://schemas.openxmlformats.org/officeDocument/2006/relationships/hyperlink" Target="mailto:Shenderson@losmedanos.edu" TargetMode="Externa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hyperlink" Target="mailto:Khalid.White@sjcc.edu" TargetMode="External"/><Relationship Id="rId4" Type="http://schemas.openxmlformats.org/officeDocument/2006/relationships/hyperlink" Target="mailto:ssomo@glendal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merriam-webster.com/dictionary/ethnic" TargetMode="Externa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peoplescout.com/racial-and-ethnic-diversity-in-the-workplace/" TargetMode="External"/><Relationship Id="rId1" Type="http://schemas.openxmlformats.org/officeDocument/2006/relationships/slideLayout" Target="../slideLayouts/slideLayout8.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hyperlink" Target="https://medium.com/national-center-for-institutional-diversity/want-to-retain-faculty-of-color-support-them-as-faculty-of-color-9e7154ed618f" TargetMode="External"/><Relationship Id="rId2" Type="http://schemas.openxmlformats.org/officeDocument/2006/relationships/hyperlink" Target="https://theithacan.org/columns/the-term-people-of-color-includes-asian-americans/" TargetMode="External"/><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hyperlink" Target="https://twitter.com/john_feldmann" TargetMode="External"/><Relationship Id="rId2" Type="http://schemas.openxmlformats.org/officeDocument/2006/relationships/image" Target="../media/image5.jpg"/><Relationship Id="rId1" Type="http://schemas.openxmlformats.org/officeDocument/2006/relationships/slideLayout" Target="../slideLayouts/slideLayout8.xml"/><Relationship Id="rId4" Type="http://schemas.openxmlformats.org/officeDocument/2006/relationships/hyperlink" Target="http://www.insperity.com/"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www.universityworldnews.com/post.php?story=2016110211272284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161919" y="2023009"/>
            <a:ext cx="9312728" cy="1632385"/>
          </a:xfrm>
        </p:spPr>
        <p:txBody>
          <a:bodyPr>
            <a:normAutofit fontScale="90000"/>
          </a:bodyPr>
          <a:lstStyle/>
          <a:p>
            <a:r>
              <a:rPr lang="en-US" sz="4000" dirty="0">
                <a:latin typeface="Constantia" panose="02030602050306030303" pitchFamily="18" charset="0"/>
                <a:ea typeface="Cambria" panose="02040503050406030204" pitchFamily="18" charset="0"/>
              </a:rPr>
              <a:t>Innovative Strategies for Hiring Faculty </a:t>
            </a:r>
            <a:br>
              <a:rPr lang="en-US" sz="4000" dirty="0">
                <a:latin typeface="Constantia" panose="02030602050306030303" pitchFamily="18" charset="0"/>
                <a:ea typeface="Cambria" panose="02040503050406030204" pitchFamily="18" charset="0"/>
              </a:rPr>
            </a:br>
            <a:r>
              <a:rPr lang="en-US" sz="4000" dirty="0">
                <a:latin typeface="Constantia" panose="02030602050306030303" pitchFamily="18" charset="0"/>
                <a:ea typeface="Cambria" panose="02040503050406030204" pitchFamily="18" charset="0"/>
              </a:rPr>
              <a:t>of Color</a:t>
            </a:r>
            <a:br>
              <a:rPr lang="en-US" b="1" dirty="0">
                <a:latin typeface="Cambria" panose="02040503050406030204" pitchFamily="18" charset="0"/>
                <a:ea typeface="Cambria" panose="02040503050406030204" pitchFamily="18" charset="0"/>
              </a:rPr>
            </a:br>
            <a:endParaRPr lang="en-US" sz="3600" dirty="0">
              <a:latin typeface="Cambria" panose="02040503050406030204" pitchFamily="18" charset="0"/>
              <a:ea typeface="Cambria" panose="02040503050406030204" pitchFamily="18" charset="0"/>
            </a:endParaRPr>
          </a:p>
        </p:txBody>
      </p:sp>
      <p:sp>
        <p:nvSpPr>
          <p:cNvPr id="1048587" name="Subtitle 2"/>
          <p:cNvSpPr>
            <a:spLocks noGrp="1"/>
          </p:cNvSpPr>
          <p:nvPr>
            <p:ph type="subTitle" idx="1"/>
          </p:nvPr>
        </p:nvSpPr>
        <p:spPr>
          <a:xfrm>
            <a:off x="0" y="3163986"/>
            <a:ext cx="12192000" cy="3617140"/>
          </a:xfrm>
        </p:spPr>
        <p:txBody>
          <a:bodyPr>
            <a:normAutofit fontScale="25000" lnSpcReduction="20000"/>
          </a:bodyPr>
          <a:lstStyle/>
          <a:p>
            <a:endParaRPr lang="en-US" sz="9600" dirty="0"/>
          </a:p>
          <a:p>
            <a:br>
              <a:rPr lang="en-US" sz="9600" dirty="0"/>
            </a:br>
            <a:r>
              <a:rPr lang="en-US" sz="9600" dirty="0"/>
              <a:t>Professor Silvester Henderson, At-Large Representative, ASCCC</a:t>
            </a:r>
            <a:br>
              <a:rPr lang="en-US" sz="9600" dirty="0"/>
            </a:br>
            <a:r>
              <a:rPr lang="en-US" sz="9600" dirty="0"/>
              <a:t>Dr. LaTonya Parker, South Representative, ASCCC</a:t>
            </a:r>
            <a:br>
              <a:rPr lang="en-US" sz="9600" dirty="0"/>
            </a:br>
            <a:r>
              <a:rPr lang="en-US" sz="9600" dirty="0"/>
              <a:t>Professor Robin Allyn, Mira </a:t>
            </a:r>
            <a:r>
              <a:rPr lang="en-US" sz="9600"/>
              <a:t>Costa College</a:t>
            </a:r>
            <a:br>
              <a:rPr lang="en-US" sz="9600" dirty="0"/>
            </a:br>
            <a:r>
              <a:rPr lang="en-US" sz="9600" dirty="0"/>
              <a:t>Dr. Khalid White, San Jose City College</a:t>
            </a:r>
          </a:p>
          <a:p>
            <a:r>
              <a:rPr lang="en-US" sz="9600" dirty="0"/>
              <a:t> </a:t>
            </a:r>
          </a:p>
          <a:p>
            <a:r>
              <a:rPr lang="en-US" sz="9600" b="1" dirty="0">
                <a:latin typeface="Times New Roman" panose="02020603050405020304" pitchFamily="18" charset="0"/>
                <a:cs typeface="Times New Roman" panose="02020603050405020304" pitchFamily="18" charset="0"/>
              </a:rPr>
              <a:t>ASCCC Faculty Diversity Meeting/Regional</a:t>
            </a:r>
            <a:br>
              <a:rPr lang="en-US" sz="9600" b="1" dirty="0">
                <a:latin typeface="Times New Roman" panose="02020603050405020304" pitchFamily="18" charset="0"/>
                <a:cs typeface="Times New Roman" panose="02020603050405020304" pitchFamily="18" charset="0"/>
              </a:rPr>
            </a:br>
            <a:r>
              <a:rPr lang="en-US" sz="9600" dirty="0">
                <a:latin typeface="Times New Roman" panose="02020603050405020304" pitchFamily="18" charset="0"/>
                <a:cs typeface="Times New Roman" panose="02020603050405020304" pitchFamily="18" charset="0"/>
              </a:rPr>
              <a:t>Norco College</a:t>
            </a:r>
            <a:br>
              <a:rPr lang="en-US" sz="9600" dirty="0">
                <a:latin typeface="Times New Roman" panose="02020603050405020304" pitchFamily="18" charset="0"/>
                <a:cs typeface="Times New Roman" panose="02020603050405020304" pitchFamily="18" charset="0"/>
              </a:rPr>
            </a:br>
            <a:r>
              <a:rPr lang="en-US" sz="9600" dirty="0"/>
              <a:t>2001 Third St, </a:t>
            </a:r>
            <a:br>
              <a:rPr lang="en-US" sz="9600" dirty="0"/>
            </a:br>
            <a:r>
              <a:rPr lang="en-US" sz="9600" dirty="0"/>
              <a:t>Norco, Ca 92860</a:t>
            </a:r>
            <a:br>
              <a:rPr lang="nn-NO" sz="9600" dirty="0"/>
            </a:br>
            <a:r>
              <a:rPr lang="en-US" sz="9600" dirty="0">
                <a:latin typeface="Constantia" panose="02030602050306030303" pitchFamily="18" charset="0"/>
                <a:cs typeface="Times New Roman" panose="02020603050405020304" pitchFamily="18" charset="0"/>
              </a:rPr>
              <a:t>February 28, 2019</a:t>
            </a:r>
          </a:p>
          <a:p>
            <a:endParaRPr lang="en-US" sz="9600" dirty="0"/>
          </a:p>
          <a:p>
            <a:endParaRPr lang="en-US" sz="9600" dirty="0"/>
          </a:p>
          <a:p>
            <a:pPr algn="r"/>
            <a:r>
              <a:rPr lang="en-US" dirty="0"/>
              <a:t>[Date]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2138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838200" y="1545578"/>
            <a:ext cx="10515600" cy="639271"/>
          </a:xfrm>
        </p:spPr>
        <p:txBody>
          <a:bodyPr>
            <a:normAutofit fontScale="90000"/>
          </a:bodyPr>
          <a:lstStyle/>
          <a:p>
            <a:pPr algn="ctr"/>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838200" y="2484255"/>
            <a:ext cx="4811486" cy="4373744"/>
          </a:xfrm>
        </p:spPr>
        <p:txBody>
          <a:bodyPr>
            <a:normAutofit fontScale="70000" lnSpcReduction="20000"/>
          </a:bodyPr>
          <a:lstStyle/>
          <a:p>
            <a:pPr marL="0" indent="0">
              <a:buNone/>
            </a:pPr>
            <a:r>
              <a:rPr lang="en-US" dirty="0"/>
              <a:t>Please feel free to contact each of us for more information.</a:t>
            </a:r>
          </a:p>
          <a:p>
            <a:pPr marL="0" indent="0">
              <a:buNone/>
            </a:pPr>
            <a:endParaRPr lang="en-US" dirty="0"/>
          </a:p>
          <a:p>
            <a:pPr marL="0" indent="0">
              <a:buNone/>
            </a:pPr>
            <a:r>
              <a:rPr lang="en-US" dirty="0"/>
              <a:t>Professor Silvester Henderson  </a:t>
            </a:r>
            <a:r>
              <a:rPr lang="en-US" dirty="0">
                <a:hlinkClick r:id="rId2"/>
              </a:rPr>
              <a:t>Shenderson@losmedanos.edu</a:t>
            </a:r>
            <a:endParaRPr lang="en-US" dirty="0"/>
          </a:p>
          <a:p>
            <a:pPr marL="0" indent="0">
              <a:buNone/>
            </a:pPr>
            <a:endParaRPr lang="en-US" dirty="0"/>
          </a:p>
          <a:p>
            <a:pPr marL="0" indent="0">
              <a:buNone/>
            </a:pPr>
            <a:r>
              <a:rPr lang="en-US" dirty="0"/>
              <a:t>Dr. LaTonya Parker</a:t>
            </a:r>
            <a:br>
              <a:rPr lang="en-US" dirty="0"/>
            </a:br>
            <a:r>
              <a:rPr lang="en-US" dirty="0">
                <a:hlinkClick r:id="rId3"/>
              </a:rPr>
              <a:t>LaTonya.Parker@mvc.edu</a:t>
            </a:r>
            <a:endParaRPr lang="en-US" dirty="0"/>
          </a:p>
          <a:p>
            <a:pPr marL="0" indent="0">
              <a:buNone/>
            </a:pPr>
            <a:endParaRPr lang="en-US" dirty="0"/>
          </a:p>
          <a:p>
            <a:pPr marL="0" indent="0">
              <a:buNone/>
            </a:pPr>
            <a:r>
              <a:rPr lang="en-US" dirty="0"/>
              <a:t>Professor Sandy </a:t>
            </a:r>
            <a:r>
              <a:rPr lang="en-US" dirty="0" err="1"/>
              <a:t>Somo</a:t>
            </a:r>
            <a:br>
              <a:rPr lang="en-US" dirty="0"/>
            </a:br>
            <a:r>
              <a:rPr lang="en-US" dirty="0">
                <a:hlinkClick r:id="rId4"/>
              </a:rPr>
              <a:t>ssomo@glendale.edu</a:t>
            </a:r>
            <a:endParaRPr lang="en-US" dirty="0"/>
          </a:p>
          <a:p>
            <a:pPr marL="0" indent="0">
              <a:buNone/>
            </a:pPr>
            <a:br>
              <a:rPr lang="en-US" dirty="0"/>
            </a:br>
            <a:br>
              <a:rPr lang="en-US" dirty="0"/>
            </a:br>
            <a:r>
              <a:rPr lang="en-US" dirty="0"/>
              <a:t>Dr. Khalid White</a:t>
            </a:r>
            <a:br>
              <a:rPr lang="en-US" dirty="0"/>
            </a:br>
            <a:r>
              <a:rPr lang="en-US" dirty="0">
                <a:hlinkClick r:id="rId5"/>
              </a:rPr>
              <a:t>Khalid.White@sjcc.edu</a:t>
            </a:r>
            <a:endParaRPr lang="en-US" dirty="0"/>
          </a:p>
          <a:p>
            <a:pPr marL="0" indent="0">
              <a:buNone/>
            </a:pPr>
            <a:endParaRPr lang="en-US" dirty="0"/>
          </a:p>
          <a:p>
            <a:pPr marL="0" indent="0">
              <a:buNone/>
            </a:pPr>
            <a:endParaRPr lang="en-US" dirty="0"/>
          </a:p>
          <a:p>
            <a:pPr marL="0" indent="0">
              <a:buNone/>
            </a:pPr>
            <a:endParaRPr lang="en-US" dirty="0"/>
          </a:p>
        </p:txBody>
      </p:sp>
      <p:pic>
        <p:nvPicPr>
          <p:cNvPr id="4" name="Content Placeholder 3"/>
          <p:cNvPicPr>
            <a:picLocks noGrp="1" noChangeAspect="1"/>
          </p:cNvPicPr>
          <p:nvPr>
            <p:ph sz="half" idx="2"/>
          </p:nvPr>
        </p:nvPicPr>
        <p:blipFill>
          <a:blip r:embed="rId6"/>
          <a:stretch>
            <a:fillRect/>
          </a:stretch>
        </p:blipFill>
        <p:spPr>
          <a:xfrm>
            <a:off x="6906454" y="4920828"/>
            <a:ext cx="5127653" cy="1937171"/>
          </a:xfrm>
          <a:prstGeom prst="rect">
            <a:avLst/>
          </a:prstGeom>
        </p:spPr>
      </p:pic>
      <p:sp>
        <p:nvSpPr>
          <p:cNvPr id="5" name="AutoShape 2" descr="Image result for retaining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06454" y="2638004"/>
            <a:ext cx="5127653" cy="2063468"/>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16086"/>
            <a:ext cx="12192000" cy="1076337"/>
          </a:xfrm>
          <a:prstGeom prst="rect">
            <a:avLst/>
          </a:prstGeom>
        </p:spPr>
      </p:pic>
    </p:spTree>
    <p:extLst>
      <p:ext uri="{BB962C8B-B14F-4D97-AF65-F5344CB8AC3E}">
        <p14:creationId xmlns:p14="http://schemas.microsoft.com/office/powerpoint/2010/main" val="332221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838200" y="0"/>
            <a:ext cx="10515600" cy="1325563"/>
          </a:xfrm>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762786" y="1399923"/>
            <a:ext cx="10515600" cy="5138442"/>
          </a:xfrm>
        </p:spPr>
        <p:txBody>
          <a:bodyPr>
            <a:noAutofit/>
          </a:bodyPr>
          <a:lstStyle/>
          <a:p>
            <a:pPr marL="0" indent="0">
              <a:buNone/>
            </a:pPr>
            <a:endParaRPr lang="en-US" sz="2400" dirty="0"/>
          </a:p>
          <a:p>
            <a:r>
              <a:rPr lang="en-US" sz="2400" dirty="0">
                <a:latin typeface="Constantia" panose="02030602050306030303" pitchFamily="18" charset="0"/>
              </a:rPr>
              <a:t>What is the definition Ethnicity?</a:t>
            </a:r>
          </a:p>
          <a:p>
            <a:r>
              <a:rPr lang="en-US" sz="2400" dirty="0">
                <a:latin typeface="Constantia" panose="02030602050306030303" pitchFamily="18" charset="0"/>
              </a:rPr>
              <a:t>Key Racial and Ethnic Diversity Definitions</a:t>
            </a:r>
          </a:p>
          <a:p>
            <a:r>
              <a:rPr lang="en-US" sz="2400" dirty="0">
                <a:latin typeface="Constantia" panose="02030602050306030303" pitchFamily="18" charset="0"/>
              </a:rPr>
              <a:t>Who are Faculty/Persons of Color? – Faculty/Student Ratios.</a:t>
            </a:r>
          </a:p>
          <a:p>
            <a:r>
              <a:rPr lang="en-US" sz="2400" dirty="0">
                <a:latin typeface="Constantia" panose="02030602050306030303" pitchFamily="18" charset="0"/>
              </a:rPr>
              <a:t>What tools can be engaged to improve the hiring of Diverse Faculty?</a:t>
            </a:r>
          </a:p>
          <a:p>
            <a:r>
              <a:rPr lang="en-US" sz="2400" dirty="0">
                <a:latin typeface="Constantia" panose="02030602050306030303" pitchFamily="18" charset="0"/>
              </a:rPr>
              <a:t>Once hired should Faculty of Color support “</a:t>
            </a:r>
            <a:r>
              <a:rPr lang="en-US" sz="2400" b="1" dirty="0">
                <a:latin typeface="Constantia" panose="02030602050306030303" pitchFamily="18" charset="0"/>
              </a:rPr>
              <a:t>Cultural Taxation” </a:t>
            </a:r>
            <a:r>
              <a:rPr lang="en-US" sz="2400" dirty="0">
                <a:latin typeface="Constantia" panose="02030602050306030303" pitchFamily="18" charset="0"/>
              </a:rPr>
              <a:t>and serve on campus committees and campus governance structures, for the good of the institution and the students? </a:t>
            </a:r>
          </a:p>
          <a:p>
            <a:r>
              <a:rPr lang="en-US" sz="2400" dirty="0">
                <a:latin typeface="Constantia" panose="02030602050306030303" pitchFamily="18" charset="0"/>
              </a:rPr>
              <a:t>How can colleges develop equity in hiring and promoting “Faculty Diversity”</a:t>
            </a:r>
          </a:p>
          <a:p>
            <a:r>
              <a:rPr lang="en-US" sz="2400" dirty="0">
                <a:latin typeface="Constantia" panose="02030602050306030303" pitchFamily="18" charset="0"/>
              </a:rPr>
              <a:t>Group Discussion  - Discuss current College Hiring Guidelines? - Sharing</a:t>
            </a:r>
            <a:br>
              <a:rPr lang="en-US" sz="2400" dirty="0">
                <a:latin typeface="Constantia" panose="02030602050306030303" pitchFamily="18" charset="0"/>
              </a:rPr>
            </a:br>
            <a:r>
              <a:rPr lang="en-US" sz="2400" dirty="0">
                <a:latin typeface="Constantia" panose="02030602050306030303" pitchFamily="18" charset="0"/>
              </a:rPr>
              <a:t>(Ten Minutes)</a:t>
            </a:r>
          </a:p>
          <a:p>
            <a:r>
              <a:rPr lang="en-US" sz="2400" dirty="0">
                <a:latin typeface="Constantia" panose="02030602050306030303" pitchFamily="18" charset="0"/>
              </a:rPr>
              <a:t>Questions &amp; Comments</a:t>
            </a:r>
            <a:br>
              <a:rPr lang="en-US" sz="2400" dirty="0">
                <a:latin typeface="Bodoni MT Black" panose="02070A03080606020203" pitchFamily="18" charset="0"/>
              </a:rPr>
            </a:br>
            <a:endParaRPr lang="en-US" sz="2400" dirty="0"/>
          </a:p>
          <a:p>
            <a:pPr marL="0" indent="0">
              <a:buNone/>
            </a:pPr>
            <a:endParaRPr lang="en-US" sz="2400" dirty="0"/>
          </a:p>
          <a:p>
            <a:endParaRPr lang="en-US" sz="2400" dirty="0"/>
          </a:p>
          <a:p>
            <a:pPr marL="0" indent="0">
              <a:buNone/>
            </a:pPr>
            <a:br>
              <a:rPr lang="en-US" sz="2400" dirty="0"/>
            </a:br>
            <a:endParaRPr lang="en-US" sz="2400" dirty="0"/>
          </a:p>
          <a:p>
            <a:pPr marL="0" indent="0">
              <a:buNone/>
            </a:pPr>
            <a:br>
              <a:rPr lang="en-US" sz="2400" b="1" i="1" dirty="0"/>
            </a:br>
            <a:endParaRPr lang="en-US" sz="2400" b="1" i="1" dirty="0"/>
          </a:p>
          <a:p>
            <a:pPr marL="0" indent="0">
              <a:buNone/>
            </a:pPr>
            <a:endParaRPr lang="en-US" sz="2400" dirty="0"/>
          </a:p>
          <a:p>
            <a:r>
              <a:rPr lang="en-US" sz="2400" dirty="0"/>
              <a:t>Marketing Tools  for building a diverse team of Senate Leaders.</a:t>
            </a:r>
          </a:p>
          <a:p>
            <a:endParaRPr lang="en-US" sz="2400" dirty="0"/>
          </a:p>
          <a:p>
            <a:r>
              <a:rPr lang="en-US" sz="2400" dirty="0"/>
              <a:t>Questions and Comments?</a:t>
            </a:r>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36948" y="631596"/>
            <a:ext cx="10589124" cy="1187777"/>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400" b="1" dirty="0">
                <a:latin typeface="Times New Roman" panose="02020603050405020304" pitchFamily="18" charset="0"/>
                <a:cs typeface="Times New Roman" panose="02020603050405020304" pitchFamily="18" charset="0"/>
              </a:rPr>
              <a:t>What is the definition of Ethnicity?</a:t>
            </a:r>
            <a:br>
              <a:rPr lang="en-US" sz="3400" b="1" dirty="0">
                <a:latin typeface="Times New Roman" panose="02020603050405020304" pitchFamily="18" charset="0"/>
                <a:cs typeface="Times New Roman" panose="02020603050405020304" pitchFamily="18" charset="0"/>
              </a:rPr>
            </a:br>
            <a:endParaRPr lang="en-US" sz="36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53960" y="1570703"/>
            <a:ext cx="6096698" cy="5184059"/>
          </a:xfrm>
        </p:spPr>
        <p:txBody>
          <a:bodyPr>
            <a:normAutofit/>
          </a:bodyPr>
          <a:lstStyle/>
          <a:p>
            <a:pPr marL="0" indent="0">
              <a:buNone/>
            </a:pPr>
            <a:r>
              <a:rPr lang="en-US" b="1" i="1" dirty="0"/>
              <a:t>Ethnicity: </a:t>
            </a:r>
            <a:r>
              <a:rPr lang="en-US" dirty="0">
                <a:hlinkClick r:id="rId2"/>
              </a:rPr>
              <a:t>ethnic</a:t>
            </a:r>
            <a:r>
              <a:rPr lang="en-US" dirty="0"/>
              <a:t> quality or affiliation </a:t>
            </a:r>
            <a:br>
              <a:rPr lang="en-US" b="1" i="1" dirty="0"/>
            </a:br>
            <a:br>
              <a:rPr lang="en-US" b="1" i="1" dirty="0"/>
            </a:br>
            <a:r>
              <a:rPr lang="en-US" sz="2400" b="1" dirty="0"/>
              <a:t>A: </a:t>
            </a:r>
            <a:r>
              <a:rPr lang="en-US" sz="2400" dirty="0"/>
              <a:t>Of or relating to large groups of people classed according to common racial, national, tribal, religious, linguistic, or cultural origin or background; </a:t>
            </a:r>
          </a:p>
          <a:p>
            <a:pPr marL="0" indent="0">
              <a:buNone/>
            </a:pPr>
            <a:endParaRPr lang="en-US" sz="2400" i="1" dirty="0">
              <a:latin typeface="Californian FB" panose="0207040306080B030204" pitchFamily="18" charset="0"/>
            </a:endParaRPr>
          </a:p>
          <a:p>
            <a:pPr marL="0" indent="0">
              <a:buNone/>
            </a:pPr>
            <a:r>
              <a:rPr lang="en-US" sz="2400" b="1" dirty="0">
                <a:latin typeface="Californian FB" panose="0207040306080B030204" pitchFamily="18" charset="0"/>
              </a:rPr>
              <a:t>B:</a:t>
            </a:r>
            <a:r>
              <a:rPr lang="en-US" sz="2400" dirty="0"/>
              <a:t>Being a member of a specified ethnic group.</a:t>
            </a:r>
          </a:p>
          <a:p>
            <a:pPr marL="0" indent="0">
              <a:buNone/>
            </a:pPr>
            <a:endParaRPr lang="en-US" sz="2400" i="1" dirty="0">
              <a:latin typeface="Californian FB" panose="0207040306080B030204" pitchFamily="18" charset="0"/>
            </a:endParaRPr>
          </a:p>
          <a:p>
            <a:pPr marL="0" indent="0">
              <a:buNone/>
            </a:pPr>
            <a:r>
              <a:rPr lang="en-US" sz="2400" i="1" dirty="0">
                <a:latin typeface="Californian FB" panose="0207040306080B030204" pitchFamily="18" charset="0"/>
              </a:rPr>
              <a:t>https://www.merriam-webster.com/dictionary/ethnic</a:t>
            </a:r>
          </a:p>
        </p:txBody>
      </p:sp>
      <p:sp>
        <p:nvSpPr>
          <p:cNvPr id="9" name="Text Placeholder 8"/>
          <p:cNvSpPr>
            <a:spLocks noGrp="1"/>
          </p:cNvSpPr>
          <p:nvPr>
            <p:ph type="body" sz="half" idx="2"/>
          </p:nvPr>
        </p:nvSpPr>
        <p:spPr/>
        <p:txBody>
          <a:bodyPr/>
          <a:lstStyle/>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80" y="1570703"/>
            <a:ext cx="5125270" cy="2659586"/>
          </a:xfrm>
          <a:prstGeom prst="rect">
            <a:avLst/>
          </a:prstGeom>
        </p:spPr>
      </p:pic>
      <p:pic>
        <p:nvPicPr>
          <p:cNvPr id="6" name="Picture 5">
            <a:extLst>
              <a:ext uri="{FF2B5EF4-FFF2-40B4-BE49-F238E27FC236}">
                <a16:creationId xmlns:a16="http://schemas.microsoft.com/office/drawing/2014/main" id="{EB1BC17D-5E55-4860-ACF9-5DA23F9733F3}"/>
              </a:ext>
            </a:extLst>
          </p:cNvPr>
          <p:cNvPicPr>
            <a:picLocks noChangeAspect="1"/>
          </p:cNvPicPr>
          <p:nvPr/>
        </p:nvPicPr>
        <p:blipFill>
          <a:blip r:embed="rId4"/>
          <a:stretch>
            <a:fillRect/>
          </a:stretch>
        </p:blipFill>
        <p:spPr>
          <a:xfrm>
            <a:off x="62881" y="4468316"/>
            <a:ext cx="5125269" cy="2246895"/>
          </a:xfrm>
          <a:prstGeom prst="rect">
            <a:avLst/>
          </a:prstGeom>
        </p:spPr>
      </p:pic>
    </p:spTree>
    <p:extLst>
      <p:ext uri="{BB962C8B-B14F-4D97-AF65-F5344CB8AC3E}">
        <p14:creationId xmlns:p14="http://schemas.microsoft.com/office/powerpoint/2010/main" val="346879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80920"/>
            <a:ext cx="12192000" cy="1060057"/>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600" dirty="0">
                <a:latin typeface="Constantia" panose="02030602050306030303" pitchFamily="18" charset="0"/>
              </a:rPr>
              <a:t>Key Racial and Ethnic Diversity Definitions</a:t>
            </a:r>
            <a:br>
              <a:rPr lang="en-US" sz="3600" dirty="0">
                <a:latin typeface="Constantia" panose="02030602050306030303" pitchFamily="18" charset="0"/>
              </a:rPr>
            </a:br>
            <a:endParaRPr lang="en-US" sz="3600" dirty="0">
              <a:solidFill>
                <a:schemeClr val="tx2"/>
              </a:solidFill>
              <a:latin typeface="Constantia" panose="02030602050306030303" pitchFamily="18" charset="0"/>
            </a:endParaRPr>
          </a:p>
        </p:txBody>
      </p:sp>
      <p:sp>
        <p:nvSpPr>
          <p:cNvPr id="8" name="Content Placeholder 7"/>
          <p:cNvSpPr>
            <a:spLocks noGrp="1"/>
          </p:cNvSpPr>
          <p:nvPr>
            <p:ph idx="1"/>
          </p:nvPr>
        </p:nvSpPr>
        <p:spPr>
          <a:xfrm>
            <a:off x="4772025" y="1666960"/>
            <a:ext cx="6871193" cy="4952326"/>
          </a:xfrm>
        </p:spPr>
        <p:txBody>
          <a:bodyPr>
            <a:normAutofit fontScale="55000" lnSpcReduction="20000"/>
          </a:bodyPr>
          <a:lstStyle/>
          <a:p>
            <a:r>
              <a:rPr lang="en-US" dirty="0">
                <a:highlight>
                  <a:srgbClr val="FFFF00"/>
                </a:highlight>
              </a:rPr>
              <a:t>To effectively improve racial and ethnic diversity in the workplace, organizations need to understand some of the key terms and definitions including:</a:t>
            </a:r>
          </a:p>
          <a:p>
            <a:r>
              <a:rPr lang="en-US" b="1" dirty="0"/>
              <a:t>Racial Discrimination:</a:t>
            </a:r>
            <a:r>
              <a:rPr lang="en-US" dirty="0"/>
              <a:t> Racial discrimination in the workplace can be defined as any exclusion, restriction or preference based on race, color, descent or national or ethnic origin which has the purpose of impairing an employee’s ability to exercise their rights to equal standing in the workplace.</a:t>
            </a:r>
          </a:p>
          <a:p>
            <a:r>
              <a:rPr lang="en-US" b="1" dirty="0"/>
              <a:t>Ethnic Group:</a:t>
            </a:r>
            <a:r>
              <a:rPr lang="en-US" dirty="0"/>
              <a:t> The term “ethnic group” refers to a group of persons whose members identify with each other through such factors as common heritage, culture, ancestry, language, dialect, history, identity and geographic origin.</a:t>
            </a:r>
          </a:p>
          <a:p>
            <a:r>
              <a:rPr lang="en-US" b="1" dirty="0"/>
              <a:t>Implicit Bias:</a:t>
            </a:r>
            <a:r>
              <a:rPr lang="en-US" dirty="0"/>
              <a:t> Also known as unconscious or hidden bias, implicit biases are negative associations that people unknowingly hold. They are expressed automatically, without conscious awareness.</a:t>
            </a:r>
          </a:p>
          <a:p>
            <a:r>
              <a:rPr lang="en-US" b="1" dirty="0"/>
              <a:t>Inclusion: </a:t>
            </a:r>
            <a:r>
              <a:rPr lang="en-US" dirty="0"/>
              <a:t>Authentically incorporating traditionally excluded individuals and/or groups into processes, activities and decision/policy making in a way that shares power.</a:t>
            </a:r>
          </a:p>
          <a:p>
            <a:pPr marL="0" indent="0">
              <a:buNone/>
            </a:pPr>
            <a:r>
              <a:rPr lang="en-US" dirty="0">
                <a:hlinkClick r:id="rId2"/>
              </a:rPr>
              <a:t>https://www.peoplescout.com/racial-and-ethnic-diversity-in-the-workplace/</a:t>
            </a:r>
            <a:r>
              <a:rPr lang="en-US" dirty="0"/>
              <a:t> </a:t>
            </a:r>
            <a:r>
              <a:rPr lang="en-US" dirty="0">
                <a:solidFill>
                  <a:schemeClr val="accent1"/>
                </a:solidFill>
              </a:rPr>
              <a:t>(2019)</a:t>
            </a:r>
          </a:p>
        </p:txBody>
      </p:sp>
      <p:sp>
        <p:nvSpPr>
          <p:cNvPr id="9" name="Text Placeholder 8"/>
          <p:cNvSpPr>
            <a:spLocks noGrp="1"/>
          </p:cNvSpPr>
          <p:nvPr>
            <p:ph type="body" sz="half" idx="2"/>
          </p:nvPr>
        </p:nvSpPr>
        <p:spPr/>
        <p:txBody>
          <a:bodyPr/>
          <a:lstStyle/>
          <a:p>
            <a:endParaRPr lang="en-US" dirty="0"/>
          </a:p>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66" y="1666959"/>
            <a:ext cx="4568769" cy="2217218"/>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66" y="4059238"/>
            <a:ext cx="4568769" cy="2131170"/>
          </a:xfrm>
          <a:prstGeom prst="rect">
            <a:avLst/>
          </a:prstGeom>
        </p:spPr>
      </p:pic>
    </p:spTree>
    <p:extLst>
      <p:ext uri="{BB962C8B-B14F-4D97-AF65-F5344CB8AC3E}">
        <p14:creationId xmlns:p14="http://schemas.microsoft.com/office/powerpoint/2010/main" val="56784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6409" y="159026"/>
            <a:ext cx="10786284" cy="1065475"/>
          </a:xfrm>
        </p:spPr>
        <p:txBody>
          <a:bodyPr>
            <a:noAutofit/>
          </a:bodyPr>
          <a:lstStyle/>
          <a:p>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4400" dirty="0">
                <a:solidFill>
                  <a:schemeClr val="tx2"/>
                </a:solidFill>
                <a:latin typeface="Tw Cen MT" panose="020B0602020104020603" pitchFamily="34" charset="0"/>
              </a:rPr>
              <a:t>What is “Representative Diversity”</a:t>
            </a: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dirty="0">
                <a:latin typeface="Constantia" panose="02030602050306030303" pitchFamily="18" charset="0"/>
              </a:rPr>
            </a:br>
            <a:br>
              <a:rPr lang="en-US" dirty="0">
                <a:latin typeface="Constantia" panose="02030602050306030303" pitchFamily="18" charset="0"/>
              </a:rPr>
            </a:br>
            <a:br>
              <a:rPr lang="en-US" sz="2500" dirty="0"/>
            </a:br>
            <a:r>
              <a:rPr lang="en-US" sz="2400" b="1" dirty="0">
                <a:latin typeface="Constantia" panose="02030602050306030303" pitchFamily="18" charset="0"/>
              </a:rPr>
              <a:t>Who are Faculty/Persons of Color? – Faculty/Student Ratios</a:t>
            </a:r>
            <a:br>
              <a:rPr lang="en-US" sz="2400" b="1" dirty="0">
                <a:latin typeface="Constantia" panose="02030602050306030303" pitchFamily="18" charset="0"/>
              </a:rPr>
            </a:br>
            <a:endParaRPr lang="en-US" sz="24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14115" y="1389491"/>
            <a:ext cx="6172200" cy="5864416"/>
          </a:xfrm>
        </p:spPr>
        <p:txBody>
          <a:bodyPr>
            <a:normAutofit/>
          </a:bodyPr>
          <a:lstStyle/>
          <a:p>
            <a:pPr marL="0" indent="0">
              <a:buNone/>
            </a:pPr>
            <a:r>
              <a:rPr lang="en-US" sz="2800" dirty="0"/>
              <a:t>Oxford University Press Dictionary –</a:t>
            </a:r>
            <a:r>
              <a:rPr lang="en-US" sz="2800" b="1" dirty="0"/>
              <a:t>People of Color </a:t>
            </a:r>
            <a:r>
              <a:rPr lang="en-US" sz="2800" dirty="0"/>
              <a:t>– “a person who is not white or of European parentage.”</a:t>
            </a:r>
            <a:br>
              <a:rPr lang="en-US" sz="2800" dirty="0"/>
            </a:br>
            <a:r>
              <a:rPr lang="en-US" sz="1600" dirty="0">
                <a:hlinkClick r:id="rId2"/>
              </a:rPr>
              <a:t>https://theithacan.org/columns/the-term-people-of-color-includes-asian-americans</a:t>
            </a:r>
            <a:r>
              <a:rPr lang="en-US" sz="1400" dirty="0">
                <a:hlinkClick r:id="rId2"/>
              </a:rPr>
              <a:t>/</a:t>
            </a:r>
            <a:endParaRPr lang="en-US" sz="1400" dirty="0"/>
          </a:p>
          <a:p>
            <a:pPr marL="0" indent="0">
              <a:buNone/>
            </a:pPr>
            <a:endParaRPr lang="en-US" sz="1400" dirty="0"/>
          </a:p>
          <a:p>
            <a:pPr marL="0" indent="0">
              <a:buNone/>
            </a:pPr>
            <a:r>
              <a:rPr lang="en-US" sz="1800" b="1" dirty="0"/>
              <a:t>California Higher Education Faculty/Student - Ratios</a:t>
            </a:r>
          </a:p>
          <a:p>
            <a:r>
              <a:rPr lang="en-US" sz="2000" dirty="0"/>
              <a:t>In the CSU system, 75% of Cal State students are students of color and 62% of tenured faculty are white;</a:t>
            </a:r>
          </a:p>
          <a:p>
            <a:r>
              <a:rPr lang="en-US" sz="2000" dirty="0"/>
              <a:t>In the UC system, 74% of students are students of color and 70% of tenured faculty are white; and</a:t>
            </a:r>
          </a:p>
          <a:p>
            <a:r>
              <a:rPr lang="en-US" sz="2000" dirty="0">
                <a:highlight>
                  <a:srgbClr val="FFFF00"/>
                </a:highlight>
              </a:rPr>
              <a:t>In the CCC system, 73% of student are students of color and 61% of tenured faculty are white.</a:t>
            </a:r>
          </a:p>
          <a:p>
            <a:pPr marL="0" indent="0">
              <a:buNone/>
            </a:pPr>
            <a:r>
              <a:rPr lang="en-US" sz="2000" i="1" dirty="0">
                <a:hlinkClick r:id="rId3"/>
              </a:rPr>
              <a:t>https://medium.com/national-center-for-institutional-diversity/want-to-retain-faculty-of-color-support-them-as-faculty-of-color-9e7154ed618f</a:t>
            </a:r>
            <a:endParaRPr lang="en-US" sz="2000" i="1" dirty="0"/>
          </a:p>
          <a:p>
            <a:pPr marL="0" indent="0">
              <a:buNone/>
            </a:pPr>
            <a:endParaRPr lang="en-US" sz="2000" i="1" dirty="0"/>
          </a:p>
        </p:txBody>
      </p:sp>
      <p:sp>
        <p:nvSpPr>
          <p:cNvPr id="9" name="Text Placeholder 8"/>
          <p:cNvSpPr>
            <a:spLocks noGrp="1"/>
          </p:cNvSpPr>
          <p:nvPr>
            <p:ph type="body" sz="half" idx="2"/>
          </p:nvPr>
        </p:nvSpPr>
        <p:spPr/>
        <p:txBody>
          <a:bodyPr/>
          <a:lstStyle/>
          <a:p>
            <a:endParaRPr lang="en-US" dirty="0"/>
          </a:p>
          <a:p>
            <a:endParaRPr lang="en-US" dirty="0"/>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476097"/>
            <a:ext cx="5033115" cy="5226361"/>
          </a:xfrm>
          <a:prstGeom prst="rect">
            <a:avLst/>
          </a:prstGeom>
        </p:spPr>
      </p:pic>
    </p:spTree>
    <p:extLst>
      <p:ext uri="{BB962C8B-B14F-4D97-AF65-F5344CB8AC3E}">
        <p14:creationId xmlns:p14="http://schemas.microsoft.com/office/powerpoint/2010/main" val="229391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12192000" cy="1666959"/>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600" dirty="0"/>
              <a:t>What tools can be engaged to improve the hiring of Diverse Faculty?</a:t>
            </a:r>
            <a:br>
              <a:rPr lang="en-US" sz="3600" dirty="0"/>
            </a:br>
            <a:endParaRPr lang="en-US" sz="3600" dirty="0">
              <a:solidFill>
                <a:schemeClr val="tx2"/>
              </a:solidFill>
              <a:latin typeface="Constantia" panose="02030602050306030303" pitchFamily="18" charset="0"/>
            </a:endParaRPr>
          </a:p>
        </p:txBody>
      </p:sp>
      <p:sp>
        <p:nvSpPr>
          <p:cNvPr id="8" name="Content Placeholder 7"/>
          <p:cNvSpPr>
            <a:spLocks noGrp="1"/>
          </p:cNvSpPr>
          <p:nvPr>
            <p:ph idx="1"/>
          </p:nvPr>
        </p:nvSpPr>
        <p:spPr>
          <a:xfrm>
            <a:off x="5471018" y="2057400"/>
            <a:ext cx="6172200" cy="5921061"/>
          </a:xfrm>
        </p:spPr>
        <p:txBody>
          <a:bodyPr>
            <a:normAutofit fontScale="85000" lnSpcReduction="10000"/>
          </a:bodyPr>
          <a:lstStyle/>
          <a:p>
            <a:r>
              <a:rPr lang="en-US" sz="2000" dirty="0"/>
              <a:t>Reevaluate your Hiring Guidelines &amp; Committee Formations.</a:t>
            </a:r>
          </a:p>
          <a:p>
            <a:r>
              <a:rPr lang="en-US" sz="2000" dirty="0"/>
              <a:t>Expand </a:t>
            </a:r>
            <a:r>
              <a:rPr lang="en-US" sz="2000" b="1" i="1" dirty="0"/>
              <a:t>“Recruitment Efforts” </a:t>
            </a:r>
            <a:r>
              <a:rPr lang="en-US" sz="2000" dirty="0"/>
              <a:t>to non conventional advertisement sources.</a:t>
            </a:r>
          </a:p>
          <a:p>
            <a:r>
              <a:rPr lang="en-US" sz="2000" dirty="0"/>
              <a:t>Campus Teams arrange visits at Historically Black Colleges &amp; Universities – Speak with the potential Graduate Students.</a:t>
            </a:r>
          </a:p>
          <a:p>
            <a:r>
              <a:rPr lang="en-US" sz="2000" dirty="0"/>
              <a:t>Adopt an Graduate Department – Guest Lecture</a:t>
            </a:r>
          </a:p>
          <a:p>
            <a:r>
              <a:rPr lang="en-US" sz="2000" dirty="0"/>
              <a:t>Positively speak about the </a:t>
            </a:r>
            <a:r>
              <a:rPr lang="en-US" sz="2000" b="1" i="1" dirty="0"/>
              <a:t>Professoriate.</a:t>
            </a:r>
          </a:p>
          <a:p>
            <a:r>
              <a:rPr lang="en-US" sz="2000" dirty="0"/>
              <a:t>Mentor and Adopt a Diverse Graduate Student.</a:t>
            </a:r>
          </a:p>
          <a:p>
            <a:r>
              <a:rPr lang="en-US" sz="2000" dirty="0"/>
              <a:t>Write equity minded questions into the Job Announcement.</a:t>
            </a:r>
          </a:p>
          <a:p>
            <a:r>
              <a:rPr lang="en-US" sz="2000" dirty="0"/>
              <a:t>Make sure your search committees are trained regarding EEO Laws and procedures.</a:t>
            </a:r>
          </a:p>
          <a:p>
            <a:r>
              <a:rPr lang="en-US" sz="2000" dirty="0"/>
              <a:t>Establish “Grow Your Own” Programs</a:t>
            </a:r>
          </a:p>
          <a:p>
            <a:r>
              <a:rPr lang="en-US" sz="2000" dirty="0"/>
              <a:t>Create a Faculty Diversity Mentorship &amp; Recruitment Program.</a:t>
            </a:r>
          </a:p>
          <a:p>
            <a:r>
              <a:rPr lang="en-US" sz="2000" b="1" dirty="0"/>
              <a:t>Look Beyond Culture Fit – Practice Equity Mindedness!</a:t>
            </a:r>
            <a:endParaRPr lang="en-US" sz="2000" dirty="0"/>
          </a:p>
          <a:p>
            <a:r>
              <a:rPr lang="en-US" sz="2000" dirty="0"/>
              <a:t>Be Intentional</a:t>
            </a:r>
            <a:br>
              <a:rPr lang="en-US" sz="2000" dirty="0"/>
            </a:br>
            <a:endParaRPr lang="en-US" sz="2000" dirty="0"/>
          </a:p>
          <a:p>
            <a:pPr marL="0" indent="0">
              <a:buNone/>
            </a:pPr>
            <a:br>
              <a:rPr lang="en-US" sz="2000" dirty="0"/>
            </a:br>
            <a:endParaRPr lang="en-US" sz="2000" dirty="0"/>
          </a:p>
          <a:p>
            <a:pPr marL="0" indent="0">
              <a:buNone/>
            </a:pPr>
            <a:r>
              <a:rPr lang="en-US" sz="2000" dirty="0"/>
              <a:t>    Marketing to</a:t>
            </a:r>
            <a:br>
              <a:rPr lang="en-US" sz="2000" dirty="0"/>
            </a:br>
            <a:r>
              <a:rPr lang="en-US" sz="2000" dirty="0"/>
              <a:t>   areas such urban marketing</a:t>
            </a:r>
          </a:p>
        </p:txBody>
      </p:sp>
      <p:sp>
        <p:nvSpPr>
          <p:cNvPr id="9" name="Text Placeholder 8"/>
          <p:cNvSpPr>
            <a:spLocks noGrp="1"/>
          </p:cNvSpPr>
          <p:nvPr>
            <p:ph type="body" sz="half" idx="2"/>
          </p:nvPr>
        </p:nvSpPr>
        <p:spPr>
          <a:xfrm>
            <a:off x="72830" y="2057400"/>
            <a:ext cx="4699196" cy="4800600"/>
          </a:xfrm>
        </p:spPr>
        <p:txBody>
          <a:bodyPr/>
          <a:lstStyle/>
          <a:p>
            <a:endParaRPr lang="en-US" dirty="0"/>
          </a:p>
          <a:p>
            <a:r>
              <a:rPr lang="en-US" dirty="0"/>
              <a:t>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96" y="1666959"/>
            <a:ext cx="4631230" cy="1606507"/>
          </a:xfrm>
          <a:prstGeom prst="rect">
            <a:avLst/>
          </a:prstGeom>
        </p:spPr>
      </p:pic>
      <p:sp>
        <p:nvSpPr>
          <p:cNvPr id="2" name="Rectangle 1"/>
          <p:cNvSpPr/>
          <p:nvPr/>
        </p:nvSpPr>
        <p:spPr>
          <a:xfrm>
            <a:off x="72829" y="3586770"/>
            <a:ext cx="5178902" cy="2862322"/>
          </a:xfrm>
          <a:prstGeom prst="rect">
            <a:avLst/>
          </a:prstGeom>
        </p:spPr>
        <p:txBody>
          <a:bodyPr wrap="square">
            <a:spAutoFit/>
          </a:bodyPr>
          <a:lstStyle/>
          <a:p>
            <a:pPr algn="ctr"/>
            <a:r>
              <a:rPr lang="en-US" b="1" i="1" dirty="0"/>
              <a:t>Look Beyond College Culture Fit</a:t>
            </a:r>
          </a:p>
          <a:p>
            <a:endParaRPr lang="en-US" i="1" dirty="0"/>
          </a:p>
          <a:p>
            <a:r>
              <a:rPr lang="en-US" i="1" dirty="0"/>
              <a:t>Most employers seek to hire employees based on culture fit. However, the intent to hire only those who share the company’s vision, mission and values can lead to a homogeneous workforce that prioritizes like-minded thinking over diversity. Instead, employers should hire for culture add, targeting candidates who bring something unique to the company culture that didn’t exist previously. -</a:t>
            </a:r>
            <a:r>
              <a:rPr lang="en-US" i="1" dirty="0">
                <a:hlinkClick r:id="rId3"/>
              </a:rPr>
              <a:t> John </a:t>
            </a:r>
            <a:r>
              <a:rPr lang="en-US" i="1" dirty="0" err="1">
                <a:hlinkClick r:id="rId3"/>
              </a:rPr>
              <a:t>Feldmann</a:t>
            </a:r>
            <a:r>
              <a:rPr lang="en-US" i="1" dirty="0"/>
              <a:t>,</a:t>
            </a:r>
            <a:r>
              <a:rPr lang="en-US" i="1" dirty="0">
                <a:hlinkClick r:id="rId4"/>
              </a:rPr>
              <a:t> </a:t>
            </a:r>
            <a:r>
              <a:rPr lang="en-US" i="1" dirty="0" err="1">
                <a:hlinkClick r:id="rId4"/>
              </a:rPr>
              <a:t>Insperity</a:t>
            </a:r>
            <a:endParaRPr lang="en-US" i="1" dirty="0"/>
          </a:p>
        </p:txBody>
      </p:sp>
    </p:spTree>
    <p:extLst>
      <p:ext uri="{BB962C8B-B14F-4D97-AF65-F5344CB8AC3E}">
        <p14:creationId xmlns:p14="http://schemas.microsoft.com/office/powerpoint/2010/main" val="366799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1602557"/>
            <a:ext cx="10515600" cy="339365"/>
          </a:xfrm>
        </p:spPr>
        <p:txBody>
          <a:bodyPr>
            <a:normAutofit fontScale="90000"/>
          </a:bodyPr>
          <a:lstStyle/>
          <a:p>
            <a:r>
              <a:rPr lang="en-US" sz="3100" dirty="0">
                <a:latin typeface="Bodoni MT Black" panose="02070A03080606020203" pitchFamily="18" charset="0"/>
              </a:rPr>
              <a:t>Once hired should Faculty of Color support </a:t>
            </a:r>
            <a:r>
              <a:rPr lang="en-US" sz="3100" b="1" i="1" dirty="0">
                <a:latin typeface="Bodoni MT Black" panose="02070A03080606020203" pitchFamily="18" charset="0"/>
              </a:rPr>
              <a:t>“Cultural Taxation” </a:t>
            </a:r>
            <a:r>
              <a:rPr lang="en-US" sz="3100" i="1" dirty="0">
                <a:latin typeface="Bodoni MT Black" panose="02070A03080606020203" pitchFamily="18" charset="0"/>
              </a:rPr>
              <a:t>and serve on </a:t>
            </a:r>
            <a:r>
              <a:rPr lang="en-US" sz="3100" dirty="0">
                <a:latin typeface="Bodoni MT Black" panose="02070A03080606020203" pitchFamily="18" charset="0"/>
              </a:rPr>
              <a:t>campus committees and campus governance structures, for the good of the institution and the students? </a:t>
            </a: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7" y="2290713"/>
            <a:ext cx="6010522" cy="3920956"/>
          </a:xfrm>
        </p:spPr>
        <p:txBody>
          <a:bodyPr>
            <a:normAutofit fontScale="25000" lnSpcReduction="20000"/>
          </a:bodyPr>
          <a:lstStyle/>
          <a:p>
            <a:pPr marL="0" indent="0">
              <a:buNone/>
            </a:pPr>
            <a:endParaRPr lang="en-US" sz="2400" i="1" dirty="0"/>
          </a:p>
          <a:p>
            <a:r>
              <a:rPr lang="en-US" sz="8000" b="1" dirty="0"/>
              <a:t>“Cultural Taxation” </a:t>
            </a:r>
            <a:r>
              <a:rPr lang="en-US" sz="8000" dirty="0"/>
              <a:t>is a term coined by Amado Padilla as a way of describing the unique burden placed on ethnic minority faculty in carrying out their responsibility to service the university.</a:t>
            </a:r>
          </a:p>
          <a:p>
            <a:endParaRPr lang="en-US" sz="8000" dirty="0"/>
          </a:p>
          <a:p>
            <a:r>
              <a:rPr lang="en-US" sz="8000" dirty="0"/>
              <a:t>Amado Padilla - </a:t>
            </a:r>
            <a:r>
              <a:rPr lang="en-US" sz="8000" b="1" i="1" dirty="0"/>
              <a:t>“Cultural Taxation” </a:t>
            </a:r>
            <a:r>
              <a:rPr lang="en-US" sz="8000" dirty="0"/>
              <a:t>is the obligation to show good citizenship towards the institution by serving its needs for ethnic representation on committees, or to demonstrate knowledge and commitment to a cultural group, which, though it may bring accolades to the institution, is not usually rewarded by the institution on whose behalf the service was performed.</a:t>
            </a:r>
          </a:p>
          <a:p>
            <a:r>
              <a:rPr lang="en-US" sz="8000" b="1" dirty="0">
                <a:highlight>
                  <a:srgbClr val="FFFF00"/>
                </a:highlight>
              </a:rPr>
              <a:t>Discussion</a:t>
            </a:r>
          </a:p>
          <a:p>
            <a:pPr marL="0" indent="0">
              <a:buNone/>
            </a:pPr>
            <a:endParaRPr lang="en-US" sz="4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535" y="2379366"/>
            <a:ext cx="4426343" cy="2621511"/>
          </a:xfrm>
          <a:prstGeom prst="rect">
            <a:avLst/>
          </a:prstGeom>
        </p:spPr>
      </p:pic>
      <p:sp>
        <p:nvSpPr>
          <p:cNvPr id="8" name="Rectangle 7"/>
          <p:cNvSpPr/>
          <p:nvPr/>
        </p:nvSpPr>
        <p:spPr>
          <a:xfrm>
            <a:off x="2097355" y="6211669"/>
            <a:ext cx="6096000" cy="646331"/>
          </a:xfrm>
          <a:prstGeom prst="rect">
            <a:avLst/>
          </a:prstGeom>
        </p:spPr>
        <p:txBody>
          <a:bodyPr>
            <a:spAutoFit/>
          </a:bodyPr>
          <a:lstStyle/>
          <a:p>
            <a:r>
              <a:rPr lang="en-US" b="1" dirty="0"/>
              <a:t>https://www.calfac.org/magazine-article/cultural-taxation-faculty-color-academy</a:t>
            </a:r>
          </a:p>
        </p:txBody>
      </p:sp>
    </p:spTree>
    <p:extLst>
      <p:ext uri="{BB962C8B-B14F-4D97-AF65-F5344CB8AC3E}">
        <p14:creationId xmlns:p14="http://schemas.microsoft.com/office/powerpoint/2010/main" val="385496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0"/>
            <a:ext cx="10515600" cy="923827"/>
          </a:xfrm>
        </p:spPr>
        <p:txBody>
          <a:bodyPr>
            <a:normAutofit fontScale="90000"/>
          </a:bodyPr>
          <a:lstStyle/>
          <a:p>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r>
              <a:rPr lang="en-US" sz="3100" i="1" dirty="0">
                <a:latin typeface="Constantia" panose="02030602050306030303" pitchFamily="18" charset="0"/>
              </a:rPr>
              <a:t>How can colleges develop institutional skills for promoting “Cultural Inclusivity”?</a:t>
            </a:r>
            <a:br>
              <a:rPr lang="en-US" sz="2800" i="1" dirty="0">
                <a:latin typeface="Constantia" panose="02030602050306030303" pitchFamily="18" charset="0"/>
              </a:rPr>
            </a:b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8" y="923827"/>
            <a:ext cx="6010522" cy="3532349"/>
          </a:xfrm>
        </p:spPr>
        <p:txBody>
          <a:bodyPr>
            <a:normAutofit/>
          </a:bodyPr>
          <a:lstStyle/>
          <a:p>
            <a:pPr marL="0" indent="0">
              <a:buNone/>
            </a:pPr>
            <a:endParaRPr lang="en-US" sz="2400" i="1" dirty="0"/>
          </a:p>
          <a:p>
            <a:r>
              <a:rPr lang="en-US" sz="1800" b="1" dirty="0"/>
              <a:t>Respect all forms of “Culturally Diverse” respectful     communication</a:t>
            </a:r>
          </a:p>
          <a:p>
            <a:r>
              <a:rPr lang="en-US" sz="1800" b="1" dirty="0"/>
              <a:t>Develop a clear understanding of “Intercultural Communication Styles,” both verbal and written </a:t>
            </a:r>
          </a:p>
          <a:p>
            <a:r>
              <a:rPr lang="en-US" sz="1800" b="1" dirty="0"/>
              <a:t>Include questions in all of your Job Applications on “Social Justice” </a:t>
            </a:r>
          </a:p>
          <a:p>
            <a:r>
              <a:rPr lang="en-US" sz="1800" b="1" dirty="0"/>
              <a:t>View all Job Applicants as a “Benefit” and not a form of offense</a:t>
            </a:r>
          </a:p>
          <a:p>
            <a:r>
              <a:rPr lang="en-US" sz="1800" b="1" dirty="0"/>
              <a:t>Challenge your level of professional and personal space, and employment comfort </a:t>
            </a:r>
          </a:p>
          <a:p>
            <a:endParaRPr lang="en-US" sz="1800" b="1" dirty="0"/>
          </a:p>
          <a:p>
            <a:pPr marL="0" indent="0">
              <a:buNone/>
            </a:pPr>
            <a:endParaRPr lang="en-US" sz="4400" dirty="0"/>
          </a:p>
        </p:txBody>
      </p:sp>
      <p:sp>
        <p:nvSpPr>
          <p:cNvPr id="2" name="Rectangle 1"/>
          <p:cNvSpPr/>
          <p:nvPr/>
        </p:nvSpPr>
        <p:spPr>
          <a:xfrm>
            <a:off x="904973" y="4549676"/>
            <a:ext cx="10718276" cy="2400657"/>
          </a:xfrm>
          <a:prstGeom prst="rect">
            <a:avLst/>
          </a:prstGeom>
        </p:spPr>
        <p:txBody>
          <a:bodyPr wrap="square">
            <a:spAutoFit/>
          </a:bodyPr>
          <a:lstStyle/>
          <a:p>
            <a:pPr algn="ctr"/>
            <a:r>
              <a:rPr lang="en-US" dirty="0"/>
              <a:t> </a:t>
            </a:r>
            <a:r>
              <a:rPr lang="en-US" sz="2400" b="1" u="sng" dirty="0"/>
              <a:t>Cultural Inclusion</a:t>
            </a:r>
          </a:p>
          <a:p>
            <a:pPr algn="ctr"/>
            <a:br>
              <a:rPr lang="en-US" dirty="0"/>
            </a:br>
            <a:r>
              <a:rPr lang="en-US" dirty="0"/>
              <a:t>The calls for more inclusive educational environments are not only concerned about widening participation but the calls are equally concerned about reorienting the mission, vision and values of educational institutions to better align them with core democratic principles. In this relationship, educational institutions have a valuable role to play in helping strengthen democracy.</a:t>
            </a:r>
          </a:p>
          <a:p>
            <a:pPr algn="ctr"/>
            <a:r>
              <a:rPr lang="en-US" dirty="0">
                <a:hlinkClick r:id="rId2"/>
              </a:rPr>
              <a:t>https://www.universityworldnews.com/post.php?story=20161102112722844</a:t>
            </a:r>
            <a:endParaRPr lang="en-US" dirty="0"/>
          </a:p>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804" y="1454526"/>
            <a:ext cx="4892511" cy="2938089"/>
          </a:xfrm>
          <a:prstGeom prst="rect">
            <a:avLst/>
          </a:prstGeom>
        </p:spPr>
      </p:pic>
    </p:spTree>
    <p:extLst>
      <p:ext uri="{BB962C8B-B14F-4D97-AF65-F5344CB8AC3E}">
        <p14:creationId xmlns:p14="http://schemas.microsoft.com/office/powerpoint/2010/main" val="2992518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1" y="663547"/>
            <a:ext cx="12113776" cy="833480"/>
          </a:xfrm>
        </p:spPr>
        <p:txBody>
          <a:bodyPr>
            <a:normAutofit fontScale="90000"/>
          </a:bodyPr>
          <a:lstStyle/>
          <a:p>
            <a:pPr algn="ct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r>
              <a:rPr lang="en-US" sz="3200" dirty="0">
                <a:latin typeface="Constantia" panose="02030602050306030303" pitchFamily="18" charset="0"/>
              </a:rPr>
              <a:t>Group Discussion  - Discuss current College Hiring Guidelines? – Sharing (Ten Minutes)</a:t>
            </a:r>
            <a:br>
              <a:rPr lang="en-US" sz="3200" dirty="0">
                <a:latin typeface="Constantia" panose="02030602050306030303" pitchFamily="18" charset="0"/>
              </a:rPr>
            </a:br>
            <a:br>
              <a:rPr lang="en-US" sz="3100" i="1" dirty="0">
                <a:latin typeface="Constantia" panose="02030602050306030303" pitchFamily="18" charset="0"/>
              </a:rPr>
            </a:b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8" y="923827"/>
            <a:ext cx="6010522" cy="3532349"/>
          </a:xfrm>
        </p:spPr>
        <p:txBody>
          <a:bodyPr>
            <a:normAutofit/>
          </a:bodyPr>
          <a:lstStyle/>
          <a:p>
            <a:pPr marL="0" indent="0">
              <a:buNone/>
            </a:pPr>
            <a:endParaRPr lang="en-US" sz="2400" i="1" dirty="0"/>
          </a:p>
          <a:p>
            <a:pPr marL="0" indent="0">
              <a:buNone/>
            </a:pPr>
            <a:endParaRPr lang="en-US" sz="4400" dirty="0"/>
          </a:p>
        </p:txBody>
      </p:sp>
      <p:sp>
        <p:nvSpPr>
          <p:cNvPr id="2" name="Rectangle 1"/>
          <p:cNvSpPr/>
          <p:nvPr/>
        </p:nvSpPr>
        <p:spPr>
          <a:xfrm>
            <a:off x="904973" y="4549676"/>
            <a:ext cx="10718276" cy="369332"/>
          </a:xfrm>
          <a:prstGeom prst="rect">
            <a:avLst/>
          </a:prstGeom>
        </p:spPr>
        <p:txBody>
          <a:bodyPr wrap="square">
            <a:spAutoFit/>
          </a:bodyPr>
          <a:lstStyle/>
          <a:p>
            <a:pPr algn="ct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42129"/>
            <a:ext cx="5496236" cy="3427577"/>
          </a:xfrm>
          <a:prstGeom prst="rect">
            <a:avLst/>
          </a:prstGeom>
        </p:spPr>
      </p:pic>
      <p:sp>
        <p:nvSpPr>
          <p:cNvPr id="5" name="AutoShape 2" descr="Image result for Faculty Sharing"/>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Faculty Sharing"/>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0413" y="1256866"/>
            <a:ext cx="6543364" cy="3412840"/>
          </a:xfrm>
          <a:prstGeom prst="rect">
            <a:avLst/>
          </a:prstGeom>
        </p:spPr>
      </p:pic>
      <p:sp>
        <p:nvSpPr>
          <p:cNvPr id="9" name="Rectangle 8"/>
          <p:cNvSpPr/>
          <p:nvPr/>
        </p:nvSpPr>
        <p:spPr>
          <a:xfrm>
            <a:off x="2" y="4716456"/>
            <a:ext cx="12191998" cy="2031325"/>
          </a:xfrm>
          <a:prstGeom prst="rect">
            <a:avLst/>
          </a:prstGeom>
        </p:spPr>
        <p:txBody>
          <a:bodyPr wrap="square">
            <a:spAutoFit/>
          </a:bodyPr>
          <a:lstStyle/>
          <a:p>
            <a:pPr algn="ctr"/>
            <a:r>
              <a:rPr lang="en-US" b="1" dirty="0">
                <a:latin typeface="Times New Roman" panose="02020603050405020304" pitchFamily="18" charset="0"/>
              </a:rPr>
              <a:t>From: </a:t>
            </a:r>
            <a:r>
              <a:rPr lang="en-US" b="1" dirty="0"/>
              <a:t>Three Research Studies on Diversity in College Classrooms </a:t>
            </a:r>
            <a:br>
              <a:rPr lang="en-US" b="1" dirty="0"/>
            </a:br>
            <a:r>
              <a:rPr lang="en-US" b="1" dirty="0"/>
              <a:t>(American Council on Education/American Association of University Professors)</a:t>
            </a:r>
          </a:p>
          <a:p>
            <a:endParaRPr lang="en-US" dirty="0">
              <a:latin typeface="Times New Roman" panose="02020603050405020304" pitchFamily="18" charset="0"/>
            </a:endParaRPr>
          </a:p>
          <a:p>
            <a:r>
              <a:rPr lang="en-US" i="1" dirty="0">
                <a:latin typeface="Times New Roman" panose="02020603050405020304" pitchFamily="18" charset="0"/>
              </a:rPr>
              <a:t>“Today, hundreds of colleges and universities recognize the educational value of diversity and view student and faculty diversity as an essential resource for optimizing teaching and learning”.</a:t>
            </a:r>
          </a:p>
          <a:p>
            <a:endParaRPr lang="en-US" dirty="0">
              <a:effectLst/>
              <a:latin typeface="Times New Roman" panose="02020603050405020304" pitchFamily="18" charset="0"/>
            </a:endParaRPr>
          </a:p>
          <a:p>
            <a:r>
              <a:rPr lang="en-US" dirty="0">
                <a:latin typeface="Times New Roman" panose="02020603050405020304" pitchFamily="18" charset="0"/>
              </a:rPr>
              <a:t>https://www.aaup.org/NR/rdonlyres/F1A2B22A-EAE2-4D31-9F68-6F235129917E/0/2000_diversity_report.pdf</a:t>
            </a:r>
            <a:endParaRPr lang="en-US" dirty="0">
              <a:effectLst/>
              <a:latin typeface="Times New Roman" panose="02020603050405020304" pitchFamily="18" charset="0"/>
            </a:endParaRPr>
          </a:p>
        </p:txBody>
      </p:sp>
    </p:spTree>
    <p:extLst>
      <p:ext uri="{BB962C8B-B14F-4D97-AF65-F5344CB8AC3E}">
        <p14:creationId xmlns:p14="http://schemas.microsoft.com/office/powerpoint/2010/main" val="3859588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TotalTime>
  <Words>715</Words>
  <Application>Microsoft Office PowerPoint</Application>
  <PresentationFormat>Widescreen</PresentationFormat>
  <Paragraphs>104</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Bodoni MT Black</vt:lpstr>
      <vt:lpstr>Calibri</vt:lpstr>
      <vt:lpstr>Calibri Light</vt:lpstr>
      <vt:lpstr>Californian FB</vt:lpstr>
      <vt:lpstr>Cambria</vt:lpstr>
      <vt:lpstr>Constantia</vt:lpstr>
      <vt:lpstr>Times New Roman</vt:lpstr>
      <vt:lpstr>Tw Cen MT</vt:lpstr>
      <vt:lpstr>Office Theme</vt:lpstr>
      <vt:lpstr>Innovative Strategies for Hiring Faculty  of Color </vt:lpstr>
      <vt:lpstr>Presentation Highlights</vt:lpstr>
      <vt:lpstr>                                 What is the definition of Ethnicity? </vt:lpstr>
      <vt:lpstr>  Key Racial and Ethnic Diversity Definitions </vt:lpstr>
      <vt:lpstr>  What is “Representative Diversity”       Who are Faculty/Persons of Color? – Faculty/Student Ratios </vt:lpstr>
      <vt:lpstr>       What tools can be engaged to improve the hiring of Diverse Faculty? </vt:lpstr>
      <vt:lpstr>Once hired should Faculty of Color support “Cultural Taxation” and serve on campus committees and campus governance structures, for the good of the institution and the students?    </vt:lpstr>
      <vt:lpstr>      How can colleges develop institutional skills for promoting “Cultural Inclusivity”?    </vt:lpstr>
      <vt:lpstr>     Group Discussion  - Discuss current College Hiring Guidelines? – Sharing (Ten Minutes)     </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Silvester Henderson</cp:lastModifiedBy>
  <cp:revision>102</cp:revision>
  <cp:lastPrinted>2018-05-30T21:54:36Z</cp:lastPrinted>
  <dcterms:created xsi:type="dcterms:W3CDTF">2016-12-09T16:12:34Z</dcterms:created>
  <dcterms:modified xsi:type="dcterms:W3CDTF">2019-02-26T05:03:04Z</dcterms:modified>
</cp:coreProperties>
</file>